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theme/themeOverride21.xml" ContentType="application/vnd.openxmlformats-officedocument.themeOverr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heme/themeOverride19.xml" ContentType="application/vnd.openxmlformats-officedocument.themeOverride+xml"/>
  <Override PartName="/ppt/theme/themeOverride17.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24.xml" ContentType="application/vnd.openxmlformats-officedocument.themeOverr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theme/themeOverride8.xml" ContentType="application/vnd.openxmlformats-officedocument.themeOverride+xml"/>
  <Override PartName="/ppt/theme/themeOverride11.xml" ContentType="application/vnd.openxmlformats-officedocument.themeOverride+xml"/>
  <Override PartName="/ppt/theme/themeOverride20.xml" ContentType="application/vnd.openxmlformats-officedocument.themeOverr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theme/themeOverride18.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261" r:id="rId2"/>
    <p:sldId id="262" r:id="rId3"/>
    <p:sldId id="263" r:id="rId4"/>
    <p:sldId id="264" r:id="rId5"/>
    <p:sldId id="266" r:id="rId6"/>
    <p:sldId id="267" r:id="rId7"/>
    <p:sldId id="268" r:id="rId8"/>
    <p:sldId id="269" r:id="rId9"/>
    <p:sldId id="270" r:id="rId10"/>
    <p:sldId id="271" r:id="rId11"/>
    <p:sldId id="272" r:id="rId12"/>
    <p:sldId id="274" r:id="rId13"/>
    <p:sldId id="275" r:id="rId14"/>
    <p:sldId id="276" r:id="rId15"/>
    <p:sldId id="277" r:id="rId16"/>
    <p:sldId id="279" r:id="rId17"/>
    <p:sldId id="292" r:id="rId18"/>
    <p:sldId id="281" r:id="rId19"/>
    <p:sldId id="282" r:id="rId20"/>
    <p:sldId id="283" r:id="rId21"/>
    <p:sldId id="284" r:id="rId22"/>
    <p:sldId id="289" r:id="rId23"/>
    <p:sldId id="290" r:id="rId24"/>
    <p:sldId id="291" r:id="rId25"/>
    <p:sldId id="288" r:id="rId26"/>
  </p:sldIdLst>
  <p:sldSz cx="10287000" cy="6858000" type="35mm"/>
  <p:notesSz cx="6985000" cy="92821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3399FF"/>
    <a:srgbClr val="66CCFF"/>
    <a:srgbClr val="0000E4"/>
    <a:srgbClr val="0000F0"/>
    <a:srgbClr val="1B8DFF"/>
    <a:srgbClr val="0066FF"/>
    <a:srgbClr val="0000FF"/>
    <a:srgbClr val="0000F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748" autoAdjust="0"/>
    <p:restoredTop sz="94595" autoAdjust="0"/>
  </p:normalViewPr>
  <p:slideViewPr>
    <p:cSldViewPr>
      <p:cViewPr>
        <p:scale>
          <a:sx n="64" d="100"/>
          <a:sy n="64" d="100"/>
        </p:scale>
        <p:origin x="-1716" y="-1182"/>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7" d="100"/>
        <a:sy n="87" d="100"/>
      </p:scale>
      <p:origin x="0" y="7356"/>
    </p:cViewPr>
  </p:sorterViewPr>
  <p:notesViewPr>
    <p:cSldViewPr>
      <p:cViewPr varScale="1">
        <p:scale>
          <a:sx n="44" d="100"/>
          <a:sy n="44" d="100"/>
        </p:scale>
        <p:origin x="-1493" y="-80"/>
      </p:cViewPr>
      <p:guideLst>
        <p:guide orient="horz" pos="2923"/>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519863" y="8882063"/>
            <a:ext cx="393700" cy="306387"/>
          </a:xfrm>
          <a:prstGeom prst="rect">
            <a:avLst/>
          </a:prstGeom>
          <a:noFill/>
          <a:ln w="12700">
            <a:noFill/>
            <a:miter lim="800000"/>
            <a:headEnd/>
            <a:tailEnd/>
          </a:ln>
          <a:effectLst/>
        </p:spPr>
        <p:txBody>
          <a:bodyPr wrap="none" lIns="91981" tIns="45183" rIns="91981" bIns="45183" anchor="ctr">
            <a:spAutoFit/>
          </a:bodyPr>
          <a:lstStyle/>
          <a:p>
            <a:pPr algn="r" defTabSz="930275">
              <a:defRPr/>
            </a:pPr>
            <a:fld id="{9A7A3E74-84AE-43E8-8031-D60DDE99C0C4}" type="slidenum">
              <a:rPr lang="en-US" sz="1400"/>
              <a:pPr algn="r" defTabSz="930275">
                <a:defRPr/>
              </a:pPr>
              <a:t>‹#›</a:t>
            </a:fld>
            <a:endParaRPr lang="en-US" sz="14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1863" y="4408488"/>
            <a:ext cx="5121275" cy="4176712"/>
          </a:xfrm>
          <a:prstGeom prst="rect">
            <a:avLst/>
          </a:prstGeom>
          <a:noFill/>
          <a:ln w="12700">
            <a:noFill/>
            <a:miter lim="800000"/>
            <a:headEnd/>
            <a:tailEnd/>
          </a:ln>
          <a:effectLst/>
        </p:spPr>
        <p:txBody>
          <a:bodyPr vert="horz" wrap="square" lIns="91981" tIns="45183" rIns="91981" bIns="45183"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47" name="Rectangle 3"/>
          <p:cNvSpPr>
            <a:spLocks noGrp="1" noRot="1" noChangeAspect="1" noChangeArrowheads="1" noTextEdit="1"/>
          </p:cNvSpPr>
          <p:nvPr>
            <p:ph type="sldImg" idx="2"/>
          </p:nvPr>
        </p:nvSpPr>
        <p:spPr bwMode="auto">
          <a:xfrm>
            <a:off x="885825" y="698500"/>
            <a:ext cx="5213350" cy="3476625"/>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523038" y="8883650"/>
            <a:ext cx="390525" cy="301625"/>
          </a:xfrm>
          <a:prstGeom prst="rect">
            <a:avLst/>
          </a:prstGeom>
          <a:noFill/>
          <a:ln w="12700">
            <a:noFill/>
            <a:miter lim="800000"/>
            <a:headEnd/>
            <a:tailEnd/>
          </a:ln>
          <a:effectLst/>
        </p:spPr>
        <p:txBody>
          <a:bodyPr wrap="none" lIns="91981" tIns="45183" rIns="91981" bIns="45183" anchor="ctr">
            <a:spAutoFit/>
          </a:bodyPr>
          <a:lstStyle/>
          <a:p>
            <a:pPr algn="r" defTabSz="930275">
              <a:defRPr/>
            </a:pPr>
            <a:fld id="{967C9A09-73A1-4F47-8717-0BCD9F0F1D30}" type="slidenum">
              <a:rPr lang="en-US" sz="1400"/>
              <a:pPr algn="r" defTabSz="930275">
                <a:defRPr/>
              </a:pPr>
              <a:t>‹#›</a:t>
            </a:fld>
            <a:endParaRPr lang="en-US" sz="140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xfrm>
            <a:off x="882650" y="696913"/>
            <a:ext cx="5219700" cy="3479800"/>
          </a:xfrm>
          <a:ln/>
        </p:spPr>
      </p:sp>
      <p:sp>
        <p:nvSpPr>
          <p:cNvPr id="32771" name="Notes Placeholder 2"/>
          <p:cNvSpPr>
            <a:spLocks noGrp="1"/>
          </p:cNvSpPr>
          <p:nvPr>
            <p:ph type="body" idx="1"/>
          </p:nvPr>
        </p:nvSpPr>
        <p:spPr>
          <a:noFill/>
          <a:ln w="9525"/>
        </p:spPr>
        <p:txBody>
          <a:bodyPr/>
          <a:lstStyle/>
          <a:p>
            <a:pPr eaLnBrk="1" hangingPunct="1"/>
            <a:endParaRPr lang="en-US" smtClean="0"/>
          </a:p>
        </p:txBody>
      </p:sp>
      <p:sp>
        <p:nvSpPr>
          <p:cNvPr id="32772" name="Slide Number Placeholder 3"/>
          <p:cNvSpPr>
            <a:spLocks noGrp="1"/>
          </p:cNvSpPr>
          <p:nvPr>
            <p:ph type="sldNum" sz="quarter" idx="4294967295"/>
          </p:nvPr>
        </p:nvSpPr>
        <p:spPr bwMode="auto">
          <a:xfrm>
            <a:off x="3956050" y="8816975"/>
            <a:ext cx="3027363" cy="463550"/>
          </a:xfrm>
          <a:prstGeom prst="rect">
            <a:avLst/>
          </a:prstGeom>
          <a:noFill/>
          <a:ln>
            <a:miter lim="800000"/>
            <a:headEnd/>
            <a:tailEnd/>
          </a:ln>
        </p:spPr>
        <p:txBody>
          <a:bodyPr lIns="92949" tIns="46474" rIns="92949" bIns="46474"/>
          <a:lstStyle/>
          <a:p>
            <a:fld id="{DEED8440-50E3-448C-8020-A6E846F59F5A}" type="slidenum">
              <a:rPr lang="en-US">
                <a:solidFill>
                  <a:srgbClr val="000000"/>
                </a:solidFill>
              </a:rPr>
              <a:pPr/>
              <a:t>23</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885825" y="698500"/>
            <a:ext cx="5214938" cy="3476625"/>
          </a:xfrm>
          <a:ln/>
        </p:spPr>
      </p:sp>
      <p:sp>
        <p:nvSpPr>
          <p:cNvPr id="34819" name="Rectangle 3"/>
          <p:cNvSpPr>
            <a:spLocks noGrp="1" noChangeArrowheads="1"/>
          </p:cNvSpPr>
          <p:nvPr>
            <p:ph type="body" idx="1"/>
          </p:nvPr>
        </p:nvSpPr>
        <p:spPr>
          <a:noFill/>
          <a:ln w="9525"/>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7"/>
          <p:cNvGrpSpPr>
            <a:grpSpLocks/>
          </p:cNvGrpSpPr>
          <p:nvPr userDrawn="1"/>
        </p:nvGrpSpPr>
        <p:grpSpPr bwMode="auto">
          <a:xfrm>
            <a:off x="1028700" y="153988"/>
            <a:ext cx="8229600" cy="2360612"/>
            <a:chOff x="648" y="96"/>
            <a:chExt cx="5184" cy="1487"/>
          </a:xfrm>
        </p:grpSpPr>
        <p:sp>
          <p:nvSpPr>
            <p:cNvPr id="5" name="Rectangle 85"/>
            <p:cNvSpPr>
              <a:spLocks noChangeArrowheads="1"/>
            </p:cNvSpPr>
            <p:nvPr userDrawn="1"/>
          </p:nvSpPr>
          <p:spPr bwMode="auto">
            <a:xfrm>
              <a:off x="648" y="144"/>
              <a:ext cx="5184" cy="1344"/>
            </a:xfrm>
            <a:prstGeom prst="rect">
              <a:avLst/>
            </a:prstGeom>
            <a:gradFill rotWithShape="1">
              <a:gsLst>
                <a:gs pos="0">
                  <a:srgbClr val="0066FF">
                    <a:gamma/>
                    <a:shade val="46275"/>
                    <a:invGamma/>
                  </a:srgbClr>
                </a:gs>
                <a:gs pos="100000">
                  <a:srgbClr val="0066FF"/>
                </a:gs>
              </a:gsLst>
              <a:lin ang="0" scaled="1"/>
            </a:gradFill>
            <a:ln w="12700">
              <a:solidFill>
                <a:schemeClr val="tx1"/>
              </a:solidFill>
              <a:miter lim="800000"/>
              <a:headEnd/>
              <a:tailEnd/>
            </a:ln>
            <a:effectLst/>
          </p:spPr>
          <p:txBody>
            <a:bodyPr wrap="none" anchor="ctr"/>
            <a:lstStyle/>
            <a:p>
              <a:pPr>
                <a:defRPr/>
              </a:pPr>
              <a:endParaRPr lang="en-US"/>
            </a:p>
          </p:txBody>
        </p:sp>
        <p:graphicFrame>
          <p:nvGraphicFramePr>
            <p:cNvPr id="6" name="Object 97"/>
            <p:cNvGraphicFramePr>
              <a:graphicFrameLocks noChangeAspect="1"/>
            </p:cNvGraphicFramePr>
            <p:nvPr/>
          </p:nvGraphicFramePr>
          <p:xfrm>
            <a:off x="744" y="96"/>
            <a:ext cx="1515" cy="1487"/>
          </p:xfrm>
          <a:graphic>
            <a:graphicData uri="http://schemas.openxmlformats.org/presentationml/2006/ole">
              <p:oleObj spid="_x0000_s47106" name="Photo Editor Photo" r:id="rId3" imgW="3362794" imgH="3296110" progId="">
                <p:embed/>
              </p:oleObj>
            </a:graphicData>
          </a:graphic>
        </p:graphicFrame>
        <p:sp>
          <p:nvSpPr>
            <p:cNvPr id="7" name="Text Box 98"/>
            <p:cNvSpPr txBox="1">
              <a:spLocks noChangeArrowheads="1"/>
            </p:cNvSpPr>
            <p:nvPr userDrawn="1"/>
          </p:nvSpPr>
          <p:spPr bwMode="auto">
            <a:xfrm>
              <a:off x="2232" y="954"/>
              <a:ext cx="3552" cy="442"/>
            </a:xfrm>
            <a:prstGeom prst="rect">
              <a:avLst/>
            </a:prstGeom>
            <a:noFill/>
            <a:ln w="12700">
              <a:noFill/>
              <a:miter lim="800000"/>
              <a:headEnd/>
              <a:tailEnd/>
            </a:ln>
            <a:effectLst/>
          </p:spPr>
          <p:txBody>
            <a:bodyPr wrap="none">
              <a:spAutoFit/>
            </a:bodyPr>
            <a:lstStyle/>
            <a:p>
              <a:pPr>
                <a:lnSpc>
                  <a:spcPct val="110000"/>
                </a:lnSpc>
                <a:defRPr/>
              </a:pPr>
              <a:r>
                <a:rPr lang="en-US" sz="1800" b="1" i="1">
                  <a:effectLst>
                    <a:outerShdw blurRad="38100" dist="38100" dir="2700000" algn="tl">
                      <a:srgbClr val="000000"/>
                    </a:outerShdw>
                  </a:effectLst>
                  <a:latin typeface="Arial" charset="0"/>
                </a:rPr>
                <a:t>Agency for Healthcare Research and Quality</a:t>
              </a:r>
            </a:p>
            <a:p>
              <a:pPr>
                <a:lnSpc>
                  <a:spcPct val="110000"/>
                </a:lnSpc>
                <a:defRPr/>
              </a:pPr>
              <a:r>
                <a:rPr lang="en-US" sz="1800" i="1">
                  <a:solidFill>
                    <a:srgbClr val="99CCFF"/>
                  </a:solidFill>
                  <a:effectLst>
                    <a:outerShdw blurRad="38100" dist="38100" dir="2700000" algn="tl">
                      <a:srgbClr val="000000"/>
                    </a:outerShdw>
                  </a:effectLst>
                  <a:latin typeface="Arial" charset="0"/>
                </a:rPr>
                <a:t>Advancing Excellence in Health Care</a:t>
              </a:r>
              <a:r>
                <a:rPr lang="en-US" sz="1800" i="1">
                  <a:effectLst>
                    <a:outerShdw blurRad="38100" dist="38100" dir="2700000" algn="tl">
                      <a:srgbClr val="000000"/>
                    </a:outerShdw>
                  </a:effectLst>
                  <a:latin typeface="Arial" charset="0"/>
                </a:rPr>
                <a:t> </a:t>
              </a:r>
              <a:r>
                <a:rPr lang="en-US" sz="1800" i="1">
                  <a:effectLst>
                    <a:outerShdw blurRad="38100" dist="38100" dir="2700000" algn="tl">
                      <a:srgbClr val="000000"/>
                    </a:outerShdw>
                  </a:effectLst>
                  <a:latin typeface="Arial" charset="0"/>
                  <a:cs typeface="Arial" charset="0"/>
                </a:rPr>
                <a:t>• </a:t>
              </a:r>
              <a:r>
                <a:rPr lang="en-US" sz="1800">
                  <a:solidFill>
                    <a:srgbClr val="99CCFF"/>
                  </a:solidFill>
                  <a:effectLst>
                    <a:outerShdw blurRad="38100" dist="38100" dir="2700000" algn="tl">
                      <a:srgbClr val="000000"/>
                    </a:outerShdw>
                  </a:effectLst>
                  <a:latin typeface="Arial" charset="0"/>
                  <a:cs typeface="Arial" charset="0"/>
                </a:rPr>
                <a:t>www.ahrq.gov</a:t>
              </a:r>
            </a:p>
          </p:txBody>
        </p:sp>
        <p:sp>
          <p:nvSpPr>
            <p:cNvPr id="8" name="Line 99"/>
            <p:cNvSpPr>
              <a:spLocks noChangeShapeType="1"/>
            </p:cNvSpPr>
            <p:nvPr userDrawn="1"/>
          </p:nvSpPr>
          <p:spPr bwMode="auto">
            <a:xfrm>
              <a:off x="2232" y="144"/>
              <a:ext cx="0" cy="1344"/>
            </a:xfrm>
            <a:prstGeom prst="line">
              <a:avLst/>
            </a:prstGeom>
            <a:noFill/>
            <a:ln w="28575">
              <a:solidFill>
                <a:schemeClr val="tx1"/>
              </a:solidFill>
              <a:round/>
              <a:headEnd/>
              <a:tailEnd/>
            </a:ln>
            <a:effectLst/>
          </p:spPr>
          <p:txBody>
            <a:bodyPr/>
            <a:lstStyle/>
            <a:p>
              <a:pPr>
                <a:defRPr/>
              </a:pPr>
              <a:endParaRPr lang="en-US"/>
            </a:p>
          </p:txBody>
        </p:sp>
        <p:sp>
          <p:nvSpPr>
            <p:cNvPr id="9" name="Line 100"/>
            <p:cNvSpPr>
              <a:spLocks noChangeShapeType="1"/>
            </p:cNvSpPr>
            <p:nvPr userDrawn="1"/>
          </p:nvSpPr>
          <p:spPr bwMode="auto">
            <a:xfrm>
              <a:off x="2235" y="1179"/>
              <a:ext cx="3597" cy="0"/>
            </a:xfrm>
            <a:prstGeom prst="line">
              <a:avLst/>
            </a:prstGeom>
            <a:noFill/>
            <a:ln w="12700">
              <a:solidFill>
                <a:schemeClr val="tx1"/>
              </a:solidFill>
              <a:round/>
              <a:headEnd/>
              <a:tailEnd/>
            </a:ln>
            <a:effectLst/>
          </p:spPr>
          <p:txBody>
            <a:bodyPr/>
            <a:lstStyle/>
            <a:p>
              <a:pPr>
                <a:defRPr/>
              </a:pPr>
              <a:endParaRPr lang="en-US"/>
            </a:p>
          </p:txBody>
        </p:sp>
      </p:grpSp>
      <p:grpSp>
        <p:nvGrpSpPr>
          <p:cNvPr id="10" name="Group 101"/>
          <p:cNvGrpSpPr>
            <a:grpSpLocks/>
          </p:cNvGrpSpPr>
          <p:nvPr userDrawn="1"/>
        </p:nvGrpSpPr>
        <p:grpSpPr bwMode="auto">
          <a:xfrm>
            <a:off x="0" y="3867150"/>
            <a:ext cx="8985250" cy="19050"/>
            <a:chOff x="0" y="840"/>
            <a:chExt cx="5660" cy="12"/>
          </a:xfrm>
        </p:grpSpPr>
        <p:sp>
          <p:nvSpPr>
            <p:cNvPr id="11" name="Line 102"/>
            <p:cNvSpPr>
              <a:spLocks noChangeShapeType="1"/>
            </p:cNvSpPr>
            <p:nvPr/>
          </p:nvSpPr>
          <p:spPr bwMode="auto">
            <a:xfrm>
              <a:off x="4" y="852"/>
              <a:ext cx="5656" cy="0"/>
            </a:xfrm>
            <a:prstGeom prst="line">
              <a:avLst/>
            </a:prstGeom>
            <a:noFill/>
            <a:ln w="50800">
              <a:solidFill>
                <a:srgbClr val="001760"/>
              </a:solidFill>
              <a:round/>
              <a:headEnd/>
              <a:tailEnd/>
            </a:ln>
            <a:effectLst/>
          </p:spPr>
          <p:txBody>
            <a:bodyPr wrap="none" anchor="ctr"/>
            <a:lstStyle/>
            <a:p>
              <a:pPr>
                <a:defRPr/>
              </a:pPr>
              <a:endParaRPr lang="en-US"/>
            </a:p>
          </p:txBody>
        </p:sp>
        <p:sp>
          <p:nvSpPr>
            <p:cNvPr id="12" name="Line 103"/>
            <p:cNvSpPr>
              <a:spLocks noChangeShapeType="1"/>
            </p:cNvSpPr>
            <p:nvPr/>
          </p:nvSpPr>
          <p:spPr bwMode="auto">
            <a:xfrm>
              <a:off x="0" y="840"/>
              <a:ext cx="5656" cy="0"/>
            </a:xfrm>
            <a:prstGeom prst="line">
              <a:avLst/>
            </a:prstGeom>
            <a:noFill/>
            <a:ln w="50800">
              <a:solidFill>
                <a:srgbClr val="99CCFF"/>
              </a:solidFill>
              <a:round/>
              <a:headEnd/>
              <a:tailEnd/>
            </a:ln>
            <a:effectLst/>
          </p:spPr>
          <p:txBody>
            <a:bodyPr wrap="none" anchor="ctr"/>
            <a:lstStyle/>
            <a:p>
              <a:pPr>
                <a:defRPr/>
              </a:pPr>
              <a:endParaRPr lang="en-US"/>
            </a:p>
          </p:txBody>
        </p:sp>
      </p:grpSp>
      <p:graphicFrame>
        <p:nvGraphicFramePr>
          <p:cNvPr id="13" name="Object 106"/>
          <p:cNvGraphicFramePr>
            <a:graphicFrameLocks noChangeAspect="1"/>
          </p:cNvGraphicFramePr>
          <p:nvPr/>
        </p:nvGraphicFramePr>
        <p:xfrm>
          <a:off x="3467100" y="144463"/>
          <a:ext cx="3333750" cy="1838325"/>
        </p:xfrm>
        <a:graphic>
          <a:graphicData uri="http://schemas.openxmlformats.org/presentationml/2006/ole">
            <p:oleObj spid="_x0000_s47107" name="Photo Editor Photo" r:id="rId4" imgW="4076190" imgH="2247619" progId="">
              <p:embed/>
            </p:oleObj>
          </a:graphicData>
        </a:graphic>
      </p:graphicFrame>
      <p:sp>
        <p:nvSpPr>
          <p:cNvPr id="63490" name="Rectangle 2"/>
          <p:cNvSpPr>
            <a:spLocks noGrp="1" noChangeArrowheads="1"/>
          </p:cNvSpPr>
          <p:nvPr>
            <p:ph type="ctrTitle"/>
          </p:nvPr>
        </p:nvSpPr>
        <p:spPr>
          <a:xfrm>
            <a:off x="685800" y="2819400"/>
            <a:ext cx="8763000" cy="914400"/>
          </a:xfrm>
        </p:spPr>
        <p:txBody>
          <a:bodyPr/>
          <a:lstStyle>
            <a:lvl1pPr>
              <a:defRPr/>
            </a:lvl1pPr>
          </a:lstStyle>
          <a:p>
            <a:r>
              <a:rPr lang="en-US"/>
              <a:t>Click to edit Master title style and use in 1 or 2 lines</a:t>
            </a:r>
          </a:p>
        </p:txBody>
      </p:sp>
      <p:sp>
        <p:nvSpPr>
          <p:cNvPr id="63491" name="Rectangle 3"/>
          <p:cNvSpPr>
            <a:spLocks noGrp="1" noChangeArrowheads="1"/>
          </p:cNvSpPr>
          <p:nvPr>
            <p:ph type="subTitle" idx="1"/>
          </p:nvPr>
        </p:nvSpPr>
        <p:spPr>
          <a:xfrm>
            <a:off x="1295401" y="3962400"/>
            <a:ext cx="7239000" cy="2133600"/>
          </a:xfrm>
        </p:spPr>
        <p:txBody>
          <a:bodyPr/>
          <a:lstStyle>
            <a:lvl1pPr marL="0" indent="0" algn="ctr">
              <a:buFont typeface="Wingdings" pitchFamily="2" charset="2"/>
              <a:buNone/>
              <a:defRPr/>
            </a:lvl1pPr>
          </a:lstStyle>
          <a:p>
            <a:r>
              <a:rPr lang="en-US"/>
              <a:t>Click to edit Master subtitle style and use in 1 or more lines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9500" y="349250"/>
            <a:ext cx="2247900" cy="42227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49250"/>
            <a:ext cx="6591300" cy="4222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7932"/>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4419600" cy="289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676400"/>
            <a:ext cx="4419600" cy="289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4082"/>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2.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1638300" y="349250"/>
            <a:ext cx="8039100" cy="876300"/>
          </a:xfrm>
          <a:prstGeom prst="rect">
            <a:avLst/>
          </a:prstGeom>
          <a:noFill/>
          <a:ln w="12700">
            <a:noFill/>
            <a:miter lim="800000"/>
            <a:headEnd/>
            <a:tailEnd/>
          </a:ln>
          <a:effectLst/>
        </p:spPr>
        <p:txBody>
          <a:bodyPr vert="horz" wrap="square" lIns="90488" tIns="44450" rIns="90488" bIns="4445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685800" y="1676400"/>
            <a:ext cx="8991600" cy="28956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 and use use in 1 or more lines</a:t>
            </a:r>
          </a:p>
          <a:p>
            <a:pPr lvl="1"/>
            <a:r>
              <a:rPr lang="en-US" smtClean="0"/>
              <a:t>Second level</a:t>
            </a:r>
          </a:p>
          <a:p>
            <a:pPr lvl="2"/>
            <a:r>
              <a:rPr lang="en-US" smtClean="0"/>
              <a:t>Third level</a:t>
            </a:r>
          </a:p>
          <a:p>
            <a:pPr lvl="3"/>
            <a:r>
              <a:rPr lang="en-US" smtClean="0"/>
              <a:t>Fourth level</a:t>
            </a:r>
          </a:p>
          <a:p>
            <a:pPr lvl="4"/>
            <a:r>
              <a:rPr lang="en-US" smtClean="0"/>
              <a:t>Fifth level</a:t>
            </a:r>
          </a:p>
        </p:txBody>
      </p:sp>
      <p:graphicFrame>
        <p:nvGraphicFramePr>
          <p:cNvPr id="1026" name="Object 63"/>
          <p:cNvGraphicFramePr>
            <a:graphicFrameLocks noChangeAspect="1"/>
          </p:cNvGraphicFramePr>
          <p:nvPr/>
        </p:nvGraphicFramePr>
        <p:xfrm>
          <a:off x="9105900" y="5792788"/>
          <a:ext cx="1071563" cy="1050925"/>
        </p:xfrm>
        <a:graphic>
          <a:graphicData uri="http://schemas.openxmlformats.org/presentationml/2006/ole">
            <p:oleObj spid="_x0000_s1026" name="Photo Editor Photo" r:id="rId14" imgW="3362794" imgH="3296110" progId="">
              <p:embed/>
            </p:oleObj>
          </a:graphicData>
        </a:graphic>
      </p:graphicFrame>
      <p:grpSp>
        <p:nvGrpSpPr>
          <p:cNvPr id="1031" name="Group 103"/>
          <p:cNvGrpSpPr>
            <a:grpSpLocks/>
          </p:cNvGrpSpPr>
          <p:nvPr userDrawn="1"/>
        </p:nvGrpSpPr>
        <p:grpSpPr bwMode="auto">
          <a:xfrm>
            <a:off x="14288" y="19050"/>
            <a:ext cx="1409700" cy="1295400"/>
            <a:chOff x="9" y="48"/>
            <a:chExt cx="888" cy="816"/>
          </a:xfrm>
        </p:grpSpPr>
        <p:sp>
          <p:nvSpPr>
            <p:cNvPr id="1103" name="Rectangle 79"/>
            <p:cNvSpPr>
              <a:spLocks noChangeArrowheads="1"/>
            </p:cNvSpPr>
            <p:nvPr userDrawn="1"/>
          </p:nvSpPr>
          <p:spPr bwMode="auto">
            <a:xfrm>
              <a:off x="9" y="48"/>
              <a:ext cx="888" cy="816"/>
            </a:xfrm>
            <a:prstGeom prst="rect">
              <a:avLst/>
            </a:prstGeom>
            <a:gradFill rotWithShape="1">
              <a:gsLst>
                <a:gs pos="0">
                  <a:srgbClr val="0066FF">
                    <a:gamma/>
                    <a:shade val="66275"/>
                    <a:invGamma/>
                  </a:srgbClr>
                </a:gs>
                <a:gs pos="100000">
                  <a:srgbClr val="0066FF"/>
                </a:gs>
              </a:gsLst>
              <a:lin ang="0" scaled="1"/>
            </a:gradFill>
            <a:ln w="12700">
              <a:noFill/>
              <a:miter lim="800000"/>
              <a:headEnd/>
              <a:tailEnd/>
            </a:ln>
            <a:effectLst/>
          </p:spPr>
          <p:txBody>
            <a:bodyPr wrap="none" anchor="ctr"/>
            <a:lstStyle/>
            <a:p>
              <a:pPr>
                <a:defRPr/>
              </a:pPr>
              <a:endParaRPr lang="en-US"/>
            </a:p>
          </p:txBody>
        </p:sp>
        <p:sp>
          <p:nvSpPr>
            <p:cNvPr id="1115" name="Text Box 91"/>
            <p:cNvSpPr txBox="1">
              <a:spLocks noChangeArrowheads="1"/>
            </p:cNvSpPr>
            <p:nvPr userDrawn="1"/>
          </p:nvSpPr>
          <p:spPr bwMode="auto">
            <a:xfrm>
              <a:off x="65" y="480"/>
              <a:ext cx="763" cy="337"/>
            </a:xfrm>
            <a:prstGeom prst="rect">
              <a:avLst/>
            </a:prstGeom>
            <a:noFill/>
            <a:ln w="12700">
              <a:noFill/>
              <a:miter lim="800000"/>
              <a:headEnd/>
              <a:tailEnd/>
            </a:ln>
            <a:effectLst/>
          </p:spPr>
          <p:txBody>
            <a:bodyPr>
              <a:spAutoFit/>
            </a:bodyPr>
            <a:lstStyle/>
            <a:p>
              <a:pPr algn="ctr">
                <a:lnSpc>
                  <a:spcPct val="80000"/>
                </a:lnSpc>
                <a:defRPr/>
              </a:pPr>
              <a:r>
                <a:rPr lang="en-US" sz="1200" b="1" i="1">
                  <a:solidFill>
                    <a:srgbClr val="66CCFF"/>
                  </a:solidFill>
                  <a:effectLst>
                    <a:outerShdw blurRad="38100" dist="38100" dir="2700000" algn="tl">
                      <a:srgbClr val="000000"/>
                    </a:outerShdw>
                  </a:effectLst>
                  <a:latin typeface="Arial" charset="0"/>
                </a:rPr>
                <a:t>Advancing Excellence in Health Care</a:t>
              </a:r>
            </a:p>
          </p:txBody>
        </p:sp>
        <p:sp>
          <p:nvSpPr>
            <p:cNvPr id="1116" name="Line 92"/>
            <p:cNvSpPr>
              <a:spLocks noChangeShapeType="1"/>
            </p:cNvSpPr>
            <p:nvPr userDrawn="1"/>
          </p:nvSpPr>
          <p:spPr bwMode="auto">
            <a:xfrm>
              <a:off x="102" y="480"/>
              <a:ext cx="696" cy="0"/>
            </a:xfrm>
            <a:prstGeom prst="line">
              <a:avLst/>
            </a:prstGeom>
            <a:noFill/>
            <a:ln w="12700">
              <a:solidFill>
                <a:schemeClr val="tx1"/>
              </a:solidFill>
              <a:round/>
              <a:headEnd/>
              <a:tailEnd/>
            </a:ln>
            <a:effectLst/>
          </p:spPr>
          <p:txBody>
            <a:bodyPr/>
            <a:lstStyle/>
            <a:p>
              <a:pPr>
                <a:defRPr/>
              </a:pPr>
              <a:endParaRPr lang="en-US"/>
            </a:p>
          </p:txBody>
        </p:sp>
      </p:grpSp>
      <p:grpSp>
        <p:nvGrpSpPr>
          <p:cNvPr id="1032" name="Group 93"/>
          <p:cNvGrpSpPr>
            <a:grpSpLocks/>
          </p:cNvGrpSpPr>
          <p:nvPr userDrawn="1"/>
        </p:nvGrpSpPr>
        <p:grpSpPr bwMode="auto">
          <a:xfrm>
            <a:off x="0" y="1333500"/>
            <a:ext cx="8985250" cy="19050"/>
            <a:chOff x="0" y="840"/>
            <a:chExt cx="5660" cy="12"/>
          </a:xfrm>
        </p:grpSpPr>
        <p:sp>
          <p:nvSpPr>
            <p:cNvPr id="1118" name="Line 94"/>
            <p:cNvSpPr>
              <a:spLocks noChangeShapeType="1"/>
            </p:cNvSpPr>
            <p:nvPr/>
          </p:nvSpPr>
          <p:spPr bwMode="auto">
            <a:xfrm>
              <a:off x="4" y="852"/>
              <a:ext cx="5656" cy="0"/>
            </a:xfrm>
            <a:prstGeom prst="line">
              <a:avLst/>
            </a:prstGeom>
            <a:noFill/>
            <a:ln w="50800">
              <a:solidFill>
                <a:srgbClr val="001760"/>
              </a:solidFill>
              <a:round/>
              <a:headEnd/>
              <a:tailEnd/>
            </a:ln>
            <a:effectLst/>
          </p:spPr>
          <p:txBody>
            <a:bodyPr wrap="none" anchor="ctr"/>
            <a:lstStyle/>
            <a:p>
              <a:pPr>
                <a:defRPr/>
              </a:pPr>
              <a:endParaRPr lang="en-US"/>
            </a:p>
          </p:txBody>
        </p:sp>
        <p:sp>
          <p:nvSpPr>
            <p:cNvPr id="1119" name="Line 95"/>
            <p:cNvSpPr>
              <a:spLocks noChangeShapeType="1"/>
            </p:cNvSpPr>
            <p:nvPr/>
          </p:nvSpPr>
          <p:spPr bwMode="auto">
            <a:xfrm>
              <a:off x="0" y="840"/>
              <a:ext cx="5656" cy="0"/>
            </a:xfrm>
            <a:prstGeom prst="line">
              <a:avLst/>
            </a:prstGeom>
            <a:noFill/>
            <a:ln w="50800">
              <a:solidFill>
                <a:srgbClr val="99CCFF"/>
              </a:solidFill>
              <a:round/>
              <a:headEnd/>
              <a:tailEnd/>
            </a:ln>
            <a:effectLst/>
          </p:spPr>
          <p:txBody>
            <a:bodyPr wrap="none" anchor="ctr"/>
            <a:lstStyle/>
            <a:p>
              <a:pPr>
                <a:defRPr/>
              </a:pPr>
              <a:endParaRPr lang="en-US"/>
            </a:p>
          </p:txBody>
        </p:sp>
      </p:grpSp>
      <p:graphicFrame>
        <p:nvGraphicFramePr>
          <p:cNvPr id="2" name="Object 96"/>
          <p:cNvGraphicFramePr>
            <a:graphicFrameLocks noChangeAspect="1"/>
          </p:cNvGraphicFramePr>
          <p:nvPr/>
        </p:nvGraphicFramePr>
        <p:xfrm>
          <a:off x="57150" y="76200"/>
          <a:ext cx="1333500" cy="735013"/>
        </p:xfrm>
        <a:graphic>
          <a:graphicData uri="http://schemas.openxmlformats.org/presentationml/2006/ole">
            <p:oleObj spid="_x0000_s1027" name="Photo Editor Photo" r:id="rId15" imgW="4076190" imgH="2247619" progId="">
              <p:embed/>
            </p:oleObj>
          </a:graphicData>
        </a:graphic>
      </p:graphicFrame>
    </p:spTree>
  </p:cSld>
  <p:clrMap bg1="dk2" tx1="lt1" bg2="dk1"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2pPr>
      <a:lvl3pPr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3pPr>
      <a:lvl4pPr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4pPr>
      <a:lvl5pPr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5pPr>
      <a:lvl6pPr marL="457200"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6pPr>
      <a:lvl7pPr marL="914400"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7pPr>
      <a:lvl8pPr marL="1371600"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8pPr>
      <a:lvl9pPr marL="1828800" algn="ctr" rtl="0" eaLnBrk="0" fontAlgn="base" hangingPunct="0">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9pPr>
    </p:titleStyle>
    <p:bodyStyle>
      <a:lvl1pPr marL="465138" indent="-465138" algn="l" rtl="0" eaLnBrk="0" fontAlgn="base" hangingPunct="0">
        <a:lnSpc>
          <a:spcPct val="90000"/>
        </a:lnSpc>
        <a:spcBef>
          <a:spcPct val="30000"/>
        </a:spcBef>
        <a:spcAft>
          <a:spcPct val="0"/>
        </a:spcAft>
        <a:buClr>
          <a:schemeClr val="tx2"/>
        </a:buClr>
        <a:buSzPct val="95000"/>
        <a:buFont typeface="Wingdings" pitchFamily="2" charset="2"/>
        <a:buChar char="n"/>
        <a:defRPr sz="3200">
          <a:solidFill>
            <a:srgbClr val="FFFFFF"/>
          </a:solidFill>
          <a:effectLst>
            <a:outerShdw blurRad="38100" dist="38100" dir="2700000" algn="tl">
              <a:srgbClr val="000000"/>
            </a:outerShdw>
          </a:effectLst>
          <a:latin typeface="+mn-lt"/>
          <a:ea typeface="+mn-ea"/>
          <a:cs typeface="+mn-cs"/>
        </a:defRPr>
      </a:lvl1pPr>
      <a:lvl2pPr marL="976313" indent="-396875" algn="l" rtl="0" eaLnBrk="0" fontAlgn="base" hangingPunct="0">
        <a:lnSpc>
          <a:spcPct val="90000"/>
        </a:lnSpc>
        <a:spcBef>
          <a:spcPct val="30000"/>
        </a:spcBef>
        <a:spcAft>
          <a:spcPct val="0"/>
        </a:spcAft>
        <a:buClr>
          <a:schemeClr val="tx2"/>
        </a:buClr>
        <a:buSzPct val="95000"/>
        <a:buChar char="–"/>
        <a:defRPr sz="2800">
          <a:solidFill>
            <a:srgbClr val="FFFFFF"/>
          </a:solidFill>
          <a:effectLst>
            <a:outerShdw blurRad="38100" dist="38100" dir="2700000" algn="tl">
              <a:srgbClr val="000000"/>
            </a:outerShdw>
          </a:effectLst>
          <a:latin typeface="+mn-lt"/>
        </a:defRPr>
      </a:lvl2pPr>
      <a:lvl3pPr marL="1439863" indent="-349250" algn="l" rtl="0" eaLnBrk="0" fontAlgn="base" hangingPunct="0">
        <a:lnSpc>
          <a:spcPct val="90000"/>
        </a:lnSpc>
        <a:spcBef>
          <a:spcPct val="30000"/>
        </a:spcBef>
        <a:spcAft>
          <a:spcPct val="0"/>
        </a:spcAft>
        <a:buClr>
          <a:schemeClr val="tx2"/>
        </a:buClr>
        <a:buSzPct val="95000"/>
        <a:buFont typeface="Wingdings" pitchFamily="2" charset="2"/>
        <a:buChar char="n"/>
        <a:defRPr sz="2400">
          <a:solidFill>
            <a:srgbClr val="FFFFFF"/>
          </a:solidFill>
          <a:effectLst>
            <a:outerShdw blurRad="38100" dist="38100" dir="2700000" algn="tl">
              <a:srgbClr val="000000"/>
            </a:outerShdw>
          </a:effectLst>
          <a:latin typeface="+mn-lt"/>
        </a:defRPr>
      </a:lvl3pPr>
      <a:lvl4pPr marL="1782763" indent="-228600" algn="l" rtl="0" eaLnBrk="0" fontAlgn="base" hangingPunct="0">
        <a:lnSpc>
          <a:spcPct val="90000"/>
        </a:lnSpc>
        <a:spcBef>
          <a:spcPct val="30000"/>
        </a:spcBef>
        <a:spcAft>
          <a:spcPct val="0"/>
        </a:spcAft>
        <a:buClr>
          <a:srgbClr val="66FFFF"/>
        </a:buClr>
        <a:buSzPct val="65000"/>
        <a:buFont typeface="Monotype Sorts" pitchFamily="2" charset="2"/>
        <a:buChar char="u"/>
        <a:defRPr sz="2000">
          <a:solidFill>
            <a:srgbClr val="FFFFFF"/>
          </a:solidFill>
          <a:effectLst>
            <a:outerShdw blurRad="38100" dist="38100" dir="2700000" algn="tl">
              <a:srgbClr val="000000"/>
            </a:outerShdw>
          </a:effectLst>
          <a:latin typeface="+mn-lt"/>
        </a:defRPr>
      </a:lvl4pPr>
      <a:lvl5pPr marL="2125663" indent="-228600" algn="l" rtl="0" eaLnBrk="0" fontAlgn="base" hangingPunct="0">
        <a:lnSpc>
          <a:spcPct val="90000"/>
        </a:lnSpc>
        <a:spcBef>
          <a:spcPct val="30000"/>
        </a:spcBef>
        <a:spcAft>
          <a:spcPct val="0"/>
        </a:spcAft>
        <a:buClr>
          <a:schemeClr val="tx1"/>
        </a:buClr>
        <a:buSzPct val="100000"/>
        <a:buChar char="–"/>
        <a:defRPr sz="2000">
          <a:solidFill>
            <a:srgbClr val="FFFFFF"/>
          </a:solidFill>
          <a:effectLst>
            <a:outerShdw blurRad="38100" dist="38100" dir="2700000" algn="tl">
              <a:srgbClr val="000000"/>
            </a:outerShdw>
          </a:effectLst>
          <a:latin typeface="+mn-lt"/>
        </a:defRPr>
      </a:lvl5pPr>
      <a:lvl6pPr marL="2582863" indent="-228600" algn="l" rtl="0" eaLnBrk="0" fontAlgn="base" hangingPunct="0">
        <a:lnSpc>
          <a:spcPct val="90000"/>
        </a:lnSpc>
        <a:spcBef>
          <a:spcPct val="30000"/>
        </a:spcBef>
        <a:spcAft>
          <a:spcPct val="0"/>
        </a:spcAft>
        <a:buClr>
          <a:schemeClr val="tx1"/>
        </a:buClr>
        <a:buSzPct val="100000"/>
        <a:buChar char="–"/>
        <a:defRPr sz="2000">
          <a:solidFill>
            <a:srgbClr val="FFFFFF"/>
          </a:solidFill>
          <a:effectLst>
            <a:outerShdw blurRad="38100" dist="38100" dir="2700000" algn="tl">
              <a:srgbClr val="000000"/>
            </a:outerShdw>
          </a:effectLst>
          <a:latin typeface="+mn-lt"/>
        </a:defRPr>
      </a:lvl6pPr>
      <a:lvl7pPr marL="3040063" indent="-228600" algn="l" rtl="0" eaLnBrk="0" fontAlgn="base" hangingPunct="0">
        <a:lnSpc>
          <a:spcPct val="90000"/>
        </a:lnSpc>
        <a:spcBef>
          <a:spcPct val="30000"/>
        </a:spcBef>
        <a:spcAft>
          <a:spcPct val="0"/>
        </a:spcAft>
        <a:buClr>
          <a:schemeClr val="tx1"/>
        </a:buClr>
        <a:buSzPct val="100000"/>
        <a:buChar char="–"/>
        <a:defRPr sz="2000">
          <a:solidFill>
            <a:srgbClr val="FFFFFF"/>
          </a:solidFill>
          <a:effectLst>
            <a:outerShdw blurRad="38100" dist="38100" dir="2700000" algn="tl">
              <a:srgbClr val="000000"/>
            </a:outerShdw>
          </a:effectLst>
          <a:latin typeface="+mn-lt"/>
        </a:defRPr>
      </a:lvl7pPr>
      <a:lvl8pPr marL="3497263" indent="-228600" algn="l" rtl="0" eaLnBrk="0" fontAlgn="base" hangingPunct="0">
        <a:lnSpc>
          <a:spcPct val="90000"/>
        </a:lnSpc>
        <a:spcBef>
          <a:spcPct val="30000"/>
        </a:spcBef>
        <a:spcAft>
          <a:spcPct val="0"/>
        </a:spcAft>
        <a:buClr>
          <a:schemeClr val="tx1"/>
        </a:buClr>
        <a:buSzPct val="100000"/>
        <a:buChar char="–"/>
        <a:defRPr sz="2000">
          <a:solidFill>
            <a:srgbClr val="FFFFFF"/>
          </a:solidFill>
          <a:effectLst>
            <a:outerShdw blurRad="38100" dist="38100" dir="2700000" algn="tl">
              <a:srgbClr val="000000"/>
            </a:outerShdw>
          </a:effectLst>
          <a:latin typeface="+mn-lt"/>
        </a:defRPr>
      </a:lvl8pPr>
      <a:lvl9pPr marL="3954463" indent="-228600" algn="l" rtl="0" eaLnBrk="0" fontAlgn="base" hangingPunct="0">
        <a:lnSpc>
          <a:spcPct val="90000"/>
        </a:lnSpc>
        <a:spcBef>
          <a:spcPct val="30000"/>
        </a:spcBef>
        <a:spcAft>
          <a:spcPct val="0"/>
        </a:spcAft>
        <a:buClr>
          <a:schemeClr val="tx1"/>
        </a:buClr>
        <a:buSzPct val="100000"/>
        <a:buChar char="–"/>
        <a:defRPr sz="2000">
          <a:solidFill>
            <a:srgbClr val="FFFFFF"/>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3" Type="http://schemas.openxmlformats.org/officeDocument/2006/relationships/hyperlink" Target="mailto:complexpatientFOA@ahrq.hhs.gov" TargetMode="External"/><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hyperlink" Target="mailto:gmi@ahrq.hhs.gov" TargetMode="External"/><Relationship Id="rId2" Type="http://schemas.openxmlformats.org/officeDocument/2006/relationships/slideLayout" Target="../slideLayouts/slideLayout2.xml"/><Relationship Id="rId1" Type="http://schemas.openxmlformats.org/officeDocument/2006/relationships/themeOverride" Target="../theme/themeOverride24.xml"/><Relationship Id="rId6" Type="http://schemas.openxmlformats.org/officeDocument/2006/relationships/hyperlink" Target="mailto:Mitra.Ahadpour@ahrq.hhs.gov" TargetMode="External"/><Relationship Id="rId5" Type="http://schemas.openxmlformats.org/officeDocument/2006/relationships/hyperlink" Target="mailto:Therese.Miller@ahrq.hhs.gov" TargetMode="External"/><Relationship Id="rId4" Type="http://schemas.openxmlformats.org/officeDocument/2006/relationships/hyperlink" Target="mailto:Mary.Barton@ahrq.hhs.gov"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hyperlink" Target="http://www.ahrq.gov/populations" TargetMode="Externa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defRPr/>
            </a:pPr>
            <a:r>
              <a:rPr lang="en-US" sz="3200" dirty="0" smtClean="0"/>
              <a:t>Research Centers for Excellence in Clinical Preventive Services (P01) RFA-HS-11-005</a:t>
            </a:r>
            <a:endParaRPr lang="en-US" sz="3200" dirty="0"/>
          </a:p>
        </p:txBody>
      </p:sp>
      <p:sp>
        <p:nvSpPr>
          <p:cNvPr id="3" name="Subtitle 2"/>
          <p:cNvSpPr>
            <a:spLocks noGrp="1"/>
          </p:cNvSpPr>
          <p:nvPr>
            <p:ph type="subTitle" idx="1"/>
          </p:nvPr>
        </p:nvSpPr>
        <p:spPr>
          <a:xfrm>
            <a:off x="1295400" y="3962400"/>
            <a:ext cx="7239000" cy="2133600"/>
          </a:xfrm>
        </p:spPr>
        <p:txBody>
          <a:bodyPr>
            <a:normAutofit lnSpcReduction="10000"/>
          </a:bodyPr>
          <a:lstStyle/>
          <a:p>
            <a:pPr>
              <a:defRPr/>
            </a:pPr>
            <a:r>
              <a:rPr lang="en-US" dirty="0" smtClean="0"/>
              <a:t>Agency for Healthcare Research and Quality</a:t>
            </a:r>
          </a:p>
          <a:p>
            <a:pPr>
              <a:defRPr/>
            </a:pPr>
            <a:r>
              <a:rPr lang="en-US" dirty="0" smtClean="0"/>
              <a:t>Technical Assistance Call</a:t>
            </a:r>
          </a:p>
          <a:p>
            <a:pPr>
              <a:defRPr/>
            </a:pPr>
            <a:r>
              <a:rPr lang="en-US" dirty="0" smtClean="0"/>
              <a:t>April 14, 2011 </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Definitions</a:t>
            </a:r>
            <a:endParaRPr lang="en-US" dirty="0"/>
          </a:p>
        </p:txBody>
      </p:sp>
      <p:sp>
        <p:nvSpPr>
          <p:cNvPr id="3" name="Content Placeholder 2"/>
          <p:cNvSpPr>
            <a:spLocks noGrp="1"/>
          </p:cNvSpPr>
          <p:nvPr>
            <p:ph idx="1"/>
          </p:nvPr>
        </p:nvSpPr>
        <p:spPr/>
        <p:txBody>
          <a:bodyPr>
            <a:normAutofit fontScale="77500" lnSpcReduction="20000"/>
          </a:bodyPr>
          <a:lstStyle/>
          <a:p>
            <a:pPr>
              <a:defRPr/>
            </a:pPr>
            <a:r>
              <a:rPr lang="en-US" dirty="0" smtClean="0"/>
              <a:t>Some preventive services are meant to catch diseases early, and others are meant to prevent diseases entirely.  </a:t>
            </a:r>
          </a:p>
          <a:p>
            <a:pPr>
              <a:defRPr/>
            </a:pPr>
            <a:endParaRPr lang="en-US" sz="900" dirty="0" smtClean="0"/>
          </a:p>
          <a:p>
            <a:pPr>
              <a:defRPr/>
            </a:pPr>
            <a:r>
              <a:rPr lang="en-US" dirty="0" smtClean="0"/>
              <a:t>For the purposes of the FOA, clinical preventive services do NOT include screenings or services targeted to individuals with established medical conditions as part of the management and treatment of those conditions.  For example, this FOA is not intended to address research gaps in the provision of screening for retinopathy in patients with diabetes</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P01 Core</a:t>
            </a:r>
            <a:endParaRPr lang="en-US" dirty="0"/>
          </a:p>
        </p:txBody>
      </p:sp>
      <p:sp>
        <p:nvSpPr>
          <p:cNvPr id="3" name="Content Placeholder 2"/>
          <p:cNvSpPr>
            <a:spLocks noGrp="1"/>
          </p:cNvSpPr>
          <p:nvPr>
            <p:ph idx="1"/>
          </p:nvPr>
        </p:nvSpPr>
        <p:spPr/>
        <p:txBody>
          <a:bodyPr>
            <a:normAutofit fontScale="92500" lnSpcReduction="20000"/>
          </a:bodyPr>
          <a:lstStyle/>
          <a:p>
            <a:pPr>
              <a:defRPr/>
            </a:pPr>
            <a:r>
              <a:rPr lang="en-US" dirty="0" smtClean="0"/>
              <a:t>Core personnel include the following administrative positions:</a:t>
            </a:r>
          </a:p>
          <a:p>
            <a:pPr lvl="1">
              <a:defRPr/>
            </a:pPr>
            <a:r>
              <a:rPr lang="en-US" dirty="0" smtClean="0"/>
              <a:t>Principal Investigator</a:t>
            </a:r>
          </a:p>
          <a:p>
            <a:pPr lvl="1">
              <a:defRPr/>
            </a:pPr>
            <a:r>
              <a:rPr lang="en-US" dirty="0" smtClean="0"/>
              <a:t>Collaborative Lead</a:t>
            </a:r>
          </a:p>
          <a:p>
            <a:pPr lvl="1">
              <a:defRPr/>
            </a:pPr>
            <a:endParaRPr lang="en-US" sz="800" dirty="0" smtClean="0"/>
          </a:p>
          <a:p>
            <a:pPr>
              <a:defRPr/>
            </a:pPr>
            <a:r>
              <a:rPr lang="en-US" dirty="0" smtClean="0"/>
              <a:t>Core functions must address but are not limited to training, evaluation, administration, and dissemination </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P01 core</a:t>
            </a:r>
            <a:endParaRPr lang="en-US" dirty="0"/>
          </a:p>
        </p:txBody>
      </p:sp>
      <p:sp>
        <p:nvSpPr>
          <p:cNvPr id="3" name="Content Placeholder 2"/>
          <p:cNvSpPr>
            <a:spLocks noGrp="1"/>
          </p:cNvSpPr>
          <p:nvPr>
            <p:ph idx="1"/>
          </p:nvPr>
        </p:nvSpPr>
        <p:spPr>
          <a:xfrm>
            <a:off x="685800" y="1676400"/>
            <a:ext cx="8991600" cy="4343400"/>
          </a:xfrm>
        </p:spPr>
        <p:txBody>
          <a:bodyPr>
            <a:normAutofit fontScale="92500" lnSpcReduction="10000"/>
          </a:bodyPr>
          <a:lstStyle/>
          <a:p>
            <a:pPr>
              <a:defRPr/>
            </a:pPr>
            <a:r>
              <a:rPr lang="en-US" dirty="0" smtClean="0"/>
              <a:t>Other possible functions of the Core are shared research resources, such as statistics, communication or data programming expertise</a:t>
            </a:r>
          </a:p>
          <a:p>
            <a:pPr>
              <a:defRPr/>
            </a:pPr>
            <a:endParaRPr lang="en-US" sz="900" dirty="0" smtClean="0"/>
          </a:p>
          <a:p>
            <a:pPr>
              <a:defRPr/>
            </a:pPr>
            <a:r>
              <a:rPr lang="en-US" dirty="0" smtClean="0"/>
              <a:t>Another Core function is the coordination with the other Centers and with the Technical Assistance Center, and participating in regular teleconferences and once or twice a year in person meetings. These coordinated activities are expected to include support for common elements in evaluation and dissemination.</a:t>
            </a:r>
          </a:p>
          <a:p>
            <a:pPr>
              <a:defRPr/>
            </a:pPr>
            <a:endParaRPr lang="en-US" dirty="0" smtClean="0"/>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Research Projects</a:t>
            </a:r>
            <a:endParaRPr lang="en-US" dirty="0"/>
          </a:p>
        </p:txBody>
      </p:sp>
      <p:sp>
        <p:nvSpPr>
          <p:cNvPr id="3" name="Content Placeholder 2"/>
          <p:cNvSpPr>
            <a:spLocks noGrp="1"/>
          </p:cNvSpPr>
          <p:nvPr>
            <p:ph idx="1"/>
          </p:nvPr>
        </p:nvSpPr>
        <p:spPr>
          <a:xfrm>
            <a:off x="514350" y="1600200"/>
            <a:ext cx="9258300" cy="4800600"/>
          </a:xfrm>
        </p:spPr>
        <p:txBody>
          <a:bodyPr>
            <a:normAutofit fontScale="92500" lnSpcReduction="20000"/>
          </a:bodyPr>
          <a:lstStyle/>
          <a:p>
            <a:pPr>
              <a:defRPr/>
            </a:pPr>
            <a:r>
              <a:rPr lang="en-US" dirty="0" smtClean="0"/>
              <a:t>The proposed projects may be independent, linked, sequential, or conducted in parallel as long as each one affords good independent feasibility and probability of success. All projects should relate to the chosen programmatic area of the Center.</a:t>
            </a:r>
          </a:p>
          <a:p>
            <a:pPr>
              <a:defRPr/>
            </a:pPr>
            <a:endParaRPr lang="en-US" sz="900" dirty="0" smtClean="0"/>
          </a:p>
          <a:p>
            <a:pPr>
              <a:defRPr/>
            </a:pPr>
            <a:r>
              <a:rPr lang="en-US" dirty="0" smtClean="0"/>
              <a:t> Individual projects are not required to begin at the start of the grant and are not required to last the entire duration of the project period, but the proposed start and end of each project must be clearly stated, and must be budgeted appropriately. Overall the series of research projects must span the entire project period.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Research Projects</a:t>
            </a:r>
            <a:endParaRPr lang="en-US" dirty="0"/>
          </a:p>
        </p:txBody>
      </p:sp>
      <p:sp>
        <p:nvSpPr>
          <p:cNvPr id="3" name="Content Placeholder 2"/>
          <p:cNvSpPr>
            <a:spLocks noGrp="1"/>
          </p:cNvSpPr>
          <p:nvPr>
            <p:ph idx="1"/>
          </p:nvPr>
        </p:nvSpPr>
        <p:spPr>
          <a:xfrm>
            <a:off x="685800" y="1676400"/>
            <a:ext cx="8991600" cy="4953000"/>
          </a:xfrm>
        </p:spPr>
        <p:txBody>
          <a:bodyPr>
            <a:normAutofit fontScale="77500" lnSpcReduction="20000"/>
          </a:bodyPr>
          <a:lstStyle/>
          <a:p>
            <a:pPr>
              <a:defRPr/>
            </a:pPr>
            <a:r>
              <a:rPr lang="en-US" sz="3400" dirty="0" smtClean="0"/>
              <a:t>Applications must clearly describe each proposed research project including </a:t>
            </a:r>
          </a:p>
          <a:p>
            <a:pPr lvl="1">
              <a:defRPr/>
            </a:pPr>
            <a:r>
              <a:rPr lang="en-US" dirty="0" smtClean="0"/>
              <a:t>a brief background</a:t>
            </a:r>
          </a:p>
          <a:p>
            <a:pPr lvl="1">
              <a:defRPr/>
            </a:pPr>
            <a:r>
              <a:rPr lang="en-US" dirty="0" smtClean="0"/>
              <a:t>rationale and hypothesis, </a:t>
            </a:r>
          </a:p>
          <a:p>
            <a:pPr lvl="1">
              <a:defRPr/>
            </a:pPr>
            <a:r>
              <a:rPr lang="en-US" dirty="0" smtClean="0"/>
              <a:t>specific aims, </a:t>
            </a:r>
          </a:p>
          <a:p>
            <a:pPr lvl="1">
              <a:defRPr/>
            </a:pPr>
            <a:r>
              <a:rPr lang="en-US" dirty="0" smtClean="0"/>
              <a:t>research design, </a:t>
            </a:r>
          </a:p>
          <a:p>
            <a:pPr lvl="1">
              <a:defRPr/>
            </a:pPr>
            <a:r>
              <a:rPr lang="en-US" dirty="0" smtClean="0"/>
              <a:t>analytic plan  </a:t>
            </a:r>
          </a:p>
          <a:p>
            <a:pPr lvl="1">
              <a:defRPr/>
            </a:pPr>
            <a:endParaRPr lang="en-US" sz="1100" dirty="0" smtClean="0"/>
          </a:p>
          <a:p>
            <a:pPr>
              <a:defRPr/>
            </a:pPr>
            <a:r>
              <a:rPr lang="en-US" dirty="0" smtClean="0"/>
              <a:t>A separate detailed budget must be provided for each research project as part of the application budget section.  Applications must also identify the specific research team that will conduct each study.  Each specific research project must have an identified project leader.  Individual project leaders must be listed as key grant personnel, but are not considered to be co-PIs for the Center.</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Budget, Project Period and Renewal</a:t>
            </a:r>
            <a:endParaRPr lang="en-US" dirty="0"/>
          </a:p>
        </p:txBody>
      </p:sp>
      <p:sp>
        <p:nvSpPr>
          <p:cNvPr id="3" name="Content Placeholder 2"/>
          <p:cNvSpPr>
            <a:spLocks noGrp="1"/>
          </p:cNvSpPr>
          <p:nvPr>
            <p:ph idx="1"/>
          </p:nvPr>
        </p:nvSpPr>
        <p:spPr>
          <a:xfrm>
            <a:off x="685800" y="1676400"/>
            <a:ext cx="8991600" cy="4724400"/>
          </a:xfrm>
        </p:spPr>
        <p:txBody>
          <a:bodyPr>
            <a:normAutofit fontScale="92500" lnSpcReduction="20000"/>
          </a:bodyPr>
          <a:lstStyle/>
          <a:p>
            <a:pPr>
              <a:defRPr/>
            </a:pPr>
            <a:r>
              <a:rPr lang="en-US" b="1" dirty="0" smtClean="0"/>
              <a:t>Budget and Project Period:</a:t>
            </a:r>
            <a:r>
              <a:rPr lang="en-US" dirty="0" smtClean="0"/>
              <a:t>  The total costs per grant awarded under this FOA will not exceed $1,500,000 </a:t>
            </a:r>
            <a:r>
              <a:rPr lang="en-US" i="1" dirty="0" smtClean="0"/>
              <a:t>annually</a:t>
            </a:r>
            <a:r>
              <a:rPr lang="en-US" dirty="0" smtClean="0"/>
              <a:t> for each year of the project period.  An application with a budget that exceeds $1,500,000 total costs in any given year or a project period that exceeds 3 years will not be reviewed.  Funding beyond the first year and in all subsequent years will be contingent upon a review and acceptance by Agency staff of an annual progress report (PHS 2590). </a:t>
            </a:r>
          </a:p>
          <a:p>
            <a:pPr>
              <a:defRPr/>
            </a:pPr>
            <a:endParaRPr lang="en-US" sz="900" dirty="0" smtClean="0"/>
          </a:p>
          <a:p>
            <a:pPr>
              <a:defRPr/>
            </a:pPr>
            <a:r>
              <a:rPr lang="en-US" b="1" dirty="0" smtClean="0"/>
              <a:t>Renewals:</a:t>
            </a:r>
            <a:r>
              <a:rPr lang="en-US" dirty="0" smtClean="0"/>
              <a:t>  Centers established under this FOA will be eligible for one 2-year renewal.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One-time Program Project FOA</a:t>
            </a:r>
            <a:endParaRPr lang="en-US" dirty="0"/>
          </a:p>
        </p:txBody>
      </p:sp>
      <p:sp>
        <p:nvSpPr>
          <p:cNvPr id="3" name="Content Placeholder 2"/>
          <p:cNvSpPr>
            <a:spLocks noGrp="1"/>
          </p:cNvSpPr>
          <p:nvPr>
            <p:ph idx="1"/>
          </p:nvPr>
        </p:nvSpPr>
        <p:spPr>
          <a:xfrm>
            <a:off x="685800" y="1676400"/>
            <a:ext cx="8991600" cy="4114800"/>
          </a:xfrm>
        </p:spPr>
        <p:txBody>
          <a:bodyPr>
            <a:normAutofit fontScale="92500" lnSpcReduction="10000"/>
          </a:bodyPr>
          <a:lstStyle/>
          <a:p>
            <a:pPr>
              <a:buFont typeface="Wingdings" pitchFamily="2" charset="2"/>
              <a:buNone/>
              <a:defRPr/>
            </a:pPr>
            <a:r>
              <a:rPr lang="en-US" b="1" dirty="0" smtClean="0"/>
              <a:t>Key Dates </a:t>
            </a:r>
            <a:r>
              <a:rPr lang="en-US" dirty="0" smtClean="0"/>
              <a:t/>
            </a:r>
            <a:br>
              <a:rPr lang="en-US" dirty="0" smtClean="0"/>
            </a:br>
            <a:endParaRPr lang="en-US" sz="900" dirty="0" smtClean="0"/>
          </a:p>
          <a:p>
            <a:pPr lvl="1">
              <a:buFontTx/>
              <a:buNone/>
              <a:defRPr/>
            </a:pPr>
            <a:r>
              <a:rPr lang="en-US" dirty="0" smtClean="0"/>
              <a:t>Release Date: March 11, 2011</a:t>
            </a:r>
            <a:br>
              <a:rPr lang="en-US" dirty="0" smtClean="0"/>
            </a:br>
            <a:endParaRPr lang="en-US" sz="600" dirty="0" smtClean="0"/>
          </a:p>
          <a:p>
            <a:pPr lvl="1">
              <a:buFontTx/>
              <a:buNone/>
              <a:defRPr/>
            </a:pPr>
            <a:r>
              <a:rPr lang="en-US" dirty="0" smtClean="0"/>
              <a:t>Letters of Intent Receipt Date(s): April 29, 2011 </a:t>
            </a:r>
            <a:br>
              <a:rPr lang="en-US" dirty="0" smtClean="0"/>
            </a:br>
            <a:endParaRPr lang="en-US" sz="500" dirty="0" smtClean="0"/>
          </a:p>
          <a:p>
            <a:pPr lvl="1">
              <a:buFontTx/>
              <a:buNone/>
              <a:defRPr/>
            </a:pPr>
            <a:r>
              <a:rPr lang="en-US" dirty="0" smtClean="0"/>
              <a:t>Application Receipt Dates(s):  May 23, 2011 </a:t>
            </a:r>
            <a:br>
              <a:rPr lang="en-US" dirty="0" smtClean="0"/>
            </a:br>
            <a:endParaRPr lang="en-US" sz="500" dirty="0" smtClean="0"/>
          </a:p>
          <a:p>
            <a:pPr lvl="1">
              <a:buFontTx/>
              <a:buNone/>
              <a:defRPr/>
            </a:pPr>
            <a:r>
              <a:rPr lang="en-US" dirty="0" smtClean="0"/>
              <a:t>Peer Review Date(s): Approximately two months after receipt date </a:t>
            </a:r>
            <a:br>
              <a:rPr lang="en-US" dirty="0" smtClean="0"/>
            </a:br>
            <a:endParaRPr lang="en-US" sz="500" dirty="0" smtClean="0"/>
          </a:p>
          <a:p>
            <a:pPr lvl="1">
              <a:buFontTx/>
              <a:buNone/>
              <a:defRPr/>
            </a:pPr>
            <a:r>
              <a:rPr lang="en-US" dirty="0" smtClean="0"/>
              <a:t>Earliest Anticipated Start Date: Approximately two months after peer review date  </a:t>
            </a:r>
            <a:br>
              <a:rPr lang="en-US" dirty="0" smtClean="0"/>
            </a:b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dirty="0" smtClean="0"/>
              <a:t>Some example Questions and Answers</a:t>
            </a:r>
          </a:p>
        </p:txBody>
      </p:sp>
      <p:sp>
        <p:nvSpPr>
          <p:cNvPr id="3" name="Content Placeholder 2"/>
          <p:cNvSpPr>
            <a:spLocks noGrp="1"/>
          </p:cNvSpPr>
          <p:nvPr>
            <p:ph idx="1"/>
          </p:nvPr>
        </p:nvSpPr>
        <p:spPr/>
        <p:txBody>
          <a:bodyPr/>
          <a:lstStyle/>
          <a:p>
            <a:pPr>
              <a:buFontTx/>
              <a:buChar char="-"/>
              <a:defRPr/>
            </a:pPr>
            <a:r>
              <a:rPr lang="en-US" dirty="0" smtClean="0"/>
              <a:t>Training</a:t>
            </a:r>
          </a:p>
          <a:p>
            <a:pPr>
              <a:buFontTx/>
              <a:buChar char="-"/>
              <a:defRPr/>
            </a:pPr>
            <a:r>
              <a:rPr lang="en-US" dirty="0" smtClean="0"/>
              <a:t>Dissemination</a:t>
            </a:r>
          </a:p>
          <a:p>
            <a:pPr>
              <a:buFontTx/>
              <a:buChar char="-"/>
              <a:defRPr/>
            </a:pPr>
            <a:r>
              <a:rPr lang="en-US" dirty="0" smtClean="0"/>
              <a:t>Project research topics</a:t>
            </a:r>
          </a:p>
          <a:p>
            <a:pPr>
              <a:defRPr/>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Q and A: Training</a:t>
            </a:r>
            <a:endParaRPr lang="en-US" dirty="0"/>
          </a:p>
        </p:txBody>
      </p:sp>
      <p:sp>
        <p:nvSpPr>
          <p:cNvPr id="3" name="Content Placeholder 2"/>
          <p:cNvSpPr>
            <a:spLocks noGrp="1"/>
          </p:cNvSpPr>
          <p:nvPr>
            <p:ph idx="1"/>
          </p:nvPr>
        </p:nvSpPr>
        <p:spPr/>
        <p:txBody>
          <a:bodyPr/>
          <a:lstStyle/>
          <a:p>
            <a:pPr>
              <a:defRPr/>
            </a:pPr>
            <a:r>
              <a:rPr lang="en-US" dirty="0" smtClean="0"/>
              <a:t>Can the P01 support a small grants research fund?</a:t>
            </a:r>
          </a:p>
          <a:p>
            <a:pPr>
              <a:defRPr/>
            </a:pPr>
            <a:r>
              <a:rPr lang="en-US" dirty="0" smtClean="0"/>
              <a:t>Can the P01 support post-doctoral positions?</a:t>
            </a:r>
          </a:p>
          <a:p>
            <a:pPr>
              <a:defRPr/>
            </a:pPr>
            <a:r>
              <a:rPr lang="en-US" dirty="0" smtClean="0"/>
              <a:t>RESPONSE:  The individual projects may include as named personnel persons doing post-doctoral research.  The P01 is not meant to be used as a T32, and may not have funds for research not described in the application</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Q and A: Dissemination</a:t>
            </a:r>
            <a:endParaRPr lang="en-US" dirty="0"/>
          </a:p>
        </p:txBody>
      </p:sp>
      <p:sp>
        <p:nvSpPr>
          <p:cNvPr id="3" name="Content Placeholder 2"/>
          <p:cNvSpPr>
            <a:spLocks noGrp="1"/>
          </p:cNvSpPr>
          <p:nvPr>
            <p:ph idx="1"/>
          </p:nvPr>
        </p:nvSpPr>
        <p:spPr/>
        <p:txBody>
          <a:bodyPr/>
          <a:lstStyle/>
          <a:p>
            <a:pPr>
              <a:defRPr/>
            </a:pPr>
            <a:r>
              <a:rPr lang="en-US" dirty="0" smtClean="0"/>
              <a:t>Are activities described as being undertaken by AHRQ’s Office of Communication and Knowledge Transfer meant to take the place of dissemination activities in the Center?</a:t>
            </a:r>
          </a:p>
          <a:p>
            <a:pPr>
              <a:defRPr/>
            </a:pPr>
            <a:r>
              <a:rPr lang="en-US" dirty="0" smtClean="0"/>
              <a:t>NO, the requirement to maintain contact with AHRQ’s OCKT committee is meant to supplement the plans of the Core described in the application</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Conference Call Agenda</a:t>
            </a:r>
            <a:endParaRPr lang="en-US" dirty="0"/>
          </a:p>
        </p:txBody>
      </p:sp>
      <p:sp>
        <p:nvSpPr>
          <p:cNvPr id="3" name="Content Placeholder 2"/>
          <p:cNvSpPr>
            <a:spLocks noGrp="1"/>
          </p:cNvSpPr>
          <p:nvPr>
            <p:ph idx="1"/>
          </p:nvPr>
        </p:nvSpPr>
        <p:spPr/>
        <p:txBody>
          <a:bodyPr/>
          <a:lstStyle/>
          <a:p>
            <a:pPr>
              <a:defRPr/>
            </a:pPr>
            <a:r>
              <a:rPr lang="en-US" dirty="0" smtClean="0"/>
              <a:t>Overview of the FOA</a:t>
            </a:r>
          </a:p>
          <a:p>
            <a:pPr>
              <a:defRPr/>
            </a:pPr>
            <a:r>
              <a:rPr lang="en-US" dirty="0" smtClean="0"/>
              <a:t>Frequently asked questions</a:t>
            </a:r>
          </a:p>
          <a:p>
            <a:pPr>
              <a:defRPr/>
            </a:pPr>
            <a:r>
              <a:rPr lang="en-US" dirty="0" smtClean="0"/>
              <a:t>Open forum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Q and A: Project Topics</a:t>
            </a:r>
            <a:endParaRPr lang="en-US" dirty="0"/>
          </a:p>
        </p:txBody>
      </p:sp>
      <p:sp>
        <p:nvSpPr>
          <p:cNvPr id="3" name="Content Placeholder 2"/>
          <p:cNvSpPr>
            <a:spLocks noGrp="1"/>
          </p:cNvSpPr>
          <p:nvPr>
            <p:ph idx="1"/>
          </p:nvPr>
        </p:nvSpPr>
        <p:spPr>
          <a:xfrm>
            <a:off x="685800" y="1676400"/>
            <a:ext cx="8991600" cy="4343400"/>
          </a:xfrm>
        </p:spPr>
        <p:txBody>
          <a:bodyPr>
            <a:normAutofit fontScale="92500" lnSpcReduction="10000"/>
          </a:bodyPr>
          <a:lstStyle/>
          <a:p>
            <a:pPr>
              <a:defRPr/>
            </a:pPr>
            <a:r>
              <a:rPr lang="en-US" dirty="0" smtClean="0"/>
              <a:t>Should the projects be grouped onto a single clinical topic?</a:t>
            </a:r>
          </a:p>
          <a:p>
            <a:pPr>
              <a:defRPr/>
            </a:pPr>
            <a:r>
              <a:rPr lang="en-US" dirty="0" smtClean="0"/>
              <a:t>RESPONSE- In order to see the greatest benefit from these Centers, AHRQ wants to see advancing generalizable knowledge about Clinical Preventive Services- a clear way to do this would be to focus research on more than one clinical topic. It is possible that a proposal focusing multiple projects on one service could make clear the general applicability of their findings to other services. </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Other FAQ</a:t>
            </a:r>
            <a:endParaRPr lang="en-US" dirty="0"/>
          </a:p>
        </p:txBody>
      </p:sp>
      <p:sp>
        <p:nvSpPr>
          <p:cNvPr id="3" name="Content Placeholder 2"/>
          <p:cNvSpPr>
            <a:spLocks noGrp="1"/>
          </p:cNvSpPr>
          <p:nvPr>
            <p:ph idx="1"/>
          </p:nvPr>
        </p:nvSpPr>
        <p:spPr/>
        <p:txBody>
          <a:bodyPr/>
          <a:lstStyle/>
          <a:p>
            <a:pPr>
              <a:defRPr/>
            </a:pPr>
            <a:r>
              <a:rPr lang="en-US" dirty="0" smtClean="0"/>
              <a:t>Does AHRQ accept modular budgets? NO</a:t>
            </a:r>
          </a:p>
          <a:p>
            <a:pPr>
              <a:defRPr/>
            </a:pPr>
            <a:r>
              <a:rPr lang="en-US" dirty="0" smtClean="0"/>
              <a:t>Does AHRQ recognize multiple PIs?  NO</a:t>
            </a:r>
          </a:p>
          <a:p>
            <a:pPr>
              <a:defRPr/>
            </a:pPr>
            <a:r>
              <a:rPr lang="en-US" dirty="0" smtClean="0"/>
              <a:t>Must the P01 be prepared on paper forms? YES, the P01 application must be submitted on paper. Appendix material on CD.</a:t>
            </a:r>
          </a:p>
          <a:p>
            <a:pPr>
              <a:defRPr/>
            </a:pPr>
            <a:r>
              <a:rPr lang="en-US" dirty="0" smtClean="0"/>
              <a:t>Does the application need a table of contents? YES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Application Research Strategy Length</a:t>
            </a:r>
            <a:endParaRPr lang="en-US" dirty="0"/>
          </a:p>
        </p:txBody>
      </p:sp>
      <p:sp>
        <p:nvSpPr>
          <p:cNvPr id="3" name="Content Placeholder 2"/>
          <p:cNvSpPr>
            <a:spLocks noGrp="1"/>
          </p:cNvSpPr>
          <p:nvPr>
            <p:ph idx="1"/>
          </p:nvPr>
        </p:nvSpPr>
        <p:spPr>
          <a:xfrm>
            <a:off x="685800" y="1676400"/>
            <a:ext cx="8991600" cy="4495800"/>
          </a:xfrm>
        </p:spPr>
        <p:txBody>
          <a:bodyPr>
            <a:normAutofit fontScale="92500" lnSpcReduction="20000"/>
          </a:bodyPr>
          <a:lstStyle/>
          <a:p>
            <a:pPr>
              <a:defRPr/>
            </a:pPr>
            <a:r>
              <a:rPr lang="en-US" dirty="0" smtClean="0"/>
              <a:t>Program Project applications must set out the overall strategy for the program project and in addition include (two) distinct sections describing: </a:t>
            </a:r>
          </a:p>
          <a:p>
            <a:pPr lvl="2">
              <a:buFont typeface="Wingdings" pitchFamily="2" charset="2"/>
              <a:buNone/>
              <a:defRPr/>
            </a:pPr>
            <a:r>
              <a:rPr lang="en-US" sz="2600" dirty="0" smtClean="0"/>
              <a:t> </a:t>
            </a:r>
            <a:r>
              <a:rPr lang="en-US" sz="3000" dirty="0" smtClean="0"/>
              <a:t>1) Core Center functions and structure (e.g., training, evaluation, administration, and dissemination) and </a:t>
            </a:r>
          </a:p>
          <a:p>
            <a:pPr lvl="2">
              <a:buFont typeface="Wingdings" pitchFamily="2" charset="2"/>
              <a:buNone/>
              <a:defRPr/>
            </a:pPr>
            <a:r>
              <a:rPr lang="en-US" sz="3000" dirty="0" smtClean="0"/>
              <a:t>2) A separate research strategy section for each proposed project. </a:t>
            </a:r>
            <a:r>
              <a:rPr lang="en-US" sz="3000" b="1" dirty="0" smtClean="0"/>
              <a:t> </a:t>
            </a:r>
          </a:p>
          <a:p>
            <a:pPr>
              <a:defRPr/>
            </a:pPr>
            <a:r>
              <a:rPr lang="en-US" dirty="0" smtClean="0"/>
              <a:t>The overall P01 Research Strategy section may not exceed </a:t>
            </a:r>
            <a:r>
              <a:rPr lang="en-US" b="1" dirty="0" smtClean="0"/>
              <a:t>30 pages</a:t>
            </a:r>
            <a:r>
              <a:rPr lang="en-US" dirty="0" smtClean="0"/>
              <a:t>, including tables, graphs, figures, diagrams, and charts.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Funds Available and Anticipated Number of Awards</a:t>
            </a:r>
          </a:p>
        </p:txBody>
      </p:sp>
      <p:sp>
        <p:nvSpPr>
          <p:cNvPr id="3" name="Content Placeholder 2"/>
          <p:cNvSpPr>
            <a:spLocks noGrp="1"/>
          </p:cNvSpPr>
          <p:nvPr>
            <p:ph idx="1"/>
          </p:nvPr>
        </p:nvSpPr>
        <p:spPr/>
        <p:txBody>
          <a:bodyPr>
            <a:normAutofit/>
          </a:bodyPr>
          <a:lstStyle/>
          <a:p>
            <a:pPr>
              <a:defRPr/>
            </a:pPr>
            <a:r>
              <a:rPr lang="en-US" dirty="0" smtClean="0"/>
              <a:t>AHRQ anticipates committing $4.5 million in FY2011 to fund three Centers.    AHRQ anticipates awarding one application under each programmatic interest area assuming high quality, competitive applications are received for each area. </a:t>
            </a:r>
          </a:p>
          <a:p>
            <a:pPr>
              <a:defRPr/>
            </a:pPr>
            <a:endParaRPr lang="en-US" dirty="0" smtClean="0"/>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Ground rules for Open Forum</a:t>
            </a:r>
            <a:endParaRPr lang="en-US" dirty="0"/>
          </a:p>
        </p:txBody>
      </p:sp>
      <p:sp>
        <p:nvSpPr>
          <p:cNvPr id="3" name="Content Placeholder 2"/>
          <p:cNvSpPr>
            <a:spLocks noGrp="1"/>
          </p:cNvSpPr>
          <p:nvPr>
            <p:ph idx="1"/>
          </p:nvPr>
        </p:nvSpPr>
        <p:spPr>
          <a:xfrm>
            <a:off x="685800" y="1676400"/>
            <a:ext cx="8991600" cy="4419600"/>
          </a:xfrm>
        </p:spPr>
        <p:txBody>
          <a:bodyPr>
            <a:normAutofit fontScale="92500" lnSpcReduction="10000"/>
          </a:bodyPr>
          <a:lstStyle/>
          <a:p>
            <a:pPr>
              <a:lnSpc>
                <a:spcPct val="80000"/>
              </a:lnSpc>
              <a:defRPr/>
            </a:pPr>
            <a:r>
              <a:rPr lang="en-US" dirty="0" smtClean="0"/>
              <a:t>The conference call operator will put you in a queue based on call order</a:t>
            </a:r>
          </a:p>
          <a:p>
            <a:pPr>
              <a:lnSpc>
                <a:spcPct val="80000"/>
              </a:lnSpc>
              <a:defRPr/>
            </a:pPr>
            <a:r>
              <a:rPr lang="en-US" dirty="0" smtClean="0"/>
              <a:t>Please keep your questions brief</a:t>
            </a:r>
          </a:p>
          <a:p>
            <a:pPr>
              <a:lnSpc>
                <a:spcPct val="80000"/>
              </a:lnSpc>
              <a:defRPr/>
            </a:pPr>
            <a:r>
              <a:rPr lang="en-US" dirty="0" smtClean="0"/>
              <a:t>We will try to keep responses brief</a:t>
            </a:r>
          </a:p>
          <a:p>
            <a:pPr>
              <a:lnSpc>
                <a:spcPct val="80000"/>
              </a:lnSpc>
              <a:defRPr/>
            </a:pPr>
            <a:r>
              <a:rPr lang="en-US" dirty="0" smtClean="0"/>
              <a:t>Questions that are very specific to a particular institution or situation will not be addressed – these can be discussed individually with a Project Officer from AHRQ at a later time</a:t>
            </a:r>
          </a:p>
          <a:p>
            <a:pPr>
              <a:lnSpc>
                <a:spcPct val="80000"/>
              </a:lnSpc>
              <a:defRPr/>
            </a:pPr>
            <a:r>
              <a:rPr lang="en-US" dirty="0" smtClean="0"/>
              <a:t>If you do not get an opportunity to ask a question, please e-mail your question to </a:t>
            </a:r>
            <a:r>
              <a:rPr lang="en-US" dirty="0" smtClean="0">
                <a:solidFill>
                  <a:schemeClr val="tx2"/>
                </a:solidFill>
                <a:hlinkClick r:id="rId3"/>
              </a:rPr>
              <a:t>gloria.washington@ahrq.hhs.gov</a:t>
            </a:r>
            <a:endParaRPr lang="en-US" dirty="0" smtClean="0">
              <a:solidFill>
                <a:schemeClr val="tx2"/>
              </a:solidFill>
            </a:endParaRP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p:txBody>
          <a:bodyPr/>
          <a:lstStyle/>
          <a:p>
            <a:pPr>
              <a:defRPr/>
            </a:pPr>
            <a:r>
              <a:rPr lang="en-US"/>
              <a:t>AHRQ Contacts</a:t>
            </a:r>
          </a:p>
        </p:txBody>
      </p:sp>
      <p:sp>
        <p:nvSpPr>
          <p:cNvPr id="496643" name="Rectangle 3"/>
          <p:cNvSpPr>
            <a:spLocks noGrp="1" noChangeArrowheads="1"/>
          </p:cNvSpPr>
          <p:nvPr>
            <p:ph idx="1"/>
          </p:nvPr>
        </p:nvSpPr>
        <p:spPr>
          <a:xfrm>
            <a:off x="266700" y="1447800"/>
            <a:ext cx="10020300" cy="5029200"/>
          </a:xfrm>
        </p:spPr>
        <p:txBody>
          <a:bodyPr/>
          <a:lstStyle/>
          <a:p>
            <a:pPr>
              <a:defRPr/>
            </a:pPr>
            <a:r>
              <a:rPr lang="en-US" sz="2400" b="1" dirty="0">
                <a:effectLst/>
              </a:rPr>
              <a:t>For additional technical assistance, please contact an AHRQ staff person who will be glad to provide technical assistance:</a:t>
            </a:r>
          </a:p>
          <a:p>
            <a:pPr lvl="1">
              <a:defRPr/>
            </a:pPr>
            <a:r>
              <a:rPr lang="en-US" b="1" dirty="0">
                <a:effectLst/>
              </a:rPr>
              <a:t>Scientific/Research Issues:</a:t>
            </a:r>
          </a:p>
          <a:p>
            <a:pPr lvl="2">
              <a:defRPr/>
            </a:pPr>
            <a:r>
              <a:rPr lang="en-US" dirty="0">
                <a:effectLst/>
              </a:rPr>
              <a:t>Mary Barton:  </a:t>
            </a:r>
            <a:r>
              <a:rPr lang="en-US" dirty="0">
                <a:effectLst/>
                <a:hlinkClick r:id="rId4"/>
              </a:rPr>
              <a:t>Mary.Barton@ahrq.hhs.gov</a:t>
            </a:r>
            <a:endParaRPr lang="en-US" dirty="0">
              <a:effectLst/>
            </a:endParaRPr>
          </a:p>
          <a:p>
            <a:pPr lvl="2">
              <a:defRPr/>
            </a:pPr>
            <a:r>
              <a:rPr lang="en-US" dirty="0">
                <a:effectLst/>
              </a:rPr>
              <a:t>Therese Miller: </a:t>
            </a:r>
            <a:r>
              <a:rPr lang="en-US" dirty="0">
                <a:effectLst/>
                <a:hlinkClick r:id="rId5"/>
              </a:rPr>
              <a:t>Therese.Miller@ahrq.hhs.gov</a:t>
            </a:r>
            <a:endParaRPr lang="en-US" dirty="0">
              <a:effectLst/>
            </a:endParaRPr>
          </a:p>
          <a:p>
            <a:pPr lvl="1">
              <a:defRPr/>
            </a:pPr>
            <a:r>
              <a:rPr lang="en-US" b="1" dirty="0">
                <a:effectLst/>
              </a:rPr>
              <a:t>Peer Review Issues: </a:t>
            </a:r>
            <a:endParaRPr lang="en-US" b="1" dirty="0" smtClean="0">
              <a:effectLst/>
            </a:endParaRPr>
          </a:p>
          <a:p>
            <a:pPr lvl="2">
              <a:defRPr/>
            </a:pPr>
            <a:r>
              <a:rPr lang="en-US" dirty="0" smtClean="0"/>
              <a:t>Mitra Ahadpour: </a:t>
            </a:r>
            <a:r>
              <a:rPr lang="en-US" dirty="0" smtClean="0">
                <a:hlinkClick r:id="rId6"/>
              </a:rPr>
              <a:t>Mitra.Ahadpour@ahrq.hhs.gov</a:t>
            </a:r>
            <a:endParaRPr lang="en-US" b="1" dirty="0">
              <a:effectLst/>
            </a:endParaRPr>
          </a:p>
          <a:p>
            <a:pPr lvl="1">
              <a:defRPr/>
            </a:pPr>
            <a:r>
              <a:rPr lang="en-US" b="1" dirty="0" smtClean="0">
                <a:effectLst/>
              </a:rPr>
              <a:t>Financial/Grant </a:t>
            </a:r>
            <a:r>
              <a:rPr lang="en-US" b="1" dirty="0">
                <a:effectLst/>
              </a:rPr>
              <a:t>Management Issues</a:t>
            </a:r>
            <a:r>
              <a:rPr lang="en-US" b="1" dirty="0" smtClean="0">
                <a:effectLst/>
              </a:rPr>
              <a:t>:</a:t>
            </a:r>
          </a:p>
          <a:p>
            <a:pPr lvl="2">
              <a:defRPr/>
            </a:pPr>
            <a:r>
              <a:rPr lang="en-US" dirty="0" smtClean="0"/>
              <a:t>Brian Campbell:  </a:t>
            </a:r>
            <a:r>
              <a:rPr lang="en-US" dirty="0" smtClean="0">
                <a:hlinkClick r:id="rId7"/>
              </a:rPr>
              <a:t>gmi@ahrq.hhs.gov</a:t>
            </a:r>
            <a:endParaRPr lang="en-US" b="1" dirty="0">
              <a:effectLst/>
            </a:endParaRPr>
          </a:p>
          <a:p>
            <a:pPr>
              <a:buFont typeface="Wingdings" pitchFamily="2" charset="2"/>
              <a:buNone/>
              <a:defRPr/>
            </a:pPr>
            <a:endParaRPr lang="en-US" sz="2400" dirty="0">
              <a:solidFill>
                <a:schemeClr val="tx2"/>
              </a:solidFill>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sz="3200" dirty="0" smtClean="0"/>
              <a:t>Summary: Research Center for Excellence in Clinical Preventive Services </a:t>
            </a:r>
            <a:endParaRPr lang="en-US" sz="3200" dirty="0"/>
          </a:p>
        </p:txBody>
      </p:sp>
      <p:sp>
        <p:nvSpPr>
          <p:cNvPr id="3" name="Content Placeholder 2"/>
          <p:cNvSpPr>
            <a:spLocks noGrp="1"/>
          </p:cNvSpPr>
          <p:nvPr>
            <p:ph idx="1"/>
          </p:nvPr>
        </p:nvSpPr>
        <p:spPr/>
        <p:txBody>
          <a:bodyPr>
            <a:normAutofit lnSpcReduction="10000"/>
          </a:bodyPr>
          <a:lstStyle/>
          <a:p>
            <a:pPr>
              <a:defRPr/>
            </a:pPr>
            <a:r>
              <a:rPr lang="en-US" dirty="0" smtClean="0"/>
              <a:t>This FOA solicits Research Program Project Grant (P01) applications with a focus on one of three programmatic areas:  </a:t>
            </a:r>
          </a:p>
          <a:p>
            <a:pPr lvl="1">
              <a:defRPr/>
            </a:pPr>
            <a:r>
              <a:rPr lang="en-US" dirty="0" smtClean="0"/>
              <a:t>(1) Patient safety; </a:t>
            </a:r>
          </a:p>
          <a:p>
            <a:pPr lvl="1">
              <a:defRPr/>
            </a:pPr>
            <a:r>
              <a:rPr lang="en-US" dirty="0" smtClean="0"/>
              <a:t>(2) Health equity; or </a:t>
            </a:r>
          </a:p>
          <a:p>
            <a:pPr lvl="1">
              <a:defRPr/>
            </a:pPr>
            <a:r>
              <a:rPr lang="en-US" dirty="0" smtClean="0"/>
              <a:t>(3) Health care system implementation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76400"/>
            <a:ext cx="8991600" cy="3733800"/>
          </a:xfrm>
        </p:spPr>
        <p:txBody>
          <a:bodyPr>
            <a:normAutofit fontScale="85000" lnSpcReduction="20000"/>
          </a:bodyPr>
          <a:lstStyle/>
          <a:p>
            <a:pPr>
              <a:defRPr/>
            </a:pPr>
            <a:r>
              <a:rPr lang="en-US" dirty="0" smtClean="0"/>
              <a:t>Centers will complement the efforts of other Federal investments in prevention and public health by focusing on the role of the formal health care system, and primary care in particular, in improving the health of all Americans, and in improving patient experience, through the implementation of evidence-based clinical preventive services.  </a:t>
            </a:r>
          </a:p>
          <a:p>
            <a:pPr>
              <a:defRPr/>
            </a:pPr>
            <a:endParaRPr lang="en-US" sz="900" dirty="0" smtClean="0"/>
          </a:p>
          <a:p>
            <a:pPr>
              <a:defRPr/>
            </a:pPr>
            <a:r>
              <a:rPr lang="en-US" dirty="0" smtClean="0"/>
              <a:t>The goal is to support high quality, multidisciplinary programs of innovative research that will move forward the nation’s emerging </a:t>
            </a:r>
            <a:r>
              <a:rPr lang="en-US" b="1" dirty="0" smtClean="0"/>
              <a:t>National Prevention and Quality Strategies.</a:t>
            </a:r>
          </a:p>
          <a:p>
            <a:pPr>
              <a:defRPr/>
            </a:pPr>
            <a:endParaRPr lang="en-US" dirty="0"/>
          </a:p>
        </p:txBody>
      </p:sp>
      <p:sp>
        <p:nvSpPr>
          <p:cNvPr id="4" name="Title 1"/>
          <p:cNvSpPr txBox="1">
            <a:spLocks/>
          </p:cNvSpPr>
          <p:nvPr/>
        </p:nvSpPr>
        <p:spPr bwMode="auto">
          <a:xfrm>
            <a:off x="1638300" y="349250"/>
            <a:ext cx="8039100" cy="876300"/>
          </a:xfrm>
          <a:prstGeom prst="rect">
            <a:avLst/>
          </a:prstGeom>
          <a:noFill/>
          <a:ln w="12700">
            <a:noFill/>
            <a:miter lim="800000"/>
            <a:headEnd/>
            <a:tailEnd/>
          </a:ln>
          <a:effectLst/>
        </p:spPr>
        <p:txBody>
          <a:bodyPr lIns="90488" tIns="44450" rIns="90488" bIns="44450" anchor="b">
            <a:normAutofit fontScale="90000" lnSpcReduction="10000"/>
          </a:bodyPr>
          <a:lstStyle/>
          <a:p>
            <a:pPr algn="ctr">
              <a:lnSpc>
                <a:spcPct val="90000"/>
              </a:lnSpc>
              <a:defRPr/>
            </a:pPr>
            <a:r>
              <a:rPr lang="en-US" sz="3200" b="1" kern="0" dirty="0">
                <a:solidFill>
                  <a:schemeClr val="tx2"/>
                </a:solidFill>
                <a:effectLst>
                  <a:outerShdw blurRad="38100" dist="38100" dir="2700000" algn="tl">
                    <a:srgbClr val="000000"/>
                  </a:outerShdw>
                </a:effectLst>
                <a:latin typeface="+mj-lt"/>
                <a:ea typeface="+mj-ea"/>
                <a:cs typeface="+mj-cs"/>
              </a:rPr>
              <a:t>Summary: Research Center for Excellence in Clinical Preventive Services </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sz="3200" dirty="0" smtClean="0"/>
              <a:t>Summary: Research Center for Excellence in Clinical Preventive Services </a:t>
            </a:r>
            <a:endParaRPr lang="en-US" sz="3200" dirty="0"/>
          </a:p>
        </p:txBody>
      </p:sp>
      <p:sp>
        <p:nvSpPr>
          <p:cNvPr id="3" name="Content Placeholder 2"/>
          <p:cNvSpPr>
            <a:spLocks noGrp="1"/>
          </p:cNvSpPr>
          <p:nvPr>
            <p:ph idx="1"/>
          </p:nvPr>
        </p:nvSpPr>
        <p:spPr/>
        <p:txBody>
          <a:bodyPr>
            <a:normAutofit fontScale="85000" lnSpcReduction="20000"/>
          </a:bodyPr>
          <a:lstStyle/>
          <a:p>
            <a:pPr>
              <a:defRPr/>
            </a:pPr>
            <a:r>
              <a:rPr lang="en-US" dirty="0" smtClean="0"/>
              <a:t>This FOA is intended to support both necessary </a:t>
            </a:r>
          </a:p>
          <a:p>
            <a:pPr lvl="1">
              <a:defRPr/>
            </a:pPr>
            <a:r>
              <a:rPr lang="en-US" b="1" dirty="0" smtClean="0"/>
              <a:t>core</a:t>
            </a:r>
            <a:r>
              <a:rPr lang="en-US" dirty="0" smtClean="0"/>
              <a:t> </a:t>
            </a:r>
            <a:r>
              <a:rPr lang="en-US" b="1" dirty="0" smtClean="0"/>
              <a:t>Center infrastructure </a:t>
            </a:r>
            <a:r>
              <a:rPr lang="en-US" dirty="0" smtClean="0"/>
              <a:t>and </a:t>
            </a:r>
          </a:p>
          <a:p>
            <a:pPr lvl="1">
              <a:defRPr/>
            </a:pPr>
            <a:r>
              <a:rPr lang="en-US" b="1" dirty="0" smtClean="0"/>
              <a:t>two to four integrated research projects.  </a:t>
            </a:r>
          </a:p>
          <a:p>
            <a:pPr lvl="1">
              <a:defRPr/>
            </a:pPr>
            <a:endParaRPr lang="en-US" sz="900" b="1" dirty="0" smtClean="0"/>
          </a:p>
          <a:p>
            <a:pPr>
              <a:defRPr/>
            </a:pPr>
            <a:r>
              <a:rPr lang="en-US" dirty="0" smtClean="0"/>
              <a:t>The projects should contribute to the overarching Center goal such that the whole is greater than the individual parts.  The projects will thus not simply be unitary investigations that would better be supported by individual R01 or R18 awards.</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Programmatic areas of interest</a:t>
            </a:r>
            <a:br>
              <a:rPr lang="en-US" dirty="0" smtClean="0"/>
            </a:br>
            <a:r>
              <a:rPr lang="en-US" dirty="0" smtClean="0"/>
              <a:t>Patient Safety</a:t>
            </a:r>
            <a:endParaRPr lang="en-US" dirty="0"/>
          </a:p>
        </p:txBody>
      </p:sp>
      <p:sp>
        <p:nvSpPr>
          <p:cNvPr id="3" name="Content Placeholder 2"/>
          <p:cNvSpPr>
            <a:spLocks noGrp="1"/>
          </p:cNvSpPr>
          <p:nvPr>
            <p:ph idx="1"/>
          </p:nvPr>
        </p:nvSpPr>
        <p:spPr>
          <a:xfrm>
            <a:off x="685800" y="1676400"/>
            <a:ext cx="8991600" cy="4419600"/>
          </a:xfrm>
        </p:spPr>
        <p:txBody>
          <a:bodyPr>
            <a:normAutofit fontScale="85000" lnSpcReduction="20000"/>
          </a:bodyPr>
          <a:lstStyle/>
          <a:p>
            <a:pPr>
              <a:defRPr/>
            </a:pPr>
            <a:r>
              <a:rPr lang="en-US" dirty="0" smtClean="0"/>
              <a:t>There are many potential harms associated with clinical preventive services such as false positive tests, anxiety, labeling, physical harms, and opportunity costs such as time off from work.  These harms can result from the clinical preventive service but also from additional follow-up tests or from treatments. </a:t>
            </a:r>
          </a:p>
          <a:p>
            <a:pPr>
              <a:defRPr/>
            </a:pPr>
            <a:endParaRPr lang="en-US" sz="1100" dirty="0" smtClean="0"/>
          </a:p>
          <a:p>
            <a:pPr>
              <a:defRPr/>
            </a:pPr>
            <a:r>
              <a:rPr lang="en-US" dirty="0" smtClean="0"/>
              <a:t>In order to improve patient safety, we must learn as much as possible about the tradeoff of potential benefits and harms of clinical preventive services. </a:t>
            </a:r>
          </a:p>
          <a:p>
            <a:pPr>
              <a:defRPr/>
            </a:pPr>
            <a:endParaRPr lang="en-US" sz="1000" dirty="0" smtClean="0"/>
          </a:p>
          <a:p>
            <a:pPr>
              <a:defRPr/>
            </a:pPr>
            <a:r>
              <a:rPr lang="en-US" dirty="0" smtClean="0"/>
              <a:t>It is also important to understand how patients perceive these harms and how to communicate about the harms of clinical preventive services.</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Programmatic areas of interest</a:t>
            </a:r>
            <a:br>
              <a:rPr lang="en-US" dirty="0" smtClean="0"/>
            </a:br>
            <a:r>
              <a:rPr lang="en-US" dirty="0" smtClean="0"/>
              <a:t>Health Equity</a:t>
            </a:r>
            <a:endParaRPr lang="en-US" dirty="0"/>
          </a:p>
        </p:txBody>
      </p:sp>
      <p:sp>
        <p:nvSpPr>
          <p:cNvPr id="3" name="Content Placeholder 2"/>
          <p:cNvSpPr>
            <a:spLocks noGrp="1"/>
          </p:cNvSpPr>
          <p:nvPr>
            <p:ph idx="1"/>
          </p:nvPr>
        </p:nvSpPr>
        <p:spPr>
          <a:xfrm>
            <a:off x="257175" y="1371600"/>
            <a:ext cx="9686925" cy="4953000"/>
          </a:xfrm>
        </p:spPr>
        <p:txBody>
          <a:bodyPr>
            <a:noAutofit/>
          </a:bodyPr>
          <a:lstStyle/>
          <a:p>
            <a:pPr>
              <a:defRPr/>
            </a:pPr>
            <a:r>
              <a:rPr lang="en-US" sz="2000" dirty="0" smtClean="0"/>
              <a:t>This Center’s purpose is to study how to improve access, delivery and outcomes of clinical preventive services in priority populations such as children, women, the elderly, racial and ethnic minorities, and rural residents (see list of AHRQ priority populations at:  </a:t>
            </a:r>
            <a:r>
              <a:rPr lang="en-US" sz="1600" u="sng" dirty="0" smtClean="0">
                <a:hlinkClick r:id="rId3"/>
              </a:rPr>
              <a:t>http://www.ahrq.gov/populations</a:t>
            </a:r>
            <a:r>
              <a:rPr lang="en-US" sz="1600" dirty="0" smtClean="0"/>
              <a:t>).  </a:t>
            </a:r>
            <a:r>
              <a:rPr lang="en-US" sz="2000" dirty="0" smtClean="0"/>
              <a:t>The aim is to generate evidence to help increase health equity in access to and use of clinical preventive services. </a:t>
            </a:r>
          </a:p>
          <a:p>
            <a:pPr>
              <a:defRPr/>
            </a:pPr>
            <a:endParaRPr lang="en-US" sz="800" dirty="0" smtClean="0"/>
          </a:p>
          <a:p>
            <a:pPr lvl="1">
              <a:defRPr/>
            </a:pPr>
            <a:r>
              <a:rPr lang="en-US" sz="1800" dirty="0" smtClean="0"/>
              <a:t>This Center may focus on constructing new data sets and/or cataloging existing datasets to study causes of disproportional mortality in priority populations.  </a:t>
            </a:r>
          </a:p>
          <a:p>
            <a:pPr>
              <a:defRPr/>
            </a:pPr>
            <a:endParaRPr lang="en-US" sz="800" dirty="0" smtClean="0"/>
          </a:p>
          <a:p>
            <a:pPr lvl="1">
              <a:defRPr/>
            </a:pPr>
            <a:r>
              <a:rPr lang="en-US" sz="1800" dirty="0" smtClean="0"/>
              <a:t>It may develop new methods or enhance existing methods to study priority populations. </a:t>
            </a:r>
          </a:p>
          <a:p>
            <a:pPr>
              <a:defRPr/>
            </a:pPr>
            <a:endParaRPr lang="en-US" sz="800" dirty="0" smtClean="0"/>
          </a:p>
          <a:p>
            <a:pPr lvl="1">
              <a:defRPr/>
            </a:pPr>
            <a:r>
              <a:rPr lang="en-US" sz="1800" dirty="0" smtClean="0"/>
              <a:t>It may conduct original research on the provision of clinical preventive services in groups of people with different risk factors </a:t>
            </a:r>
          </a:p>
          <a:p>
            <a:pPr>
              <a:defRPr/>
            </a:pPr>
            <a:endParaRPr lang="en-US" sz="800" dirty="0" smtClean="0"/>
          </a:p>
          <a:p>
            <a:pPr lvl="1">
              <a:defRPr/>
            </a:pPr>
            <a:r>
              <a:rPr lang="en-US" sz="1800" dirty="0" smtClean="0"/>
              <a:t>It also may conduct research on strategies to decrease disparities in priority populations. Strategies may include community-wide approaches as well as interventions in the clinical setting.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2800" dirty="0" smtClean="0"/>
              <a:t>Programmatic areas of interest</a:t>
            </a:r>
            <a:br>
              <a:rPr lang="en-US" sz="2800" dirty="0" smtClean="0"/>
            </a:br>
            <a:r>
              <a:rPr lang="en-US" sz="2800" dirty="0" smtClean="0"/>
              <a:t>Implementing Clinical Preventive Services</a:t>
            </a:r>
            <a:endParaRPr lang="en-US" sz="2800" dirty="0"/>
          </a:p>
        </p:txBody>
      </p:sp>
      <p:sp>
        <p:nvSpPr>
          <p:cNvPr id="3" name="Content Placeholder 2"/>
          <p:cNvSpPr>
            <a:spLocks noGrp="1"/>
          </p:cNvSpPr>
          <p:nvPr>
            <p:ph idx="1"/>
          </p:nvPr>
        </p:nvSpPr>
        <p:spPr>
          <a:xfrm>
            <a:off x="600075" y="1752600"/>
            <a:ext cx="9258300" cy="4525963"/>
          </a:xfrm>
        </p:spPr>
        <p:txBody>
          <a:bodyPr>
            <a:normAutofit fontScale="85000" lnSpcReduction="10000"/>
          </a:bodyPr>
          <a:lstStyle/>
          <a:p>
            <a:pPr>
              <a:defRPr/>
            </a:pPr>
            <a:r>
              <a:rPr lang="en-US" dirty="0" smtClean="0"/>
              <a:t>This Center will support basic or applied implementation research to address how primary care practices and the larger health care system can improve the delivery of evidence-based clinical preventive services based on USPSTF and the CDC’s Advisory Committee on Immunization Practices recommendations.  </a:t>
            </a:r>
          </a:p>
          <a:p>
            <a:pPr>
              <a:defRPr/>
            </a:pPr>
            <a:endParaRPr lang="en-US" sz="1000" dirty="0" smtClean="0"/>
          </a:p>
          <a:p>
            <a:pPr>
              <a:defRPr/>
            </a:pPr>
            <a:r>
              <a:rPr lang="en-US" dirty="0" smtClean="0"/>
              <a:t>This may include research into how to redesign primary care to improve the delivery of clinical preventive services.  The Center may study how primary care practices can partner with community-based organizations and the public health system to enhance the delivery and quality of clinical preventive services. </a:t>
            </a: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Definitions</a:t>
            </a:r>
            <a:endParaRPr lang="en-US" dirty="0"/>
          </a:p>
        </p:txBody>
      </p:sp>
      <p:sp>
        <p:nvSpPr>
          <p:cNvPr id="3" name="Content Placeholder 2"/>
          <p:cNvSpPr>
            <a:spLocks noGrp="1"/>
          </p:cNvSpPr>
          <p:nvPr>
            <p:ph idx="1"/>
          </p:nvPr>
        </p:nvSpPr>
        <p:spPr/>
        <p:txBody>
          <a:bodyPr>
            <a:normAutofit fontScale="85000" lnSpcReduction="20000"/>
          </a:bodyPr>
          <a:lstStyle/>
          <a:p>
            <a:pPr>
              <a:defRPr/>
            </a:pPr>
            <a:r>
              <a:rPr lang="en-US" b="1" dirty="0" smtClean="0"/>
              <a:t>Clinical Preventive Services </a:t>
            </a:r>
            <a:r>
              <a:rPr lang="en-US" dirty="0" smtClean="0"/>
              <a:t>include:</a:t>
            </a:r>
          </a:p>
          <a:p>
            <a:pPr lvl="1">
              <a:defRPr/>
            </a:pPr>
            <a:r>
              <a:rPr lang="en-US" dirty="0" smtClean="0"/>
              <a:t>Screening tests, such as colonoscopy, mammography, or blood pressure measurement. </a:t>
            </a:r>
          </a:p>
          <a:p>
            <a:pPr lvl="1">
              <a:defRPr/>
            </a:pPr>
            <a:r>
              <a:rPr lang="en-US" dirty="0" smtClean="0"/>
              <a:t>Counseling, such as counseling to prevent tobacco use. </a:t>
            </a:r>
          </a:p>
          <a:p>
            <a:pPr lvl="1">
              <a:defRPr/>
            </a:pPr>
            <a:r>
              <a:rPr lang="en-US" dirty="0" smtClean="0"/>
              <a:t>Preventive medications, such as aspirin to reduce the likelihood of heart attack or stroke. </a:t>
            </a:r>
          </a:p>
          <a:p>
            <a:pPr lvl="1">
              <a:defRPr/>
            </a:pPr>
            <a:r>
              <a:rPr lang="en-US" dirty="0" smtClean="0"/>
              <a:t>Immunizations to prevent illnesses in infants, children, and adults, including pneumonia, flu, polio, and others. </a:t>
            </a:r>
          </a:p>
          <a:p>
            <a:pPr>
              <a:defRPr/>
            </a:pPr>
            <a:endParaRPr lang="en-US"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0.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1.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2.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3.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4.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5.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6.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7.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8.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19.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0.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1.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2.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3.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24.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3.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4.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5.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6.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7.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8.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ppt/theme/themeOverride9.xml><?xml version="1.0" encoding="utf-8"?>
<a:themeOverride xmlns:a="http://schemas.openxmlformats.org/drawingml/2006/main">
  <a:clrScheme name="">
    <a:dk1>
      <a:srgbClr val="00279F"/>
    </a:dk1>
    <a:lt1>
      <a:srgbClr val="FFFFFF"/>
    </a:lt1>
    <a:dk2>
      <a:srgbClr val="0000FF"/>
    </a:dk2>
    <a:lt2>
      <a:srgbClr val="FFFF00"/>
    </a:lt2>
    <a:accent1>
      <a:srgbClr val="8CF4EA"/>
    </a:accent1>
    <a:accent2>
      <a:srgbClr val="FF00FF"/>
    </a:accent2>
    <a:accent3>
      <a:srgbClr val="AAAAFF"/>
    </a:accent3>
    <a:accent4>
      <a:srgbClr val="DADADA"/>
    </a:accent4>
    <a:accent5>
      <a:srgbClr val="C5F8F3"/>
    </a:accent5>
    <a:accent6>
      <a:srgbClr val="E700E7"/>
    </a:accent6>
    <a:hlink>
      <a:srgbClr val="FAFD00"/>
    </a:hlink>
    <a:folHlink>
      <a:srgbClr val="51DC00"/>
    </a:folHlink>
  </a:clrScheme>
</a:themeOverride>
</file>

<file path=docProps/app.xml><?xml version="1.0" encoding="utf-8"?>
<Properties xmlns="http://schemas.openxmlformats.org/officeDocument/2006/extended-properties" xmlns:vt="http://schemas.openxmlformats.org/officeDocument/2006/docPropsVTypes">
  <Template/>
  <TotalTime>2968</TotalTime>
  <Pages>1</Pages>
  <Words>1356</Words>
  <Application>Microsoft Office PowerPoint</Application>
  <PresentationFormat>35mm Slides</PresentationFormat>
  <Paragraphs>129</Paragraphs>
  <Slides>25</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Default Design</vt:lpstr>
      <vt:lpstr>Photo Editor Photo</vt:lpstr>
      <vt:lpstr>Research Centers for Excellence in Clinical Preventive Services (P01) RFA-HS-11-005</vt:lpstr>
      <vt:lpstr>Conference Call Agenda</vt:lpstr>
      <vt:lpstr>Summary: Research Center for Excellence in Clinical Preventive Services </vt:lpstr>
      <vt:lpstr>Slide 4</vt:lpstr>
      <vt:lpstr>Summary: Research Center for Excellence in Clinical Preventive Services </vt:lpstr>
      <vt:lpstr>Programmatic areas of interest Patient Safety</vt:lpstr>
      <vt:lpstr>Programmatic areas of interest Health Equity</vt:lpstr>
      <vt:lpstr>Programmatic areas of interest Implementing Clinical Preventive Services</vt:lpstr>
      <vt:lpstr>Definitions</vt:lpstr>
      <vt:lpstr>Definitions</vt:lpstr>
      <vt:lpstr>P01 Core</vt:lpstr>
      <vt:lpstr>P01 core</vt:lpstr>
      <vt:lpstr>Research Projects</vt:lpstr>
      <vt:lpstr>Research Projects</vt:lpstr>
      <vt:lpstr>Budget, Project Period and Renewal</vt:lpstr>
      <vt:lpstr>One-time Program Project FOA</vt:lpstr>
      <vt:lpstr>Some example Questions and Answers</vt:lpstr>
      <vt:lpstr>Q and A: Training</vt:lpstr>
      <vt:lpstr>Q and A: Dissemination</vt:lpstr>
      <vt:lpstr>Q and A: Project Topics</vt:lpstr>
      <vt:lpstr>Other FAQ</vt:lpstr>
      <vt:lpstr>Application Research Strategy Length</vt:lpstr>
      <vt:lpstr>Funds Available and Anticipated Number of Awards</vt:lpstr>
      <vt:lpstr>Ground rules for Open Forum</vt:lpstr>
      <vt:lpstr>AHRQ Contacts</vt:lpstr>
    </vt:vector>
  </TitlesOfParts>
  <Company>OCKT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AHRQ Slide Template 2004</dc:title>
  <dc:subject/>
  <dc:creator>Sandy K. Cummings</dc:creator>
  <cp:keywords/>
  <dc:description>6/24/04</dc:description>
  <cp:lastModifiedBy>emily.moser</cp:lastModifiedBy>
  <cp:revision>124</cp:revision>
  <cp:lastPrinted>2003-01-21T20:19:23Z</cp:lastPrinted>
  <dcterms:created xsi:type="dcterms:W3CDTF">1998-03-10T09:05:00Z</dcterms:created>
  <dcterms:modified xsi:type="dcterms:W3CDTF">2011-05-09T13:53:58Z</dcterms:modified>
  <cp:category/>
</cp:coreProperties>
</file>