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2" r:id="rId4"/>
    <p:sldMasterId id="2147483686" r:id="rId5"/>
    <p:sldMasterId id="2147483679" r:id="rId6"/>
  </p:sldMasterIdLst>
  <p:notesMasterIdLst>
    <p:notesMasterId r:id="rId36"/>
  </p:notesMasterIdLst>
  <p:handoutMasterIdLst>
    <p:handoutMasterId r:id="rId37"/>
  </p:handoutMasterIdLst>
  <p:sldIdLst>
    <p:sldId id="1093" r:id="rId7"/>
    <p:sldId id="1117" r:id="rId8"/>
    <p:sldId id="259" r:id="rId9"/>
    <p:sldId id="1080" r:id="rId10"/>
    <p:sldId id="1094" r:id="rId11"/>
    <p:sldId id="1095" r:id="rId12"/>
    <p:sldId id="1096" r:id="rId13"/>
    <p:sldId id="1114" r:id="rId14"/>
    <p:sldId id="1097" r:id="rId15"/>
    <p:sldId id="1098" r:id="rId16"/>
    <p:sldId id="1099" r:id="rId17"/>
    <p:sldId id="1100" r:id="rId18"/>
    <p:sldId id="1101" r:id="rId19"/>
    <p:sldId id="1102" r:id="rId20"/>
    <p:sldId id="1103" r:id="rId21"/>
    <p:sldId id="1081" r:id="rId22"/>
    <p:sldId id="1105" r:id="rId23"/>
    <p:sldId id="1106" r:id="rId24"/>
    <p:sldId id="1107" r:id="rId25"/>
    <p:sldId id="1108" r:id="rId26"/>
    <p:sldId id="1109" r:id="rId27"/>
    <p:sldId id="1110" r:id="rId28"/>
    <p:sldId id="1111" r:id="rId29"/>
    <p:sldId id="1084" r:id="rId30"/>
    <p:sldId id="1082" r:id="rId31"/>
    <p:sldId id="1113" r:id="rId32"/>
    <p:sldId id="1083" r:id="rId33"/>
    <p:sldId id="993" r:id="rId34"/>
    <p:sldId id="1112" r:id="rId35"/>
  </p:sldIdLst>
  <p:sldSz cx="9144000" cy="6858000" type="letter"/>
  <p:notesSz cx="6858000" cy="9144000"/>
  <p:defaultTextStyle>
    <a:defPPr>
      <a:defRPr lang="en-US"/>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154"/>
    <a:srgbClr val="36624B"/>
    <a:srgbClr val="FCF1DD"/>
    <a:srgbClr val="FAD701"/>
    <a:srgbClr val="007DA3"/>
    <a:srgbClr val="009EC2"/>
    <a:srgbClr val="FFFFFF"/>
    <a:srgbClr val="009EC1"/>
    <a:srgbClr val="FFF2CC"/>
    <a:srgbClr val="65A1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B6F5C-54F1-4E96-B041-585EA9D8FBED}" v="7" dt="2025-08-14T17:53:05.979"/>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500"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25CECD-676A-A92C-8404-20B8A59125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328383-977F-1B6F-0CBF-BAAE59CC46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7D5D1B-B98E-47E2-8E4B-BE95AABBE0C2}" type="datetimeFigureOut">
              <a:rPr lang="en-US" smtClean="0"/>
              <a:t>9/4/2025</a:t>
            </a:fld>
            <a:endParaRPr lang="en-US"/>
          </a:p>
        </p:txBody>
      </p:sp>
      <p:sp>
        <p:nvSpPr>
          <p:cNvPr id="4" name="Footer Placeholder 3">
            <a:extLst>
              <a:ext uri="{FF2B5EF4-FFF2-40B4-BE49-F238E27FC236}">
                <a16:creationId xmlns:a16="http://schemas.microsoft.com/office/drawing/2014/main" id="{2244ABB5-44D1-929A-C9C7-6C2CB953A2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A5A008-5216-04F7-77D8-85CDADEC21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E0050C-5B61-4992-9295-14C267E71A60}" type="slidenum">
              <a:rPr lang="en-US" smtClean="0"/>
              <a:t>‹#›</a:t>
            </a:fld>
            <a:endParaRPr lang="en-US"/>
          </a:p>
        </p:txBody>
      </p:sp>
    </p:spTree>
    <p:extLst>
      <p:ext uri="{BB962C8B-B14F-4D97-AF65-F5344CB8AC3E}">
        <p14:creationId xmlns:p14="http://schemas.microsoft.com/office/powerpoint/2010/main" val="84892178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DA2DD-F85F-4EBC-8506-EA148485E736}" type="datetimeFigureOut">
              <a:rPr lang="en-US" smtClean="0"/>
              <a:t>9/4/2025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31F21-2349-457A-A31A-9930FFB708BB}" type="slidenum">
              <a:rPr lang="en-US" smtClean="0"/>
              <a:t>‹#›</a:t>
            </a:fld>
            <a:endParaRPr lang="en-US"/>
          </a:p>
        </p:txBody>
      </p:sp>
    </p:spTree>
    <p:extLst>
      <p:ext uri="{BB962C8B-B14F-4D97-AF65-F5344CB8AC3E}">
        <p14:creationId xmlns:p14="http://schemas.microsoft.com/office/powerpoint/2010/main" val="2284771662"/>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20583" rtl="0" eaLnBrk="1" fontAlgn="auto" latinLnBrk="0" hangingPunct="1">
              <a:lnSpc>
                <a:spcPct val="100000"/>
              </a:lnSpc>
              <a:spcBef>
                <a:spcPts val="0"/>
              </a:spcBef>
              <a:spcAft>
                <a:spcPts val="0"/>
              </a:spcAft>
              <a:buClrTx/>
              <a:buSzTx/>
              <a:buFontTx/>
              <a:buNone/>
              <a:tabLst/>
              <a:defRPr/>
            </a:pPr>
            <a:fld id="{AEC31F21-2349-457A-A31A-9930FFB708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205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6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26</a:t>
            </a:fld>
            <a:endParaRPr lang="en-US"/>
          </a:p>
        </p:txBody>
      </p:sp>
    </p:spTree>
    <p:extLst>
      <p:ext uri="{BB962C8B-B14F-4D97-AF65-F5344CB8AC3E}">
        <p14:creationId xmlns:p14="http://schemas.microsoft.com/office/powerpoint/2010/main" val="166818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spcAft>
                <a:spcPts val="1800"/>
              </a:spcAft>
              <a:buFont typeface="Arial"/>
              <a:buNone/>
            </a:pPr>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2</a:t>
            </a:fld>
            <a:endParaRPr lang="en-US"/>
          </a:p>
        </p:txBody>
      </p:sp>
    </p:spTree>
    <p:extLst>
      <p:ext uri="{BB962C8B-B14F-4D97-AF65-F5344CB8AC3E}">
        <p14:creationId xmlns:p14="http://schemas.microsoft.com/office/powerpoint/2010/main" val="44100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3</a:t>
            </a:fld>
            <a:endParaRPr lang="en-US"/>
          </a:p>
        </p:txBody>
      </p:sp>
    </p:spTree>
    <p:extLst>
      <p:ext uri="{BB962C8B-B14F-4D97-AF65-F5344CB8AC3E}">
        <p14:creationId xmlns:p14="http://schemas.microsoft.com/office/powerpoint/2010/main" val="44100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100000"/>
              </a:lnSpc>
              <a:buNone/>
              <a:defRPr/>
            </a:pPr>
            <a:endParaRPr lang="en-US" sz="110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4</a:t>
            </a:fld>
            <a:endParaRPr lang="en-US"/>
          </a:p>
        </p:txBody>
      </p:sp>
    </p:spTree>
    <p:extLst>
      <p:ext uri="{BB962C8B-B14F-4D97-AF65-F5344CB8AC3E}">
        <p14:creationId xmlns:p14="http://schemas.microsoft.com/office/powerpoint/2010/main" val="247861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5</a:t>
            </a:fld>
            <a:endParaRPr lang="en-US"/>
          </a:p>
        </p:txBody>
      </p:sp>
    </p:spTree>
    <p:extLst>
      <p:ext uri="{BB962C8B-B14F-4D97-AF65-F5344CB8AC3E}">
        <p14:creationId xmlns:p14="http://schemas.microsoft.com/office/powerpoint/2010/main" val="88211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6</a:t>
            </a:fld>
            <a:endParaRPr lang="en-US"/>
          </a:p>
        </p:txBody>
      </p:sp>
    </p:spTree>
    <p:extLst>
      <p:ext uri="{BB962C8B-B14F-4D97-AF65-F5344CB8AC3E}">
        <p14:creationId xmlns:p14="http://schemas.microsoft.com/office/powerpoint/2010/main" val="93465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11</a:t>
            </a:fld>
            <a:endParaRPr lang="en-US"/>
          </a:p>
        </p:txBody>
      </p:sp>
    </p:spTree>
    <p:extLst>
      <p:ext uri="{BB962C8B-B14F-4D97-AF65-F5344CB8AC3E}">
        <p14:creationId xmlns:p14="http://schemas.microsoft.com/office/powerpoint/2010/main" val="365586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12</a:t>
            </a:fld>
            <a:endParaRPr lang="en-US"/>
          </a:p>
        </p:txBody>
      </p:sp>
    </p:spTree>
    <p:extLst>
      <p:ext uri="{BB962C8B-B14F-4D97-AF65-F5344CB8AC3E}">
        <p14:creationId xmlns:p14="http://schemas.microsoft.com/office/powerpoint/2010/main" val="387752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13</a:t>
            </a:fld>
            <a:endParaRPr lang="en-US"/>
          </a:p>
        </p:txBody>
      </p:sp>
    </p:spTree>
    <p:extLst>
      <p:ext uri="{BB962C8B-B14F-4D97-AF65-F5344CB8AC3E}">
        <p14:creationId xmlns:p14="http://schemas.microsoft.com/office/powerpoint/2010/main" val="890790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EF754-8978-FBA1-E3E6-11F6C81ED4D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88A3A93-39F1-7BCA-8E60-45D476C39F14}"/>
              </a:ext>
            </a:extLst>
          </p:cNvPr>
          <p:cNvSpPr txBox="1">
            <a:spLocks/>
          </p:cNvSpPr>
          <p:nvPr userDrawn="1"/>
        </p:nvSpPr>
        <p:spPr>
          <a:xfrm>
            <a:off x="1293395" y="248556"/>
            <a:ext cx="6557210" cy="975962"/>
          </a:xfrm>
          <a:prstGeom prst="rect">
            <a:avLst/>
          </a:prstGeom>
        </p:spPr>
        <p:txBody>
          <a:bodyPr vert="horz" lIns="91440" tIns="91440" rIns="91440" bIns="45720" rtlCol="0" anchor="ctr">
            <a:noAutofit/>
          </a:bodyPr>
          <a:lstStyle>
            <a:lvl1pPr algn="ctr" defTabSz="887553" rtl="0" eaLnBrk="1" latinLnBrk="0" hangingPunct="1">
              <a:lnSpc>
                <a:spcPct val="100000"/>
              </a:lnSpc>
              <a:spcBef>
                <a:spcPct val="0"/>
              </a:spcBef>
              <a:buNone/>
              <a:defRPr lang="en-US" sz="3600" b="1" i="0" kern="1200">
                <a:solidFill>
                  <a:schemeClr val="tx1"/>
                </a:solidFill>
                <a:effectLst/>
                <a:latin typeface="+mn-lt"/>
                <a:ea typeface="+mj-ea"/>
                <a:cs typeface="+mj-cs"/>
              </a:defRPr>
            </a:lvl1pPr>
          </a:lstStyle>
          <a:p>
            <a:pPr marL="0" marR="0" lvl="0" indent="0" algn="ctr"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rPr>
              <a:t>Improving Skin Care and MDRO Prevention in Long-Term Care</a:t>
            </a:r>
          </a:p>
        </p:txBody>
      </p:sp>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051560" y="1870742"/>
            <a:ext cx="7040880" cy="2150362"/>
          </a:xfrm>
        </p:spPr>
        <p:txBody>
          <a:bodyPr anchor="ctr">
            <a:normAutofit/>
          </a:bodyPr>
          <a:lstStyle>
            <a:lvl1pPr marL="0" indent="0" algn="ctr">
              <a:buNone/>
              <a:defRPr sz="4400" b="1">
                <a:latin typeface="+mn-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hasCustomPrompt="1"/>
          </p:nvPr>
        </p:nvSpPr>
        <p:spPr>
          <a:xfrm>
            <a:off x="1051560" y="4156586"/>
            <a:ext cx="7040880" cy="1005840"/>
          </a:xfrm>
        </p:spPr>
        <p:txBody>
          <a:bodyPr anchor="t">
            <a:normAutofit/>
          </a:bodyPr>
          <a:lstStyle>
            <a:lvl1pPr marL="0" indent="0" algn="ctr">
              <a:buFont typeface="Arial" panose="020B0604020202020204" pitchFamily="34" charset="0"/>
              <a:buNone/>
              <a:defRPr sz="3200">
                <a:solidFill>
                  <a:schemeClr val="tx1"/>
                </a:solidFill>
                <a:latin typeface="+mn-lt"/>
                <a:cs typeface="Arial" panose="020B0604020202020204" pitchFamily="34" charset="0"/>
              </a:defRPr>
            </a:lvl1pPr>
          </a:lstStyle>
          <a:p>
            <a:pPr lvl="0"/>
            <a:r>
              <a:rPr lang="en-US"/>
              <a:t>Long-Term Care</a:t>
            </a:r>
          </a:p>
        </p:txBody>
      </p:sp>
    </p:spTree>
    <p:extLst>
      <p:ext uri="{BB962C8B-B14F-4D97-AF65-F5344CB8AC3E}">
        <p14:creationId xmlns:p14="http://schemas.microsoft.com/office/powerpoint/2010/main" val="26305720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A79677-70FC-F3B4-1B81-2771517789F0}"/>
              </a:ext>
              <a:ext uri="{C183D7F6-B498-43B3-948B-1728B52AA6E4}">
                <adec:decorative xmlns:adec="http://schemas.microsoft.com/office/drawing/2017/decorative" val="1"/>
              </a:ext>
            </a:extLst>
          </p:cNvPr>
          <p:cNvGrpSpPr/>
          <p:nvPr/>
        </p:nvGrpSpPr>
        <p:grpSpPr>
          <a:xfrm>
            <a:off x="432066" y="987519"/>
            <a:ext cx="8357471" cy="5337228"/>
            <a:chOff x="202559" y="3411398"/>
            <a:chExt cx="9484617" cy="3698270"/>
          </a:xfrm>
          <a:effectLst/>
        </p:grpSpPr>
        <p:sp>
          <p:nvSpPr>
            <p:cNvPr id="10" name="Rectangle: Diagonal Corners Rounded 9">
              <a:extLst>
                <a:ext uri="{FF2B5EF4-FFF2-40B4-BE49-F238E27FC236}">
                  <a16:creationId xmlns:a16="http://schemas.microsoft.com/office/drawing/2014/main" id="{44686D15-1802-A38C-8C63-1D52A47FBADF}"/>
                </a:ext>
              </a:extLst>
            </p:cNvPr>
            <p:cNvSpPr/>
            <p:nvPr/>
          </p:nvSpPr>
          <p:spPr>
            <a:xfrm>
              <a:off x="202559" y="3411398"/>
              <a:ext cx="9227981" cy="3587420"/>
            </a:xfrm>
            <a:prstGeom prst="round2DiagRect">
              <a:avLst/>
            </a:prstGeom>
            <a:solidFill>
              <a:srgbClr val="007DA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Diagonal Corners Rounded 10">
              <a:extLst>
                <a:ext uri="{FF2B5EF4-FFF2-40B4-BE49-F238E27FC236}">
                  <a16:creationId xmlns:a16="http://schemas.microsoft.com/office/drawing/2014/main" id="{62A5EA75-3EF0-AB85-8DE5-3A2076BF803B}"/>
                </a:ext>
              </a:extLst>
            </p:cNvPr>
            <p:cNvSpPr/>
            <p:nvPr/>
          </p:nvSpPr>
          <p:spPr>
            <a:xfrm>
              <a:off x="459196" y="3522248"/>
              <a:ext cx="9227980" cy="3587420"/>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7" name="Title 6">
            <a:extLst>
              <a:ext uri="{FF2B5EF4-FFF2-40B4-BE49-F238E27FC236}">
                <a16:creationId xmlns:a16="http://schemas.microsoft.com/office/drawing/2014/main" id="{39A8EF76-E0F1-09AA-87A0-8F411A416298}"/>
              </a:ext>
            </a:extLst>
          </p:cNvPr>
          <p:cNvSpPr>
            <a:spLocks noGrp="1"/>
          </p:cNvSpPr>
          <p:nvPr>
            <p:ph type="title" hasCustomPrompt="1"/>
          </p:nvPr>
        </p:nvSpPr>
        <p:spPr/>
        <p:txBody>
          <a:bodyPr/>
          <a:lstStyle>
            <a:lvl1pPr>
              <a:defRPr/>
            </a:lvl1pPr>
          </a:lstStyle>
          <a:p>
            <a:r>
              <a:rPr lang="en-US" sz="4400" b="1"/>
              <a:t>“Key Takeaways”</a:t>
            </a:r>
          </a:p>
        </p:txBody>
      </p:sp>
      <p:sp>
        <p:nvSpPr>
          <p:cNvPr id="3" name="Content Placeholder 2"/>
          <p:cNvSpPr>
            <a:spLocks noGrp="1"/>
          </p:cNvSpPr>
          <p:nvPr>
            <p:ph idx="1"/>
          </p:nvPr>
        </p:nvSpPr>
        <p:spPr>
          <a:xfrm>
            <a:off x="873124" y="1383368"/>
            <a:ext cx="7658525" cy="461766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a:noAutofit/>
          </a:bodyPr>
          <a:lstStyle>
            <a:lvl1pPr marL="0" indent="0">
              <a:buNone/>
              <a:defRPr sz="2400"/>
            </a:lvl1pPr>
          </a:lstStyle>
          <a:p>
            <a:pPr lvl="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a:noAutofit/>
          </a:bodyPr>
          <a:lstStyle>
            <a:lvl1pPr marL="0" indent="0">
              <a:buNone/>
              <a:defRPr sz="2400"/>
            </a:lvl1pPr>
          </a:lstStyle>
          <a:p>
            <a:pPr lvl="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a:noAutofit/>
          </a:bodyPr>
          <a:lstStyle>
            <a:lvl1pPr marL="0" indent="0">
              <a:buNone/>
              <a:defRPr sz="2400"/>
            </a:lvl1pPr>
          </a:lstStyle>
          <a:p>
            <a:pPr lvl="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a:noAutofit/>
          </a:bodyPr>
          <a:lstStyle>
            <a:lvl1pPr marL="0" indent="0">
              <a:buNone/>
              <a:defRPr sz="2400"/>
            </a:lvl1pPr>
          </a:lstStyle>
          <a:p>
            <a:pPr lvl="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a:noAutofit/>
          </a:bodyPr>
          <a:lstStyle>
            <a:lvl1pPr marL="0" indent="0">
              <a:buNone/>
              <a:defRPr sz="2400"/>
            </a:lvl1pPr>
          </a:lstStyle>
          <a:p>
            <a:pPr lvl="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a:noAutofit/>
          </a:bodyPr>
          <a:lstStyle>
            <a:lvl1pPr marL="0" indent="0">
              <a:buNone/>
              <a:defRPr sz="2400"/>
            </a:lvl1pPr>
          </a:lstStyle>
          <a:p>
            <a:pPr lvl="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a:noAutofit/>
          </a:bodyPr>
          <a:lstStyle>
            <a:lvl1pPr marL="0" indent="0">
              <a:buNone/>
              <a:defRPr sz="2400"/>
            </a:lvl1pPr>
          </a:lstStyle>
          <a:p>
            <a:pPr lvl="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a:noAutofit/>
          </a:bodyPr>
          <a:lstStyle>
            <a:lvl1pPr marL="0" indent="0">
              <a:buNone/>
              <a:defRPr sz="2400"/>
            </a:lvl1pPr>
          </a:lstStyle>
          <a:p>
            <a:pPr lvl="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a:noAutofit/>
          </a:bodyPr>
          <a:lstStyle>
            <a:lvl1pPr marL="0" indent="0">
              <a:buNone/>
              <a:defRPr sz="2400"/>
            </a:lvl1pPr>
          </a:lstStyle>
          <a:p>
            <a:pPr lvl="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a:noAutofit/>
          </a:bodyPr>
          <a:lstStyle>
            <a:lvl1pPr marL="0" indent="0">
              <a:buNone/>
              <a:defRPr sz="2400"/>
            </a:lvl1pPr>
          </a:lstStyle>
          <a:p>
            <a:pPr lvl="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a:noAutofit/>
          </a:bodyPr>
          <a:lstStyle>
            <a:lvl1pPr marL="0" indent="0">
              <a:buNone/>
              <a:defRPr sz="2400"/>
            </a:lvl1pPr>
          </a:lstStyle>
          <a:p>
            <a:pPr lvl="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a:noAutofit/>
          </a:bodyPr>
          <a:lstStyle>
            <a:lvl1pPr marL="0" indent="0">
              <a:buNone/>
              <a:defRPr sz="2400"/>
            </a:lvl1pPr>
          </a:lstStyle>
          <a:p>
            <a:pPr lvl="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a:noAutofit/>
          </a:bodyPr>
          <a:lstStyle>
            <a:lvl1pPr marL="0" indent="0">
              <a:buNone/>
              <a:defRPr sz="2400"/>
            </a:lvl1pPr>
          </a:lstStyle>
          <a:p>
            <a:pPr lvl="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a:noAutofit/>
          </a:bodyPr>
          <a:lstStyle>
            <a:lvl1pPr marL="0" indent="0">
              <a:buNone/>
              <a:defRPr sz="2400"/>
            </a:lvl1pPr>
          </a:lstStyle>
          <a:p>
            <a:pPr lvl="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a:noAutofit/>
          </a:bodyPr>
          <a:lstStyle>
            <a:lvl1pPr marL="0" indent="0">
              <a:buNone/>
              <a:defRPr sz="2400"/>
            </a:lvl1pPr>
          </a:lstStyle>
          <a:p>
            <a:pPr lvl="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a:noAutofit/>
          </a:bodyPr>
          <a:lstStyle>
            <a:lvl1pPr marL="0" indent="0">
              <a:buNone/>
              <a:defRPr sz="2400"/>
            </a:lvl1pPr>
          </a:lstStyle>
          <a:p>
            <a:pPr lvl="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a:noAutofit/>
          </a:bodyPr>
          <a:lstStyle>
            <a:lvl1pPr marL="0" indent="0">
              <a:buNone/>
              <a:defRPr sz="2400"/>
            </a:lvl1pPr>
          </a:lstStyle>
          <a:p>
            <a:pPr lvl="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a:noAutofit/>
          </a:bodyPr>
          <a:lstStyle>
            <a:lvl1pPr marL="0" indent="0">
              <a:buNone/>
              <a:defRPr sz="2400"/>
            </a:lvl1pPr>
          </a:lstStyle>
          <a:p>
            <a:pPr lvl="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a:noAutofit/>
          </a:bodyPr>
          <a:lstStyle>
            <a:lvl1pPr marL="0" indent="0">
              <a:buNone/>
              <a:defRPr sz="2400"/>
            </a:lvl1pPr>
          </a:lstStyle>
          <a:p>
            <a:pPr lvl="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a:noAutofit/>
          </a:bodyPr>
          <a:lstStyle>
            <a:lvl1pPr marL="0" indent="0">
              <a:buNone/>
              <a:defRPr sz="2400"/>
            </a:lvl1pPr>
          </a:lstStyle>
          <a:p>
            <a:pPr lvl="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8899239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EF754-8978-FBA1-E3E6-11F6C81ED4D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88A3A93-39F1-7BCA-8E60-45D476C39F14}"/>
              </a:ext>
            </a:extLst>
          </p:cNvPr>
          <p:cNvSpPr txBox="1">
            <a:spLocks/>
          </p:cNvSpPr>
          <p:nvPr userDrawn="1"/>
        </p:nvSpPr>
        <p:spPr>
          <a:xfrm>
            <a:off x="1293395" y="248556"/>
            <a:ext cx="6557210" cy="975962"/>
          </a:xfrm>
          <a:prstGeom prst="rect">
            <a:avLst/>
          </a:prstGeom>
        </p:spPr>
        <p:txBody>
          <a:bodyPr vert="horz" lIns="91440" tIns="91440" rIns="91440" bIns="45720" rtlCol="0" anchor="ctr">
            <a:noAutofit/>
          </a:bodyPr>
          <a:lstStyle>
            <a:lvl1pPr algn="ctr" defTabSz="887553" rtl="0" eaLnBrk="1" latinLnBrk="0" hangingPunct="1">
              <a:lnSpc>
                <a:spcPct val="100000"/>
              </a:lnSpc>
              <a:spcBef>
                <a:spcPct val="0"/>
              </a:spcBef>
              <a:buNone/>
              <a:defRPr lang="en-US" sz="3600" b="1" i="0" kern="1200">
                <a:solidFill>
                  <a:schemeClr val="tx1"/>
                </a:solidFill>
                <a:effectLst/>
                <a:latin typeface="+mn-lt"/>
                <a:ea typeface="+mj-ea"/>
                <a:cs typeface="+mj-cs"/>
              </a:defRPr>
            </a:lvl1pPr>
          </a:lstStyle>
          <a:p>
            <a:pPr marL="0" marR="0" lvl="0" indent="0" algn="ctr"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rPr>
              <a:t>Improving Skin Care and MDRO Prevention in Long-Term Care</a:t>
            </a:r>
          </a:p>
        </p:txBody>
      </p:sp>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051560" y="1870742"/>
            <a:ext cx="7040880" cy="2150362"/>
          </a:xfrm>
        </p:spPr>
        <p:txBody>
          <a:bodyPr anchor="ctr">
            <a:normAutofit/>
          </a:bodyPr>
          <a:lstStyle>
            <a:lvl1pPr marL="0" indent="0" algn="ctr">
              <a:buNone/>
              <a:defRPr sz="4400" b="1">
                <a:latin typeface="+mn-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hasCustomPrompt="1"/>
          </p:nvPr>
        </p:nvSpPr>
        <p:spPr>
          <a:xfrm>
            <a:off x="1051560" y="4156586"/>
            <a:ext cx="7040880" cy="1005840"/>
          </a:xfrm>
        </p:spPr>
        <p:txBody>
          <a:bodyPr anchor="t">
            <a:normAutofit/>
          </a:bodyPr>
          <a:lstStyle>
            <a:lvl1pPr marL="0" indent="0" algn="ctr">
              <a:buFont typeface="Arial" panose="020B0604020202020204" pitchFamily="34" charset="0"/>
              <a:buNone/>
              <a:defRPr sz="3200">
                <a:solidFill>
                  <a:schemeClr val="tx1"/>
                </a:solidFill>
                <a:latin typeface="+mn-lt"/>
                <a:cs typeface="Arial" panose="020B0604020202020204" pitchFamily="34" charset="0"/>
              </a:defRPr>
            </a:lvl1pPr>
          </a:lstStyle>
          <a:p>
            <a:pPr lvl="0"/>
            <a:r>
              <a:rPr lang="en-US"/>
              <a:t>Long-Term Care</a:t>
            </a:r>
          </a:p>
        </p:txBody>
      </p:sp>
    </p:spTree>
    <p:extLst>
      <p:ext uri="{BB962C8B-B14F-4D97-AF65-F5344CB8AC3E}">
        <p14:creationId xmlns:p14="http://schemas.microsoft.com/office/powerpoint/2010/main" val="4245282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ECF3E-4274-BBF0-C064-8447EDA7F701}"/>
              </a:ext>
              <a:ext uri="{C183D7F6-B498-43B3-948B-1728B52AA6E4}">
                <adec:decorative xmlns:adec="http://schemas.microsoft.com/office/drawing/2017/decorative" val="1"/>
              </a:ext>
            </a:extLst>
          </p:cNvPr>
          <p:cNvSpPr/>
          <p:nvPr userDrawn="1"/>
        </p:nvSpPr>
        <p:spPr>
          <a:xfrm>
            <a:off x="0" y="1188720"/>
            <a:ext cx="7863840" cy="5029200"/>
          </a:xfrm>
          <a:prstGeom prst="rect">
            <a:avLst/>
          </a:prstGeom>
          <a:gradFill flip="none" rotWithShape="1">
            <a:gsLst>
              <a:gs pos="0">
                <a:schemeClr val="accent3">
                  <a:lumMod val="10000"/>
                  <a:lumOff val="90000"/>
                </a:schemeClr>
              </a:gs>
              <a:gs pos="74000">
                <a:schemeClr val="accent3"/>
              </a:gs>
              <a:gs pos="83000">
                <a:schemeClr val="accent3"/>
              </a:gs>
              <a:gs pos="100000">
                <a:schemeClr val="accent3"/>
              </a:gs>
            </a:gsLst>
            <a:lin ang="27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hasCustomPrompt="1"/>
          </p:nvPr>
        </p:nvSpPr>
        <p:spPr>
          <a:xfrm>
            <a:off x="457200" y="0"/>
            <a:ext cx="8229600" cy="914400"/>
          </a:xfrm>
        </p:spPr>
        <p:txBody>
          <a:bodyPr anchor="ctr">
            <a:normAutofit/>
          </a:bodyPr>
          <a:lstStyle>
            <a:lvl1pPr>
              <a:defRPr sz="4400">
                <a:solidFill>
                  <a:schemeClr val="tx1"/>
                </a:solidFill>
              </a:defRPr>
            </a:lvl1pPr>
          </a:lstStyle>
          <a:p>
            <a:r>
              <a:rPr lang="en-US"/>
              <a:t>Click to add Title</a:t>
            </a:r>
          </a:p>
        </p:txBody>
      </p:sp>
      <p:sp>
        <p:nvSpPr>
          <p:cNvPr id="6" name="Picture Placeholder 5">
            <a:extLst>
              <a:ext uri="{FF2B5EF4-FFF2-40B4-BE49-F238E27FC236}">
                <a16:creationId xmlns:a16="http://schemas.microsoft.com/office/drawing/2014/main" id="{F3B72A10-9AA8-C94D-E60F-41448BC7AF24}"/>
              </a:ext>
            </a:extLst>
          </p:cNvPr>
          <p:cNvSpPr>
            <a:spLocks noGrp="1"/>
          </p:cNvSpPr>
          <p:nvPr>
            <p:ph type="pic" sz="quarter" idx="10"/>
          </p:nvPr>
        </p:nvSpPr>
        <p:spPr>
          <a:xfrm>
            <a:off x="4754880" y="1554480"/>
            <a:ext cx="3840480" cy="3840480"/>
          </a:xfrm>
          <a:effectLst>
            <a:outerShdw blurRad="50800" dist="38100" dir="2700000" algn="tl" rotWithShape="0">
              <a:prstClr val="black">
                <a:alpha val="40000"/>
              </a:prstClr>
            </a:outerShdw>
          </a:effectLst>
        </p:spPr>
        <p:txBody>
          <a:bodyPr/>
          <a:lstStyle/>
          <a:p>
            <a:r>
              <a:rPr lang="en-US"/>
              <a:t>Click icon to add picture</a:t>
            </a:r>
          </a:p>
        </p:txBody>
      </p:sp>
      <p:sp>
        <p:nvSpPr>
          <p:cNvPr id="3" name="Text Placeholder 2"/>
          <p:cNvSpPr>
            <a:spLocks noGrp="1"/>
          </p:cNvSpPr>
          <p:nvPr>
            <p:ph type="body" idx="1" hasCustomPrompt="1"/>
          </p:nvPr>
        </p:nvSpPr>
        <p:spPr>
          <a:xfrm>
            <a:off x="365760" y="3749040"/>
            <a:ext cx="4114800" cy="2103120"/>
          </a:xfrm>
        </p:spPr>
        <p:txBody>
          <a:bodyPr anchor="b" anchorCtr="0">
            <a:normAutofit/>
          </a:bodyPr>
          <a:lstStyle>
            <a:lvl1pPr marL="0" indent="0">
              <a:buNone/>
              <a:defRPr sz="3200" b="1">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add text. If unneeded, then delete this box.</a:t>
            </a:r>
          </a:p>
        </p:txBody>
      </p:sp>
      <p:sp>
        <p:nvSpPr>
          <p:cNvPr id="5" name="Slide Number Placeholder 26">
            <a:extLst>
              <a:ext uri="{FF2B5EF4-FFF2-40B4-BE49-F238E27FC236}">
                <a16:creationId xmlns:a16="http://schemas.microsoft.com/office/drawing/2014/main" id="{711D6D7C-4362-8006-2C63-B77E1909851E}"/>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2474124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Examp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FA3ED-96EB-47D6-34B9-A0D95BD828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extBox 17">
            <a:extLst>
              <a:ext uri="{FF2B5EF4-FFF2-40B4-BE49-F238E27FC236}">
                <a16:creationId xmlns:a16="http://schemas.microsoft.com/office/drawing/2014/main" id="{7DA00873-2696-33AA-EE91-1F4831E2AECB}"/>
              </a:ext>
              <a:ext uri="{C183D7F6-B498-43B3-948B-1728B52AA6E4}">
                <adec:decorative xmlns:adec="http://schemas.microsoft.com/office/drawing/2017/decorative" val="1"/>
              </a:ext>
            </a:extLst>
          </p:cNvPr>
          <p:cNvSpPr txBox="1"/>
          <p:nvPr userDrawn="1"/>
        </p:nvSpPr>
        <p:spPr>
          <a:xfrm rot="16200000">
            <a:off x="-1077024" y="2328857"/>
            <a:ext cx="3022218" cy="457200"/>
          </a:xfrm>
          <a:prstGeom prst="round2Same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horz" lIns="0" tIns="0" rIns="182880" bIns="0" rtlCol="0" anchor="ctr" anchorCtr="0">
            <a:scene3d>
              <a:camera prst="orthographicFront">
                <a:rot lat="0" lon="0" rev="0"/>
              </a:camera>
              <a:lightRig rig="threePt" dir="t"/>
            </a:scene3d>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US" sz="2300" b="1">
                <a:effectLst>
                  <a:outerShdw blurRad="50800" dist="38100" dir="2700000" algn="tl" rotWithShape="0">
                    <a:prstClr val="black">
                      <a:alpha val="40000"/>
                    </a:prstClr>
                  </a:outerShdw>
                </a:effectLst>
              </a:rPr>
              <a:t>Case Example</a:t>
            </a:r>
          </a:p>
        </p:txBody>
      </p:sp>
      <p:sp>
        <p:nvSpPr>
          <p:cNvPr id="19" name="Rectangle: Diagonal Corners Snipped 18">
            <a:extLst>
              <a:ext uri="{FF2B5EF4-FFF2-40B4-BE49-F238E27FC236}">
                <a16:creationId xmlns:a16="http://schemas.microsoft.com/office/drawing/2014/main" id="{C7FA508E-2D84-B94F-C9D4-44CA2152D3DB}"/>
              </a:ext>
              <a:ext uri="{C183D7F6-B498-43B3-948B-1728B52AA6E4}">
                <adec:decorative xmlns:adec="http://schemas.microsoft.com/office/drawing/2017/decorative" val="1"/>
              </a:ext>
            </a:extLst>
          </p:cNvPr>
          <p:cNvSpPr/>
          <p:nvPr userDrawn="1"/>
        </p:nvSpPr>
        <p:spPr>
          <a:xfrm>
            <a:off x="657358" y="1046350"/>
            <a:ext cx="8229600" cy="5222185"/>
          </a:xfrm>
          <a:prstGeom prst="snip2DiagRect">
            <a:avLst>
              <a:gd name="adj1" fmla="val 0"/>
              <a:gd name="adj2" fmla="val 5452"/>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14400"/>
          </a:xfrm>
        </p:spPr>
        <p:txBody>
          <a:bodyPr>
            <a:normAutofit/>
          </a:bodyPr>
          <a:lstStyle/>
          <a:p>
            <a:r>
              <a:rPr lang="en-US"/>
              <a:t>Click to edit Master title style</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801229" y="1180821"/>
            <a:ext cx="7971295" cy="500090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cxnSp>
        <p:nvCxnSpPr>
          <p:cNvPr id="7" name="Straight Connector 6">
            <a:extLst>
              <a:ext uri="{FF2B5EF4-FFF2-40B4-BE49-F238E27FC236}">
                <a16:creationId xmlns:a16="http://schemas.microsoft.com/office/drawing/2014/main" id="{5F566DF5-BC72-8647-512A-602A43EE9CF7}"/>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3CA2A2C-3D6F-98CE-3986-61A2C2017BE7}"/>
              </a:ext>
              <a:ext uri="{C183D7F6-B498-43B3-948B-1728B52AA6E4}">
                <adec:decorative xmlns:adec="http://schemas.microsoft.com/office/drawing/2017/decorative" val="1"/>
              </a:ext>
            </a:extLst>
          </p:cNvPr>
          <p:cNvSpPr/>
          <p:nvPr userDrawn="1"/>
        </p:nvSpPr>
        <p:spPr>
          <a:xfrm>
            <a:off x="457198" y="6492240"/>
            <a:ext cx="3749040" cy="365760"/>
          </a:xfrm>
          <a:prstGeom prst="rect">
            <a:avLst/>
          </a:prstGeom>
        </p:spPr>
        <p:txBody>
          <a:bodyPr wrap="square" tIns="0" bIns="0" anchor="ctr" anchorCtr="0">
            <a:noAutofit/>
          </a:bodyPr>
          <a:lstStyle/>
          <a:p>
            <a:r>
              <a:rPr lang="en-US" sz="900" b="1">
                <a:solidFill>
                  <a:srgbClr val="000000"/>
                </a:solidFill>
                <a:latin typeface="+mn-lt"/>
                <a:cs typeface="Arial" panose="020B0604020202020204" pitchFamily="34" charset="0"/>
              </a:rPr>
              <a:t>Improving Skin Care and MDRO Prevention in Long-Term Care</a:t>
            </a:r>
            <a:endParaRPr lang="en-US" sz="900" b="0">
              <a:solidFill>
                <a:srgbClr val="000000"/>
              </a:solidFill>
              <a:latin typeface="+mn-lt"/>
              <a:cs typeface="Arial" panose="020B0604020202020204" pitchFamily="34" charset="0"/>
            </a:endParaRP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0973587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a:t>Click to edit Master title style</a:t>
            </a:r>
          </a:p>
        </p:txBody>
      </p:sp>
      <p:sp>
        <p:nvSpPr>
          <p:cNvPr id="3" name="Content Placeholder 2"/>
          <p:cNvSpPr>
            <a:spLocks noGrp="1"/>
          </p:cNvSpPr>
          <p:nvPr>
            <p:ph idx="1"/>
          </p:nvPr>
        </p:nvSpPr>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3016080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A79677-70FC-F3B4-1B81-2771517789F0}"/>
              </a:ext>
              <a:ext uri="{C183D7F6-B498-43B3-948B-1728B52AA6E4}">
                <adec:decorative xmlns:adec="http://schemas.microsoft.com/office/drawing/2017/decorative" val="1"/>
              </a:ext>
            </a:extLst>
          </p:cNvPr>
          <p:cNvGrpSpPr/>
          <p:nvPr/>
        </p:nvGrpSpPr>
        <p:grpSpPr>
          <a:xfrm>
            <a:off x="432066" y="987519"/>
            <a:ext cx="8357471" cy="5337228"/>
            <a:chOff x="202559" y="3411398"/>
            <a:chExt cx="9484617" cy="3698270"/>
          </a:xfrm>
          <a:effectLst/>
        </p:grpSpPr>
        <p:sp>
          <p:nvSpPr>
            <p:cNvPr id="10" name="Rectangle: Diagonal Corners Rounded 9">
              <a:extLst>
                <a:ext uri="{FF2B5EF4-FFF2-40B4-BE49-F238E27FC236}">
                  <a16:creationId xmlns:a16="http://schemas.microsoft.com/office/drawing/2014/main" id="{44686D15-1802-A38C-8C63-1D52A47FBADF}"/>
                </a:ext>
              </a:extLst>
            </p:cNvPr>
            <p:cNvSpPr/>
            <p:nvPr/>
          </p:nvSpPr>
          <p:spPr>
            <a:xfrm>
              <a:off x="202559" y="3411398"/>
              <a:ext cx="9227981" cy="3587420"/>
            </a:xfrm>
            <a:prstGeom prst="round2DiagRect">
              <a:avLst/>
            </a:prstGeom>
            <a:solidFill>
              <a:srgbClr val="007DA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Diagonal Corners Rounded 10">
              <a:extLst>
                <a:ext uri="{FF2B5EF4-FFF2-40B4-BE49-F238E27FC236}">
                  <a16:creationId xmlns:a16="http://schemas.microsoft.com/office/drawing/2014/main" id="{62A5EA75-3EF0-AB85-8DE5-3A2076BF803B}"/>
                </a:ext>
              </a:extLst>
            </p:cNvPr>
            <p:cNvSpPr/>
            <p:nvPr/>
          </p:nvSpPr>
          <p:spPr>
            <a:xfrm>
              <a:off x="459196" y="3522248"/>
              <a:ext cx="9227980" cy="3587420"/>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7" name="Title 6">
            <a:extLst>
              <a:ext uri="{FF2B5EF4-FFF2-40B4-BE49-F238E27FC236}">
                <a16:creationId xmlns:a16="http://schemas.microsoft.com/office/drawing/2014/main" id="{39A8EF76-E0F1-09AA-87A0-8F411A416298}"/>
              </a:ext>
            </a:extLst>
          </p:cNvPr>
          <p:cNvSpPr>
            <a:spLocks noGrp="1"/>
          </p:cNvSpPr>
          <p:nvPr>
            <p:ph type="title" hasCustomPrompt="1"/>
          </p:nvPr>
        </p:nvSpPr>
        <p:spPr/>
        <p:txBody>
          <a:bodyPr/>
          <a:lstStyle>
            <a:lvl1pPr>
              <a:defRPr/>
            </a:lvl1pPr>
          </a:lstStyle>
          <a:p>
            <a:r>
              <a:rPr lang="en-US" sz="4400" b="1"/>
              <a:t>“Key Takeaways”</a:t>
            </a:r>
          </a:p>
        </p:txBody>
      </p:sp>
      <p:sp>
        <p:nvSpPr>
          <p:cNvPr id="3" name="Content Placeholder 2"/>
          <p:cNvSpPr>
            <a:spLocks noGrp="1"/>
          </p:cNvSpPr>
          <p:nvPr>
            <p:ph idx="1"/>
          </p:nvPr>
        </p:nvSpPr>
        <p:spPr>
          <a:xfrm>
            <a:off x="873124" y="1383368"/>
            <a:ext cx="7658525" cy="461766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a:noAutofit/>
          </a:bodyPr>
          <a:lstStyle>
            <a:lvl1pPr marL="0" indent="0">
              <a:buNone/>
              <a:defRPr sz="2400"/>
            </a:lvl1pPr>
          </a:lstStyle>
          <a:p>
            <a:pPr lvl="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a:noAutofit/>
          </a:bodyPr>
          <a:lstStyle>
            <a:lvl1pPr marL="0" indent="0">
              <a:buNone/>
              <a:defRPr sz="2400"/>
            </a:lvl1pPr>
          </a:lstStyle>
          <a:p>
            <a:pPr lvl="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a:noAutofit/>
          </a:bodyPr>
          <a:lstStyle>
            <a:lvl1pPr marL="0" indent="0">
              <a:buNone/>
              <a:defRPr sz="2400"/>
            </a:lvl1pPr>
          </a:lstStyle>
          <a:p>
            <a:pPr lvl="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a:noAutofit/>
          </a:bodyPr>
          <a:lstStyle>
            <a:lvl1pPr marL="0" indent="0">
              <a:buNone/>
              <a:defRPr sz="2400"/>
            </a:lvl1pPr>
          </a:lstStyle>
          <a:p>
            <a:pPr lvl="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a:noAutofit/>
          </a:bodyPr>
          <a:lstStyle>
            <a:lvl1pPr marL="0" indent="0">
              <a:buNone/>
              <a:defRPr sz="2400"/>
            </a:lvl1pPr>
          </a:lstStyle>
          <a:p>
            <a:pPr lvl="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a:noAutofit/>
          </a:bodyPr>
          <a:lstStyle>
            <a:lvl1pPr marL="0" indent="0">
              <a:buNone/>
              <a:defRPr sz="2400"/>
            </a:lvl1pPr>
          </a:lstStyle>
          <a:p>
            <a:pPr lvl="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a:noAutofit/>
          </a:bodyPr>
          <a:lstStyle>
            <a:lvl1pPr marL="0" indent="0">
              <a:buNone/>
              <a:defRPr sz="2400"/>
            </a:lvl1pPr>
          </a:lstStyle>
          <a:p>
            <a:pPr lvl="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a:noAutofit/>
          </a:bodyPr>
          <a:lstStyle>
            <a:lvl1pPr marL="0" indent="0">
              <a:buNone/>
              <a:defRPr sz="2400"/>
            </a:lvl1pPr>
          </a:lstStyle>
          <a:p>
            <a:pPr lvl="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a:noAutofit/>
          </a:bodyPr>
          <a:lstStyle>
            <a:lvl1pPr marL="0" indent="0">
              <a:buNone/>
              <a:defRPr sz="2400"/>
            </a:lvl1pPr>
          </a:lstStyle>
          <a:p>
            <a:pPr lvl="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a:noAutofit/>
          </a:bodyPr>
          <a:lstStyle>
            <a:lvl1pPr marL="0" indent="0">
              <a:buNone/>
              <a:defRPr sz="2400"/>
            </a:lvl1pPr>
          </a:lstStyle>
          <a:p>
            <a:pPr lvl="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a:noAutofit/>
          </a:bodyPr>
          <a:lstStyle>
            <a:lvl1pPr marL="0" indent="0">
              <a:buNone/>
              <a:defRPr sz="2400"/>
            </a:lvl1pPr>
          </a:lstStyle>
          <a:p>
            <a:pPr lvl="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a:noAutofit/>
          </a:bodyPr>
          <a:lstStyle>
            <a:lvl1pPr marL="0" indent="0">
              <a:buNone/>
              <a:defRPr sz="2400"/>
            </a:lvl1pPr>
          </a:lstStyle>
          <a:p>
            <a:pPr lvl="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a:noAutofit/>
          </a:bodyPr>
          <a:lstStyle>
            <a:lvl1pPr marL="0" indent="0">
              <a:buNone/>
              <a:defRPr sz="2400"/>
            </a:lvl1pPr>
          </a:lstStyle>
          <a:p>
            <a:pPr lvl="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a:noAutofit/>
          </a:bodyPr>
          <a:lstStyle>
            <a:lvl1pPr marL="0" indent="0">
              <a:buNone/>
              <a:defRPr sz="2400"/>
            </a:lvl1pPr>
          </a:lstStyle>
          <a:p>
            <a:pPr lvl="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a:noAutofit/>
          </a:bodyPr>
          <a:lstStyle>
            <a:lvl1pPr marL="0" indent="0">
              <a:buNone/>
              <a:defRPr sz="2400"/>
            </a:lvl1pPr>
          </a:lstStyle>
          <a:p>
            <a:pPr lvl="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a:noAutofit/>
          </a:bodyPr>
          <a:lstStyle>
            <a:lvl1pPr marL="0" indent="0">
              <a:buNone/>
              <a:defRPr sz="2400"/>
            </a:lvl1pPr>
          </a:lstStyle>
          <a:p>
            <a:pPr lvl="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a:noAutofit/>
          </a:bodyPr>
          <a:lstStyle>
            <a:lvl1pPr marL="0" indent="0">
              <a:buNone/>
              <a:defRPr sz="2400"/>
            </a:lvl1pPr>
          </a:lstStyle>
          <a:p>
            <a:pPr lvl="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a:noAutofit/>
          </a:bodyPr>
          <a:lstStyle>
            <a:lvl1pPr marL="0" indent="0">
              <a:buNone/>
              <a:defRPr sz="2400"/>
            </a:lvl1pPr>
          </a:lstStyle>
          <a:p>
            <a:pPr lvl="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a:noAutofit/>
          </a:bodyPr>
          <a:lstStyle>
            <a:lvl1pPr marL="0" indent="0">
              <a:buNone/>
              <a:defRPr sz="2400"/>
            </a:lvl1pPr>
          </a:lstStyle>
          <a:p>
            <a:pPr lvl="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a:noAutofit/>
          </a:bodyPr>
          <a:lstStyle>
            <a:lvl1pPr marL="0" indent="0">
              <a:buNone/>
              <a:defRPr sz="2400"/>
            </a:lvl1pPr>
          </a:lstStyle>
          <a:p>
            <a:pPr lvl="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719137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ECF3E-4274-BBF0-C064-8447EDA7F701}"/>
              </a:ext>
              <a:ext uri="{C183D7F6-B498-43B3-948B-1728B52AA6E4}">
                <adec:decorative xmlns:adec="http://schemas.microsoft.com/office/drawing/2017/decorative" val="1"/>
              </a:ext>
            </a:extLst>
          </p:cNvPr>
          <p:cNvSpPr/>
          <p:nvPr userDrawn="1"/>
        </p:nvSpPr>
        <p:spPr>
          <a:xfrm>
            <a:off x="0" y="1188720"/>
            <a:ext cx="7863840" cy="5029200"/>
          </a:xfrm>
          <a:prstGeom prst="rect">
            <a:avLst/>
          </a:prstGeom>
          <a:gradFill flip="none" rotWithShape="1">
            <a:gsLst>
              <a:gs pos="0">
                <a:schemeClr val="accent3">
                  <a:lumMod val="10000"/>
                  <a:lumOff val="90000"/>
                </a:schemeClr>
              </a:gs>
              <a:gs pos="74000">
                <a:schemeClr val="accent3"/>
              </a:gs>
              <a:gs pos="83000">
                <a:schemeClr val="accent3"/>
              </a:gs>
              <a:gs pos="100000">
                <a:schemeClr val="accent3"/>
              </a:gs>
            </a:gsLst>
            <a:lin ang="27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457200" y="0"/>
            <a:ext cx="8229600" cy="914400"/>
          </a:xfrm>
        </p:spPr>
        <p:txBody>
          <a:bodyPr anchor="ctr">
            <a:normAutofit/>
          </a:bodyPr>
          <a:lstStyle>
            <a:lvl1pPr>
              <a:defRPr sz="4400">
                <a:solidFill>
                  <a:schemeClr val="tx1"/>
                </a:solidFill>
              </a:defRPr>
            </a:lvl1pPr>
          </a:lstStyle>
          <a:p>
            <a:r>
              <a:rPr lang="en-US"/>
              <a:t>Click to add Title</a:t>
            </a:r>
          </a:p>
        </p:txBody>
      </p:sp>
      <p:sp>
        <p:nvSpPr>
          <p:cNvPr id="6" name="Picture Placeholder 5">
            <a:extLst>
              <a:ext uri="{FF2B5EF4-FFF2-40B4-BE49-F238E27FC236}">
                <a16:creationId xmlns:a16="http://schemas.microsoft.com/office/drawing/2014/main" id="{F3B72A10-9AA8-C94D-E60F-41448BC7AF24}"/>
              </a:ext>
            </a:extLst>
          </p:cNvPr>
          <p:cNvSpPr>
            <a:spLocks noGrp="1"/>
          </p:cNvSpPr>
          <p:nvPr>
            <p:ph type="pic" sz="quarter" idx="10"/>
          </p:nvPr>
        </p:nvSpPr>
        <p:spPr>
          <a:xfrm>
            <a:off x="4754880" y="1554480"/>
            <a:ext cx="3840480" cy="3840480"/>
          </a:xfrm>
          <a:effectLst>
            <a:outerShdw blurRad="50800" dist="38100" dir="2700000" algn="tl" rotWithShape="0">
              <a:prstClr val="black">
                <a:alpha val="40000"/>
              </a:prstClr>
            </a:outerShdw>
          </a:effectLst>
        </p:spPr>
        <p:txBody>
          <a:bodyPr/>
          <a:lstStyle/>
          <a:p>
            <a:r>
              <a:rPr lang="en-US"/>
              <a:t>Click icon to add picture</a:t>
            </a:r>
          </a:p>
        </p:txBody>
      </p:sp>
      <p:sp>
        <p:nvSpPr>
          <p:cNvPr id="3" name="Text Placeholder 2"/>
          <p:cNvSpPr>
            <a:spLocks noGrp="1"/>
          </p:cNvSpPr>
          <p:nvPr>
            <p:ph type="body" idx="1" hasCustomPrompt="1"/>
          </p:nvPr>
        </p:nvSpPr>
        <p:spPr>
          <a:xfrm>
            <a:off x="365760" y="3749040"/>
            <a:ext cx="4114800" cy="2103120"/>
          </a:xfrm>
        </p:spPr>
        <p:txBody>
          <a:bodyPr anchor="b" anchorCtr="0">
            <a:normAutofit/>
          </a:bodyPr>
          <a:lstStyle>
            <a:lvl1pPr marL="0" indent="0">
              <a:buNone/>
              <a:defRPr sz="3200" b="1">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add text. If unneeded, then delete this box.</a:t>
            </a:r>
          </a:p>
        </p:txBody>
      </p:sp>
      <p:sp>
        <p:nvSpPr>
          <p:cNvPr id="5" name="Slide Number Placeholder 26">
            <a:extLst>
              <a:ext uri="{FF2B5EF4-FFF2-40B4-BE49-F238E27FC236}">
                <a16:creationId xmlns:a16="http://schemas.microsoft.com/office/drawing/2014/main" id="{711D6D7C-4362-8006-2C63-B77E1909851E}"/>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 | </a:t>
            </a:r>
            <a:fld id="{3EAF645E-7E2B-4792-90B1-7B7BA0A8390A}" type="slidenum">
              <a:rPr kumimoji="0" lang="en-US" sz="9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820583"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5146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a:t>Click to edit Master title style</a:t>
            </a:r>
          </a:p>
        </p:txBody>
      </p:sp>
      <p:sp>
        <p:nvSpPr>
          <p:cNvPr id="3" name="Content Placeholder 2"/>
          <p:cNvSpPr>
            <a:spLocks noGrp="1"/>
          </p:cNvSpPr>
          <p:nvPr>
            <p:ph idx="1"/>
          </p:nvPr>
        </p:nvSpPr>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 | </a:t>
            </a:r>
            <a:fld id="{3EAF645E-7E2B-4792-90B1-7B7BA0A8390A}" type="slidenum">
              <a:rPr kumimoji="0" lang="en-US" sz="9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820583"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1305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se Examp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FA3ED-96EB-47D6-34B9-A0D95BD828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extBox 17">
            <a:extLst>
              <a:ext uri="{FF2B5EF4-FFF2-40B4-BE49-F238E27FC236}">
                <a16:creationId xmlns:a16="http://schemas.microsoft.com/office/drawing/2014/main" id="{7DA00873-2696-33AA-EE91-1F4831E2AECB}"/>
              </a:ext>
              <a:ext uri="{C183D7F6-B498-43B3-948B-1728B52AA6E4}">
                <adec:decorative xmlns:adec="http://schemas.microsoft.com/office/drawing/2017/decorative" val="1"/>
              </a:ext>
            </a:extLst>
          </p:cNvPr>
          <p:cNvSpPr txBox="1"/>
          <p:nvPr userDrawn="1"/>
        </p:nvSpPr>
        <p:spPr>
          <a:xfrm rot="16200000">
            <a:off x="-1077024" y="2328857"/>
            <a:ext cx="3022218" cy="457200"/>
          </a:xfrm>
          <a:prstGeom prst="round2Same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horz" lIns="0" tIns="0" rIns="182880" bIns="0" rtlCol="0" anchor="ctr" anchorCtr="0">
            <a:scene3d>
              <a:camera prst="orthographicFront">
                <a:rot lat="0" lon="0" rev="0"/>
              </a:camera>
              <a:lightRig rig="threePt" dir="t"/>
            </a:scene3d>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820583"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Case Example</a:t>
            </a:r>
          </a:p>
        </p:txBody>
      </p:sp>
      <p:sp>
        <p:nvSpPr>
          <p:cNvPr id="19" name="Rectangle 18">
            <a:extLst>
              <a:ext uri="{FF2B5EF4-FFF2-40B4-BE49-F238E27FC236}">
                <a16:creationId xmlns:a16="http://schemas.microsoft.com/office/drawing/2014/main" id="{C7FA508E-2D84-B94F-C9D4-44CA2152D3DB}"/>
              </a:ext>
              <a:ext uri="{C183D7F6-B498-43B3-948B-1728B52AA6E4}">
                <adec:decorative xmlns:adec="http://schemas.microsoft.com/office/drawing/2017/decorative" val="1"/>
              </a:ext>
            </a:extLst>
          </p:cNvPr>
          <p:cNvSpPr/>
          <p:nvPr userDrawn="1"/>
        </p:nvSpPr>
        <p:spPr>
          <a:xfrm>
            <a:off x="657358" y="1046350"/>
            <a:ext cx="8229600" cy="5222185"/>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57200" y="0"/>
            <a:ext cx="7550423" cy="914400"/>
          </a:xfrm>
        </p:spPr>
        <p:txBody>
          <a:bodyPr>
            <a:normAutofit/>
          </a:bodyPr>
          <a:lstStyle/>
          <a:p>
            <a:r>
              <a:rPr lang="en-US"/>
              <a:t>Click to edit Master title style</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801229" y="1180821"/>
            <a:ext cx="7971295" cy="500090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 | </a:t>
            </a:r>
            <a:fld id="{3EAF645E-7E2B-4792-90B1-7B7BA0A8390A}" type="slidenum">
              <a:rPr kumimoji="0" lang="en-US" sz="9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820583"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Box 2">
            <a:extLst>
              <a:ext uri="{FF2B5EF4-FFF2-40B4-BE49-F238E27FC236}">
                <a16:creationId xmlns:a16="http://schemas.microsoft.com/office/drawing/2014/main" id="{5B44E993-A104-1C8D-E5D3-DAC2BC0B9C25}"/>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AHRQ Safety Program for MRSA Prevention</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Improving Skin Care and MDRO Prevention in Long-Term Care </a:t>
            </a:r>
          </a:p>
        </p:txBody>
      </p:sp>
      <p:cxnSp>
        <p:nvCxnSpPr>
          <p:cNvPr id="12" name="Straight Connector 11">
            <a:extLst>
              <a:ext uri="{FF2B5EF4-FFF2-40B4-BE49-F238E27FC236}">
                <a16:creationId xmlns:a16="http://schemas.microsoft.com/office/drawing/2014/main" id="{6CACD0E3-5715-B286-85C0-87F6FFD7A158}"/>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pic>
        <p:nvPicPr>
          <p:cNvPr id="13" name="Picture 2" descr="Teachable Moment Trademark Logo">
            <a:extLst>
              <a:ext uri="{FF2B5EF4-FFF2-40B4-BE49-F238E27FC236}">
                <a16:creationId xmlns:a16="http://schemas.microsoft.com/office/drawing/2014/main" id="{F60B8BAF-4D62-5CE0-14BA-1F2B199F2BB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4614" r="18280"/>
          <a:stretch/>
        </p:blipFill>
        <p:spPr bwMode="auto">
          <a:xfrm>
            <a:off x="7955280" y="45720"/>
            <a:ext cx="822960" cy="8229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6411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A79677-70FC-F3B4-1B81-2771517789F0}"/>
              </a:ext>
              <a:ext uri="{C183D7F6-B498-43B3-948B-1728B52AA6E4}">
                <adec:decorative xmlns:adec="http://schemas.microsoft.com/office/drawing/2017/decorative" val="1"/>
              </a:ext>
            </a:extLst>
          </p:cNvPr>
          <p:cNvGrpSpPr/>
          <p:nvPr/>
        </p:nvGrpSpPr>
        <p:grpSpPr>
          <a:xfrm>
            <a:off x="432066" y="987519"/>
            <a:ext cx="8357471" cy="5337228"/>
            <a:chOff x="202559" y="3411398"/>
            <a:chExt cx="9484617" cy="3698270"/>
          </a:xfrm>
          <a:effectLst/>
        </p:grpSpPr>
        <p:sp>
          <p:nvSpPr>
            <p:cNvPr id="10" name="Rectangle: Diagonal Corners Rounded 9">
              <a:extLst>
                <a:ext uri="{FF2B5EF4-FFF2-40B4-BE49-F238E27FC236}">
                  <a16:creationId xmlns:a16="http://schemas.microsoft.com/office/drawing/2014/main" id="{44686D15-1802-A38C-8C63-1D52A47FBADF}"/>
                </a:ext>
              </a:extLst>
            </p:cNvPr>
            <p:cNvSpPr/>
            <p:nvPr/>
          </p:nvSpPr>
          <p:spPr>
            <a:xfrm>
              <a:off x="202559" y="3411398"/>
              <a:ext cx="9227981" cy="3587420"/>
            </a:xfrm>
            <a:prstGeom prst="round2DiagRect">
              <a:avLst/>
            </a:prstGeom>
            <a:solidFill>
              <a:srgbClr val="007DA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62A5EA75-3EF0-AB85-8DE5-3A2076BF803B}"/>
                </a:ext>
              </a:extLst>
            </p:cNvPr>
            <p:cNvSpPr/>
            <p:nvPr/>
          </p:nvSpPr>
          <p:spPr>
            <a:xfrm>
              <a:off x="459196" y="3522248"/>
              <a:ext cx="9227980" cy="3587420"/>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39A8EF76-E0F1-09AA-87A0-8F411A416298}"/>
              </a:ext>
            </a:extLst>
          </p:cNvPr>
          <p:cNvSpPr>
            <a:spLocks noGrp="1"/>
          </p:cNvSpPr>
          <p:nvPr>
            <p:ph type="title" hasCustomPrompt="1"/>
          </p:nvPr>
        </p:nvSpPr>
        <p:spPr/>
        <p:txBody>
          <a:bodyPr/>
          <a:lstStyle>
            <a:lvl1pPr>
              <a:defRPr/>
            </a:lvl1pPr>
          </a:lstStyle>
          <a:p>
            <a:r>
              <a:rPr lang="en-US" sz="4400" b="1"/>
              <a:t>“Key Takeaways”</a:t>
            </a:r>
          </a:p>
        </p:txBody>
      </p:sp>
      <p:sp>
        <p:nvSpPr>
          <p:cNvPr id="3" name="Content Placeholder 2"/>
          <p:cNvSpPr>
            <a:spLocks noGrp="1"/>
          </p:cNvSpPr>
          <p:nvPr>
            <p:ph idx="1"/>
          </p:nvPr>
        </p:nvSpPr>
        <p:spPr>
          <a:xfrm>
            <a:off x="873124" y="1383368"/>
            <a:ext cx="7658525" cy="461766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a:noAutofit/>
          </a:bodyPr>
          <a:lstStyle>
            <a:lvl1pPr marL="0" indent="0">
              <a:buNone/>
              <a:defRPr sz="2400"/>
            </a:lvl1pPr>
          </a:lstStyle>
          <a:p>
            <a:pPr lvl="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a:noAutofit/>
          </a:bodyPr>
          <a:lstStyle>
            <a:lvl1pPr marL="0" indent="0">
              <a:buNone/>
              <a:defRPr sz="2400"/>
            </a:lvl1pPr>
          </a:lstStyle>
          <a:p>
            <a:pPr lvl="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a:noAutofit/>
          </a:bodyPr>
          <a:lstStyle>
            <a:lvl1pPr marL="0" indent="0">
              <a:buNone/>
              <a:defRPr sz="2400"/>
            </a:lvl1pPr>
          </a:lstStyle>
          <a:p>
            <a:pPr lvl="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a:noAutofit/>
          </a:bodyPr>
          <a:lstStyle>
            <a:lvl1pPr marL="0" indent="0">
              <a:buNone/>
              <a:defRPr sz="2400"/>
            </a:lvl1pPr>
          </a:lstStyle>
          <a:p>
            <a:pPr lvl="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a:noAutofit/>
          </a:bodyPr>
          <a:lstStyle>
            <a:lvl1pPr marL="0" indent="0">
              <a:buNone/>
              <a:defRPr sz="2400"/>
            </a:lvl1pPr>
          </a:lstStyle>
          <a:p>
            <a:pPr lvl="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a:noAutofit/>
          </a:bodyPr>
          <a:lstStyle>
            <a:lvl1pPr marL="0" indent="0">
              <a:buNone/>
              <a:defRPr sz="2400"/>
            </a:lvl1pPr>
          </a:lstStyle>
          <a:p>
            <a:pPr lvl="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a:noAutofit/>
          </a:bodyPr>
          <a:lstStyle>
            <a:lvl1pPr marL="0" indent="0">
              <a:buNone/>
              <a:defRPr sz="2400"/>
            </a:lvl1pPr>
          </a:lstStyle>
          <a:p>
            <a:pPr lvl="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a:noAutofit/>
          </a:bodyPr>
          <a:lstStyle>
            <a:lvl1pPr marL="0" indent="0">
              <a:buNone/>
              <a:defRPr sz="2400"/>
            </a:lvl1pPr>
          </a:lstStyle>
          <a:p>
            <a:pPr lvl="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a:noAutofit/>
          </a:bodyPr>
          <a:lstStyle>
            <a:lvl1pPr marL="0" indent="0">
              <a:buNone/>
              <a:defRPr sz="2400"/>
            </a:lvl1pPr>
          </a:lstStyle>
          <a:p>
            <a:pPr lvl="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a:noAutofit/>
          </a:bodyPr>
          <a:lstStyle>
            <a:lvl1pPr marL="0" indent="0">
              <a:buNone/>
              <a:defRPr sz="2400"/>
            </a:lvl1pPr>
          </a:lstStyle>
          <a:p>
            <a:pPr lvl="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a:noAutofit/>
          </a:bodyPr>
          <a:lstStyle>
            <a:lvl1pPr marL="0" indent="0">
              <a:buNone/>
              <a:defRPr sz="2400"/>
            </a:lvl1pPr>
          </a:lstStyle>
          <a:p>
            <a:pPr lvl="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a:noAutofit/>
          </a:bodyPr>
          <a:lstStyle>
            <a:lvl1pPr marL="0" indent="0">
              <a:buNone/>
              <a:defRPr sz="2400"/>
            </a:lvl1pPr>
          </a:lstStyle>
          <a:p>
            <a:pPr lvl="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a:noAutofit/>
          </a:bodyPr>
          <a:lstStyle>
            <a:lvl1pPr marL="0" indent="0">
              <a:buNone/>
              <a:defRPr sz="2400"/>
            </a:lvl1pPr>
          </a:lstStyle>
          <a:p>
            <a:pPr lvl="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a:noAutofit/>
          </a:bodyPr>
          <a:lstStyle>
            <a:lvl1pPr marL="0" indent="0">
              <a:buNone/>
              <a:defRPr sz="2400"/>
            </a:lvl1pPr>
          </a:lstStyle>
          <a:p>
            <a:pPr lvl="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a:noAutofit/>
          </a:bodyPr>
          <a:lstStyle>
            <a:lvl1pPr marL="0" indent="0">
              <a:buNone/>
              <a:defRPr sz="2400"/>
            </a:lvl1pPr>
          </a:lstStyle>
          <a:p>
            <a:pPr lvl="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a:noAutofit/>
          </a:bodyPr>
          <a:lstStyle>
            <a:lvl1pPr marL="0" indent="0">
              <a:buNone/>
              <a:defRPr sz="2400"/>
            </a:lvl1pPr>
          </a:lstStyle>
          <a:p>
            <a:pPr lvl="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a:noAutofit/>
          </a:bodyPr>
          <a:lstStyle>
            <a:lvl1pPr marL="0" indent="0">
              <a:buNone/>
              <a:defRPr sz="2400"/>
            </a:lvl1pPr>
          </a:lstStyle>
          <a:p>
            <a:pPr lvl="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a:noAutofit/>
          </a:bodyPr>
          <a:lstStyle>
            <a:lvl1pPr marL="0" indent="0">
              <a:buNone/>
              <a:defRPr sz="2400"/>
            </a:lvl1pPr>
          </a:lstStyle>
          <a:p>
            <a:pPr lvl="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a:noAutofit/>
          </a:bodyPr>
          <a:lstStyle>
            <a:lvl1pPr marL="0" indent="0">
              <a:buNone/>
              <a:defRPr sz="2400"/>
            </a:lvl1pPr>
          </a:lstStyle>
          <a:p>
            <a:pPr lvl="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a:noAutofit/>
          </a:bodyPr>
          <a:lstStyle>
            <a:lvl1pPr marL="0" indent="0">
              <a:buNone/>
              <a:defRPr sz="2400"/>
            </a:lvl1pPr>
          </a:lstStyle>
          <a:p>
            <a:pPr lvl="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 | </a:t>
            </a:r>
            <a:fld id="{3EAF645E-7E2B-4792-90B1-7B7BA0A8390A}" type="slidenum">
              <a:rPr kumimoji="0" lang="en-US" sz="9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820583"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50927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EF754-8978-FBA1-E3E6-11F6C81ED4D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88A3A93-39F1-7BCA-8E60-45D476C39F14}"/>
              </a:ext>
            </a:extLst>
          </p:cNvPr>
          <p:cNvSpPr txBox="1">
            <a:spLocks/>
          </p:cNvSpPr>
          <p:nvPr userDrawn="1"/>
        </p:nvSpPr>
        <p:spPr>
          <a:xfrm>
            <a:off x="1293395" y="248556"/>
            <a:ext cx="6557210" cy="975962"/>
          </a:xfrm>
          <a:prstGeom prst="rect">
            <a:avLst/>
          </a:prstGeom>
        </p:spPr>
        <p:txBody>
          <a:bodyPr vert="horz" lIns="91440" tIns="91440" rIns="91440" bIns="45720" rtlCol="0" anchor="ctr">
            <a:noAutofit/>
          </a:bodyPr>
          <a:lstStyle>
            <a:lvl1pPr algn="ctr" defTabSz="887553" rtl="0" eaLnBrk="1" latinLnBrk="0" hangingPunct="1">
              <a:lnSpc>
                <a:spcPct val="100000"/>
              </a:lnSpc>
              <a:spcBef>
                <a:spcPct val="0"/>
              </a:spcBef>
              <a:buNone/>
              <a:defRPr lang="en-US" sz="3600" b="1" i="0" kern="1200">
                <a:solidFill>
                  <a:schemeClr val="tx1"/>
                </a:solidFill>
                <a:effectLst/>
                <a:latin typeface="+mn-lt"/>
                <a:ea typeface="+mj-ea"/>
                <a:cs typeface="+mj-cs"/>
              </a:defRPr>
            </a:lvl1pPr>
          </a:lstStyle>
          <a:p>
            <a:pPr marL="0" marR="0" lvl="0" indent="0" algn="ctr"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rPr>
              <a:t>Improving Skin Care and MDRO Prevention in Long-Term Care</a:t>
            </a:r>
          </a:p>
        </p:txBody>
      </p:sp>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051560" y="1870742"/>
            <a:ext cx="7040880" cy="2150362"/>
          </a:xfrm>
        </p:spPr>
        <p:txBody>
          <a:bodyPr anchor="ctr">
            <a:normAutofit/>
          </a:bodyPr>
          <a:lstStyle>
            <a:lvl1pPr marL="0" indent="0" algn="ctr">
              <a:buNone/>
              <a:defRPr sz="4400" b="1">
                <a:latin typeface="+mn-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hasCustomPrompt="1"/>
          </p:nvPr>
        </p:nvSpPr>
        <p:spPr>
          <a:xfrm>
            <a:off x="1051560" y="4156586"/>
            <a:ext cx="7040880" cy="1005840"/>
          </a:xfrm>
        </p:spPr>
        <p:txBody>
          <a:bodyPr anchor="t">
            <a:normAutofit/>
          </a:bodyPr>
          <a:lstStyle>
            <a:lvl1pPr marL="0" indent="0" algn="ctr">
              <a:buFont typeface="Arial" panose="020B0604020202020204" pitchFamily="34" charset="0"/>
              <a:buNone/>
              <a:defRPr sz="3200">
                <a:solidFill>
                  <a:schemeClr val="tx1"/>
                </a:solidFill>
                <a:latin typeface="+mn-lt"/>
                <a:cs typeface="Arial" panose="020B0604020202020204" pitchFamily="34" charset="0"/>
              </a:defRPr>
            </a:lvl1pPr>
          </a:lstStyle>
          <a:p>
            <a:pPr lvl="0"/>
            <a:r>
              <a:rPr lang="en-US"/>
              <a:t>Long-Term Care</a:t>
            </a:r>
          </a:p>
        </p:txBody>
      </p:sp>
    </p:spTree>
    <p:extLst>
      <p:ext uri="{BB962C8B-B14F-4D97-AF65-F5344CB8AC3E}">
        <p14:creationId xmlns:p14="http://schemas.microsoft.com/office/powerpoint/2010/main" val="506692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ECF3E-4274-BBF0-C064-8447EDA7F701}"/>
              </a:ext>
              <a:ext uri="{C183D7F6-B498-43B3-948B-1728B52AA6E4}">
                <adec:decorative xmlns:adec="http://schemas.microsoft.com/office/drawing/2017/decorative" val="1"/>
              </a:ext>
            </a:extLst>
          </p:cNvPr>
          <p:cNvSpPr/>
          <p:nvPr userDrawn="1"/>
        </p:nvSpPr>
        <p:spPr>
          <a:xfrm>
            <a:off x="0" y="1188720"/>
            <a:ext cx="7863840" cy="5029200"/>
          </a:xfrm>
          <a:prstGeom prst="rect">
            <a:avLst/>
          </a:prstGeom>
          <a:gradFill flip="none" rotWithShape="1">
            <a:gsLst>
              <a:gs pos="0">
                <a:schemeClr val="accent3">
                  <a:lumMod val="10000"/>
                  <a:lumOff val="90000"/>
                </a:schemeClr>
              </a:gs>
              <a:gs pos="74000">
                <a:schemeClr val="accent3"/>
              </a:gs>
              <a:gs pos="83000">
                <a:schemeClr val="accent3"/>
              </a:gs>
              <a:gs pos="100000">
                <a:schemeClr val="accent3"/>
              </a:gs>
            </a:gsLst>
            <a:lin ang="27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hasCustomPrompt="1"/>
          </p:nvPr>
        </p:nvSpPr>
        <p:spPr>
          <a:xfrm>
            <a:off x="457200" y="0"/>
            <a:ext cx="8229600" cy="914400"/>
          </a:xfrm>
        </p:spPr>
        <p:txBody>
          <a:bodyPr anchor="ctr">
            <a:normAutofit/>
          </a:bodyPr>
          <a:lstStyle>
            <a:lvl1pPr>
              <a:defRPr sz="4400">
                <a:solidFill>
                  <a:schemeClr val="tx1"/>
                </a:solidFill>
              </a:defRPr>
            </a:lvl1pPr>
          </a:lstStyle>
          <a:p>
            <a:r>
              <a:rPr lang="en-US"/>
              <a:t>Click to add Title</a:t>
            </a:r>
          </a:p>
        </p:txBody>
      </p:sp>
      <p:sp>
        <p:nvSpPr>
          <p:cNvPr id="6" name="Picture Placeholder 5">
            <a:extLst>
              <a:ext uri="{FF2B5EF4-FFF2-40B4-BE49-F238E27FC236}">
                <a16:creationId xmlns:a16="http://schemas.microsoft.com/office/drawing/2014/main" id="{F3B72A10-9AA8-C94D-E60F-41448BC7AF24}"/>
              </a:ext>
            </a:extLst>
          </p:cNvPr>
          <p:cNvSpPr>
            <a:spLocks noGrp="1"/>
          </p:cNvSpPr>
          <p:nvPr>
            <p:ph type="pic" sz="quarter" idx="10"/>
          </p:nvPr>
        </p:nvSpPr>
        <p:spPr>
          <a:xfrm>
            <a:off x="4754880" y="1554480"/>
            <a:ext cx="3840480" cy="3840480"/>
          </a:xfrm>
          <a:effectLst>
            <a:outerShdw blurRad="50800" dist="38100" dir="2700000" algn="tl" rotWithShape="0">
              <a:prstClr val="black">
                <a:alpha val="40000"/>
              </a:prstClr>
            </a:outerShdw>
          </a:effectLst>
        </p:spPr>
        <p:txBody>
          <a:bodyPr/>
          <a:lstStyle/>
          <a:p>
            <a:r>
              <a:rPr lang="en-US"/>
              <a:t>Click icon to add picture</a:t>
            </a:r>
          </a:p>
        </p:txBody>
      </p:sp>
      <p:sp>
        <p:nvSpPr>
          <p:cNvPr id="3" name="Text Placeholder 2"/>
          <p:cNvSpPr>
            <a:spLocks noGrp="1"/>
          </p:cNvSpPr>
          <p:nvPr>
            <p:ph type="body" idx="1" hasCustomPrompt="1"/>
          </p:nvPr>
        </p:nvSpPr>
        <p:spPr>
          <a:xfrm>
            <a:off x="365760" y="3749040"/>
            <a:ext cx="4114800" cy="2103120"/>
          </a:xfrm>
        </p:spPr>
        <p:txBody>
          <a:bodyPr anchor="b" anchorCtr="0">
            <a:normAutofit/>
          </a:bodyPr>
          <a:lstStyle>
            <a:lvl1pPr marL="0" indent="0">
              <a:buNone/>
              <a:defRPr sz="3200" b="1">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add text. If unneeded, then delete this box.</a:t>
            </a:r>
          </a:p>
        </p:txBody>
      </p:sp>
      <p:sp>
        <p:nvSpPr>
          <p:cNvPr id="5" name="Slide Number Placeholder 26">
            <a:extLst>
              <a:ext uri="{FF2B5EF4-FFF2-40B4-BE49-F238E27FC236}">
                <a16:creationId xmlns:a16="http://schemas.microsoft.com/office/drawing/2014/main" id="{711D6D7C-4362-8006-2C63-B77E1909851E}"/>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277717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a:t>Click to edit Master title style</a:t>
            </a:r>
          </a:p>
        </p:txBody>
      </p:sp>
      <p:sp>
        <p:nvSpPr>
          <p:cNvPr id="3" name="Content Placeholder 2"/>
          <p:cNvSpPr>
            <a:spLocks noGrp="1"/>
          </p:cNvSpPr>
          <p:nvPr>
            <p:ph idx="1"/>
          </p:nvPr>
        </p:nvSpPr>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288393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se Examp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FA3ED-96EB-47D6-34B9-A0D95BD828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extBox 17">
            <a:extLst>
              <a:ext uri="{FF2B5EF4-FFF2-40B4-BE49-F238E27FC236}">
                <a16:creationId xmlns:a16="http://schemas.microsoft.com/office/drawing/2014/main" id="{7DA00873-2696-33AA-EE91-1F4831E2AECB}"/>
              </a:ext>
              <a:ext uri="{C183D7F6-B498-43B3-948B-1728B52AA6E4}">
                <adec:decorative xmlns:adec="http://schemas.microsoft.com/office/drawing/2017/decorative" val="1"/>
              </a:ext>
            </a:extLst>
          </p:cNvPr>
          <p:cNvSpPr txBox="1"/>
          <p:nvPr userDrawn="1"/>
        </p:nvSpPr>
        <p:spPr>
          <a:xfrm rot="16200000">
            <a:off x="-1077024" y="2328857"/>
            <a:ext cx="3022218" cy="457200"/>
          </a:xfrm>
          <a:prstGeom prst="round2Same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horz" lIns="0" tIns="0" rIns="182880" bIns="0" rtlCol="0" anchor="ctr" anchorCtr="0">
            <a:scene3d>
              <a:camera prst="orthographicFront">
                <a:rot lat="0" lon="0" rev="0"/>
              </a:camera>
              <a:lightRig rig="threePt" dir="t"/>
            </a:scene3d>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US" sz="2300" b="1">
                <a:effectLst>
                  <a:outerShdw blurRad="50800" dist="38100" dir="2700000" algn="tl" rotWithShape="0">
                    <a:prstClr val="black">
                      <a:alpha val="40000"/>
                    </a:prstClr>
                  </a:outerShdw>
                </a:effectLst>
              </a:rPr>
              <a:t>Case Example</a:t>
            </a:r>
          </a:p>
        </p:txBody>
      </p:sp>
      <p:sp>
        <p:nvSpPr>
          <p:cNvPr id="19" name="Rectangle 18">
            <a:extLst>
              <a:ext uri="{FF2B5EF4-FFF2-40B4-BE49-F238E27FC236}">
                <a16:creationId xmlns:a16="http://schemas.microsoft.com/office/drawing/2014/main" id="{C7FA508E-2D84-B94F-C9D4-44CA2152D3DB}"/>
              </a:ext>
              <a:ext uri="{C183D7F6-B498-43B3-948B-1728B52AA6E4}">
                <adec:decorative xmlns:adec="http://schemas.microsoft.com/office/drawing/2017/decorative" val="1"/>
              </a:ext>
            </a:extLst>
          </p:cNvPr>
          <p:cNvSpPr/>
          <p:nvPr userDrawn="1"/>
        </p:nvSpPr>
        <p:spPr>
          <a:xfrm>
            <a:off x="657358" y="1046350"/>
            <a:ext cx="8229600" cy="5222185"/>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7550423" cy="914400"/>
          </a:xfrm>
        </p:spPr>
        <p:txBody>
          <a:bodyPr>
            <a:normAutofit/>
          </a:bodyPr>
          <a:lstStyle/>
          <a:p>
            <a:r>
              <a:rPr lang="en-US"/>
              <a:t>Click to edit Master title style</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801229" y="1180821"/>
            <a:ext cx="7971295" cy="500090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
        <p:nvSpPr>
          <p:cNvPr id="10" name="Text Box 2">
            <a:extLst>
              <a:ext uri="{FF2B5EF4-FFF2-40B4-BE49-F238E27FC236}">
                <a16:creationId xmlns:a16="http://schemas.microsoft.com/office/drawing/2014/main" id="{5B44E993-A104-1C8D-E5D3-DAC2BC0B9C25}"/>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lvl="0"/>
            <a:r>
              <a:rPr lang="en-US" b="0"/>
              <a:t>AHRQ Safety Program for MRSA Prevention</a:t>
            </a:r>
          </a:p>
          <a:p>
            <a:pPr lvl="0"/>
            <a:r>
              <a:rPr lang="en-US"/>
              <a:t>Improving Skin Care and MDRO Prevention in Long-Term Care </a:t>
            </a:r>
          </a:p>
        </p:txBody>
      </p:sp>
      <p:cxnSp>
        <p:nvCxnSpPr>
          <p:cNvPr id="12" name="Straight Connector 11">
            <a:extLst>
              <a:ext uri="{FF2B5EF4-FFF2-40B4-BE49-F238E27FC236}">
                <a16:creationId xmlns:a16="http://schemas.microsoft.com/office/drawing/2014/main" id="{6CACD0E3-5715-B286-85C0-87F6FFD7A158}"/>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pic>
        <p:nvPicPr>
          <p:cNvPr id="13" name="Picture 2" descr="Teachable Moment Trademark Logo">
            <a:extLst>
              <a:ext uri="{FF2B5EF4-FFF2-40B4-BE49-F238E27FC236}">
                <a16:creationId xmlns:a16="http://schemas.microsoft.com/office/drawing/2014/main" id="{F60B8BAF-4D62-5CE0-14BA-1F2B199F2BB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4614" r="18280"/>
          <a:stretch/>
        </p:blipFill>
        <p:spPr bwMode="auto">
          <a:xfrm>
            <a:off x="7955280" y="45720"/>
            <a:ext cx="822960" cy="8229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22039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E1597B3-8E61-8CFD-9958-42068FCD811F}"/>
              </a:ext>
              <a:ext uri="{C183D7F6-B498-43B3-948B-1728B52AA6E4}">
                <adec:decorative xmlns:adec="http://schemas.microsoft.com/office/drawing/2017/decorative" val="1"/>
              </a:ext>
            </a:extLst>
          </p:cNvPr>
          <p:cNvPicPr>
            <a:picLocks noGrp="1" noChangeAspect="1"/>
          </p:cNvPicPr>
          <p:nvPr userDrawn="1"/>
        </p:nvPicPr>
        <p:blipFill>
          <a:blip r:embed="rId7"/>
          <a:srcRect/>
          <a:stretch/>
        </p:blipFill>
        <p:spPr>
          <a:xfrm>
            <a:off x="0" y="0"/>
            <a:ext cx="9144000" cy="6858000"/>
          </a:xfrm>
          <a:prstGeom prst="rect">
            <a:avLst/>
          </a:prstGeom>
        </p:spPr>
      </p:pic>
      <p:sp>
        <p:nvSpPr>
          <p:cNvPr id="2" name="Title Placeholder 1"/>
          <p:cNvSpPr>
            <a:spLocks noGrp="1"/>
          </p:cNvSpPr>
          <p:nvPr>
            <p:ph type="title"/>
          </p:nvPr>
        </p:nvSpPr>
        <p:spPr>
          <a:xfrm>
            <a:off x="457200" y="0"/>
            <a:ext cx="8229600" cy="868680"/>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097279"/>
            <a:ext cx="82296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1915F07-ED40-C658-7FB4-9E12F3381437}"/>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EB803E-BCEE-876D-9A2E-80CB57F6A31D}"/>
              </a:ext>
              <a:ext uri="{C183D7F6-B498-43B3-948B-1728B52AA6E4}">
                <adec:decorative xmlns:adec="http://schemas.microsoft.com/office/drawing/2017/decorative" val="1"/>
              </a:ext>
            </a:extLst>
          </p:cNvPr>
          <p:cNvSpPr txBox="1"/>
          <p:nvPr userDrawn="1"/>
        </p:nvSpPr>
        <p:spPr>
          <a:xfrm>
            <a:off x="6492241" y="6492240"/>
            <a:ext cx="2377440" cy="365760"/>
          </a:xfrm>
          <a:prstGeom prst="rect">
            <a:avLst/>
          </a:prstGeom>
          <a:noFill/>
        </p:spPr>
        <p:txBody>
          <a:bodyPr wrap="square" rIns="0" anchor="ctr">
            <a:noAutofit/>
          </a:bodyPr>
          <a:lstStyle/>
          <a:p>
            <a:pPr marL="0" marR="0" lvl="0" indent="0" algn="r"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Preventing Pressure injury</a:t>
            </a:r>
          </a:p>
        </p:txBody>
      </p:sp>
      <p:sp>
        <p:nvSpPr>
          <p:cNvPr id="4" name="Slide Number Placeholder 26">
            <a:extLst>
              <a:ext uri="{FF2B5EF4-FFF2-40B4-BE49-F238E27FC236}">
                <a16:creationId xmlns:a16="http://schemas.microsoft.com/office/drawing/2014/main" id="{4C42BB01-4530-7669-96F4-8CA701CC2F17}"/>
              </a:ext>
            </a:extLst>
          </p:cNvPr>
          <p:cNvSpPr>
            <a:spLocks noGrp="1"/>
          </p:cNvSpPr>
          <p:nvPr>
            <p:ph type="sldNum" sz="quarter" idx="4"/>
          </p:nvPr>
        </p:nvSpPr>
        <p:spPr>
          <a:xfrm>
            <a:off x="8869681" y="6492240"/>
            <a:ext cx="274320" cy="365760"/>
          </a:xfrm>
          <a:prstGeom prst="rect">
            <a:avLst/>
          </a:prstGeom>
        </p:spPr>
        <p:txBody>
          <a:bodyPr vert="horz" lIns="0" tIns="45720" rIns="0" bIns="45720" rtlCol="0" anchor="ctr"/>
          <a:lstStyle>
            <a:lvl1pPr algn="l">
              <a:defRPr sz="900" b="1">
                <a:solidFill>
                  <a:schemeClr val="tx1"/>
                </a:solidFill>
              </a:defRPr>
            </a:lvl1p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 | </a:t>
            </a:r>
            <a:fld id="{3EAF645E-7E2B-4792-90B1-7B7BA0A8390A}" type="slidenum">
              <a:rPr kumimoji="0" lang="en-US" sz="9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820583"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C5E41954-7618-D964-643C-70DFB596FD60}"/>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AHRQ Safety Program for MRSA Prevention</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Improving Skin Care and MDRO Prevention in Long-Term Care </a:t>
            </a:r>
          </a:p>
        </p:txBody>
      </p:sp>
    </p:spTree>
    <p:extLst>
      <p:ext uri="{BB962C8B-B14F-4D97-AF65-F5344CB8AC3E}">
        <p14:creationId xmlns:p14="http://schemas.microsoft.com/office/powerpoint/2010/main" val="287860930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hf hdr="0" ftr="0" dt="0"/>
  <p:txStyles>
    <p:titleStyle>
      <a:lvl1pPr algn="l" defTabSz="887553" rtl="0" eaLnBrk="1" latinLnBrk="0" hangingPunct="1">
        <a:lnSpc>
          <a:spcPct val="90000"/>
        </a:lnSpc>
        <a:spcBef>
          <a:spcPct val="0"/>
        </a:spcBef>
        <a:buNone/>
        <a:defRPr lang="en-US" sz="4400" b="1" kern="1200" dirty="0">
          <a:solidFill>
            <a:schemeClr val="tx1"/>
          </a:solidFill>
          <a:latin typeface="+mn-lt"/>
          <a:ea typeface="+mj-ea"/>
          <a:cs typeface="+mj-cs"/>
        </a:defRPr>
      </a:lvl1pPr>
    </p:titleStyle>
    <p:bodyStyle>
      <a:lvl1pPr marL="460375" indent="-460375" algn="l" defTabSz="887553" rtl="0" eaLnBrk="1" latinLnBrk="0" hangingPunct="1">
        <a:lnSpc>
          <a:spcPct val="100000"/>
        </a:lnSpc>
        <a:spcBef>
          <a:spcPts val="600"/>
        </a:spcBef>
        <a:buFont typeface="Arial" panose="020B0604020202020204" pitchFamily="34" charset="0"/>
        <a:buChar char="•"/>
        <a:defRPr sz="3200" kern="1200">
          <a:solidFill>
            <a:schemeClr val="tx1"/>
          </a:solidFill>
          <a:latin typeface="+mn-lt"/>
          <a:ea typeface="+mn-ea"/>
          <a:cs typeface="+mn-cs"/>
        </a:defRPr>
      </a:lvl1pPr>
      <a:lvl2pPr marL="974725" indent="-514350" algn="l" defTabSz="887553" rtl="0" eaLnBrk="1" latinLnBrk="0" hangingPunct="1">
        <a:lnSpc>
          <a:spcPct val="100000"/>
        </a:lnSpc>
        <a:spcBef>
          <a:spcPts val="600"/>
        </a:spcBef>
        <a:buFont typeface="Courier New" panose="02070309020205020404" pitchFamily="49" charset="0"/>
        <a:buChar char="o"/>
        <a:defRPr lang="en-US" sz="2800" kern="1200" dirty="0">
          <a:solidFill>
            <a:schemeClr val="tx1"/>
          </a:solidFill>
          <a:latin typeface="+mn-lt"/>
          <a:ea typeface="+mn-ea"/>
          <a:cs typeface="+mn-cs"/>
        </a:defRPr>
      </a:lvl2pPr>
      <a:lvl3pPr marL="1371600" indent="-457200" algn="l" defTabSz="887553" rtl="0" eaLnBrk="1" latinLnBrk="0" hangingPunct="1">
        <a:lnSpc>
          <a:spcPct val="100000"/>
        </a:lnSpc>
        <a:spcBef>
          <a:spcPts val="600"/>
        </a:spcBef>
        <a:buFont typeface="Arial" panose="020B0604020202020204" pitchFamily="34" charset="0"/>
        <a:buChar char="•"/>
        <a:defRPr lang="en-US" sz="2400" kern="1200" dirty="0">
          <a:solidFill>
            <a:schemeClr val="tx1"/>
          </a:solidFill>
          <a:latin typeface="+mn-lt"/>
          <a:ea typeface="+mn-ea"/>
          <a:cs typeface="+mn-cs"/>
        </a:defRPr>
      </a:lvl3pPr>
      <a:lvl4pPr marL="1553218" indent="-221888" algn="l" defTabSz="887553"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4pPr>
      <a:lvl5pPr marL="1996995" indent="-221888" algn="l" defTabSz="887553"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E1597B3-8E61-8CFD-9958-42068FCD811F}"/>
              </a:ext>
              <a:ext uri="{C183D7F6-B498-43B3-948B-1728B52AA6E4}">
                <adec:decorative xmlns:adec="http://schemas.microsoft.com/office/drawing/2017/decorative" val="1"/>
              </a:ext>
            </a:extLst>
          </p:cNvPr>
          <p:cNvPicPr>
            <a:picLocks noGrp="1" noChangeAspect="1"/>
          </p:cNvPicPr>
          <p:nvPr userDrawn="1"/>
        </p:nvPicPr>
        <p:blipFill>
          <a:blip r:embed="rId7"/>
          <a:srcRect/>
          <a:stretch/>
        </p:blipFill>
        <p:spPr>
          <a:xfrm>
            <a:off x="0" y="0"/>
            <a:ext cx="9144000" cy="6858000"/>
          </a:xfrm>
          <a:prstGeom prst="rect">
            <a:avLst/>
          </a:prstGeom>
        </p:spPr>
      </p:pic>
      <p:sp>
        <p:nvSpPr>
          <p:cNvPr id="2" name="Title Placeholder 1"/>
          <p:cNvSpPr>
            <a:spLocks noGrp="1"/>
          </p:cNvSpPr>
          <p:nvPr>
            <p:ph type="title"/>
          </p:nvPr>
        </p:nvSpPr>
        <p:spPr>
          <a:xfrm>
            <a:off x="457200" y="0"/>
            <a:ext cx="8229600" cy="868680"/>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097279"/>
            <a:ext cx="82296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1915F07-ED40-C658-7FB4-9E12F3381437}"/>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EB803E-BCEE-876D-9A2E-80CB57F6A31D}"/>
              </a:ext>
              <a:ext uri="{C183D7F6-B498-43B3-948B-1728B52AA6E4}">
                <adec:decorative xmlns:adec="http://schemas.microsoft.com/office/drawing/2017/decorative" val="1"/>
              </a:ext>
            </a:extLst>
          </p:cNvPr>
          <p:cNvSpPr txBox="1"/>
          <p:nvPr userDrawn="1"/>
        </p:nvSpPr>
        <p:spPr>
          <a:xfrm>
            <a:off x="6492241" y="6492240"/>
            <a:ext cx="2377440" cy="365760"/>
          </a:xfrm>
          <a:prstGeom prst="rect">
            <a:avLst/>
          </a:prstGeom>
          <a:noFill/>
        </p:spPr>
        <p:txBody>
          <a:bodyPr wrap="square" rIns="0" anchor="ctr">
            <a:noAutofit/>
          </a:bodyPr>
          <a:lstStyle/>
          <a:p>
            <a:pPr algn="r"/>
            <a:r>
              <a:rPr lang="en-US" sz="900" b="1">
                <a:solidFill>
                  <a:prstClr val="black"/>
                </a:solidFill>
              </a:rPr>
              <a:t>Preventing Pressure Injury</a:t>
            </a:r>
            <a:endParaRPr lang="en-US" sz="900" b="1"/>
          </a:p>
        </p:txBody>
      </p:sp>
      <p:sp>
        <p:nvSpPr>
          <p:cNvPr id="4" name="Slide Number Placeholder 26">
            <a:extLst>
              <a:ext uri="{FF2B5EF4-FFF2-40B4-BE49-F238E27FC236}">
                <a16:creationId xmlns:a16="http://schemas.microsoft.com/office/drawing/2014/main" id="{4C42BB01-4530-7669-96F4-8CA701CC2F17}"/>
              </a:ext>
            </a:extLst>
          </p:cNvPr>
          <p:cNvSpPr>
            <a:spLocks noGrp="1"/>
          </p:cNvSpPr>
          <p:nvPr>
            <p:ph type="sldNum" sz="quarter" idx="4"/>
          </p:nvPr>
        </p:nvSpPr>
        <p:spPr>
          <a:xfrm>
            <a:off x="8869681" y="6492240"/>
            <a:ext cx="274320" cy="365760"/>
          </a:xfrm>
          <a:prstGeom prst="rect">
            <a:avLst/>
          </a:prstGeom>
        </p:spPr>
        <p:txBody>
          <a:bodyPr vert="horz" lIns="0" tIns="45720" rIns="0" bIns="45720" rtlCol="0" anchor="ct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
        <p:nvSpPr>
          <p:cNvPr id="5" name="Text Box 2">
            <a:extLst>
              <a:ext uri="{FF2B5EF4-FFF2-40B4-BE49-F238E27FC236}">
                <a16:creationId xmlns:a16="http://schemas.microsoft.com/office/drawing/2014/main" id="{C5E41954-7618-D964-643C-70DFB596FD60}"/>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lvl="0"/>
            <a:r>
              <a:rPr lang="en-US" b="0"/>
              <a:t>AHRQ Safety Program for MRSA Prevention</a:t>
            </a:r>
            <a:endParaRPr lang="en-US"/>
          </a:p>
          <a:p>
            <a:pPr lvl="0"/>
            <a:r>
              <a:rPr lang="en-US"/>
              <a:t>Improving Skin Care and MDRO Prevention in Long-Term Care </a:t>
            </a:r>
          </a:p>
        </p:txBody>
      </p:sp>
    </p:spTree>
    <p:extLst>
      <p:ext uri="{BB962C8B-B14F-4D97-AF65-F5344CB8AC3E}">
        <p14:creationId xmlns:p14="http://schemas.microsoft.com/office/powerpoint/2010/main" val="14384561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lvl1pPr algn="l" defTabSz="887553" rtl="0" eaLnBrk="1" latinLnBrk="0" hangingPunct="1">
        <a:lnSpc>
          <a:spcPct val="90000"/>
        </a:lnSpc>
        <a:spcBef>
          <a:spcPct val="0"/>
        </a:spcBef>
        <a:buNone/>
        <a:defRPr lang="en-US" sz="4400" b="1" kern="1200" dirty="0">
          <a:solidFill>
            <a:schemeClr val="tx1"/>
          </a:solidFill>
          <a:latin typeface="+mn-lt"/>
          <a:ea typeface="+mj-ea"/>
          <a:cs typeface="+mj-cs"/>
        </a:defRPr>
      </a:lvl1pPr>
    </p:titleStyle>
    <p:bodyStyle>
      <a:lvl1pPr marL="460375" indent="-460375" algn="l" defTabSz="887553" rtl="0" eaLnBrk="1" latinLnBrk="0" hangingPunct="1">
        <a:lnSpc>
          <a:spcPct val="100000"/>
        </a:lnSpc>
        <a:spcBef>
          <a:spcPts val="600"/>
        </a:spcBef>
        <a:buFont typeface="Arial" panose="020B0604020202020204" pitchFamily="34" charset="0"/>
        <a:buChar char="•"/>
        <a:defRPr sz="3200" kern="1200">
          <a:solidFill>
            <a:schemeClr val="tx1"/>
          </a:solidFill>
          <a:latin typeface="+mn-lt"/>
          <a:ea typeface="+mn-ea"/>
          <a:cs typeface="+mn-cs"/>
        </a:defRPr>
      </a:lvl1pPr>
      <a:lvl2pPr marL="974725" indent="-514350" algn="l" defTabSz="887553" rtl="0" eaLnBrk="1" latinLnBrk="0" hangingPunct="1">
        <a:lnSpc>
          <a:spcPct val="100000"/>
        </a:lnSpc>
        <a:spcBef>
          <a:spcPts val="600"/>
        </a:spcBef>
        <a:buFont typeface="Courier New" panose="02070309020205020404" pitchFamily="49" charset="0"/>
        <a:buChar char="o"/>
        <a:defRPr lang="en-US" sz="2800" kern="1200" dirty="0">
          <a:solidFill>
            <a:schemeClr val="tx1"/>
          </a:solidFill>
          <a:latin typeface="+mn-lt"/>
          <a:ea typeface="+mn-ea"/>
          <a:cs typeface="+mn-cs"/>
        </a:defRPr>
      </a:lvl2pPr>
      <a:lvl3pPr marL="1371600" indent="-457200" algn="l" defTabSz="887553" rtl="0" eaLnBrk="1" latinLnBrk="0" hangingPunct="1">
        <a:lnSpc>
          <a:spcPct val="100000"/>
        </a:lnSpc>
        <a:spcBef>
          <a:spcPts val="600"/>
        </a:spcBef>
        <a:buFont typeface="Arial" panose="020B0604020202020204" pitchFamily="34" charset="0"/>
        <a:buChar char="•"/>
        <a:defRPr lang="en-US" sz="2400" kern="1200" dirty="0">
          <a:solidFill>
            <a:schemeClr val="tx1"/>
          </a:solidFill>
          <a:latin typeface="+mn-lt"/>
          <a:ea typeface="+mn-ea"/>
          <a:cs typeface="+mn-cs"/>
        </a:defRPr>
      </a:lvl3pPr>
      <a:lvl4pPr marL="1553218" indent="-221888" algn="l" defTabSz="887553"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4pPr>
      <a:lvl5pPr marL="1996995" indent="-221888" algn="l" defTabSz="887553"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E1597B3-8E61-8CFD-9958-42068FCD811F}"/>
              </a:ext>
              <a:ext uri="{C183D7F6-B498-43B3-948B-1728B52AA6E4}">
                <adec:decorative xmlns:adec="http://schemas.microsoft.com/office/drawing/2017/decorative" val="1"/>
              </a:ext>
            </a:extLst>
          </p:cNvPr>
          <p:cNvPicPr>
            <a:picLocks noGrp="1" noChangeAspect="1"/>
          </p:cNvPicPr>
          <p:nvPr userDrawn="1"/>
        </p:nvPicPr>
        <p:blipFill>
          <a:blip r:embed="rId7"/>
          <a:srcRect/>
          <a:stretch/>
        </p:blipFill>
        <p:spPr>
          <a:xfrm>
            <a:off x="0" y="0"/>
            <a:ext cx="9144000" cy="6858000"/>
          </a:xfrm>
          <a:prstGeom prst="rect">
            <a:avLst/>
          </a:prstGeom>
        </p:spPr>
      </p:pic>
      <p:sp>
        <p:nvSpPr>
          <p:cNvPr id="2" name="Title Placeholder 1"/>
          <p:cNvSpPr>
            <a:spLocks noGrp="1"/>
          </p:cNvSpPr>
          <p:nvPr>
            <p:ph type="title"/>
          </p:nvPr>
        </p:nvSpPr>
        <p:spPr>
          <a:xfrm>
            <a:off x="457200" y="0"/>
            <a:ext cx="8229600" cy="914400"/>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097279"/>
            <a:ext cx="82296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1915F07-ED40-C658-7FB4-9E12F3381437}"/>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EB803E-BCEE-876D-9A2E-80CB57F6A31D}"/>
              </a:ext>
              <a:ext uri="{C183D7F6-B498-43B3-948B-1728B52AA6E4}">
                <adec:decorative xmlns:adec="http://schemas.microsoft.com/office/drawing/2017/decorative" val="1"/>
              </a:ext>
            </a:extLst>
          </p:cNvPr>
          <p:cNvSpPr txBox="1"/>
          <p:nvPr userDrawn="1"/>
        </p:nvSpPr>
        <p:spPr>
          <a:xfrm>
            <a:off x="6492241" y="6492240"/>
            <a:ext cx="2377440" cy="365760"/>
          </a:xfrm>
          <a:prstGeom prst="rect">
            <a:avLst/>
          </a:prstGeom>
          <a:noFill/>
        </p:spPr>
        <p:txBody>
          <a:bodyPr wrap="square" rIns="0" anchor="ctr">
            <a:noAutofit/>
          </a:bodyPr>
          <a:lstStyle/>
          <a:p>
            <a:pPr algn="r"/>
            <a:r>
              <a:rPr lang="en-US" sz="900" b="1">
                <a:solidFill>
                  <a:prstClr val="black"/>
                </a:solidFill>
              </a:rPr>
              <a:t>Preventing Pressure Injury</a:t>
            </a:r>
            <a:endParaRPr lang="en-US" sz="900" b="1"/>
          </a:p>
        </p:txBody>
      </p:sp>
      <p:sp>
        <p:nvSpPr>
          <p:cNvPr id="4" name="Slide Number Placeholder 26">
            <a:extLst>
              <a:ext uri="{FF2B5EF4-FFF2-40B4-BE49-F238E27FC236}">
                <a16:creationId xmlns:a16="http://schemas.microsoft.com/office/drawing/2014/main" id="{4C42BB01-4530-7669-96F4-8CA701CC2F17}"/>
              </a:ext>
            </a:extLst>
          </p:cNvPr>
          <p:cNvSpPr>
            <a:spLocks noGrp="1"/>
          </p:cNvSpPr>
          <p:nvPr>
            <p:ph type="sldNum" sz="quarter" idx="4"/>
          </p:nvPr>
        </p:nvSpPr>
        <p:spPr>
          <a:xfrm>
            <a:off x="8869681" y="6492240"/>
            <a:ext cx="274320" cy="365760"/>
          </a:xfrm>
          <a:prstGeom prst="rect">
            <a:avLst/>
          </a:prstGeom>
        </p:spPr>
        <p:txBody>
          <a:bodyPr vert="horz" lIns="0" tIns="45720" rIns="0" bIns="45720" rtlCol="0" anchor="ct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
        <p:nvSpPr>
          <p:cNvPr id="5" name="Text Box 2">
            <a:extLst>
              <a:ext uri="{FF2B5EF4-FFF2-40B4-BE49-F238E27FC236}">
                <a16:creationId xmlns:a16="http://schemas.microsoft.com/office/drawing/2014/main" id="{C5E41954-7618-D964-643C-70DFB596FD60}"/>
              </a:ext>
            </a:extLst>
          </p:cNvPr>
          <p:cNvSpPr txBox="1">
            <a:spLocks noChangeArrowheads="1"/>
          </p:cNvSpPr>
          <p:nvPr userDrawn="1"/>
        </p:nvSpPr>
        <p:spPr bwMode="auto">
          <a:xfrm>
            <a:off x="620395" y="6471285"/>
            <a:ext cx="3483610" cy="318770"/>
          </a:xfrm>
          <a:prstGeom prst="rect">
            <a:avLst/>
          </a:prstGeom>
          <a:solidFill>
            <a:srgbClr val="FFFFFF"/>
          </a:solidFill>
          <a:ln w="9525">
            <a:noFill/>
            <a:miter lim="800000"/>
            <a:headEnd/>
            <a:tailEnd/>
          </a:ln>
        </p:spPr>
        <p:txBody>
          <a:bodyPr rot="0" vert="horz" wrap="square" lIns="0" tIns="0" rIns="0" bIns="0" anchor="b" anchorCtr="0">
            <a:spAutoFit/>
          </a:bodyPr>
          <a:lstStyle/>
          <a:p>
            <a:pPr marL="0" marR="0"/>
            <a:r>
              <a:rPr lang="en-US" sz="1000" b="1">
                <a:effectLst/>
                <a:latin typeface="Calibri" panose="020F0502020204030204" pitchFamily="34" charset="0"/>
                <a:ea typeface="Calibri" panose="020F0502020204030204" pitchFamily="34" charset="0"/>
                <a:cs typeface="Times New Roman" panose="02020603050405020304" pitchFamily="18" charset="0"/>
              </a:rPr>
              <a:t>AHRQ Safety Program for MRSA Prevention|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000" b="1">
                <a:effectLst/>
                <a:latin typeface="Calibri" panose="020F0502020204030204" pitchFamily="34" charset="0"/>
                <a:ea typeface="Calibri" panose="020F0502020204030204" pitchFamily="34" charset="0"/>
                <a:cs typeface="Times New Roman" panose="02020603050405020304" pitchFamily="18" charset="0"/>
              </a:rPr>
              <a:t>Improving Skin Care and MDRO Prevention in Long-Term Care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0674328"/>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5" r:id="rId3"/>
    <p:sldLayoutId id="2147483681" r:id="rId4"/>
    <p:sldLayoutId id="2147483683" r:id="rId5"/>
  </p:sldLayoutIdLst>
  <p:hf hdr="0" ftr="0" dt="0"/>
  <p:txStyles>
    <p:titleStyle>
      <a:lvl1pPr algn="l" defTabSz="887553" rtl="0" eaLnBrk="1" latinLnBrk="0" hangingPunct="1">
        <a:lnSpc>
          <a:spcPct val="90000"/>
        </a:lnSpc>
        <a:spcBef>
          <a:spcPct val="0"/>
        </a:spcBef>
        <a:buNone/>
        <a:defRPr lang="en-US" sz="4400" b="1" kern="1200" dirty="0">
          <a:solidFill>
            <a:schemeClr val="tx1"/>
          </a:solidFill>
          <a:latin typeface="+mn-lt"/>
          <a:ea typeface="+mj-ea"/>
          <a:cs typeface="+mj-cs"/>
        </a:defRPr>
      </a:lvl1pPr>
    </p:titleStyle>
    <p:bodyStyle>
      <a:lvl1pPr marL="460375" indent="-460375" algn="l" defTabSz="887553" rtl="0" eaLnBrk="1" latinLnBrk="0" hangingPunct="1">
        <a:lnSpc>
          <a:spcPct val="100000"/>
        </a:lnSpc>
        <a:spcBef>
          <a:spcPts val="600"/>
        </a:spcBef>
        <a:buFont typeface="Arial" panose="020B0604020202020204" pitchFamily="34" charset="0"/>
        <a:buChar char="•"/>
        <a:defRPr sz="3200" kern="1200">
          <a:solidFill>
            <a:schemeClr val="tx1"/>
          </a:solidFill>
          <a:latin typeface="+mn-lt"/>
          <a:ea typeface="+mn-ea"/>
          <a:cs typeface="+mn-cs"/>
        </a:defRPr>
      </a:lvl1pPr>
      <a:lvl2pPr marL="974725" indent="-514350" algn="l" defTabSz="887553" rtl="0" eaLnBrk="1" latinLnBrk="0" hangingPunct="1">
        <a:lnSpc>
          <a:spcPct val="100000"/>
        </a:lnSpc>
        <a:spcBef>
          <a:spcPts val="600"/>
        </a:spcBef>
        <a:buFont typeface="Courier New" panose="02070309020205020404" pitchFamily="49" charset="0"/>
        <a:buChar char="o"/>
        <a:defRPr lang="en-US" sz="2800" kern="1200" dirty="0">
          <a:solidFill>
            <a:schemeClr val="tx1"/>
          </a:solidFill>
          <a:latin typeface="+mn-lt"/>
          <a:ea typeface="+mn-ea"/>
          <a:cs typeface="+mn-cs"/>
        </a:defRPr>
      </a:lvl2pPr>
      <a:lvl3pPr marL="1371600" indent="-457200" algn="l" defTabSz="887553" rtl="0" eaLnBrk="1" latinLnBrk="0" hangingPunct="1">
        <a:lnSpc>
          <a:spcPct val="100000"/>
        </a:lnSpc>
        <a:spcBef>
          <a:spcPts val="600"/>
        </a:spcBef>
        <a:buFont typeface="Arial" panose="020B0604020202020204" pitchFamily="34" charset="0"/>
        <a:buChar char="•"/>
        <a:defRPr lang="en-US" sz="2400" kern="1200" dirty="0">
          <a:solidFill>
            <a:schemeClr val="tx1"/>
          </a:solidFill>
          <a:latin typeface="+mn-lt"/>
          <a:ea typeface="+mn-ea"/>
          <a:cs typeface="+mn-cs"/>
        </a:defRPr>
      </a:lvl3pPr>
      <a:lvl4pPr marL="1553218" indent="-221888" algn="l" defTabSz="887553"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4pPr>
      <a:lvl5pPr marL="1996995" indent="-221888" algn="l" defTabSz="887553"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ahrq.gov/hai/tools/mrsa-prevention/MDRO-LTC/aging-skin.html"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ahrq.gov/sites/default/files/wysiwyg/hai/tools/mdro-ltc/058-case-resident-repositioned-teachable-moment.pdf" TargetMode="External"/><Relationship Id="rId7" Type="http://schemas.openxmlformats.org/officeDocument/2006/relationships/hyperlink" Target="https://www.ahrq.gov/sites/default/files/wysiwyg/hai/tools/mdro-ltc/062-quick-pressure-injury-guide-supporting-materials.docx"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www.ahrq.gov/patient-safety/settings/long-term-care/resource/ontime/pruprev/index.html" TargetMode="External"/><Relationship Id="rId5" Type="http://schemas.openxmlformats.org/officeDocument/2006/relationships/hyperlink" Target="https://www.ahrq.gov/sites/default/files/wysiwyg/hai/tools/mdro-ltc/060-preventing-pressure-injury-fill-in-the-blank-teachable-moment.docx" TargetMode="External"/><Relationship Id="rId4" Type="http://schemas.openxmlformats.org/officeDocument/2006/relationships/hyperlink" Target="https://www.ahrq.gov/sites/default/files/wysiwyg/hai/tools/mdro-ltc/059-case-hoyer-lift-not-disinfected-teachable-moment.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nchs/products/databriefs/db14.htm#:~:text=Pressure%20ulcers%20were%20more%20common,length%20of%20stay%20(7%25)" TargetMode="External"/><Relationship Id="rId7" Type="http://schemas.openxmlformats.org/officeDocument/2006/relationships/hyperlink" Target="https://npiap.com/page/PreventionPoints" TargetMode="External"/><Relationship Id="rId2" Type="http://schemas.openxmlformats.org/officeDocument/2006/relationships/hyperlink" Target="https://www.hopkinsmedicine.org/health/conditions-and-diseases/pressure-injuries" TargetMode="External"/><Relationship Id="rId1" Type="http://schemas.openxmlformats.org/officeDocument/2006/relationships/slideLayout" Target="../slideLayouts/slideLayout14.xml"/><Relationship Id="rId6" Type="http://schemas.openxmlformats.org/officeDocument/2006/relationships/hyperlink" Target="https://www.jointcommission.org/resources/news-and-multimedia/newsletters/newsletters/quick-safety/quick-safety-issue-25-preventing-pressure-injuries/preventing-pressure-injuries/" TargetMode="External"/><Relationship Id="rId5" Type="http://schemas.openxmlformats.org/officeDocument/2006/relationships/hyperlink" Target="https://www.cms.gov/medicare/quality/home-health/home-health-quality-measures" TargetMode="External"/><Relationship Id="rId4" Type="http://schemas.openxmlformats.org/officeDocument/2006/relationships/hyperlink" Target="https://www.ahrq.gov/patient-safety/settings/long-term-care/resource/ontime/pruprev/index.html"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ahrq.gov/patient-safety/settings/hospital/resource/pressureulcer/tool/pu7b.html"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F2958D5-1619-BC47-A469-9664C492C525}"/>
              </a:ext>
            </a:extLst>
          </p:cNvPr>
          <p:cNvSpPr>
            <a:spLocks noGrp="1"/>
          </p:cNvSpPr>
          <p:nvPr>
            <p:ph type="body" sz="quarter" idx="14"/>
          </p:nvPr>
        </p:nvSpPr>
        <p:spPr/>
        <p:txBody>
          <a:bodyPr>
            <a:normAutofit/>
          </a:bodyPr>
          <a:lstStyle/>
          <a:p>
            <a:r>
              <a:rPr lang="en-US"/>
              <a:t>Skin Under Pressure: Preventing Pressure Injury</a:t>
            </a:r>
          </a:p>
        </p:txBody>
      </p:sp>
      <p:sp>
        <p:nvSpPr>
          <p:cNvPr id="14" name="Text Placeholder 13">
            <a:extLst>
              <a:ext uri="{FF2B5EF4-FFF2-40B4-BE49-F238E27FC236}">
                <a16:creationId xmlns:a16="http://schemas.microsoft.com/office/drawing/2014/main" id="{F80A764F-A0D7-8A4E-B1F9-C32D5F0C53BF}"/>
              </a:ext>
            </a:extLst>
          </p:cNvPr>
          <p:cNvSpPr>
            <a:spLocks noGrp="1"/>
          </p:cNvSpPr>
          <p:nvPr>
            <p:ph type="body" sz="quarter" idx="15"/>
          </p:nvPr>
        </p:nvSpPr>
        <p:spPr/>
        <p:txBody>
          <a:bodyPr>
            <a:normAutofit/>
          </a:bodyPr>
          <a:lstStyle/>
          <a:p>
            <a:r>
              <a:rPr lang="en-US" sz="2800">
                <a:ea typeface="+mn-lt"/>
                <a:cs typeface="+mn-lt"/>
              </a:rPr>
              <a:t>AHRQ Safety Program for MRSA Prevention</a:t>
            </a:r>
            <a:endParaRPr lang="en-US" sz="2800"/>
          </a:p>
          <a:p>
            <a:endParaRPr lang="en-US">
              <a:ea typeface="Calibri"/>
            </a:endParaRPr>
          </a:p>
        </p:txBody>
      </p:sp>
      <p:sp>
        <p:nvSpPr>
          <p:cNvPr id="2" name="TextBox 1">
            <a:extLst>
              <a:ext uri="{FF2B5EF4-FFF2-40B4-BE49-F238E27FC236}">
                <a16:creationId xmlns:a16="http://schemas.microsoft.com/office/drawing/2014/main" id="{C83DA33C-3718-7686-ABAC-0D0E80ACEE80}"/>
              </a:ext>
            </a:extLst>
          </p:cNvPr>
          <p:cNvSpPr txBox="1"/>
          <p:nvPr/>
        </p:nvSpPr>
        <p:spPr>
          <a:xfrm>
            <a:off x="6683829" y="6353847"/>
            <a:ext cx="2481943" cy="523220"/>
          </a:xfrm>
          <a:prstGeom prst="rect">
            <a:avLst/>
          </a:prstGeom>
          <a:noFill/>
        </p:spPr>
        <p:txBody>
          <a:bodyPr wrap="square" rtlCol="0">
            <a:spAutoFit/>
          </a:bodyPr>
          <a:lstStyle/>
          <a:p>
            <a:pPr algn="r"/>
            <a:r>
              <a:rPr lang="en-US" sz="1400" dirty="0"/>
              <a:t>AHRQ Pub. No. 25(26)-0066</a:t>
            </a:r>
          </a:p>
          <a:p>
            <a:pPr algn="r"/>
            <a:r>
              <a:rPr lang="en-US" sz="1400" dirty="0"/>
              <a:t>October 2025</a:t>
            </a:r>
          </a:p>
        </p:txBody>
      </p:sp>
    </p:spTree>
    <p:extLst>
      <p:ext uri="{BB962C8B-B14F-4D97-AF65-F5344CB8AC3E}">
        <p14:creationId xmlns:p14="http://schemas.microsoft.com/office/powerpoint/2010/main" val="191501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6DD8B-E718-8A51-CF63-EC1F040AE6DD}"/>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75DD04A6-46BE-045A-7DC9-DA53C499E598}"/>
              </a:ext>
            </a:extLst>
          </p:cNvPr>
          <p:cNvSpPr>
            <a:spLocks noGrp="1"/>
          </p:cNvSpPr>
          <p:nvPr>
            <p:ph type="title"/>
          </p:nvPr>
        </p:nvSpPr>
        <p:spPr>
          <a:xfrm>
            <a:off x="393700" y="0"/>
            <a:ext cx="8567420" cy="911880"/>
          </a:xfrm>
        </p:spPr>
        <p:txBody>
          <a:bodyPr>
            <a:noAutofit/>
          </a:bodyPr>
          <a:lstStyle/>
          <a:p>
            <a:r>
              <a:rPr lang="en-US" sz="3600"/>
              <a:t>The Stages of Pressure Injuries</a:t>
            </a:r>
            <a:r>
              <a:rPr lang="en-US" sz="3600">
                <a:latin typeface="Arial" panose="020B0604020202020204" pitchFamily="34" charset="0"/>
                <a:cs typeface="Arial" panose="020B0604020202020204" pitchFamily="34" charset="0"/>
              </a:rPr>
              <a:t> (</a:t>
            </a:r>
            <a:r>
              <a:rPr lang="en-US" sz="3600">
                <a:latin typeface="Calibri" panose="020F0502020204030204" pitchFamily="34" charset="0"/>
                <a:ea typeface="Calibri" panose="020F0502020204030204" pitchFamily="34" charset="0"/>
                <a:cs typeface="Calibri" panose="020F0502020204030204" pitchFamily="34" charset="0"/>
              </a:rPr>
              <a:t>continued)</a:t>
            </a:r>
          </a:p>
        </p:txBody>
      </p:sp>
      <p:sp>
        <p:nvSpPr>
          <p:cNvPr id="27" name="Content Placeholder 26">
            <a:extLst>
              <a:ext uri="{FF2B5EF4-FFF2-40B4-BE49-F238E27FC236}">
                <a16:creationId xmlns:a16="http://schemas.microsoft.com/office/drawing/2014/main" id="{ED9208D4-FA61-E829-5209-7D786EB4FFEA}"/>
              </a:ext>
            </a:extLst>
          </p:cNvPr>
          <p:cNvSpPr>
            <a:spLocks noGrp="1"/>
          </p:cNvSpPr>
          <p:nvPr>
            <p:ph idx="1"/>
          </p:nvPr>
        </p:nvSpPr>
        <p:spPr/>
        <p:txBody>
          <a:bodyPr numCol="2"/>
          <a:lstStyle/>
          <a:p>
            <a:pPr marL="0" indent="0" algn="ctr">
              <a:buNone/>
            </a:pPr>
            <a:r>
              <a:rPr lang="en-US" b="1"/>
              <a:t>Stage 3</a:t>
            </a:r>
          </a:p>
          <a:p>
            <a:r>
              <a:rPr lang="en-US" sz="3000"/>
              <a:t>Full-thickness skin loss</a:t>
            </a:r>
          </a:p>
          <a:p>
            <a:endParaRPr lang="en-US"/>
          </a:p>
          <a:p>
            <a:endParaRPr lang="en-US"/>
          </a:p>
          <a:p>
            <a:endParaRPr lang="en-US"/>
          </a:p>
          <a:p>
            <a:endParaRPr lang="en-US"/>
          </a:p>
          <a:p>
            <a:endParaRPr lang="en-US"/>
          </a:p>
          <a:p>
            <a:endParaRPr lang="en-US"/>
          </a:p>
          <a:p>
            <a:pPr marL="0" indent="0" algn="ctr">
              <a:buNone/>
              <a:tabLst>
                <a:tab pos="3721100" algn="l"/>
              </a:tabLst>
            </a:pPr>
            <a:endParaRPr lang="en-US" b="1"/>
          </a:p>
          <a:p>
            <a:pPr marL="0" indent="0" algn="ctr">
              <a:buNone/>
              <a:tabLst>
                <a:tab pos="3721100" algn="l"/>
              </a:tabLst>
            </a:pPr>
            <a:r>
              <a:rPr lang="en-US" b="1"/>
              <a:t>Stage 4</a:t>
            </a:r>
          </a:p>
          <a:p>
            <a:r>
              <a:rPr lang="en-US" sz="3000"/>
              <a:t>Full-thickness skin and tissue loss (bone exposed or tracks to bone)</a:t>
            </a:r>
          </a:p>
        </p:txBody>
      </p:sp>
      <p:pic>
        <p:nvPicPr>
          <p:cNvPr id="6" name="Picture 5" descr="An image of a stage 3 pressure injury.">
            <a:extLst>
              <a:ext uri="{FF2B5EF4-FFF2-40B4-BE49-F238E27FC236}">
                <a16:creationId xmlns:a16="http://schemas.microsoft.com/office/drawing/2014/main" id="{49B0BE8D-881F-7317-16B1-82E5E3A30CA9}"/>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4100" y="2332225"/>
            <a:ext cx="2951546" cy="3921920"/>
          </a:xfrm>
          <a:prstGeom prst="rect">
            <a:avLst/>
          </a:prstGeom>
        </p:spPr>
      </p:pic>
      <p:pic>
        <p:nvPicPr>
          <p:cNvPr id="5" name="Picture 4" descr="An image of a stage 4 pressure injury.">
            <a:extLst>
              <a:ext uri="{FF2B5EF4-FFF2-40B4-BE49-F238E27FC236}">
                <a16:creationId xmlns:a16="http://schemas.microsoft.com/office/drawing/2014/main" id="{C10272E3-8D68-6DD0-4AD3-C1E7501D2635}"/>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29"/>
          <a:stretch/>
        </p:blipFill>
        <p:spPr>
          <a:xfrm>
            <a:off x="5138355" y="3652466"/>
            <a:ext cx="3347197" cy="2639451"/>
          </a:xfrm>
          <a:prstGeom prst="rect">
            <a:avLst/>
          </a:prstGeom>
        </p:spPr>
      </p:pic>
      <p:sp>
        <p:nvSpPr>
          <p:cNvPr id="2" name="Slide Number Placeholder 26">
            <a:extLst>
              <a:ext uri="{FF2B5EF4-FFF2-40B4-BE49-F238E27FC236}">
                <a16:creationId xmlns:a16="http://schemas.microsoft.com/office/drawing/2014/main" id="{354BAA96-1AAC-3060-9CBC-EDC42D244283}"/>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10</a:t>
            </a:fld>
            <a:endParaRPr lang="en-US"/>
          </a:p>
        </p:txBody>
      </p:sp>
    </p:spTree>
    <p:extLst>
      <p:ext uri="{BB962C8B-B14F-4D97-AF65-F5344CB8AC3E}">
        <p14:creationId xmlns:p14="http://schemas.microsoft.com/office/powerpoint/2010/main" val="175864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FE90-3E44-F070-01E5-7D92332571E8}"/>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9F6B3985-0AF0-F93B-828C-1E67EFCD40C1}"/>
              </a:ext>
            </a:extLst>
          </p:cNvPr>
          <p:cNvSpPr>
            <a:spLocks noGrp="1"/>
          </p:cNvSpPr>
          <p:nvPr>
            <p:ph type="title"/>
          </p:nvPr>
        </p:nvSpPr>
        <p:spPr/>
        <p:txBody>
          <a:bodyPr>
            <a:noAutofit/>
          </a:bodyPr>
          <a:lstStyle/>
          <a:p>
            <a:r>
              <a:rPr lang="en-US" sz="3800"/>
              <a:t>How Can We Prevent Pressure Injuries?</a:t>
            </a:r>
            <a:r>
              <a:rPr lang="en-US" sz="3800" baseline="30000"/>
              <a:t>5</a:t>
            </a:r>
            <a:endParaRPr lang="en-US" sz="3800"/>
          </a:p>
        </p:txBody>
      </p:sp>
      <p:sp>
        <p:nvSpPr>
          <p:cNvPr id="27" name="Content Placeholder 26">
            <a:extLst>
              <a:ext uri="{FF2B5EF4-FFF2-40B4-BE49-F238E27FC236}">
                <a16:creationId xmlns:a16="http://schemas.microsoft.com/office/drawing/2014/main" id="{8CB66CBB-F522-A1F2-8C4B-6EA2707E98EA}"/>
              </a:ext>
            </a:extLst>
          </p:cNvPr>
          <p:cNvSpPr>
            <a:spLocks noGrp="1"/>
          </p:cNvSpPr>
          <p:nvPr>
            <p:ph idx="1"/>
          </p:nvPr>
        </p:nvSpPr>
        <p:spPr>
          <a:xfrm>
            <a:off x="4089400" y="1097279"/>
            <a:ext cx="4597400" cy="5212080"/>
          </a:xfrm>
        </p:spPr>
        <p:txBody>
          <a:bodyPr>
            <a:normAutofit lnSpcReduction="10000"/>
          </a:bodyPr>
          <a:lstStyle/>
          <a:p>
            <a:pPr marL="0" indent="0">
              <a:buNone/>
            </a:pPr>
            <a:r>
              <a:rPr lang="en-US" b="1" dirty="0"/>
              <a:t>Pressure Injury Prevention Points</a:t>
            </a:r>
            <a:r>
              <a:rPr lang="en-US" b="1" baseline="30000" dirty="0"/>
              <a:t>6</a:t>
            </a:r>
            <a:endParaRPr lang="en-US" b="1" dirty="0"/>
          </a:p>
          <a:p>
            <a:r>
              <a:rPr lang="en-US" dirty="0"/>
              <a:t>Risk assessment</a:t>
            </a:r>
          </a:p>
          <a:p>
            <a:r>
              <a:rPr lang="en-US" dirty="0">
                <a:hlinkClick r:id="rId3"/>
              </a:rPr>
              <a:t>Skin care</a:t>
            </a:r>
            <a:endParaRPr lang="en-US" dirty="0"/>
          </a:p>
          <a:p>
            <a:r>
              <a:rPr lang="en-US" dirty="0">
                <a:hlinkClick r:id="rId3"/>
              </a:rPr>
              <a:t>Skin assessment</a:t>
            </a:r>
            <a:endParaRPr lang="en-US" dirty="0"/>
          </a:p>
          <a:p>
            <a:r>
              <a:rPr lang="en-US" dirty="0"/>
              <a:t>Nutrition</a:t>
            </a:r>
          </a:p>
          <a:p>
            <a:r>
              <a:rPr lang="en-US" dirty="0"/>
              <a:t>Positioning and mobilization</a:t>
            </a:r>
          </a:p>
          <a:p>
            <a:r>
              <a:rPr lang="en-US" dirty="0"/>
              <a:t>Monitoring, training, and leadership support</a:t>
            </a:r>
          </a:p>
          <a:p>
            <a:endParaRPr lang="en-US" dirty="0"/>
          </a:p>
        </p:txBody>
      </p:sp>
      <p:pic>
        <p:nvPicPr>
          <p:cNvPr id="3" name="Picture 2">
            <a:extLst>
              <a:ext uri="{FF2B5EF4-FFF2-40B4-BE49-F238E27FC236}">
                <a16:creationId xmlns:a16="http://schemas.microsoft.com/office/drawing/2014/main" id="{F2E543F5-D711-24C3-39A4-64E20E5835F7}"/>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4980" y="1007339"/>
            <a:ext cx="3625874" cy="2733823"/>
          </a:xfrm>
          <a:prstGeom prst="rect">
            <a:avLst/>
          </a:prstGeom>
        </p:spPr>
      </p:pic>
      <p:pic>
        <p:nvPicPr>
          <p:cNvPr id="4" name="Picture 3">
            <a:extLst>
              <a:ext uri="{FF2B5EF4-FFF2-40B4-BE49-F238E27FC236}">
                <a16:creationId xmlns:a16="http://schemas.microsoft.com/office/drawing/2014/main" id="{1227D43A-0C82-34FF-E96C-D5E2D1C3671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980" y="3892797"/>
            <a:ext cx="3625873" cy="2416562"/>
          </a:xfrm>
          <a:prstGeom prst="rect">
            <a:avLst/>
          </a:prstGeom>
        </p:spPr>
      </p:pic>
      <p:sp>
        <p:nvSpPr>
          <p:cNvPr id="2" name="Slide Number Placeholder 26">
            <a:extLst>
              <a:ext uri="{FF2B5EF4-FFF2-40B4-BE49-F238E27FC236}">
                <a16:creationId xmlns:a16="http://schemas.microsoft.com/office/drawing/2014/main" id="{024BBBC3-BAB8-6315-59E3-F3F4CF94D4E4}"/>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11</a:t>
            </a:fld>
            <a:endParaRPr lang="en-US"/>
          </a:p>
        </p:txBody>
      </p:sp>
    </p:spTree>
    <p:extLst>
      <p:ext uri="{BB962C8B-B14F-4D97-AF65-F5344CB8AC3E}">
        <p14:creationId xmlns:p14="http://schemas.microsoft.com/office/powerpoint/2010/main" val="118791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0B6DB-0E13-1498-D5E3-FC4FE83DB149}"/>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6916E18E-BD84-7519-E198-7C662100A74F}"/>
              </a:ext>
            </a:extLst>
          </p:cNvPr>
          <p:cNvSpPr>
            <a:spLocks noGrp="1"/>
          </p:cNvSpPr>
          <p:nvPr>
            <p:ph type="title"/>
          </p:nvPr>
        </p:nvSpPr>
        <p:spPr/>
        <p:txBody>
          <a:bodyPr>
            <a:noAutofit/>
          </a:bodyPr>
          <a:lstStyle/>
          <a:p>
            <a:r>
              <a:rPr lang="en-US" sz="3800"/>
              <a:t>Assessing the Risk for Pressure Injuries</a:t>
            </a:r>
          </a:p>
        </p:txBody>
      </p:sp>
      <p:sp>
        <p:nvSpPr>
          <p:cNvPr id="27" name="Content Placeholder 26">
            <a:extLst>
              <a:ext uri="{FF2B5EF4-FFF2-40B4-BE49-F238E27FC236}">
                <a16:creationId xmlns:a16="http://schemas.microsoft.com/office/drawing/2014/main" id="{61425800-E70B-DABD-D722-010CBF758E06}"/>
              </a:ext>
            </a:extLst>
          </p:cNvPr>
          <p:cNvSpPr>
            <a:spLocks noGrp="1"/>
          </p:cNvSpPr>
          <p:nvPr>
            <p:ph idx="1"/>
          </p:nvPr>
        </p:nvSpPr>
        <p:spPr>
          <a:xfrm>
            <a:off x="457200" y="1097279"/>
            <a:ext cx="3987800" cy="5212080"/>
          </a:xfrm>
        </p:spPr>
        <p:txBody>
          <a:bodyPr>
            <a:normAutofit fontScale="92500" lnSpcReduction="20000"/>
          </a:bodyPr>
          <a:lstStyle/>
          <a:p>
            <a:pPr marL="285750" indent="-285750" defTabSz="1005840">
              <a:lnSpc>
                <a:spcPct val="90000"/>
              </a:lnSpc>
              <a:spcAft>
                <a:spcPts val="600"/>
              </a:spcAft>
              <a:buFont typeface="Arial" panose="020B0604020202020204" pitchFamily="34" charset="0"/>
              <a:buChar char="•"/>
            </a:pPr>
            <a:r>
              <a:rPr lang="en-US" sz="3200" dirty="0"/>
              <a:t>Identify risk factors, such as poor mobility or diabetes, using a standardized assessment tool</a:t>
            </a:r>
            <a:r>
              <a:rPr lang="en-US" sz="3200" baseline="30000" dirty="0"/>
              <a:t>7</a:t>
            </a:r>
          </a:p>
          <a:p>
            <a:pPr marL="285750" indent="-285750" defTabSz="1005840">
              <a:lnSpc>
                <a:spcPct val="90000"/>
              </a:lnSpc>
              <a:spcAft>
                <a:spcPts val="600"/>
              </a:spcAft>
              <a:buFont typeface="Arial" panose="020B0604020202020204" pitchFamily="34" charset="0"/>
              <a:buChar char="•"/>
            </a:pPr>
            <a:r>
              <a:rPr lang="en-US" sz="3200" dirty="0"/>
              <a:t>Repeat risk assessments on a regular basis</a:t>
            </a:r>
          </a:p>
          <a:p>
            <a:pPr marL="742950" lvl="1" indent="-285750" defTabSz="1005840">
              <a:lnSpc>
                <a:spcPct val="90000"/>
              </a:lnSpc>
              <a:spcAft>
                <a:spcPts val="600"/>
              </a:spcAft>
              <a:buFont typeface="Arial" panose="020B0604020202020204" pitchFamily="34" charset="0"/>
              <a:buChar char="•"/>
            </a:pPr>
            <a:r>
              <a:rPr lang="en-US" dirty="0"/>
              <a:t>Braden scale</a:t>
            </a:r>
          </a:p>
          <a:p>
            <a:pPr marL="742950" lvl="1" indent="-285750" defTabSz="1005840">
              <a:lnSpc>
                <a:spcPct val="90000"/>
              </a:lnSpc>
              <a:spcAft>
                <a:spcPts val="600"/>
              </a:spcAft>
              <a:buFont typeface="Arial" panose="020B0604020202020204" pitchFamily="34" charset="0"/>
              <a:buChar char="•"/>
            </a:pPr>
            <a:r>
              <a:rPr lang="en-US" dirty="0"/>
              <a:t>Norton scale</a:t>
            </a:r>
          </a:p>
          <a:p>
            <a:pPr marL="742950" lvl="1" indent="-285750" defTabSz="1005840">
              <a:lnSpc>
                <a:spcPct val="90000"/>
              </a:lnSpc>
              <a:spcAft>
                <a:spcPts val="600"/>
              </a:spcAft>
              <a:buFont typeface="Arial" panose="020B0604020202020204" pitchFamily="34" charset="0"/>
              <a:buChar char="•"/>
            </a:pPr>
            <a:r>
              <a:rPr lang="en-US" dirty="0" err="1"/>
              <a:t>Waterlow</a:t>
            </a:r>
            <a:r>
              <a:rPr lang="en-US" dirty="0"/>
              <a:t> scale</a:t>
            </a:r>
          </a:p>
          <a:p>
            <a:pPr marL="285750" indent="-285750" defTabSz="1005840">
              <a:lnSpc>
                <a:spcPct val="90000"/>
              </a:lnSpc>
              <a:spcAft>
                <a:spcPts val="600"/>
              </a:spcAft>
              <a:buFont typeface="Arial" panose="020B0604020202020204" pitchFamily="34" charset="0"/>
              <a:buChar char="•"/>
            </a:pPr>
            <a:r>
              <a:rPr lang="en-US" sz="3200" dirty="0"/>
              <a:t>Develop a plan of care based on risk</a:t>
            </a:r>
          </a:p>
          <a:p>
            <a:endParaRPr lang="en-US" dirty="0"/>
          </a:p>
        </p:txBody>
      </p:sp>
      <p:pic>
        <p:nvPicPr>
          <p:cNvPr id="3" name="Picture 2">
            <a:extLst>
              <a:ext uri="{FF2B5EF4-FFF2-40B4-BE49-F238E27FC236}">
                <a16:creationId xmlns:a16="http://schemas.microsoft.com/office/drawing/2014/main" id="{F6010E2A-5178-96DD-B104-5F8E4D61C38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5935" y="2228625"/>
            <a:ext cx="4425339" cy="2949388"/>
          </a:xfrm>
          <a:prstGeom prst="rect">
            <a:avLst/>
          </a:prstGeom>
        </p:spPr>
      </p:pic>
      <p:sp>
        <p:nvSpPr>
          <p:cNvPr id="2" name="Slide Number Placeholder 26">
            <a:extLst>
              <a:ext uri="{FF2B5EF4-FFF2-40B4-BE49-F238E27FC236}">
                <a16:creationId xmlns:a16="http://schemas.microsoft.com/office/drawing/2014/main" id="{6151DC74-8C59-B72A-3043-9E3579890579}"/>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12</a:t>
            </a:fld>
            <a:endParaRPr lang="en-US"/>
          </a:p>
        </p:txBody>
      </p:sp>
    </p:spTree>
    <p:extLst>
      <p:ext uri="{BB962C8B-B14F-4D97-AF65-F5344CB8AC3E}">
        <p14:creationId xmlns:p14="http://schemas.microsoft.com/office/powerpoint/2010/main" val="361121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332B-ABC9-6576-59FD-8903A46E6989}"/>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F8608364-28A5-5F17-68DE-EA0E78DAA59C}"/>
              </a:ext>
            </a:extLst>
          </p:cNvPr>
          <p:cNvSpPr>
            <a:spLocks noGrp="1"/>
          </p:cNvSpPr>
          <p:nvPr>
            <p:ph type="title"/>
          </p:nvPr>
        </p:nvSpPr>
        <p:spPr>
          <a:xfrm>
            <a:off x="457200" y="0"/>
            <a:ext cx="8229600" cy="914400"/>
          </a:xfrm>
        </p:spPr>
        <p:txBody>
          <a:bodyPr/>
          <a:lstStyle/>
          <a:p>
            <a:r>
              <a:rPr lang="en-US" dirty="0"/>
              <a:t>Caring for At-Risk Skin</a:t>
            </a:r>
            <a:r>
              <a:rPr lang="en-US" baseline="30000" dirty="0"/>
              <a:t>5</a:t>
            </a:r>
          </a:p>
        </p:txBody>
      </p:sp>
      <p:sp>
        <p:nvSpPr>
          <p:cNvPr id="27" name="Content Placeholder 26">
            <a:extLst>
              <a:ext uri="{FF2B5EF4-FFF2-40B4-BE49-F238E27FC236}">
                <a16:creationId xmlns:a16="http://schemas.microsoft.com/office/drawing/2014/main" id="{25B1F194-1A84-B287-DA78-22B57C286C55}"/>
              </a:ext>
            </a:extLst>
          </p:cNvPr>
          <p:cNvSpPr>
            <a:spLocks noGrp="1"/>
          </p:cNvSpPr>
          <p:nvPr>
            <p:ph idx="1"/>
          </p:nvPr>
        </p:nvSpPr>
        <p:spPr>
          <a:xfrm>
            <a:off x="3298584" y="1038777"/>
            <a:ext cx="2546829" cy="553030"/>
          </a:xfrm>
        </p:spPr>
        <p:txBody>
          <a:bodyPr>
            <a:normAutofit/>
          </a:bodyPr>
          <a:lstStyle/>
          <a:p>
            <a:pPr marL="0" indent="0">
              <a:buNone/>
            </a:pPr>
            <a:r>
              <a:rPr lang="en-US" sz="2000" b="1" dirty="0"/>
              <a:t>Pressure Injury Stages</a:t>
            </a:r>
          </a:p>
        </p:txBody>
      </p:sp>
      <p:pic>
        <p:nvPicPr>
          <p:cNvPr id="3" name="Picture 2" descr="The four stages of pressure injuries.">
            <a:extLst>
              <a:ext uri="{FF2B5EF4-FFF2-40B4-BE49-F238E27FC236}">
                <a16:creationId xmlns:a16="http://schemas.microsoft.com/office/drawing/2014/main" id="{CEEB8010-A73A-9102-FE0B-AB5091326EEC}"/>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31" b="17707"/>
          <a:stretch>
            <a:fillRect/>
          </a:stretch>
        </p:blipFill>
        <p:spPr>
          <a:xfrm>
            <a:off x="526186" y="1390931"/>
            <a:ext cx="8091624" cy="1595121"/>
          </a:xfrm>
          <a:prstGeom prst="rect">
            <a:avLst/>
          </a:prstGeom>
        </p:spPr>
      </p:pic>
      <p:sp>
        <p:nvSpPr>
          <p:cNvPr id="7" name="Text Placeholder 6">
            <a:extLst>
              <a:ext uri="{FF2B5EF4-FFF2-40B4-BE49-F238E27FC236}">
                <a16:creationId xmlns:a16="http://schemas.microsoft.com/office/drawing/2014/main" id="{DE683CD8-0233-1AB0-3044-A64D4BE58336}"/>
              </a:ext>
            </a:extLst>
          </p:cNvPr>
          <p:cNvSpPr>
            <a:spLocks noGrp="1"/>
          </p:cNvSpPr>
          <p:nvPr>
            <p:ph type="body" sz="quarter" idx="11"/>
          </p:nvPr>
        </p:nvSpPr>
        <p:spPr>
          <a:xfrm>
            <a:off x="491693" y="3139048"/>
            <a:ext cx="8160612" cy="3438617"/>
          </a:xfrm>
        </p:spPr>
        <p:txBody>
          <a:bodyPr>
            <a:normAutofit fontScale="92500" lnSpcReduction="20000"/>
          </a:bodyPr>
          <a:lstStyle/>
          <a:p>
            <a:r>
              <a:rPr lang="en-US" dirty="0"/>
              <a:t>Inspect skin on admission and daily for signs of pressure injuries.</a:t>
            </a:r>
          </a:p>
          <a:p>
            <a:r>
              <a:rPr lang="en-US" dirty="0"/>
              <a:t>Assess pressure points, temperature, and the skin beneath medical devices.</a:t>
            </a:r>
          </a:p>
          <a:p>
            <a:r>
              <a:rPr lang="en-US" dirty="0"/>
              <a:t>Clean the skin promptly after incontinence and use skin moisturizers.</a:t>
            </a:r>
          </a:p>
          <a:p>
            <a:r>
              <a:rPr lang="en-US" dirty="0"/>
              <a:t>Avoid positioning the patient on an area of pressure injury.</a:t>
            </a:r>
          </a:p>
          <a:p>
            <a:endParaRPr lang="en-US" dirty="0"/>
          </a:p>
        </p:txBody>
      </p:sp>
      <p:sp>
        <p:nvSpPr>
          <p:cNvPr id="2" name="Slide Number Placeholder 26">
            <a:extLst>
              <a:ext uri="{FF2B5EF4-FFF2-40B4-BE49-F238E27FC236}">
                <a16:creationId xmlns:a16="http://schemas.microsoft.com/office/drawing/2014/main" id="{BF7EB362-E74F-D066-7C61-6632CA566DC6}"/>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13</a:t>
            </a:fld>
            <a:endParaRPr lang="en-US"/>
          </a:p>
        </p:txBody>
      </p:sp>
    </p:spTree>
    <p:extLst>
      <p:ext uri="{BB962C8B-B14F-4D97-AF65-F5344CB8AC3E}">
        <p14:creationId xmlns:p14="http://schemas.microsoft.com/office/powerpoint/2010/main" val="968983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7F6D-C7C9-1454-28C1-A799F8C7D6D0}"/>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D811A3D2-2DD7-DFF7-87C8-B70CA277D4C6}"/>
              </a:ext>
            </a:extLst>
          </p:cNvPr>
          <p:cNvSpPr>
            <a:spLocks noGrp="1"/>
          </p:cNvSpPr>
          <p:nvPr>
            <p:ph type="title"/>
          </p:nvPr>
        </p:nvSpPr>
        <p:spPr/>
        <p:txBody>
          <a:bodyPr>
            <a:noAutofit/>
          </a:bodyPr>
          <a:lstStyle/>
          <a:p>
            <a:r>
              <a:rPr lang="en-US" sz="3600"/>
              <a:t>Nutrition and Pressure Injury Prevention</a:t>
            </a:r>
          </a:p>
        </p:txBody>
      </p:sp>
      <p:sp>
        <p:nvSpPr>
          <p:cNvPr id="27" name="Content Placeholder 26">
            <a:extLst>
              <a:ext uri="{FF2B5EF4-FFF2-40B4-BE49-F238E27FC236}">
                <a16:creationId xmlns:a16="http://schemas.microsoft.com/office/drawing/2014/main" id="{F5A20C7B-420C-2FBC-4943-5FB34453A483}"/>
              </a:ext>
            </a:extLst>
          </p:cNvPr>
          <p:cNvSpPr>
            <a:spLocks noGrp="1"/>
          </p:cNvSpPr>
          <p:nvPr>
            <p:ph idx="1"/>
          </p:nvPr>
        </p:nvSpPr>
        <p:spPr>
          <a:xfrm>
            <a:off x="457200" y="1097279"/>
            <a:ext cx="4298690" cy="5212080"/>
          </a:xfrm>
        </p:spPr>
        <p:txBody>
          <a:bodyPr/>
          <a:lstStyle/>
          <a:p>
            <a:pPr marL="285750" indent="-285750" defTabSz="1005840">
              <a:lnSpc>
                <a:spcPct val="90000"/>
              </a:lnSpc>
              <a:spcAft>
                <a:spcPts val="600"/>
              </a:spcAft>
              <a:buFont typeface="Arial" panose="020B0604020202020204" pitchFamily="34" charset="0"/>
              <a:buChar char="•"/>
            </a:pPr>
            <a:r>
              <a:rPr lang="en-US" sz="3200"/>
              <a:t>Assess resident’s risk for malnutrition</a:t>
            </a:r>
          </a:p>
          <a:p>
            <a:pPr marL="285750" indent="-285750" defTabSz="1005840">
              <a:lnSpc>
                <a:spcPct val="90000"/>
              </a:lnSpc>
              <a:spcAft>
                <a:spcPts val="600"/>
              </a:spcAft>
              <a:buFont typeface="Arial" panose="020B0604020202020204" pitchFamily="34" charset="0"/>
              <a:buChar char="•"/>
            </a:pPr>
            <a:r>
              <a:rPr lang="en-US" sz="3200"/>
              <a:t>Refer at-risk residents to dietician or nutritionist</a:t>
            </a:r>
          </a:p>
          <a:p>
            <a:pPr marL="285750" indent="-285750" defTabSz="1005840">
              <a:lnSpc>
                <a:spcPct val="90000"/>
              </a:lnSpc>
              <a:spcAft>
                <a:spcPts val="600"/>
              </a:spcAft>
              <a:buFont typeface="Arial" panose="020B0604020202020204" pitchFamily="34" charset="0"/>
              <a:buChar char="•"/>
            </a:pPr>
            <a:r>
              <a:rPr lang="en-US" sz="3200"/>
              <a:t>Regularly assess resident’s intake and weight</a:t>
            </a:r>
          </a:p>
          <a:p>
            <a:pPr marL="285750" indent="-285750" defTabSz="1005840">
              <a:lnSpc>
                <a:spcPct val="90000"/>
              </a:lnSpc>
              <a:spcAft>
                <a:spcPts val="600"/>
              </a:spcAft>
              <a:buFont typeface="Arial" panose="020B0604020202020204" pitchFamily="34" charset="0"/>
              <a:buChar char="•"/>
            </a:pPr>
            <a:r>
              <a:rPr lang="en-US" sz="3200"/>
              <a:t>Provide supplemental nutrition, as needed</a:t>
            </a:r>
          </a:p>
          <a:p>
            <a:endParaRPr lang="en-US"/>
          </a:p>
        </p:txBody>
      </p:sp>
      <p:pic>
        <p:nvPicPr>
          <p:cNvPr id="3" name="Picture 2">
            <a:extLst>
              <a:ext uri="{FF2B5EF4-FFF2-40B4-BE49-F238E27FC236}">
                <a16:creationId xmlns:a16="http://schemas.microsoft.com/office/drawing/2014/main" id="{5F25F35E-595D-7DAF-D009-A73389D1004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4436" y="2378614"/>
            <a:ext cx="3975244" cy="2649410"/>
          </a:xfrm>
          <a:prstGeom prst="rect">
            <a:avLst/>
          </a:prstGeom>
        </p:spPr>
      </p:pic>
      <p:sp>
        <p:nvSpPr>
          <p:cNvPr id="2" name="Slide Number Placeholder 26">
            <a:extLst>
              <a:ext uri="{FF2B5EF4-FFF2-40B4-BE49-F238E27FC236}">
                <a16:creationId xmlns:a16="http://schemas.microsoft.com/office/drawing/2014/main" id="{735D155C-571F-7505-7F40-F68DA21B0153}"/>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14</a:t>
            </a:fld>
            <a:endParaRPr lang="en-US"/>
          </a:p>
        </p:txBody>
      </p:sp>
    </p:spTree>
    <p:extLst>
      <p:ext uri="{BB962C8B-B14F-4D97-AF65-F5344CB8AC3E}">
        <p14:creationId xmlns:p14="http://schemas.microsoft.com/office/powerpoint/2010/main" val="330666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3DAE-5192-D683-0E4F-EED0235D2495}"/>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B2D2ACE2-9E8A-A78A-D839-9B11E6CACC08}"/>
              </a:ext>
            </a:extLst>
          </p:cNvPr>
          <p:cNvSpPr>
            <a:spLocks noGrp="1"/>
          </p:cNvSpPr>
          <p:nvPr>
            <p:ph type="title"/>
          </p:nvPr>
        </p:nvSpPr>
        <p:spPr/>
        <p:txBody>
          <a:bodyPr/>
          <a:lstStyle/>
          <a:p>
            <a:r>
              <a:rPr lang="en-US"/>
              <a:t>Positioning and Mobility</a:t>
            </a:r>
          </a:p>
        </p:txBody>
      </p:sp>
      <p:sp>
        <p:nvSpPr>
          <p:cNvPr id="27" name="Content Placeholder 26">
            <a:extLst>
              <a:ext uri="{FF2B5EF4-FFF2-40B4-BE49-F238E27FC236}">
                <a16:creationId xmlns:a16="http://schemas.microsoft.com/office/drawing/2014/main" id="{728CC638-C92C-7544-1923-4A11EE544804}"/>
              </a:ext>
            </a:extLst>
          </p:cNvPr>
          <p:cNvSpPr>
            <a:spLocks noGrp="1"/>
          </p:cNvSpPr>
          <p:nvPr>
            <p:ph idx="1"/>
          </p:nvPr>
        </p:nvSpPr>
        <p:spPr>
          <a:xfrm>
            <a:off x="4789622" y="1097279"/>
            <a:ext cx="3897177" cy="5212080"/>
          </a:xfrm>
        </p:spPr>
        <p:txBody>
          <a:bodyPr/>
          <a:lstStyle/>
          <a:p>
            <a:pPr algn="l" fontAlgn="base">
              <a:buFont typeface="Arial" panose="020B0604020202020204" pitchFamily="34" charset="0"/>
              <a:buChar char="•"/>
            </a:pPr>
            <a:r>
              <a:rPr lang="en-US" sz="3200" b="0" i="0">
                <a:solidFill>
                  <a:srgbClr val="222222"/>
                </a:solidFill>
                <a:effectLst/>
              </a:rPr>
              <a:t>Turn and reposition at-risk patients at a scheduled frequency</a:t>
            </a:r>
          </a:p>
          <a:p>
            <a:pPr fontAlgn="base"/>
            <a:r>
              <a:rPr lang="en-US" sz="3200">
                <a:solidFill>
                  <a:srgbClr val="222222"/>
                </a:solidFill>
              </a:rPr>
              <a:t>Use</a:t>
            </a:r>
            <a:r>
              <a:rPr lang="en-US" sz="3200" b="0" i="0">
                <a:solidFill>
                  <a:srgbClr val="222222"/>
                </a:solidFill>
                <a:effectLst/>
              </a:rPr>
              <a:t> pressure-relieving devices such as splints, pillows, and special mattresses</a:t>
            </a:r>
            <a:r>
              <a:rPr lang="en-US" sz="3200">
                <a:solidFill>
                  <a:srgbClr val="222222"/>
                </a:solidFill>
              </a:rPr>
              <a:t> for at-risk residents</a:t>
            </a:r>
            <a:endParaRPr lang="en-US" sz="3200" b="0" i="0">
              <a:solidFill>
                <a:srgbClr val="222222"/>
              </a:solidFill>
              <a:effectLst/>
            </a:endParaRPr>
          </a:p>
          <a:p>
            <a:endParaRPr lang="en-US"/>
          </a:p>
        </p:txBody>
      </p:sp>
      <p:pic>
        <p:nvPicPr>
          <p:cNvPr id="3" name="Picture 2" descr="A picture of a healthcare worker repositioning a resident.">
            <a:extLst>
              <a:ext uri="{FF2B5EF4-FFF2-40B4-BE49-F238E27FC236}">
                <a16:creationId xmlns:a16="http://schemas.microsoft.com/office/drawing/2014/main" id="{5F1AA617-ADD3-2549-6C4D-D60249F4B7B0}"/>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556" y="1966353"/>
            <a:ext cx="4398522" cy="2925699"/>
          </a:xfrm>
          <a:prstGeom prst="rect">
            <a:avLst/>
          </a:prstGeom>
        </p:spPr>
      </p:pic>
      <p:sp>
        <p:nvSpPr>
          <p:cNvPr id="2" name="Slide Number Placeholder 26">
            <a:extLst>
              <a:ext uri="{FF2B5EF4-FFF2-40B4-BE49-F238E27FC236}">
                <a16:creationId xmlns:a16="http://schemas.microsoft.com/office/drawing/2014/main" id="{B0BABDE0-E31D-98BE-3636-2BC633CEE0EA}"/>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15</a:t>
            </a:fld>
            <a:endParaRPr lang="en-US"/>
          </a:p>
        </p:txBody>
      </p:sp>
    </p:spTree>
    <p:extLst>
      <p:ext uri="{BB962C8B-B14F-4D97-AF65-F5344CB8AC3E}">
        <p14:creationId xmlns:p14="http://schemas.microsoft.com/office/powerpoint/2010/main" val="38897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9CB1EF-5ACC-C27C-C049-3CE6E75370ED}"/>
              </a:ext>
            </a:extLst>
          </p:cNvPr>
          <p:cNvSpPr>
            <a:spLocks noGrp="1"/>
          </p:cNvSpPr>
          <p:nvPr>
            <p:ph type="title"/>
          </p:nvPr>
        </p:nvSpPr>
        <p:spPr>
          <a:xfrm>
            <a:off x="457200" y="0"/>
            <a:ext cx="7550423" cy="914400"/>
          </a:xfrm>
        </p:spPr>
        <p:txBody>
          <a:bodyPr/>
          <a:lstStyle/>
          <a:p>
            <a:r>
              <a:rPr lang="en-US"/>
              <a:t>Teachable Moment</a:t>
            </a:r>
          </a:p>
        </p:txBody>
      </p:sp>
      <p:sp>
        <p:nvSpPr>
          <p:cNvPr id="51" name="Content Placeholder 50">
            <a:extLst>
              <a:ext uri="{FF2B5EF4-FFF2-40B4-BE49-F238E27FC236}">
                <a16:creationId xmlns:a16="http://schemas.microsoft.com/office/drawing/2014/main" id="{D9A0CDC2-5CFE-FFDF-8E2B-A60B77330201}"/>
              </a:ext>
            </a:extLst>
          </p:cNvPr>
          <p:cNvSpPr>
            <a:spLocks noGrp="1"/>
          </p:cNvSpPr>
          <p:nvPr>
            <p:ph idx="1"/>
          </p:nvPr>
        </p:nvSpPr>
        <p:spPr/>
        <p:txBody>
          <a:bodyPr/>
          <a:lstStyle/>
          <a:p>
            <a:pPr marL="0" indent="0">
              <a:buNone/>
            </a:pPr>
            <a:r>
              <a:rPr lang="en-US" b="1"/>
              <a:t>Questions to consider:</a:t>
            </a:r>
          </a:p>
          <a:p>
            <a:pPr marL="514350" indent="-514350">
              <a:buFont typeface="+mj-lt"/>
              <a:buAutoNum type="arabicPeriod"/>
            </a:pPr>
            <a:r>
              <a:rPr lang="en-US"/>
              <a:t>How does pressure injury prevention prevent skin infections?</a:t>
            </a:r>
          </a:p>
          <a:p>
            <a:pPr marL="514350" indent="-514350">
              <a:buFont typeface="+mj-lt"/>
              <a:buAutoNum type="arabicPeriod"/>
            </a:pPr>
            <a:r>
              <a:rPr lang="en-US"/>
              <a:t>How can all staff members help prevent pressure injuries? </a:t>
            </a:r>
          </a:p>
          <a:p>
            <a:endParaRPr lang="en-US"/>
          </a:p>
        </p:txBody>
      </p:sp>
      <p:sp>
        <p:nvSpPr>
          <p:cNvPr id="24" name="Slide Number Placeholder 23">
            <a:extLst>
              <a:ext uri="{FF2B5EF4-FFF2-40B4-BE49-F238E27FC236}">
                <a16:creationId xmlns:a16="http://schemas.microsoft.com/office/drawing/2014/main" id="{7331A79F-15E2-810B-5F3A-05DF2BD64715}"/>
              </a:ext>
            </a:extLst>
          </p:cNvPr>
          <p:cNvSpPr>
            <a:spLocks noGrp="1"/>
          </p:cNvSpPr>
          <p:nvPr>
            <p:ph type="sldNum" sz="quarter" idx="4"/>
          </p:nvPr>
        </p:nvSpPr>
        <p:spPr>
          <a:xfrm>
            <a:off x="8869680" y="6492240"/>
            <a:ext cx="274320" cy="365760"/>
          </a:xfrm>
        </p:spPr>
        <p:txBody>
          <a:bodyPr/>
          <a:lstStyle/>
          <a:p>
            <a:r>
              <a:rPr lang="en-US"/>
              <a:t> | </a:t>
            </a:r>
            <a:fld id="{3EAF645E-7E2B-4792-90B1-7B7BA0A8390A}" type="slidenum">
              <a:rPr lang="en-US" smtClean="0"/>
              <a:pPr/>
              <a:t>16</a:t>
            </a:fld>
            <a:endParaRPr lang="en-US"/>
          </a:p>
        </p:txBody>
      </p:sp>
    </p:spTree>
    <p:extLst>
      <p:ext uri="{BB962C8B-B14F-4D97-AF65-F5344CB8AC3E}">
        <p14:creationId xmlns:p14="http://schemas.microsoft.com/office/powerpoint/2010/main" val="1279160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26C49-D763-E43F-7A88-FB984C3B1C4C}"/>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883379D9-5787-CAB9-A000-84B639AA7BD8}"/>
              </a:ext>
            </a:extLst>
          </p:cNvPr>
          <p:cNvSpPr>
            <a:spLocks noGrp="1"/>
          </p:cNvSpPr>
          <p:nvPr>
            <p:ph type="title"/>
          </p:nvPr>
        </p:nvSpPr>
        <p:spPr/>
        <p:txBody>
          <a:bodyPr/>
          <a:lstStyle/>
          <a:p>
            <a:r>
              <a:rPr lang="en-US"/>
              <a:t>The Case</a:t>
            </a:r>
          </a:p>
        </p:txBody>
      </p:sp>
      <p:sp>
        <p:nvSpPr>
          <p:cNvPr id="27" name="Content Placeholder 26">
            <a:extLst>
              <a:ext uri="{FF2B5EF4-FFF2-40B4-BE49-F238E27FC236}">
                <a16:creationId xmlns:a16="http://schemas.microsoft.com/office/drawing/2014/main" id="{014C8198-FD6C-F825-AD38-C47A9F2CD1BA}"/>
              </a:ext>
            </a:extLst>
          </p:cNvPr>
          <p:cNvSpPr>
            <a:spLocks noGrp="1"/>
          </p:cNvSpPr>
          <p:nvPr>
            <p:ph idx="1"/>
          </p:nvPr>
        </p:nvSpPr>
        <p:spPr/>
        <p:txBody>
          <a:bodyPr/>
          <a:lstStyle/>
          <a:p>
            <a:pPr marL="285750" indent="-285750">
              <a:buFont typeface="Arial" panose="020B0604020202020204" pitchFamily="34" charset="0"/>
              <a:buChar char="•"/>
            </a:pPr>
            <a:r>
              <a:rPr lang="en-US" sz="3200"/>
              <a:t>CNA is assisting 54-year-old resident with turning and repositioning in the bed.</a:t>
            </a:r>
          </a:p>
          <a:p>
            <a:pPr marL="285750" indent="-285750">
              <a:buFont typeface="Arial" panose="020B0604020202020204" pitchFamily="34" charset="0"/>
              <a:buChar char="•"/>
            </a:pPr>
            <a:r>
              <a:rPr lang="en-US" sz="3200">
                <a:solidFill>
                  <a:srgbClr val="333333"/>
                </a:solidFill>
                <a:latin typeface="Calibri"/>
                <a:cs typeface="Calibri"/>
              </a:rPr>
              <a:t>The resident has a spinal cord injury. He has limited use of his arms and no use of his legs.</a:t>
            </a:r>
          </a:p>
          <a:p>
            <a:endParaRPr lang="en-US"/>
          </a:p>
        </p:txBody>
      </p:sp>
      <p:pic>
        <p:nvPicPr>
          <p:cNvPr id="5" name="Picture 4">
            <a:extLst>
              <a:ext uri="{FF2B5EF4-FFF2-40B4-BE49-F238E27FC236}">
                <a16:creationId xmlns:a16="http://schemas.microsoft.com/office/drawing/2014/main" id="{91BAA387-C317-FD82-F07D-A6189C76EAAF}"/>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2288776" y="3429000"/>
            <a:ext cx="4996198" cy="2634714"/>
          </a:xfrm>
          <a:prstGeom prst="rect">
            <a:avLst/>
          </a:prstGeom>
        </p:spPr>
      </p:pic>
      <p:sp>
        <p:nvSpPr>
          <p:cNvPr id="2" name="Slide Number Placeholder 26">
            <a:extLst>
              <a:ext uri="{FF2B5EF4-FFF2-40B4-BE49-F238E27FC236}">
                <a16:creationId xmlns:a16="http://schemas.microsoft.com/office/drawing/2014/main" id="{772C62AD-F3B5-C696-7106-AB62D711F5C0}"/>
              </a:ext>
            </a:extLst>
          </p:cNvPr>
          <p:cNvSpPr>
            <a:spLocks noGrp="1"/>
          </p:cNvSpPr>
          <p:nvPr>
            <p:ph type="sldNum" sz="quarter" idx="4"/>
          </p:nvPr>
        </p:nvSpPr>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17</a:t>
            </a:fld>
            <a:endParaRPr lang="en-US"/>
          </a:p>
        </p:txBody>
      </p:sp>
    </p:spTree>
    <p:extLst>
      <p:ext uri="{BB962C8B-B14F-4D97-AF65-F5344CB8AC3E}">
        <p14:creationId xmlns:p14="http://schemas.microsoft.com/office/powerpoint/2010/main" val="845355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F8B9-CF6A-43A5-651C-3A39A224A0C9}"/>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C1D70A45-B60F-AB36-D166-EE53AE90AB0B}"/>
              </a:ext>
            </a:extLst>
          </p:cNvPr>
          <p:cNvSpPr>
            <a:spLocks noGrp="1"/>
          </p:cNvSpPr>
          <p:nvPr>
            <p:ph type="title"/>
          </p:nvPr>
        </p:nvSpPr>
        <p:spPr/>
        <p:txBody>
          <a:bodyPr/>
          <a:lstStyle/>
          <a:p>
            <a:r>
              <a:rPr lang="en-US"/>
              <a:t>The Challenge</a:t>
            </a:r>
          </a:p>
        </p:txBody>
      </p:sp>
      <p:sp>
        <p:nvSpPr>
          <p:cNvPr id="3" name="Content Placeholder 2">
            <a:extLst>
              <a:ext uri="{FF2B5EF4-FFF2-40B4-BE49-F238E27FC236}">
                <a16:creationId xmlns:a16="http://schemas.microsoft.com/office/drawing/2014/main" id="{9E00EC5C-5B6B-C1CF-F058-BED0C794838E}"/>
              </a:ext>
            </a:extLst>
          </p:cNvPr>
          <p:cNvSpPr>
            <a:spLocks noGrp="1"/>
          </p:cNvSpPr>
          <p:nvPr>
            <p:ph idx="1"/>
          </p:nvPr>
        </p:nvSpPr>
        <p:spPr/>
        <p:txBody>
          <a:bodyPr/>
          <a:lstStyle/>
          <a:p>
            <a:pPr marL="0" indent="0">
              <a:buNone/>
            </a:pPr>
            <a:r>
              <a:rPr lang="en-US"/>
              <a:t>The resident is completely immobile and difficult to reposition.</a:t>
            </a:r>
          </a:p>
        </p:txBody>
      </p:sp>
      <p:pic>
        <p:nvPicPr>
          <p:cNvPr id="5" name="Picture 4" descr="A picture of a Hoyer lift.">
            <a:extLst>
              <a:ext uri="{FF2B5EF4-FFF2-40B4-BE49-F238E27FC236}">
                <a16:creationId xmlns:a16="http://schemas.microsoft.com/office/drawing/2014/main" id="{8742DF00-5740-D484-D7C4-B8B44360F1B8}"/>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2649994" y="2207953"/>
            <a:ext cx="3844010" cy="3973772"/>
          </a:xfrm>
          <a:prstGeom prst="rect">
            <a:avLst/>
          </a:prstGeom>
        </p:spPr>
      </p:pic>
      <p:sp>
        <p:nvSpPr>
          <p:cNvPr id="2" name="Slide Number Placeholder 26">
            <a:extLst>
              <a:ext uri="{FF2B5EF4-FFF2-40B4-BE49-F238E27FC236}">
                <a16:creationId xmlns:a16="http://schemas.microsoft.com/office/drawing/2014/main" id="{9E35503D-5711-8E37-0B25-29BED6A716CB}"/>
              </a:ext>
            </a:extLst>
          </p:cNvPr>
          <p:cNvSpPr>
            <a:spLocks noGrp="1"/>
          </p:cNvSpPr>
          <p:nvPr>
            <p:ph type="sldNum" sz="quarter" idx="4"/>
          </p:nvPr>
        </p:nvSpPr>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18</a:t>
            </a:fld>
            <a:endParaRPr lang="en-US"/>
          </a:p>
        </p:txBody>
      </p:sp>
    </p:spTree>
    <p:extLst>
      <p:ext uri="{BB962C8B-B14F-4D97-AF65-F5344CB8AC3E}">
        <p14:creationId xmlns:p14="http://schemas.microsoft.com/office/powerpoint/2010/main" val="2329356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E8CC-E63B-959D-0068-2ED254E120A4}"/>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18B84C46-82D0-8A7B-1C87-457B6C00A917}"/>
              </a:ext>
            </a:extLst>
          </p:cNvPr>
          <p:cNvSpPr>
            <a:spLocks noGrp="1"/>
          </p:cNvSpPr>
          <p:nvPr>
            <p:ph type="title"/>
          </p:nvPr>
        </p:nvSpPr>
        <p:spPr/>
        <p:txBody>
          <a:bodyPr/>
          <a:lstStyle/>
          <a:p>
            <a:r>
              <a:rPr lang="en-US"/>
              <a:t>Knowledge Check</a:t>
            </a:r>
          </a:p>
        </p:txBody>
      </p:sp>
      <p:sp>
        <p:nvSpPr>
          <p:cNvPr id="3" name="Content Placeholder 2">
            <a:extLst>
              <a:ext uri="{FF2B5EF4-FFF2-40B4-BE49-F238E27FC236}">
                <a16:creationId xmlns:a16="http://schemas.microsoft.com/office/drawing/2014/main" id="{FC6CA0E9-6541-93CA-9048-58ACEEBBD7F0}"/>
              </a:ext>
            </a:extLst>
          </p:cNvPr>
          <p:cNvSpPr>
            <a:spLocks noGrp="1"/>
          </p:cNvSpPr>
          <p:nvPr>
            <p:ph idx="1"/>
          </p:nvPr>
        </p:nvSpPr>
        <p:spPr>
          <a:xfrm>
            <a:off x="1332284" y="2073652"/>
            <a:ext cx="3770771" cy="2710695"/>
          </a:xfrm>
          <a:ln w="38100">
            <a:solidFill>
              <a:schemeClr val="accent1"/>
            </a:solidFill>
          </a:ln>
        </p:spPr>
        <p:txBody>
          <a:bodyPr/>
          <a:lstStyle/>
          <a:p>
            <a:pPr marL="0" indent="0">
              <a:buNone/>
            </a:pPr>
            <a:r>
              <a:rPr lang="en-US"/>
              <a:t>How might the CNA reduce the risk of friction and shearing while repositioning the resident?</a:t>
            </a:r>
          </a:p>
        </p:txBody>
      </p:sp>
      <p:pic>
        <p:nvPicPr>
          <p:cNvPr id="24" name="Picture 23">
            <a:extLst>
              <a:ext uri="{FF2B5EF4-FFF2-40B4-BE49-F238E27FC236}">
                <a16:creationId xmlns:a16="http://schemas.microsoft.com/office/drawing/2014/main" id="{8AA62D5E-7690-DF21-3DF5-6242E0B3FAD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0020" y="1315291"/>
            <a:ext cx="3245210" cy="4866433"/>
          </a:xfrm>
          <a:prstGeom prst="rect">
            <a:avLst/>
          </a:prstGeom>
        </p:spPr>
      </p:pic>
      <p:sp>
        <p:nvSpPr>
          <p:cNvPr id="2" name="Slide Number Placeholder 26">
            <a:extLst>
              <a:ext uri="{FF2B5EF4-FFF2-40B4-BE49-F238E27FC236}">
                <a16:creationId xmlns:a16="http://schemas.microsoft.com/office/drawing/2014/main" id="{21EFCCBB-B01C-FA2A-DC81-75198D57DBA4}"/>
              </a:ext>
            </a:extLst>
          </p:cNvPr>
          <p:cNvSpPr>
            <a:spLocks noGrp="1"/>
          </p:cNvSpPr>
          <p:nvPr>
            <p:ph type="sldNum" sz="quarter" idx="4"/>
          </p:nvPr>
        </p:nvSpPr>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19</a:t>
            </a:fld>
            <a:endParaRPr lang="en-US"/>
          </a:p>
        </p:txBody>
      </p:sp>
    </p:spTree>
    <p:extLst>
      <p:ext uri="{BB962C8B-B14F-4D97-AF65-F5344CB8AC3E}">
        <p14:creationId xmlns:p14="http://schemas.microsoft.com/office/powerpoint/2010/main" val="822158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07478C-ADEA-B146-97F5-5CC471CE6586}"/>
              </a:ext>
            </a:extLst>
          </p:cNvPr>
          <p:cNvSpPr>
            <a:spLocks noGrp="1"/>
          </p:cNvSpPr>
          <p:nvPr>
            <p:ph type="title"/>
          </p:nvPr>
        </p:nvSpPr>
        <p:spPr>
          <a:xfrm>
            <a:off x="457200" y="0"/>
            <a:ext cx="8229600" cy="914400"/>
          </a:xfrm>
        </p:spPr>
        <p:txBody>
          <a:bodyPr>
            <a:noAutofit/>
          </a:bodyPr>
          <a:lstStyle/>
          <a:p>
            <a:pPr algn="l" rtl="0" fontAlgn="base"/>
            <a:r>
              <a:rPr lang="en-US" sz="3600"/>
              <a:t>All Staff Support Resident Care and Safety</a:t>
            </a:r>
          </a:p>
        </p:txBody>
      </p:sp>
      <p:sp>
        <p:nvSpPr>
          <p:cNvPr id="10" name="Content Placeholder 9">
            <a:extLst>
              <a:ext uri="{FF2B5EF4-FFF2-40B4-BE49-F238E27FC236}">
                <a16:creationId xmlns:a16="http://schemas.microsoft.com/office/drawing/2014/main" id="{E57BAFDC-F3A8-A107-0DF5-EE7ABA891F6F}"/>
              </a:ext>
            </a:extLst>
          </p:cNvPr>
          <p:cNvSpPr>
            <a:spLocks noGrp="1"/>
          </p:cNvSpPr>
          <p:nvPr>
            <p:ph idx="1"/>
          </p:nvPr>
        </p:nvSpPr>
        <p:spPr>
          <a:xfrm>
            <a:off x="457200" y="1097278"/>
            <a:ext cx="5432208" cy="5569336"/>
          </a:xfrm>
        </p:spPr>
        <p:txBody>
          <a:bodyPr vert="horz" lIns="91440" tIns="45720" rIns="91440" bIns="45720" rtlCol="0" anchor="t">
            <a:normAutofit lnSpcReduction="10000"/>
          </a:bodyPr>
          <a:lstStyle/>
          <a:p>
            <a:pPr marL="457200" indent="-457200">
              <a:spcAft>
                <a:spcPts val="1800"/>
              </a:spcAft>
              <a:buFont typeface="Arial"/>
              <a:buChar char="•"/>
            </a:pPr>
            <a:r>
              <a:rPr lang="en-US" sz="2800" dirty="0">
                <a:solidFill>
                  <a:srgbClr val="000000"/>
                </a:solidFill>
              </a:rPr>
              <a:t>T</a:t>
            </a:r>
            <a:r>
              <a:rPr lang="en-US" sz="2800" b="0" i="0" dirty="0">
                <a:solidFill>
                  <a:srgbClr val="000000"/>
                </a:solidFill>
                <a:effectLst/>
              </a:rPr>
              <a:t>he information provided in this presentation is important in the care of l</a:t>
            </a:r>
            <a:r>
              <a:rPr lang="en-US" sz="2800" dirty="0">
                <a:solidFill>
                  <a:srgbClr val="000000"/>
                </a:solidFill>
              </a:rPr>
              <a:t>ong-term care (LTC) </a:t>
            </a:r>
            <a:r>
              <a:rPr lang="en-US" sz="2800" b="0" i="0" dirty="0">
                <a:solidFill>
                  <a:srgbClr val="000000"/>
                </a:solidFill>
                <a:effectLst/>
              </a:rPr>
              <a:t>residents. In LTC facilities each member of the </a:t>
            </a:r>
            <a:r>
              <a:rPr lang="en-US" sz="2800" dirty="0">
                <a:solidFill>
                  <a:srgbClr val="000000"/>
                </a:solidFill>
              </a:rPr>
              <a:t>facility’s staff </a:t>
            </a:r>
            <a:r>
              <a:rPr lang="en-US" sz="2800" b="0" i="0" dirty="0">
                <a:solidFill>
                  <a:srgbClr val="000000"/>
                </a:solidFill>
                <a:effectLst/>
              </a:rPr>
              <a:t>supports resident care and safety.</a:t>
            </a:r>
          </a:p>
          <a:p>
            <a:pPr marL="457200" indent="-457200">
              <a:buFont typeface="Arial"/>
              <a:buChar char="•"/>
            </a:pPr>
            <a:r>
              <a:rPr lang="en-US" sz="2800" b="0" i="0" dirty="0">
                <a:solidFill>
                  <a:srgbClr val="000000"/>
                </a:solidFill>
                <a:effectLst/>
              </a:rPr>
              <a:t>Some actions described in these presentations may not be in your scope of practice, but it is important to learn how all staff </a:t>
            </a:r>
            <a:r>
              <a:rPr lang="en-US" sz="2800" dirty="0">
                <a:solidFill>
                  <a:srgbClr val="000000"/>
                </a:solidFill>
              </a:rPr>
              <a:t>contribute to</a:t>
            </a:r>
            <a:r>
              <a:rPr lang="en-US" sz="2800" b="0" i="0" dirty="0">
                <a:solidFill>
                  <a:srgbClr val="000000"/>
                </a:solidFill>
                <a:effectLst/>
              </a:rPr>
              <a:t> resident care and safety. </a:t>
            </a:r>
            <a:endParaRPr lang="en-US" sz="2800" dirty="0">
              <a:ea typeface="+mn-lt"/>
              <a:cs typeface="+mn-lt"/>
            </a:endParaRPr>
          </a:p>
        </p:txBody>
      </p:sp>
      <p:pic>
        <p:nvPicPr>
          <p:cNvPr id="3" name="Picture 2">
            <a:extLst>
              <a:ext uri="{FF2B5EF4-FFF2-40B4-BE49-F238E27FC236}">
                <a16:creationId xmlns:a16="http://schemas.microsoft.com/office/drawing/2014/main" id="{26B6B424-B080-F020-CA80-69F1017B1337}"/>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683827" y="2567241"/>
            <a:ext cx="3185853" cy="1790303"/>
          </a:xfrm>
          <a:prstGeom prst="rect">
            <a:avLst/>
          </a:prstGeom>
          <a:effectLst>
            <a:outerShdw blurRad="50800" dist="38100" dir="2700000" algn="tl" rotWithShape="0">
              <a:prstClr val="black">
                <a:alpha val="40000"/>
              </a:prstClr>
            </a:outerShdw>
          </a:effectLst>
        </p:spPr>
      </p:pic>
      <p:sp>
        <p:nvSpPr>
          <p:cNvPr id="49" name="Slide Number Placeholder 26">
            <a:extLst>
              <a:ext uri="{FF2B5EF4-FFF2-40B4-BE49-F238E27FC236}">
                <a16:creationId xmlns:a16="http://schemas.microsoft.com/office/drawing/2014/main" id="{F97A80AC-A925-D2BD-03EF-80EA95EAD120}"/>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a:t>
            </a:fld>
            <a:endParaRPr lang="en-US"/>
          </a:p>
        </p:txBody>
      </p:sp>
    </p:spTree>
    <p:extLst>
      <p:ext uri="{BB962C8B-B14F-4D97-AF65-F5344CB8AC3E}">
        <p14:creationId xmlns:p14="http://schemas.microsoft.com/office/powerpoint/2010/main" val="422002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9F633-B054-DB32-75FE-E0D15535189C}"/>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540D955C-076E-60CD-2280-FC3D20E6A5B6}"/>
              </a:ext>
            </a:extLst>
          </p:cNvPr>
          <p:cNvSpPr>
            <a:spLocks noGrp="1"/>
          </p:cNvSpPr>
          <p:nvPr>
            <p:ph type="title"/>
          </p:nvPr>
        </p:nvSpPr>
        <p:spPr/>
        <p:txBody>
          <a:bodyPr/>
          <a:lstStyle/>
          <a:p>
            <a:r>
              <a:rPr lang="en-US"/>
              <a:t>The Error</a:t>
            </a:r>
          </a:p>
        </p:txBody>
      </p:sp>
      <p:sp>
        <p:nvSpPr>
          <p:cNvPr id="27" name="Content Placeholder 26">
            <a:extLst>
              <a:ext uri="{FF2B5EF4-FFF2-40B4-BE49-F238E27FC236}">
                <a16:creationId xmlns:a16="http://schemas.microsoft.com/office/drawing/2014/main" id="{2B9DD90C-010C-5C02-FD97-7C0AD685A89C}"/>
              </a:ext>
            </a:extLst>
          </p:cNvPr>
          <p:cNvSpPr>
            <a:spLocks noGrp="1"/>
          </p:cNvSpPr>
          <p:nvPr>
            <p:ph idx="1"/>
          </p:nvPr>
        </p:nvSpPr>
        <p:spPr>
          <a:xfrm>
            <a:off x="801230" y="1180821"/>
            <a:ext cx="7848500" cy="3155205"/>
          </a:xfrm>
        </p:spPr>
        <p:txBody>
          <a:bodyPr>
            <a:normAutofit fontScale="85000" lnSpcReduction="20000"/>
          </a:bodyPr>
          <a:lstStyle/>
          <a:p>
            <a:r>
              <a:rPr lang="en-US" dirty="0"/>
              <a:t>The CNA forgets to disinfect the Hoyer lift prior to use</a:t>
            </a:r>
          </a:p>
          <a:p>
            <a:r>
              <a:rPr lang="en-US" dirty="0"/>
              <a:t>She also moves him onto and off the sling without assistance</a:t>
            </a:r>
          </a:p>
          <a:p>
            <a:r>
              <a:rPr lang="en-US" dirty="0"/>
              <a:t>The transfer leads to a skin tear on the resident’s leg</a:t>
            </a:r>
          </a:p>
          <a:p>
            <a:r>
              <a:rPr lang="en-US" dirty="0"/>
              <a:t>The resident slips from the chair after transfer and sits on bunched up sheets for hours, leading to a sacral pressure injury</a:t>
            </a:r>
          </a:p>
        </p:txBody>
      </p:sp>
      <p:pic>
        <p:nvPicPr>
          <p:cNvPr id="4" name="Picture 3">
            <a:extLst>
              <a:ext uri="{FF2B5EF4-FFF2-40B4-BE49-F238E27FC236}">
                <a16:creationId xmlns:a16="http://schemas.microsoft.com/office/drawing/2014/main" id="{346DD80F-87EC-490A-5DA6-019101206B4F}"/>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4572000" y="4086802"/>
            <a:ext cx="3725573" cy="1964658"/>
          </a:xfrm>
          <a:prstGeom prst="rect">
            <a:avLst/>
          </a:prstGeom>
        </p:spPr>
      </p:pic>
      <p:sp>
        <p:nvSpPr>
          <p:cNvPr id="2" name="Slide Number Placeholder 26">
            <a:extLst>
              <a:ext uri="{FF2B5EF4-FFF2-40B4-BE49-F238E27FC236}">
                <a16:creationId xmlns:a16="http://schemas.microsoft.com/office/drawing/2014/main" id="{083337EA-7D03-5474-C075-9DC4A3D63E59}"/>
              </a:ext>
            </a:extLst>
          </p:cNvPr>
          <p:cNvSpPr>
            <a:spLocks noGrp="1"/>
          </p:cNvSpPr>
          <p:nvPr>
            <p:ph type="sldNum" sz="quarter" idx="4"/>
          </p:nvPr>
        </p:nvSpPr>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20</a:t>
            </a:fld>
            <a:endParaRPr lang="en-US"/>
          </a:p>
        </p:txBody>
      </p:sp>
    </p:spTree>
    <p:extLst>
      <p:ext uri="{BB962C8B-B14F-4D97-AF65-F5344CB8AC3E}">
        <p14:creationId xmlns:p14="http://schemas.microsoft.com/office/powerpoint/2010/main" val="2499174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A4E37-7CD4-E3D4-FF29-2360916CCD97}"/>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6B490C38-2980-64DD-DA5F-3F4B2D5D5805}"/>
              </a:ext>
            </a:extLst>
          </p:cNvPr>
          <p:cNvSpPr>
            <a:spLocks noGrp="1"/>
          </p:cNvSpPr>
          <p:nvPr>
            <p:ph type="title"/>
          </p:nvPr>
        </p:nvSpPr>
        <p:spPr/>
        <p:txBody>
          <a:bodyPr/>
          <a:lstStyle/>
          <a:p>
            <a:r>
              <a:rPr lang="en-US"/>
              <a:t>The Consequence</a:t>
            </a:r>
          </a:p>
        </p:txBody>
      </p:sp>
      <p:sp>
        <p:nvSpPr>
          <p:cNvPr id="3" name="Content Placeholder 2">
            <a:extLst>
              <a:ext uri="{FF2B5EF4-FFF2-40B4-BE49-F238E27FC236}">
                <a16:creationId xmlns:a16="http://schemas.microsoft.com/office/drawing/2014/main" id="{4B0B5F32-C495-FC13-B8F9-D6AD02C0EFDD}"/>
              </a:ext>
            </a:extLst>
          </p:cNvPr>
          <p:cNvSpPr>
            <a:spLocks noGrp="1"/>
          </p:cNvSpPr>
          <p:nvPr>
            <p:ph idx="1"/>
          </p:nvPr>
        </p:nvSpPr>
        <p:spPr>
          <a:xfrm>
            <a:off x="2468621" y="2801290"/>
            <a:ext cx="4206758" cy="5000904"/>
          </a:xfrm>
        </p:spPr>
        <p:txBody>
          <a:bodyPr/>
          <a:lstStyle/>
          <a:p>
            <a:pPr marL="0" indent="0" algn="ctr">
              <a:buNone/>
            </a:pPr>
            <a:r>
              <a:rPr lang="en-US" b="1"/>
              <a:t>What challenges might this lead to in the future?</a:t>
            </a:r>
          </a:p>
        </p:txBody>
      </p:sp>
      <p:pic>
        <p:nvPicPr>
          <p:cNvPr id="24" name="Picture 23">
            <a:extLst>
              <a:ext uri="{FF2B5EF4-FFF2-40B4-BE49-F238E27FC236}">
                <a16:creationId xmlns:a16="http://schemas.microsoft.com/office/drawing/2014/main" id="{C88AC57C-840E-3D07-E35D-599F0AEA520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3961" y="1239066"/>
            <a:ext cx="2026153" cy="2026153"/>
          </a:xfrm>
          <a:prstGeom prst="rect">
            <a:avLst/>
          </a:prstGeom>
        </p:spPr>
      </p:pic>
      <p:pic>
        <p:nvPicPr>
          <p:cNvPr id="48" name="Picture 47">
            <a:extLst>
              <a:ext uri="{FF2B5EF4-FFF2-40B4-BE49-F238E27FC236}">
                <a16:creationId xmlns:a16="http://schemas.microsoft.com/office/drawing/2014/main" id="{04C3AAB1-94F2-3E5A-5DDF-3E8F54F65C5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536" y="3770830"/>
            <a:ext cx="2320550" cy="2236849"/>
          </a:xfrm>
          <a:prstGeom prst="rect">
            <a:avLst/>
          </a:prstGeom>
        </p:spPr>
      </p:pic>
      <p:sp>
        <p:nvSpPr>
          <p:cNvPr id="2" name="Slide Number Placeholder 26">
            <a:extLst>
              <a:ext uri="{FF2B5EF4-FFF2-40B4-BE49-F238E27FC236}">
                <a16:creationId xmlns:a16="http://schemas.microsoft.com/office/drawing/2014/main" id="{0F4BA18D-CFBF-D4EF-8987-3BBA6B869CA5}"/>
              </a:ext>
            </a:extLst>
          </p:cNvPr>
          <p:cNvSpPr>
            <a:spLocks noGrp="1"/>
          </p:cNvSpPr>
          <p:nvPr>
            <p:ph type="sldNum" sz="quarter" idx="4"/>
          </p:nvPr>
        </p:nvSpPr>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21</a:t>
            </a:fld>
            <a:endParaRPr lang="en-US"/>
          </a:p>
        </p:txBody>
      </p:sp>
    </p:spTree>
    <p:extLst>
      <p:ext uri="{BB962C8B-B14F-4D97-AF65-F5344CB8AC3E}">
        <p14:creationId xmlns:p14="http://schemas.microsoft.com/office/powerpoint/2010/main" val="2932173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022E-9612-CED4-F6E5-671D870C06C3}"/>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60B467DB-E241-68A7-86D0-5A531D242742}"/>
              </a:ext>
            </a:extLst>
          </p:cNvPr>
          <p:cNvSpPr>
            <a:spLocks noGrp="1"/>
          </p:cNvSpPr>
          <p:nvPr>
            <p:ph type="title"/>
          </p:nvPr>
        </p:nvSpPr>
        <p:spPr/>
        <p:txBody>
          <a:bodyPr/>
          <a:lstStyle/>
          <a:p>
            <a:r>
              <a:rPr lang="en-US"/>
              <a:t>Patient Safety in the Moment</a:t>
            </a:r>
          </a:p>
        </p:txBody>
      </p:sp>
      <p:sp>
        <p:nvSpPr>
          <p:cNvPr id="3" name="Content Placeholder 2">
            <a:extLst>
              <a:ext uri="{FF2B5EF4-FFF2-40B4-BE49-F238E27FC236}">
                <a16:creationId xmlns:a16="http://schemas.microsoft.com/office/drawing/2014/main" id="{D8F29F7A-1DEB-FD04-E839-86D22D21463D}"/>
              </a:ext>
            </a:extLst>
          </p:cNvPr>
          <p:cNvSpPr>
            <a:spLocks noGrp="1"/>
          </p:cNvSpPr>
          <p:nvPr>
            <p:ph idx="1"/>
          </p:nvPr>
        </p:nvSpPr>
        <p:spPr/>
        <p:txBody>
          <a:bodyPr>
            <a:normAutofit/>
          </a:bodyPr>
          <a:lstStyle/>
          <a:p>
            <a:pPr marL="0" indent="0">
              <a:buNone/>
            </a:pPr>
            <a:r>
              <a:rPr lang="en-US" sz="2800" b="1"/>
              <a:t>What could the CNA have done to prevent skin tear leading to a MRSA infection? And what could the CNA have done to prevent the resident slipping in the chair and sitting in bunched up sheets, leading to a pressure injury?</a:t>
            </a:r>
          </a:p>
        </p:txBody>
      </p:sp>
      <p:sp>
        <p:nvSpPr>
          <p:cNvPr id="4" name="Text Placeholder 3">
            <a:extLst>
              <a:ext uri="{FF2B5EF4-FFF2-40B4-BE49-F238E27FC236}">
                <a16:creationId xmlns:a16="http://schemas.microsoft.com/office/drawing/2014/main" id="{C094F10A-9EF7-E1C2-7F18-9D126E3E7FC7}"/>
              </a:ext>
            </a:extLst>
          </p:cNvPr>
          <p:cNvSpPr>
            <a:spLocks noGrp="1"/>
          </p:cNvSpPr>
          <p:nvPr>
            <p:ph type="body" sz="quarter" idx="11"/>
          </p:nvPr>
        </p:nvSpPr>
        <p:spPr>
          <a:xfrm>
            <a:off x="5156922" y="3465002"/>
            <a:ext cx="2844511" cy="2403660"/>
          </a:xfrm>
          <a:ln w="38100">
            <a:solidFill>
              <a:schemeClr val="accent1"/>
            </a:solidFill>
          </a:ln>
        </p:spPr>
        <p:txBody>
          <a:bodyPr>
            <a:noAutofit/>
          </a:bodyPr>
          <a:lstStyle/>
          <a:p>
            <a:pPr marL="0" indent="0">
              <a:buNone/>
            </a:pPr>
            <a:r>
              <a:rPr lang="en-US" sz="2500"/>
              <a:t>Both skin injuries could have been avoided if the CNA had assistance when she transferred the resident to his chair.</a:t>
            </a:r>
          </a:p>
        </p:txBody>
      </p:sp>
      <p:pic>
        <p:nvPicPr>
          <p:cNvPr id="24" name="Picture 23">
            <a:extLst>
              <a:ext uri="{FF2B5EF4-FFF2-40B4-BE49-F238E27FC236}">
                <a16:creationId xmlns:a16="http://schemas.microsoft.com/office/drawing/2014/main" id="{98AAB42A-F337-2F5A-AE86-FC58255EB91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229" y="3715872"/>
            <a:ext cx="3576771" cy="2387106"/>
          </a:xfrm>
          <a:prstGeom prst="rect">
            <a:avLst/>
          </a:prstGeom>
        </p:spPr>
      </p:pic>
      <p:sp>
        <p:nvSpPr>
          <p:cNvPr id="2" name="Slide Number Placeholder 26">
            <a:extLst>
              <a:ext uri="{FF2B5EF4-FFF2-40B4-BE49-F238E27FC236}">
                <a16:creationId xmlns:a16="http://schemas.microsoft.com/office/drawing/2014/main" id="{1ECCA441-C121-C7D1-60BC-2028B6FE0F1B}"/>
              </a:ext>
            </a:extLst>
          </p:cNvPr>
          <p:cNvSpPr>
            <a:spLocks noGrp="1"/>
          </p:cNvSpPr>
          <p:nvPr>
            <p:ph type="sldNum" sz="quarter" idx="4"/>
          </p:nvPr>
        </p:nvSpPr>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22</a:t>
            </a:fld>
            <a:endParaRPr lang="en-US"/>
          </a:p>
        </p:txBody>
      </p:sp>
    </p:spTree>
    <p:extLst>
      <p:ext uri="{BB962C8B-B14F-4D97-AF65-F5344CB8AC3E}">
        <p14:creationId xmlns:p14="http://schemas.microsoft.com/office/powerpoint/2010/main" val="1716509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B1A5F-0C2A-7359-B47A-317ED630A3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84DA98-E7A5-FA91-BDB6-1DD6D3823057}"/>
              </a:ext>
            </a:extLst>
          </p:cNvPr>
          <p:cNvSpPr>
            <a:spLocks noGrp="1"/>
          </p:cNvSpPr>
          <p:nvPr>
            <p:ph type="title"/>
          </p:nvPr>
        </p:nvSpPr>
        <p:spPr/>
        <p:txBody>
          <a:bodyPr/>
          <a:lstStyle/>
          <a:p>
            <a:r>
              <a:rPr lang="en-US"/>
              <a:t>Preventing the Next Harm</a:t>
            </a:r>
          </a:p>
        </p:txBody>
      </p:sp>
      <p:sp>
        <p:nvSpPr>
          <p:cNvPr id="5" name="Content Placeholder 4">
            <a:extLst>
              <a:ext uri="{FF2B5EF4-FFF2-40B4-BE49-F238E27FC236}">
                <a16:creationId xmlns:a16="http://schemas.microsoft.com/office/drawing/2014/main" id="{D8EECB09-03F1-23D9-E474-8FE5518DACA1}"/>
              </a:ext>
            </a:extLst>
          </p:cNvPr>
          <p:cNvSpPr>
            <a:spLocks noGrp="1"/>
          </p:cNvSpPr>
          <p:nvPr>
            <p:ph idx="1"/>
          </p:nvPr>
        </p:nvSpPr>
        <p:spPr>
          <a:xfrm>
            <a:off x="801229" y="1180821"/>
            <a:ext cx="7971295" cy="941294"/>
          </a:xfrm>
        </p:spPr>
        <p:txBody>
          <a:bodyPr>
            <a:normAutofit lnSpcReduction="10000"/>
          </a:bodyPr>
          <a:lstStyle/>
          <a:p>
            <a:pPr marL="0" indent="0">
              <a:buNone/>
            </a:pPr>
            <a:r>
              <a:rPr lang="en-US" sz="3000" b="1"/>
              <a:t>What can be done to keep the same error from happening again?</a:t>
            </a:r>
          </a:p>
        </p:txBody>
      </p:sp>
      <p:sp>
        <p:nvSpPr>
          <p:cNvPr id="6" name="Text Placeholder 5">
            <a:extLst>
              <a:ext uri="{FF2B5EF4-FFF2-40B4-BE49-F238E27FC236}">
                <a16:creationId xmlns:a16="http://schemas.microsoft.com/office/drawing/2014/main" id="{29BEE000-8C3D-447A-74F3-15CD80D7E041}"/>
              </a:ext>
            </a:extLst>
          </p:cNvPr>
          <p:cNvSpPr>
            <a:spLocks noGrp="1"/>
          </p:cNvSpPr>
          <p:nvPr>
            <p:ph type="body" sz="quarter" idx="11"/>
          </p:nvPr>
        </p:nvSpPr>
        <p:spPr>
          <a:xfrm>
            <a:off x="801229" y="2122115"/>
            <a:ext cx="5277512" cy="4065325"/>
          </a:xfrm>
        </p:spPr>
        <p:txBody>
          <a:bodyPr>
            <a:noAutofit/>
          </a:bodyPr>
          <a:lstStyle/>
          <a:p>
            <a:pPr marL="514350" lvl="1" indent="-176213">
              <a:buFont typeface="Arial" panose="020B0604020202020204" pitchFamily="34" charset="0"/>
              <a:buChar char="•"/>
            </a:pPr>
            <a:r>
              <a:rPr lang="en-US" sz="2500"/>
              <a:t>In-service trainings about pressure injury prevention </a:t>
            </a:r>
            <a:r>
              <a:rPr lang="en-US" sz="2500">
                <a:latin typeface="Arial" panose="020B0604020202020204" pitchFamily="34" charset="0"/>
                <a:cs typeface="Arial" panose="020B0604020202020204" pitchFamily="34" charset="0"/>
              </a:rPr>
              <a:t>–</a:t>
            </a:r>
            <a:r>
              <a:rPr lang="en-US" sz="2500"/>
              <a:t> create a system to identify clean and dirty medical equipment, and delegate who is responsible for cleaning equipment</a:t>
            </a:r>
          </a:p>
          <a:p>
            <a:pPr marL="514350" lvl="1" indent="-176213">
              <a:buFont typeface="Arial" panose="020B0604020202020204" pitchFamily="34" charset="0"/>
              <a:buChar char="•"/>
            </a:pPr>
            <a:r>
              <a:rPr lang="en-US" sz="2500"/>
              <a:t>Empower staff to ask for help</a:t>
            </a:r>
          </a:p>
          <a:p>
            <a:pPr marL="514350" lvl="1" indent="-176213">
              <a:buFont typeface="Arial" panose="020B0604020202020204" pitchFamily="34" charset="0"/>
              <a:buChar char="•"/>
            </a:pPr>
            <a:r>
              <a:rPr lang="en-US" sz="2500"/>
              <a:t>Perform and reinforce regular assessments to evaluate resident risk for developing pressure injuries</a:t>
            </a:r>
          </a:p>
        </p:txBody>
      </p:sp>
      <p:pic>
        <p:nvPicPr>
          <p:cNvPr id="3" name="Picture 2">
            <a:extLst>
              <a:ext uri="{FF2B5EF4-FFF2-40B4-BE49-F238E27FC236}">
                <a16:creationId xmlns:a16="http://schemas.microsoft.com/office/drawing/2014/main" id="{F7E564AD-0886-F165-EA77-07350B332EE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1336" y="2332225"/>
            <a:ext cx="2982538" cy="2982538"/>
          </a:xfrm>
          <a:prstGeom prst="rect">
            <a:avLst/>
          </a:prstGeom>
        </p:spPr>
      </p:pic>
      <p:sp>
        <p:nvSpPr>
          <p:cNvPr id="2" name="Slide Number Placeholder 1">
            <a:extLst>
              <a:ext uri="{FF2B5EF4-FFF2-40B4-BE49-F238E27FC236}">
                <a16:creationId xmlns:a16="http://schemas.microsoft.com/office/drawing/2014/main" id="{78F70E60-70F1-19EE-7BCF-C75F4B29ECD1}"/>
              </a:ext>
            </a:extLst>
          </p:cNvPr>
          <p:cNvSpPr>
            <a:spLocks noGrp="1"/>
          </p:cNvSpPr>
          <p:nvPr>
            <p:ph type="sldNum" sz="quarter" idx="4"/>
          </p:nvPr>
        </p:nvSpPr>
        <p:spPr/>
        <p:txBody>
          <a:bodyPr/>
          <a:lstStyle/>
          <a:p>
            <a:r>
              <a:rPr lang="en-US"/>
              <a:t> | </a:t>
            </a:r>
            <a:fld id="{3EAF645E-7E2B-4792-90B1-7B7BA0A8390A}" type="slidenum">
              <a:rPr lang="en-US" smtClean="0"/>
              <a:pPr/>
              <a:t>23</a:t>
            </a:fld>
            <a:endParaRPr lang="en-US"/>
          </a:p>
        </p:txBody>
      </p:sp>
    </p:spTree>
    <p:extLst>
      <p:ext uri="{BB962C8B-B14F-4D97-AF65-F5344CB8AC3E}">
        <p14:creationId xmlns:p14="http://schemas.microsoft.com/office/powerpoint/2010/main" val="1847212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16B70-C5E2-7237-B573-65F652B78393}"/>
              </a:ext>
            </a:extLst>
          </p:cNvPr>
          <p:cNvSpPr>
            <a:spLocks noGrp="1"/>
          </p:cNvSpPr>
          <p:nvPr>
            <p:ph type="title"/>
          </p:nvPr>
        </p:nvSpPr>
        <p:spPr/>
        <p:txBody>
          <a:bodyPr/>
          <a:lstStyle/>
          <a:p>
            <a:r>
              <a:rPr lang="en-US"/>
              <a:t>System-Based Safety Changes</a:t>
            </a:r>
          </a:p>
        </p:txBody>
      </p:sp>
      <p:sp>
        <p:nvSpPr>
          <p:cNvPr id="5" name="Content Placeholder 4">
            <a:extLst>
              <a:ext uri="{FF2B5EF4-FFF2-40B4-BE49-F238E27FC236}">
                <a16:creationId xmlns:a16="http://schemas.microsoft.com/office/drawing/2014/main" id="{CA915173-1E25-5722-4AEA-7768813B1929}"/>
              </a:ext>
            </a:extLst>
          </p:cNvPr>
          <p:cNvSpPr>
            <a:spLocks noGrp="1"/>
          </p:cNvSpPr>
          <p:nvPr>
            <p:ph idx="1"/>
          </p:nvPr>
        </p:nvSpPr>
        <p:spPr>
          <a:xfrm>
            <a:off x="801230" y="1180821"/>
            <a:ext cx="4553902" cy="5000904"/>
          </a:xfrm>
        </p:spPr>
        <p:txBody>
          <a:bodyPr>
            <a:normAutofit fontScale="92500" lnSpcReduction="10000"/>
          </a:bodyPr>
          <a:lstStyle/>
          <a:p>
            <a:r>
              <a:rPr lang="en-US"/>
              <a:t>Ensure staffing allows for two-person assist for turning and repositioning</a:t>
            </a:r>
          </a:p>
          <a:p>
            <a:r>
              <a:rPr lang="en-US"/>
              <a:t>Engage leadership to ensure products are available to assist with turning and repositioning</a:t>
            </a:r>
          </a:p>
          <a:p>
            <a:r>
              <a:rPr lang="en-US"/>
              <a:t>Create a culture where staff work together to complete tasks, regardless of their roles</a:t>
            </a:r>
          </a:p>
        </p:txBody>
      </p:sp>
      <p:pic>
        <p:nvPicPr>
          <p:cNvPr id="3" name="Picture 2">
            <a:extLst>
              <a:ext uri="{FF2B5EF4-FFF2-40B4-BE49-F238E27FC236}">
                <a16:creationId xmlns:a16="http://schemas.microsoft.com/office/drawing/2014/main" id="{D7315F8B-7EC4-2CE2-F231-9FA2D8E4F7A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l="7991" r="23536"/>
          <a:stretch/>
        </p:blipFill>
        <p:spPr>
          <a:xfrm>
            <a:off x="5355132" y="2063284"/>
            <a:ext cx="3444658" cy="3352800"/>
          </a:xfrm>
          <a:prstGeom prst="rect">
            <a:avLst/>
          </a:prstGeom>
        </p:spPr>
      </p:pic>
      <p:sp>
        <p:nvSpPr>
          <p:cNvPr id="2" name="Slide Number Placeholder 1">
            <a:extLst>
              <a:ext uri="{FF2B5EF4-FFF2-40B4-BE49-F238E27FC236}">
                <a16:creationId xmlns:a16="http://schemas.microsoft.com/office/drawing/2014/main" id="{D8FCCA01-D351-9D3A-8F51-1951DEDFC528}"/>
              </a:ext>
            </a:extLst>
          </p:cNvPr>
          <p:cNvSpPr>
            <a:spLocks noGrp="1"/>
          </p:cNvSpPr>
          <p:nvPr>
            <p:ph type="sldNum" sz="quarter" idx="4"/>
          </p:nvPr>
        </p:nvSpPr>
        <p:spPr/>
        <p:txBody>
          <a:bodyPr/>
          <a:lstStyle/>
          <a:p>
            <a:r>
              <a:rPr lang="en-US"/>
              <a:t> | </a:t>
            </a:r>
            <a:fld id="{3EAF645E-7E2B-4792-90B1-7B7BA0A8390A}" type="slidenum">
              <a:rPr lang="en-US" smtClean="0"/>
              <a:pPr/>
              <a:t>24</a:t>
            </a:fld>
            <a:endParaRPr lang="en-US"/>
          </a:p>
        </p:txBody>
      </p:sp>
    </p:spTree>
    <p:extLst>
      <p:ext uri="{BB962C8B-B14F-4D97-AF65-F5344CB8AC3E}">
        <p14:creationId xmlns:p14="http://schemas.microsoft.com/office/powerpoint/2010/main" val="1192451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5F765-F983-3F50-DC45-4CEE04C83FA6}"/>
              </a:ext>
            </a:extLst>
          </p:cNvPr>
          <p:cNvSpPr>
            <a:spLocks noGrp="1"/>
          </p:cNvSpPr>
          <p:nvPr>
            <p:ph type="title"/>
          </p:nvPr>
        </p:nvSpPr>
        <p:spPr>
          <a:xfrm>
            <a:off x="457200" y="0"/>
            <a:ext cx="8229600" cy="914400"/>
          </a:xfrm>
        </p:spPr>
        <p:txBody>
          <a:bodyPr/>
          <a:lstStyle/>
          <a:p>
            <a:r>
              <a:rPr lang="en-US"/>
              <a:t>Key Takeaways</a:t>
            </a:r>
          </a:p>
        </p:txBody>
      </p:sp>
      <p:sp>
        <p:nvSpPr>
          <p:cNvPr id="6" name="Content Placeholder 5">
            <a:extLst>
              <a:ext uri="{FF2B5EF4-FFF2-40B4-BE49-F238E27FC236}">
                <a16:creationId xmlns:a16="http://schemas.microsoft.com/office/drawing/2014/main" id="{46890966-39CE-16FA-B0AF-6C442C9546B8}"/>
              </a:ext>
            </a:extLst>
          </p:cNvPr>
          <p:cNvSpPr>
            <a:spLocks noGrp="1"/>
          </p:cNvSpPr>
          <p:nvPr>
            <p:ph idx="1"/>
          </p:nvPr>
        </p:nvSpPr>
        <p:spPr>
          <a:xfrm>
            <a:off x="873125" y="1383368"/>
            <a:ext cx="5000217" cy="4834552"/>
          </a:xfrm>
        </p:spPr>
        <p:txBody>
          <a:bodyPr>
            <a:normAutofit fontScale="85000" lnSpcReduction="10000"/>
          </a:bodyPr>
          <a:lstStyle/>
          <a:p>
            <a:r>
              <a:rPr lang="en-US"/>
              <a:t>Regular assessments and proactive pressure injury prevention is key to reducing development of pressure injuries</a:t>
            </a:r>
          </a:p>
          <a:p>
            <a:r>
              <a:rPr lang="en-US"/>
              <a:t>Any break in the skin can lead to infection or worsening of pressure injuries</a:t>
            </a:r>
          </a:p>
          <a:p>
            <a:r>
              <a:rPr lang="en-US"/>
              <a:t>Facility culture should support collaboration between roles to reduce mistakes during repositioning or transferring</a:t>
            </a:r>
          </a:p>
        </p:txBody>
      </p:sp>
      <p:pic>
        <p:nvPicPr>
          <p:cNvPr id="2" name="Picture 1">
            <a:extLst>
              <a:ext uri="{FF2B5EF4-FFF2-40B4-BE49-F238E27FC236}">
                <a16:creationId xmlns:a16="http://schemas.microsoft.com/office/drawing/2014/main" id="{E9854777-4945-7AA4-1F1B-031B265DB32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3577" y="1913573"/>
            <a:ext cx="2724702" cy="3634210"/>
          </a:xfrm>
          <a:prstGeom prst="rect">
            <a:avLst/>
          </a:prstGeom>
        </p:spPr>
      </p:pic>
      <p:sp>
        <p:nvSpPr>
          <p:cNvPr id="4" name="Slide Number Placeholder 3">
            <a:extLst>
              <a:ext uri="{FF2B5EF4-FFF2-40B4-BE49-F238E27FC236}">
                <a16:creationId xmlns:a16="http://schemas.microsoft.com/office/drawing/2014/main" id="{85CD4787-5662-BE96-BADA-6E67B57F55A8}"/>
              </a:ext>
            </a:extLst>
          </p:cNvPr>
          <p:cNvSpPr>
            <a:spLocks noGrp="1"/>
          </p:cNvSpPr>
          <p:nvPr>
            <p:ph type="sldNum" sz="quarter" idx="4"/>
          </p:nvPr>
        </p:nvSpPr>
        <p:spPr>
          <a:xfrm>
            <a:off x="8869680" y="6492240"/>
            <a:ext cx="274320" cy="365760"/>
          </a:xfrm>
        </p:spPr>
        <p:txBody>
          <a:bodyPr/>
          <a:lstStyle/>
          <a:p>
            <a:r>
              <a:rPr lang="en-US"/>
              <a:t> | </a:t>
            </a:r>
            <a:fld id="{3EAF645E-7E2B-4792-90B1-7B7BA0A8390A}" type="slidenum">
              <a:rPr lang="en-US" smtClean="0"/>
              <a:pPr/>
              <a:t>25</a:t>
            </a:fld>
            <a:endParaRPr lang="en-US"/>
          </a:p>
        </p:txBody>
      </p:sp>
    </p:spTree>
    <p:extLst>
      <p:ext uri="{BB962C8B-B14F-4D97-AF65-F5344CB8AC3E}">
        <p14:creationId xmlns:p14="http://schemas.microsoft.com/office/powerpoint/2010/main" val="2146623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0F51-18FD-10A8-B2EE-81EA460D7A9A}"/>
              </a:ext>
            </a:extLst>
          </p:cNvPr>
          <p:cNvSpPr>
            <a:spLocks noGrp="1"/>
          </p:cNvSpPr>
          <p:nvPr>
            <p:ph type="title"/>
          </p:nvPr>
        </p:nvSpPr>
        <p:spPr/>
        <p:txBody>
          <a:bodyPr/>
          <a:lstStyle/>
          <a:p>
            <a:r>
              <a:rPr lang="en-US"/>
              <a:t>Supporting Materials</a:t>
            </a:r>
          </a:p>
        </p:txBody>
      </p:sp>
      <p:sp>
        <p:nvSpPr>
          <p:cNvPr id="3" name="Content Placeholder 2">
            <a:extLst>
              <a:ext uri="{FF2B5EF4-FFF2-40B4-BE49-F238E27FC236}">
                <a16:creationId xmlns:a16="http://schemas.microsoft.com/office/drawing/2014/main" id="{E549A8E0-607F-2EC8-3E46-1EA1EEE9A112}"/>
              </a:ext>
            </a:extLst>
          </p:cNvPr>
          <p:cNvSpPr>
            <a:spLocks noGrp="1"/>
          </p:cNvSpPr>
          <p:nvPr>
            <p:ph idx="1"/>
          </p:nvPr>
        </p:nvSpPr>
        <p:spPr>
          <a:xfrm>
            <a:off x="457199" y="1097278"/>
            <a:ext cx="4287795" cy="5501229"/>
          </a:xfrm>
        </p:spPr>
        <p:txBody>
          <a:bodyPr>
            <a:normAutofit fontScale="85000" lnSpcReduction="20000"/>
          </a:bodyPr>
          <a:lstStyle/>
          <a:p>
            <a:pPr marL="514350" indent="-514350">
              <a:lnSpc>
                <a:spcPct val="100000"/>
              </a:lnSpc>
              <a:spcBef>
                <a:spcPts val="0"/>
              </a:spcBef>
              <a:buFont typeface="+mj-lt"/>
              <a:buAutoNum type="arabicPeriod"/>
            </a:pPr>
            <a:r>
              <a:rPr lang="en-US" sz="3200" dirty="0">
                <a:cs typeface="Calibri"/>
              </a:rPr>
              <a:t>Teachable Moments:</a:t>
            </a:r>
          </a:p>
          <a:p>
            <a:pPr marL="914400" indent="-296863">
              <a:spcBef>
                <a:spcPts val="0"/>
              </a:spcBef>
              <a:tabLst>
                <a:tab pos="568325" algn="l"/>
                <a:tab pos="914400" algn="l"/>
              </a:tabLst>
            </a:pPr>
            <a:r>
              <a:rPr lang="en-US" dirty="0">
                <a:cs typeface="Calibri"/>
                <a:hlinkClick r:id="rId3"/>
              </a:rPr>
              <a:t>The Case of the Resident Who Needs To Be Repositioned</a:t>
            </a:r>
            <a:endParaRPr lang="en-US" dirty="0">
              <a:cs typeface="Calibri"/>
            </a:endParaRPr>
          </a:p>
          <a:p>
            <a:pPr marL="914400" indent="-296863">
              <a:spcBef>
                <a:spcPts val="0"/>
              </a:spcBef>
              <a:tabLst>
                <a:tab pos="568325" algn="l"/>
                <a:tab pos="914400" algn="l"/>
              </a:tabLst>
            </a:pPr>
            <a:r>
              <a:rPr lang="en-US" b="0" i="0" dirty="0">
                <a:solidFill>
                  <a:srgbClr val="242424"/>
                </a:solidFill>
                <a:effectLst/>
                <a:hlinkClick r:id="rId4"/>
              </a:rPr>
              <a:t>The Case </a:t>
            </a:r>
            <a:r>
              <a:rPr lang="en-US" dirty="0">
                <a:solidFill>
                  <a:srgbClr val="242424"/>
                </a:solidFill>
                <a:hlinkClick r:id="rId4"/>
              </a:rPr>
              <a:t>of the Hoyer Lift That Was Not Disinfected</a:t>
            </a:r>
            <a:endParaRPr lang="en-US" b="0" i="0" dirty="0">
              <a:solidFill>
                <a:srgbClr val="242424"/>
              </a:solidFill>
              <a:effectLst/>
            </a:endParaRPr>
          </a:p>
          <a:p>
            <a:pPr marL="914400" indent="-296863">
              <a:spcBef>
                <a:spcPts val="0"/>
              </a:spcBef>
              <a:tabLst>
                <a:tab pos="568325" algn="l"/>
                <a:tab pos="914400" algn="l"/>
              </a:tabLst>
            </a:pPr>
            <a:r>
              <a:rPr lang="en-US" b="0" i="0" dirty="0">
                <a:solidFill>
                  <a:srgbClr val="242424"/>
                </a:solidFill>
                <a:effectLst/>
                <a:hlinkClick r:id="rId5"/>
              </a:rPr>
              <a:t>Pressure Injury Prevention—Fill in the Blank</a:t>
            </a:r>
            <a:endParaRPr lang="en-US" dirty="0">
              <a:cs typeface="Calibri"/>
            </a:endParaRPr>
          </a:p>
          <a:p>
            <a:pPr marL="514350" indent="-514350">
              <a:lnSpc>
                <a:spcPct val="100000"/>
              </a:lnSpc>
              <a:spcBef>
                <a:spcPts val="0"/>
              </a:spcBef>
              <a:buFont typeface="+mj-lt"/>
              <a:buAutoNum type="arabicPeriod" startAt="2"/>
            </a:pPr>
            <a:r>
              <a:rPr lang="en-US" sz="3200" dirty="0">
                <a:solidFill>
                  <a:srgbClr val="333333"/>
                </a:solidFill>
                <a:ea typeface="Calibri"/>
                <a:cs typeface="Calibri"/>
                <a:hlinkClick r:id="rId6"/>
              </a:rPr>
              <a:t>AHRQ's Safety Program for Nursing Homes: On-Time Pressure Ulcer Prevention</a:t>
            </a:r>
            <a:r>
              <a:rPr lang="en-US" sz="3200" baseline="30000" dirty="0">
                <a:solidFill>
                  <a:srgbClr val="333333"/>
                </a:solidFill>
                <a:ea typeface="Calibri"/>
                <a:cs typeface="Calibri"/>
              </a:rPr>
              <a:t>3</a:t>
            </a:r>
            <a:endParaRPr lang="en-US" sz="2400" baseline="30000" dirty="0">
              <a:solidFill>
                <a:srgbClr val="333333"/>
              </a:solidFill>
              <a:ea typeface="Calibri" panose="020F0502020204030204"/>
              <a:cs typeface="Calibri"/>
            </a:endParaRPr>
          </a:p>
          <a:p>
            <a:pPr marL="514350" indent="-514350">
              <a:lnSpc>
                <a:spcPct val="100000"/>
              </a:lnSpc>
              <a:spcBef>
                <a:spcPts val="0"/>
              </a:spcBef>
              <a:buFont typeface="+mj-lt"/>
              <a:buAutoNum type="arabicPeriod" startAt="2"/>
            </a:pPr>
            <a:r>
              <a:rPr lang="en-US" sz="3200" dirty="0">
                <a:cs typeface="Calibri"/>
                <a:hlinkClick r:id="rId7"/>
              </a:rPr>
              <a:t>Pressure injury staging guide</a:t>
            </a:r>
            <a:endParaRPr lang="en-US" sz="3200" baseline="30000" dirty="0">
              <a:ea typeface="Calibri"/>
              <a:cs typeface="Calibri"/>
            </a:endParaRPr>
          </a:p>
          <a:p>
            <a:endParaRPr lang="en-US" dirty="0"/>
          </a:p>
        </p:txBody>
      </p:sp>
      <p:pic>
        <p:nvPicPr>
          <p:cNvPr id="25" name="Picture 24" descr="The four key strategies graphic for the AHRQ Safety Program for MRSA Prevention: Long-term care. The key strategies to protect skin and prevent infection include keep skin clean and safe, reduce MDRO transmission, use antibiotics wisely, and clean high-touch surfaces.">
            <a:extLst>
              <a:ext uri="{FF2B5EF4-FFF2-40B4-BE49-F238E27FC236}">
                <a16:creationId xmlns:a16="http://schemas.microsoft.com/office/drawing/2014/main" id="{760B46C6-0E13-7C24-5415-EA5F41A77952}"/>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84071" y="1853173"/>
            <a:ext cx="4915204" cy="3662291"/>
          </a:xfrm>
          <a:prstGeom prst="rect">
            <a:avLst/>
          </a:prstGeom>
        </p:spPr>
      </p:pic>
      <p:sp>
        <p:nvSpPr>
          <p:cNvPr id="24" name="Slide Number Placeholder 23">
            <a:extLst>
              <a:ext uri="{FF2B5EF4-FFF2-40B4-BE49-F238E27FC236}">
                <a16:creationId xmlns:a16="http://schemas.microsoft.com/office/drawing/2014/main" id="{2F28D0E1-F328-B5E2-B184-12613F250DA9}"/>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98899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0DA32A48-674F-6B3B-AE7B-C89CEA768851}"/>
              </a:ext>
            </a:extLst>
          </p:cNvPr>
          <p:cNvSpPr>
            <a:spLocks noGrp="1"/>
          </p:cNvSpPr>
          <p:nvPr>
            <p:ph type="title"/>
          </p:nvPr>
        </p:nvSpPr>
        <p:spPr/>
        <p:txBody>
          <a:bodyPr/>
          <a:lstStyle/>
          <a:p>
            <a:r>
              <a:rPr lang="en-US"/>
              <a:t>Disclaimer</a:t>
            </a:r>
          </a:p>
        </p:txBody>
      </p:sp>
      <p:sp>
        <p:nvSpPr>
          <p:cNvPr id="7" name="Content Placeholder 6">
            <a:extLst>
              <a:ext uri="{FF2B5EF4-FFF2-40B4-BE49-F238E27FC236}">
                <a16:creationId xmlns:a16="http://schemas.microsoft.com/office/drawing/2014/main" id="{07566B40-2960-5555-5F32-A6855EA6A2EC}"/>
              </a:ext>
            </a:extLst>
          </p:cNvPr>
          <p:cNvSpPr>
            <a:spLocks noGrp="1"/>
          </p:cNvSpPr>
          <p:nvPr>
            <p:ph idx="1"/>
          </p:nvPr>
        </p:nvSpPr>
        <p:spPr/>
        <p:txBody>
          <a:bodyPr>
            <a:normAutofit/>
          </a:bodyPr>
          <a:lstStyle/>
          <a:p>
            <a:pPr lvl="0">
              <a:spcBef>
                <a:spcPts val="1800"/>
              </a:spcBef>
            </a:pPr>
            <a:r>
              <a:rPr lang="en-US" sz="2400"/>
              <a:t>The findings and recommendations in this presentation are those of the authors, who are responsible for its content, and do not necessarily represent the views of AHRQ. No statement in this presentation should be construed as an official position of AHRQ or of the U.S. Department of Health and Human Services.</a:t>
            </a:r>
          </a:p>
          <a:p>
            <a:pPr lvl="0">
              <a:spcBef>
                <a:spcPts val="1800"/>
              </a:spcBef>
            </a:pPr>
            <a:r>
              <a:rPr lang="en-US" sz="2400"/>
              <a:t>Any practice described in this presentation must be applied by healthcare practitioners in accordance with professional judgment and standards of care in regard to the unique circumstances that may apply in each situation they encounter. These practices are offered as helpful options for consideration by healthcare practitioners, not as guidelines.</a:t>
            </a:r>
          </a:p>
        </p:txBody>
      </p:sp>
      <p:sp>
        <p:nvSpPr>
          <p:cNvPr id="23" name="Slide Number Placeholder 22">
            <a:extLst>
              <a:ext uri="{FF2B5EF4-FFF2-40B4-BE49-F238E27FC236}">
                <a16:creationId xmlns:a16="http://schemas.microsoft.com/office/drawing/2014/main" id="{9D1AC14C-4F80-54B1-D7AD-3B943032C31D}"/>
              </a:ext>
            </a:extLst>
          </p:cNvPr>
          <p:cNvSpPr>
            <a:spLocks noGrp="1"/>
          </p:cNvSpPr>
          <p:nvPr>
            <p:ph type="sldNum" sz="quarter" idx="4"/>
          </p:nvPr>
        </p:nvSpPr>
        <p:spPr/>
        <p:txBody>
          <a:bodyPr/>
          <a:lstStyle/>
          <a:p>
            <a:r>
              <a:rPr lang="en-US"/>
              <a:t> | </a:t>
            </a:r>
            <a:fld id="{3EAF645E-7E2B-4792-90B1-7B7BA0A8390A}" type="slidenum">
              <a:rPr lang="en-US" smtClean="0"/>
              <a:pPr/>
              <a:t>27</a:t>
            </a:fld>
            <a:endParaRPr lang="en-US"/>
          </a:p>
        </p:txBody>
      </p:sp>
    </p:spTree>
    <p:extLst>
      <p:ext uri="{BB962C8B-B14F-4D97-AF65-F5344CB8AC3E}">
        <p14:creationId xmlns:p14="http://schemas.microsoft.com/office/powerpoint/2010/main" val="2175414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4612-ECBC-5096-EBAC-0430A8E6F00A}"/>
              </a:ext>
            </a:extLst>
          </p:cNvPr>
          <p:cNvSpPr>
            <a:spLocks noGrp="1"/>
          </p:cNvSpPr>
          <p:nvPr>
            <p:ph type="title"/>
          </p:nvPr>
        </p:nvSpPr>
        <p:spPr>
          <a:xfrm>
            <a:off x="457200" y="0"/>
            <a:ext cx="8229600" cy="914400"/>
          </a:xfrm>
        </p:spPr>
        <p:txBody>
          <a:bodyPr/>
          <a:lstStyle/>
          <a:p>
            <a:r>
              <a:rPr lang="en-US"/>
              <a:t>References—1 </a:t>
            </a:r>
          </a:p>
        </p:txBody>
      </p:sp>
      <p:sp>
        <p:nvSpPr>
          <p:cNvPr id="6" name="Content Placeholder 5">
            <a:extLst>
              <a:ext uri="{FF2B5EF4-FFF2-40B4-BE49-F238E27FC236}">
                <a16:creationId xmlns:a16="http://schemas.microsoft.com/office/drawing/2014/main" id="{5DBDEEFF-9F3A-678C-1906-79F6F1CC864F}"/>
              </a:ext>
            </a:extLst>
          </p:cNvPr>
          <p:cNvSpPr>
            <a:spLocks noGrp="1"/>
          </p:cNvSpPr>
          <p:nvPr>
            <p:ph idx="1"/>
          </p:nvPr>
        </p:nvSpPr>
        <p:spPr/>
        <p:txBody>
          <a:bodyPr>
            <a:normAutofit/>
          </a:bodyPr>
          <a:lstStyle/>
          <a:p>
            <a:pPr marL="457200" indent="-457200" defTabSz="914400">
              <a:lnSpc>
                <a:spcPct val="100000"/>
              </a:lnSpc>
              <a:buAutoNum type="arabicPeriod"/>
              <a:defRPr/>
            </a:pPr>
            <a:r>
              <a:rPr lang="en-US" sz="1600">
                <a:ea typeface="+mn-lt"/>
                <a:cs typeface="+mn-lt"/>
              </a:rPr>
              <a:t>Johns Hopkins Medicine. Pressure Injuries. </a:t>
            </a:r>
            <a:r>
              <a:rPr lang="en-US" sz="1600">
                <a:solidFill>
                  <a:schemeClr val="accent1"/>
                </a:solidFill>
                <a:ea typeface="+mn-lt"/>
                <a:cs typeface="+mn-lt"/>
                <a:hlinkClick r:id="rId2">
                  <a:extLst>
                    <a:ext uri="{A12FA001-AC4F-418D-AE19-62706E023703}">
                      <ahyp:hlinkClr xmlns:ahyp="http://schemas.microsoft.com/office/drawing/2018/hyperlinkcolor" val="tx"/>
                    </a:ext>
                  </a:extLst>
                </a:hlinkClick>
              </a:rPr>
              <a:t>https://www.hopkinsmedicine.org/health/conditions-and-diseases/pressure-injuries</a:t>
            </a:r>
            <a:r>
              <a:rPr lang="en-US" sz="1600">
                <a:ea typeface="+mn-lt"/>
                <a:cs typeface="+mn-lt"/>
              </a:rPr>
              <a:t>. Accessed </a:t>
            </a:r>
            <a:r>
              <a:rPr lang="en-US" sz="1600" dirty="0">
                <a:ea typeface="+mn-lt"/>
                <a:cs typeface="+mn-lt"/>
              </a:rPr>
              <a:t>August 8</a:t>
            </a:r>
            <a:r>
              <a:rPr lang="en-US" sz="1600">
                <a:ea typeface="+mn-lt"/>
                <a:cs typeface="+mn-lt"/>
              </a:rPr>
              <a:t>, 2025.</a:t>
            </a:r>
            <a:endParaRPr lang="en-US" sz="1600">
              <a:ea typeface="Calibri" panose="020F0502020204030204"/>
              <a:cs typeface="Calibri" panose="020F0502020204030204"/>
            </a:endParaRPr>
          </a:p>
          <a:p>
            <a:pPr marL="457200" indent="-457200" defTabSz="914400">
              <a:lnSpc>
                <a:spcPct val="100000"/>
              </a:lnSpc>
              <a:buAutoNum type="arabicPeriod"/>
              <a:defRPr/>
            </a:pPr>
            <a:r>
              <a:rPr lang="en-US" sz="1600">
                <a:ea typeface="Calibri" panose="020F0502020204030204"/>
                <a:cs typeface="Calibri" panose="020F0502020204030204"/>
              </a:rPr>
              <a:t>Centers for Disease Control and Prevention. Pressure Ulcers Among Nursing Home Residents: United States, 2004. </a:t>
            </a:r>
            <a:r>
              <a:rPr lang="en-US" sz="1600">
                <a:solidFill>
                  <a:schemeClr val="accent1"/>
                </a:solidFill>
                <a:ea typeface="Calibri"/>
                <a:cs typeface="Calibri"/>
                <a:hlinkClick r:id="rId3">
                  <a:extLst>
                    <a:ext uri="{A12FA001-AC4F-418D-AE19-62706E023703}">
                      <ahyp:hlinkClr xmlns:ahyp="http://schemas.microsoft.com/office/drawing/2018/hyperlinkcolor" val="tx"/>
                    </a:ext>
                  </a:extLst>
                </a:hlinkClick>
              </a:rPr>
              <a:t>https://www.cdc.gov/nchs/products/databriefs/db14.htm#:~:text=Pressure%20ulcers%20were%20more%20common,length%20of%20stay%20(7%25)</a:t>
            </a:r>
            <a:r>
              <a:rPr lang="en-US" sz="1600">
                <a:ea typeface="Calibri"/>
                <a:cs typeface="Calibri"/>
              </a:rPr>
              <a:t>. Accessed </a:t>
            </a:r>
            <a:r>
              <a:rPr lang="en-US" sz="1600" dirty="0">
                <a:ea typeface="Calibri"/>
                <a:cs typeface="Calibri"/>
              </a:rPr>
              <a:t>August 8</a:t>
            </a:r>
            <a:r>
              <a:rPr lang="en-US" sz="1600">
                <a:ea typeface="Calibri"/>
                <a:cs typeface="Calibri"/>
              </a:rPr>
              <a:t>, 2025. </a:t>
            </a:r>
          </a:p>
          <a:p>
            <a:pPr marL="457200" indent="-457200" defTabSz="914400">
              <a:lnSpc>
                <a:spcPct val="100000"/>
              </a:lnSpc>
              <a:buAutoNum type="arabicPeriod"/>
              <a:defRPr/>
            </a:pPr>
            <a:r>
              <a:rPr lang="en-US" sz="1600">
                <a:ea typeface="Calibri"/>
                <a:cs typeface="Calibri"/>
              </a:rPr>
              <a:t>Agency for Healthcare Research and Quality. AHRQ’s Safety Program for Nursing Homes: On-Time Pressure Ulcer Prevention. </a:t>
            </a:r>
            <a:r>
              <a:rPr lang="en-US" sz="1600">
                <a:solidFill>
                  <a:schemeClr val="accent1"/>
                </a:solidFill>
                <a:ea typeface="Calibri"/>
                <a:cs typeface="Calibri"/>
                <a:hlinkClick r:id="rId4">
                  <a:extLst>
                    <a:ext uri="{A12FA001-AC4F-418D-AE19-62706E023703}">
                      <ahyp:hlinkClr xmlns:ahyp="http://schemas.microsoft.com/office/drawing/2018/hyperlinkcolor" val="tx"/>
                    </a:ext>
                  </a:extLst>
                </a:hlinkClick>
              </a:rPr>
              <a:t>https://www.ahrq.gov/patient-safety/settings/long-term-care/resource/ontime/pruprev/index.html</a:t>
            </a:r>
            <a:r>
              <a:rPr lang="en-US" sz="1600">
                <a:ea typeface="Calibri" panose="020F0502020204030204"/>
                <a:cs typeface="Calibri" panose="020F0502020204030204"/>
              </a:rPr>
              <a:t>. Accessed </a:t>
            </a:r>
            <a:r>
              <a:rPr lang="en-US" sz="1600" dirty="0">
                <a:ea typeface="Calibri" panose="020F0502020204030204"/>
                <a:cs typeface="Calibri" panose="020F0502020204030204"/>
              </a:rPr>
              <a:t>August 8</a:t>
            </a:r>
            <a:r>
              <a:rPr lang="en-US" sz="1600">
                <a:ea typeface="Calibri" panose="020F0502020204030204"/>
                <a:cs typeface="Calibri" panose="020F0502020204030204"/>
              </a:rPr>
              <a:t>, 2025. </a:t>
            </a:r>
          </a:p>
          <a:p>
            <a:pPr marL="457200" indent="-457200" defTabSz="914400">
              <a:lnSpc>
                <a:spcPct val="100000"/>
              </a:lnSpc>
              <a:buAutoNum type="arabicPeriod"/>
              <a:defRPr/>
            </a:pPr>
            <a:r>
              <a:rPr lang="en-US" sz="1600">
                <a:ea typeface="Calibri" panose="020F0502020204030204"/>
                <a:cs typeface="Calibri" panose="020F0502020204030204"/>
              </a:rPr>
              <a:t>Centers for Medicare and Medicaid Services. Home Health Quality Measures. Last reviewed October 04, 2023. </a:t>
            </a:r>
            <a:r>
              <a:rPr lang="en-US" sz="1600">
                <a:solidFill>
                  <a:schemeClr val="accent1"/>
                </a:solidFill>
                <a:ea typeface="Calibri" panose="020F0502020204030204"/>
                <a:cs typeface="Calibri" panose="020F0502020204030204"/>
                <a:hlinkClick r:id="rId5">
                  <a:extLst>
                    <a:ext uri="{A12FA001-AC4F-418D-AE19-62706E023703}">
                      <ahyp:hlinkClr xmlns:ahyp="http://schemas.microsoft.com/office/drawing/2018/hyperlinkcolor" val="tx"/>
                    </a:ext>
                  </a:extLst>
                </a:hlinkClick>
              </a:rPr>
              <a:t>https://www.cms.gov/medicare/quality/home-health/home-health-quality-measures</a:t>
            </a:r>
            <a:r>
              <a:rPr lang="en-US" sz="1600">
                <a:ea typeface="Calibri" panose="020F0502020204030204"/>
                <a:cs typeface="Calibri" panose="020F0502020204030204"/>
              </a:rPr>
              <a:t>. </a:t>
            </a:r>
            <a:r>
              <a:rPr lang="en-US" sz="1600">
                <a:ea typeface="+mn-lt"/>
                <a:cs typeface="+mn-lt"/>
              </a:rPr>
              <a:t>Accessed </a:t>
            </a:r>
            <a:r>
              <a:rPr lang="en-US" sz="1600" dirty="0">
                <a:ea typeface="+mn-lt"/>
                <a:cs typeface="+mn-lt"/>
              </a:rPr>
              <a:t>August 8</a:t>
            </a:r>
            <a:r>
              <a:rPr lang="en-US" sz="1600">
                <a:ea typeface="+mn-lt"/>
                <a:cs typeface="+mn-lt"/>
              </a:rPr>
              <a:t>, 2025. </a:t>
            </a:r>
            <a:endParaRPr lang="en-US" sz="1600">
              <a:ea typeface="Calibri" panose="020F0502020204030204"/>
              <a:cs typeface="Calibri" panose="020F0502020204030204"/>
            </a:endParaRPr>
          </a:p>
          <a:p>
            <a:pPr marL="457200" indent="-457200" defTabSz="914400">
              <a:lnSpc>
                <a:spcPct val="100000"/>
              </a:lnSpc>
              <a:buAutoNum type="arabicPeriod"/>
              <a:defRPr/>
            </a:pPr>
            <a:r>
              <a:rPr lang="en-US" sz="1600">
                <a:ea typeface="Calibri" panose="020F0502020204030204"/>
                <a:cs typeface="Calibri" panose="020F0502020204030204"/>
              </a:rPr>
              <a:t>The Joint Commission. Quick Safety 25: Preventing Pressure Injuries</a:t>
            </a:r>
            <a:r>
              <a:rPr lang="en-US" sz="1600">
                <a:solidFill>
                  <a:schemeClr val="accent1"/>
                </a:solidFill>
                <a:ea typeface="Calibri" panose="020F0502020204030204"/>
                <a:cs typeface="Calibri" panose="020F0502020204030204"/>
              </a:rPr>
              <a:t>. </a:t>
            </a:r>
            <a:r>
              <a:rPr lang="en-US" sz="1600">
                <a:solidFill>
                  <a:schemeClr val="accent1"/>
                </a:solidFill>
                <a:ea typeface="Calibri"/>
                <a:cs typeface="Calibri"/>
                <a:hlinkClick r:id="rId6">
                  <a:extLst>
                    <a:ext uri="{A12FA001-AC4F-418D-AE19-62706E023703}">
                      <ahyp:hlinkClr xmlns:ahyp="http://schemas.microsoft.com/office/drawing/2018/hyperlinkcolor" val="tx"/>
                    </a:ext>
                  </a:extLst>
                </a:hlinkClick>
              </a:rPr>
              <a:t>https://www.jointcommission.org/resources/news-and-multimedia/newsletters/newsletters/quick-safety/quick-safety-issue-25-preventing-pressure-injuries/preventing-pressure-injuries/</a:t>
            </a:r>
            <a:r>
              <a:rPr lang="en-US" sz="1600">
                <a:solidFill>
                  <a:schemeClr val="accent1"/>
                </a:solidFill>
                <a:ea typeface="Calibri"/>
                <a:cs typeface="Calibri"/>
              </a:rPr>
              <a:t>. </a:t>
            </a:r>
            <a:r>
              <a:rPr lang="en-US" sz="1600">
                <a:ea typeface="Calibri"/>
                <a:cs typeface="Calibri"/>
              </a:rPr>
              <a:t>Accessed </a:t>
            </a:r>
            <a:r>
              <a:rPr lang="en-US" sz="1600" dirty="0">
                <a:ea typeface="Calibri"/>
                <a:cs typeface="Calibri"/>
              </a:rPr>
              <a:t>August 8</a:t>
            </a:r>
            <a:r>
              <a:rPr lang="en-US" sz="1600">
                <a:ea typeface="Calibri"/>
                <a:cs typeface="Calibri"/>
              </a:rPr>
              <a:t>, 2025.</a:t>
            </a:r>
          </a:p>
          <a:p>
            <a:pPr marL="457200" indent="-457200" defTabSz="914400">
              <a:lnSpc>
                <a:spcPct val="100000"/>
              </a:lnSpc>
              <a:buAutoNum type="arabicPeriod"/>
              <a:defRPr/>
            </a:pPr>
            <a:r>
              <a:rPr lang="en-US" sz="1600">
                <a:ea typeface="Calibri"/>
                <a:cs typeface="Calibri"/>
              </a:rPr>
              <a:t>National Pressure Injury Advisory Panel. Pressure Injury Prevention Points. </a:t>
            </a:r>
            <a:r>
              <a:rPr lang="en-US" sz="1600">
                <a:solidFill>
                  <a:schemeClr val="accent1"/>
                </a:solidFill>
                <a:ea typeface="Calibri"/>
                <a:cs typeface="Calibri"/>
                <a:hlinkClick r:id="rId7">
                  <a:extLst>
                    <a:ext uri="{A12FA001-AC4F-418D-AE19-62706E023703}">
                      <ahyp:hlinkClr xmlns:ahyp="http://schemas.microsoft.com/office/drawing/2018/hyperlinkcolor" val="tx"/>
                    </a:ext>
                  </a:extLst>
                </a:hlinkClick>
              </a:rPr>
              <a:t>https://npiap.com/page/PreventionPoints</a:t>
            </a:r>
            <a:r>
              <a:rPr lang="en-US" sz="1600">
                <a:solidFill>
                  <a:schemeClr val="accent1"/>
                </a:solidFill>
                <a:ea typeface="Calibri"/>
                <a:cs typeface="Calibri"/>
              </a:rPr>
              <a:t>. </a:t>
            </a:r>
            <a:r>
              <a:rPr lang="en-US" sz="1600">
                <a:ea typeface="Calibri"/>
                <a:cs typeface="Calibri"/>
              </a:rPr>
              <a:t>Accessed August 8, 2025. </a:t>
            </a:r>
            <a:endParaRPr lang="en-US" sz="1600">
              <a:solidFill>
                <a:srgbClr val="000000"/>
              </a:solidFill>
              <a:ea typeface="Calibri"/>
              <a:cs typeface="Calibri"/>
            </a:endParaRPr>
          </a:p>
        </p:txBody>
      </p:sp>
      <p:sp>
        <p:nvSpPr>
          <p:cNvPr id="3" name="Slide Number Placeholder 26">
            <a:extLst>
              <a:ext uri="{FF2B5EF4-FFF2-40B4-BE49-F238E27FC236}">
                <a16:creationId xmlns:a16="http://schemas.microsoft.com/office/drawing/2014/main" id="{3FA46DC5-2BE8-46AA-7F05-F7F5740EABDF}"/>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28</a:t>
            </a:fld>
            <a:endParaRPr lang="en-US"/>
          </a:p>
        </p:txBody>
      </p:sp>
    </p:spTree>
    <p:extLst>
      <p:ext uri="{BB962C8B-B14F-4D97-AF65-F5344CB8AC3E}">
        <p14:creationId xmlns:p14="http://schemas.microsoft.com/office/powerpoint/2010/main" val="1456226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AB452-F00A-50DE-1FAB-1B08B07B258A}"/>
              </a:ext>
            </a:extLst>
          </p:cNvPr>
          <p:cNvSpPr>
            <a:spLocks noGrp="1"/>
          </p:cNvSpPr>
          <p:nvPr>
            <p:ph type="title"/>
          </p:nvPr>
        </p:nvSpPr>
        <p:spPr/>
        <p:txBody>
          <a:bodyPr/>
          <a:lstStyle/>
          <a:p>
            <a:r>
              <a:rPr lang="en-US"/>
              <a:t>References—2</a:t>
            </a:r>
          </a:p>
        </p:txBody>
      </p:sp>
      <p:sp>
        <p:nvSpPr>
          <p:cNvPr id="3" name="Content Placeholder 2">
            <a:extLst>
              <a:ext uri="{FF2B5EF4-FFF2-40B4-BE49-F238E27FC236}">
                <a16:creationId xmlns:a16="http://schemas.microsoft.com/office/drawing/2014/main" id="{588197C0-0235-7578-7CD0-F18046E5B8C4}"/>
              </a:ext>
            </a:extLst>
          </p:cNvPr>
          <p:cNvSpPr>
            <a:spLocks noGrp="1"/>
          </p:cNvSpPr>
          <p:nvPr>
            <p:ph idx="1"/>
          </p:nvPr>
        </p:nvSpPr>
        <p:spPr/>
        <p:txBody>
          <a:bodyPr/>
          <a:lstStyle/>
          <a:p>
            <a:pPr marL="457200" marR="0" lvl="0" indent="-457200" algn="l" defTabSz="1005840" rtl="0" eaLnBrk="1" fontAlgn="auto" latinLnBrk="0" hangingPunct="1">
              <a:lnSpc>
                <a:spcPct val="100000"/>
              </a:lnSpc>
              <a:spcBef>
                <a:spcPts val="1100"/>
              </a:spcBef>
              <a:spcAft>
                <a:spcPts val="0"/>
              </a:spcAft>
              <a:buClrTx/>
              <a:buSzTx/>
              <a:buFont typeface="Arial" panose="020B0604020202020204" pitchFamily="34" charset="0"/>
              <a:buAutoNum type="arabicPeriod" startAt="7"/>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Agency for Healthcare Research and Quality. Preventing Pressure Ulcers in Hospitals. </a:t>
            </a:r>
            <a:r>
              <a:rPr kumimoji="0" lang="en-US" sz="1500" b="0" i="0" u="none" strike="noStrike" kern="1200" cap="none" spc="0" normalizeH="0" baseline="0" noProof="0">
                <a:ln>
                  <a:noFill/>
                </a:ln>
                <a:solidFill>
                  <a:schemeClr val="accent1"/>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https://www.ahrq.gov/patient-safety/settings/hospital/resource/pressureulcer/tool/pu7b.html</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Accessed </a:t>
            </a:r>
            <a:r>
              <a:rPr lang="en-US" sz="1500" dirty="0">
                <a:solidFill>
                  <a:prstClr val="black"/>
                </a:solidFill>
                <a:latin typeface="Calibri" panose="020F0502020204030204"/>
              </a:rPr>
              <a:t>August 8</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2025. </a:t>
            </a:r>
          </a:p>
          <a:p>
            <a:pPr marL="0" indent="0">
              <a:buNone/>
            </a:pPr>
            <a:endParaRPr lang="en-US"/>
          </a:p>
        </p:txBody>
      </p:sp>
      <p:sp>
        <p:nvSpPr>
          <p:cNvPr id="24" name="Slide Number Placeholder 23">
            <a:extLst>
              <a:ext uri="{FF2B5EF4-FFF2-40B4-BE49-F238E27FC236}">
                <a16:creationId xmlns:a16="http://schemas.microsoft.com/office/drawing/2014/main" id="{10A26E78-70B7-DED6-11C5-46240BA57E9F}"/>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86135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07478C-ADEA-B146-97F5-5CC471CE6586}"/>
              </a:ext>
            </a:extLst>
          </p:cNvPr>
          <p:cNvSpPr>
            <a:spLocks noGrp="1"/>
          </p:cNvSpPr>
          <p:nvPr>
            <p:ph type="title"/>
          </p:nvPr>
        </p:nvSpPr>
        <p:spPr/>
        <p:txBody>
          <a:bodyPr>
            <a:normAutofit/>
          </a:bodyPr>
          <a:lstStyle/>
          <a:p>
            <a:r>
              <a:rPr lang="en-US"/>
              <a:t>Educational Objectives</a:t>
            </a:r>
          </a:p>
        </p:txBody>
      </p:sp>
      <p:sp>
        <p:nvSpPr>
          <p:cNvPr id="10" name="Content Placeholder 9">
            <a:extLst>
              <a:ext uri="{FF2B5EF4-FFF2-40B4-BE49-F238E27FC236}">
                <a16:creationId xmlns:a16="http://schemas.microsoft.com/office/drawing/2014/main" id="{E57BAFDC-F3A8-A107-0DF5-EE7ABA891F6F}"/>
              </a:ext>
            </a:extLst>
          </p:cNvPr>
          <p:cNvSpPr>
            <a:spLocks noGrp="1"/>
          </p:cNvSpPr>
          <p:nvPr>
            <p:ph idx="1"/>
          </p:nvPr>
        </p:nvSpPr>
        <p:spPr>
          <a:xfrm>
            <a:off x="457200" y="1097279"/>
            <a:ext cx="3710763" cy="5212080"/>
          </a:xfrm>
        </p:spPr>
        <p:txBody>
          <a:bodyPr/>
          <a:lstStyle/>
          <a:p>
            <a:r>
              <a:rPr lang="en-US"/>
              <a:t>Learn what pressure injuries are and how to prevent them</a:t>
            </a:r>
          </a:p>
          <a:p>
            <a:r>
              <a:rPr lang="en-US"/>
              <a:t>Review staging for pressure injuries</a:t>
            </a:r>
          </a:p>
          <a:p>
            <a:r>
              <a:rPr lang="en-US"/>
              <a:t>Discuss how pressure injuries can lead to infections</a:t>
            </a:r>
          </a:p>
        </p:txBody>
      </p:sp>
      <p:pic>
        <p:nvPicPr>
          <p:cNvPr id="3" name="Picture 4" descr="The four key strategies graphic for the AHRQ Safety Program for MRSA Prevention: Long-term care. The key strategies to protect skin and prevent infection include keep skin clean and safe, reduce MDRO transmission, use antibiotics wisely, and clean high-touch surfaces.">
            <a:extLst>
              <a:ext uri="{FF2B5EF4-FFF2-40B4-BE49-F238E27FC236}">
                <a16:creationId xmlns:a16="http://schemas.microsoft.com/office/drawing/2014/main" id="{7EBB020F-1A98-970E-0FD5-F6BE43142A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3062" y="1315292"/>
            <a:ext cx="5683589" cy="4237761"/>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26">
            <a:extLst>
              <a:ext uri="{FF2B5EF4-FFF2-40B4-BE49-F238E27FC236}">
                <a16:creationId xmlns:a16="http://schemas.microsoft.com/office/drawing/2014/main" id="{F97A80AC-A925-D2BD-03EF-80EA95EAD120}"/>
              </a:ext>
            </a:extLst>
          </p:cNvPr>
          <p:cNvSpPr>
            <a:spLocks noGrp="1"/>
          </p:cNvSpPr>
          <p:nvPr>
            <p:ph type="sldNum" sz="quarter" idx="4"/>
          </p:nvPr>
        </p:nvSpPr>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3</a:t>
            </a:fld>
            <a:endParaRPr lang="en-US"/>
          </a:p>
        </p:txBody>
      </p:sp>
    </p:spTree>
    <p:extLst>
      <p:ext uri="{BB962C8B-B14F-4D97-AF65-F5344CB8AC3E}">
        <p14:creationId xmlns:p14="http://schemas.microsoft.com/office/powerpoint/2010/main" val="145009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BAA84D3C-6713-82F3-F269-F7930F150B43}"/>
              </a:ext>
            </a:extLst>
          </p:cNvPr>
          <p:cNvSpPr>
            <a:spLocks noGrp="1"/>
          </p:cNvSpPr>
          <p:nvPr>
            <p:ph type="title"/>
          </p:nvPr>
        </p:nvSpPr>
        <p:spPr/>
        <p:txBody>
          <a:bodyPr/>
          <a:lstStyle/>
          <a:p>
            <a:r>
              <a:rPr lang="en-US"/>
              <a:t>What Are Pressure Injuries?</a:t>
            </a:r>
            <a:r>
              <a:rPr lang="en-US" baseline="30000"/>
              <a:t>1</a:t>
            </a:r>
            <a:endParaRPr lang="en-US"/>
          </a:p>
        </p:txBody>
      </p:sp>
      <p:sp>
        <p:nvSpPr>
          <p:cNvPr id="27" name="Content Placeholder 26">
            <a:extLst>
              <a:ext uri="{FF2B5EF4-FFF2-40B4-BE49-F238E27FC236}">
                <a16:creationId xmlns:a16="http://schemas.microsoft.com/office/drawing/2014/main" id="{221F7597-7043-B807-1D93-2C17E1FBEF39}"/>
              </a:ext>
            </a:extLst>
          </p:cNvPr>
          <p:cNvSpPr>
            <a:spLocks noGrp="1"/>
          </p:cNvSpPr>
          <p:nvPr>
            <p:ph idx="1"/>
          </p:nvPr>
        </p:nvSpPr>
        <p:spPr>
          <a:xfrm>
            <a:off x="457200" y="1097279"/>
            <a:ext cx="4240615" cy="5212080"/>
          </a:xfrm>
        </p:spPr>
        <p:txBody>
          <a:bodyPr>
            <a:normAutofit fontScale="92500" lnSpcReduction="20000"/>
          </a:bodyPr>
          <a:lstStyle/>
          <a:p>
            <a:r>
              <a:rPr lang="en-US"/>
              <a:t>Were previously called “pressure ulcers” or “bedsores”</a:t>
            </a:r>
          </a:p>
          <a:p>
            <a:r>
              <a:rPr lang="en-US"/>
              <a:t>The breakdown of skin from a lack of blood flow caused by a combination of pressure, friction, and shear to the area</a:t>
            </a:r>
          </a:p>
          <a:p>
            <a:r>
              <a:rPr lang="en-US"/>
              <a:t>Four stages of pressure injuries, ranging from early warning stage to severe</a:t>
            </a:r>
          </a:p>
        </p:txBody>
      </p:sp>
      <p:pic>
        <p:nvPicPr>
          <p:cNvPr id="3" name="Picture 2" descr="An image of a human body with common areas for pressure injuries highlighted.">
            <a:extLst>
              <a:ext uri="{FF2B5EF4-FFF2-40B4-BE49-F238E27FC236}">
                <a16:creationId xmlns:a16="http://schemas.microsoft.com/office/drawing/2014/main" id="{C50B1645-275B-97FA-E183-35C0E8BED570}"/>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256460"/>
            <a:ext cx="4574094" cy="1894736"/>
          </a:xfrm>
          <a:prstGeom prst="rect">
            <a:avLst/>
          </a:prstGeom>
        </p:spPr>
      </p:pic>
      <p:pic>
        <p:nvPicPr>
          <p:cNvPr id="4" name="Picture 3" descr="A healthcare worker treating a pressure injury on a foot.">
            <a:extLst>
              <a:ext uri="{FF2B5EF4-FFF2-40B4-BE49-F238E27FC236}">
                <a16:creationId xmlns:a16="http://schemas.microsoft.com/office/drawing/2014/main" id="{07EA7516-F99C-90E4-6810-FEB0F049A014}"/>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7815" y="3666659"/>
            <a:ext cx="4047635" cy="2475326"/>
          </a:xfrm>
          <a:prstGeom prst="rect">
            <a:avLst/>
          </a:prstGeom>
        </p:spPr>
      </p:pic>
      <p:sp>
        <p:nvSpPr>
          <p:cNvPr id="2" name="Slide Number Placeholder 26">
            <a:extLst>
              <a:ext uri="{FF2B5EF4-FFF2-40B4-BE49-F238E27FC236}">
                <a16:creationId xmlns:a16="http://schemas.microsoft.com/office/drawing/2014/main" id="{F76415D6-582B-4618-BD4F-0000988650EE}"/>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4</a:t>
            </a:fld>
            <a:endParaRPr lang="en-US"/>
          </a:p>
        </p:txBody>
      </p:sp>
    </p:spTree>
    <p:extLst>
      <p:ext uri="{BB962C8B-B14F-4D97-AF65-F5344CB8AC3E}">
        <p14:creationId xmlns:p14="http://schemas.microsoft.com/office/powerpoint/2010/main" val="35719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D193-661C-97AF-0A9A-261FBD137C2F}"/>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A80403CF-2F16-BDF2-0078-78F137BA0AC7}"/>
              </a:ext>
            </a:extLst>
          </p:cNvPr>
          <p:cNvSpPr>
            <a:spLocks noGrp="1"/>
          </p:cNvSpPr>
          <p:nvPr>
            <p:ph type="title"/>
          </p:nvPr>
        </p:nvSpPr>
        <p:spPr/>
        <p:txBody>
          <a:bodyPr>
            <a:normAutofit fontScale="90000"/>
          </a:bodyPr>
          <a:lstStyle/>
          <a:p>
            <a:r>
              <a:rPr lang="en-US"/>
              <a:t>Pressure Injuries in Long-Term Care</a:t>
            </a:r>
          </a:p>
        </p:txBody>
      </p:sp>
      <p:sp>
        <p:nvSpPr>
          <p:cNvPr id="27" name="Content Placeholder 26">
            <a:extLst>
              <a:ext uri="{FF2B5EF4-FFF2-40B4-BE49-F238E27FC236}">
                <a16:creationId xmlns:a16="http://schemas.microsoft.com/office/drawing/2014/main" id="{25173198-2162-682B-AB14-0B4DB4E55ECF}"/>
              </a:ext>
            </a:extLst>
          </p:cNvPr>
          <p:cNvSpPr>
            <a:spLocks noGrp="1"/>
          </p:cNvSpPr>
          <p:nvPr>
            <p:ph idx="1"/>
          </p:nvPr>
        </p:nvSpPr>
        <p:spPr>
          <a:xfrm>
            <a:off x="457200" y="1097279"/>
            <a:ext cx="4541520" cy="5212080"/>
          </a:xfrm>
        </p:spPr>
        <p:txBody>
          <a:bodyPr>
            <a:normAutofit fontScale="92500" lnSpcReduction="20000"/>
          </a:bodyPr>
          <a:lstStyle/>
          <a:p>
            <a:pPr marL="341313" indent="-341313"/>
            <a:r>
              <a:rPr lang="en-US" sz="3200"/>
              <a:t>At any given time, more than 1 in 10 (11%) nursing home residents have a pressure injury</a:t>
            </a:r>
            <a:r>
              <a:rPr lang="en-US" sz="3200" baseline="30000"/>
              <a:t>2</a:t>
            </a:r>
            <a:endParaRPr lang="en-US" sz="3200" baseline="30000">
              <a:cs typeface="Calibri"/>
            </a:endParaRPr>
          </a:p>
          <a:p>
            <a:pPr marL="342900" indent="-342900"/>
            <a:r>
              <a:rPr lang="en-US" sz="3200" b="0" i="0">
                <a:effectLst/>
              </a:rPr>
              <a:t>Pressure injuries are estimated to </a:t>
            </a:r>
            <a:r>
              <a:rPr lang="en-US" sz="3200"/>
              <a:t>cost 33 </a:t>
            </a:r>
            <a:r>
              <a:rPr lang="en-US" sz="3200" b="0" i="0">
                <a:effectLst/>
              </a:rPr>
              <a:t>billion </a:t>
            </a:r>
            <a:r>
              <a:rPr lang="en-US" sz="3200"/>
              <a:t>healthcare dollars</a:t>
            </a:r>
            <a:r>
              <a:rPr lang="en-US" sz="3200" b="0" i="0">
                <a:effectLst/>
              </a:rPr>
              <a:t> every </a:t>
            </a:r>
            <a:r>
              <a:rPr lang="en-US" sz="3200"/>
              <a:t>year</a:t>
            </a:r>
            <a:r>
              <a:rPr lang="en-US" sz="3200" baseline="30000"/>
              <a:t>3</a:t>
            </a:r>
            <a:endParaRPr lang="en-US" sz="3200" b="0" i="0" baseline="30000">
              <a:effectLst/>
              <a:ea typeface="Calibri"/>
              <a:cs typeface="Calibri"/>
            </a:endParaRPr>
          </a:p>
          <a:p>
            <a:pPr marL="342900" indent="-342900"/>
            <a:r>
              <a:rPr lang="en-US" sz="3200">
                <a:cs typeface="Calibri"/>
              </a:rPr>
              <a:t>Pressure injuries  predispose residents to MDRO wound infections, bone infections, and sepsis</a:t>
            </a:r>
            <a:r>
              <a:rPr lang="en-US" sz="3200" baseline="30000">
                <a:cs typeface="Calibri"/>
              </a:rPr>
              <a:t>4</a:t>
            </a:r>
            <a:r>
              <a:rPr lang="en-US" sz="3200">
                <a:cs typeface="Calibri"/>
              </a:rPr>
              <a:t> </a:t>
            </a:r>
          </a:p>
          <a:p>
            <a:endParaRPr lang="en-US"/>
          </a:p>
        </p:txBody>
      </p:sp>
      <p:pic>
        <p:nvPicPr>
          <p:cNvPr id="3" name="Picture 2" descr="A picture of a pressure injury with a measuring tape next to it, indicating the size.">
            <a:extLst>
              <a:ext uri="{FF2B5EF4-FFF2-40B4-BE49-F238E27FC236}">
                <a16:creationId xmlns:a16="http://schemas.microsoft.com/office/drawing/2014/main" id="{BEA8BC11-AA91-D663-067C-C4A9D75F1BA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8720" y="2294659"/>
            <a:ext cx="3756425" cy="28173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6">
            <a:extLst>
              <a:ext uri="{FF2B5EF4-FFF2-40B4-BE49-F238E27FC236}">
                <a16:creationId xmlns:a16="http://schemas.microsoft.com/office/drawing/2014/main" id="{C6CDA653-E3D3-2DF1-9376-D92BA1A75350}"/>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5</a:t>
            </a:fld>
            <a:endParaRPr lang="en-US"/>
          </a:p>
        </p:txBody>
      </p:sp>
    </p:spTree>
    <p:extLst>
      <p:ext uri="{BB962C8B-B14F-4D97-AF65-F5344CB8AC3E}">
        <p14:creationId xmlns:p14="http://schemas.microsoft.com/office/powerpoint/2010/main" val="395450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BCFF5-5ABF-B525-A2EA-847DA9BAAB64}"/>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B37F24ED-5755-EBD2-B669-1E3DF5CE4BA7}"/>
              </a:ext>
            </a:extLst>
          </p:cNvPr>
          <p:cNvSpPr>
            <a:spLocks noGrp="1"/>
          </p:cNvSpPr>
          <p:nvPr>
            <p:ph type="title"/>
          </p:nvPr>
        </p:nvSpPr>
        <p:spPr/>
        <p:txBody>
          <a:bodyPr/>
          <a:lstStyle/>
          <a:p>
            <a:r>
              <a:rPr lang="en-US"/>
              <a:t>Triangle of Transmission</a:t>
            </a:r>
          </a:p>
        </p:txBody>
      </p:sp>
      <p:pic>
        <p:nvPicPr>
          <p:cNvPr id="11" name="Picture 10" descr="The triangle of transmission that shows how pathogens can be transferred between direct care staff, residents, and the environment. In this example, pressure injury prevention breaks the train of transmission between direct care staff and the resident.">
            <a:extLst>
              <a:ext uri="{FF2B5EF4-FFF2-40B4-BE49-F238E27FC236}">
                <a16:creationId xmlns:a16="http://schemas.microsoft.com/office/drawing/2014/main" id="{D208EC32-8072-6CAC-58A3-D26DA0DBFEEB}"/>
              </a:ext>
            </a:extLst>
          </p:cNvPr>
          <p:cNvPicPr>
            <a:picLocks noChangeAspect="1"/>
          </p:cNvPicPr>
          <p:nvPr/>
        </p:nvPicPr>
        <p:blipFill>
          <a:blip r:embed="rId3"/>
          <a:stretch>
            <a:fillRect/>
          </a:stretch>
        </p:blipFill>
        <p:spPr>
          <a:xfrm>
            <a:off x="0" y="991563"/>
            <a:ext cx="9144000" cy="5110215"/>
          </a:xfrm>
          <a:prstGeom prst="rect">
            <a:avLst/>
          </a:prstGeom>
        </p:spPr>
      </p:pic>
      <p:sp>
        <p:nvSpPr>
          <p:cNvPr id="2" name="Slide Number Placeholder 26">
            <a:extLst>
              <a:ext uri="{FF2B5EF4-FFF2-40B4-BE49-F238E27FC236}">
                <a16:creationId xmlns:a16="http://schemas.microsoft.com/office/drawing/2014/main" id="{4FD76A2C-E619-F676-2058-9F709B2F3F9B}"/>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6</a:t>
            </a:fld>
            <a:endParaRPr lang="en-US"/>
          </a:p>
        </p:txBody>
      </p:sp>
    </p:spTree>
    <p:extLst>
      <p:ext uri="{BB962C8B-B14F-4D97-AF65-F5344CB8AC3E}">
        <p14:creationId xmlns:p14="http://schemas.microsoft.com/office/powerpoint/2010/main" val="383994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A5DB3-A2F9-80C8-B1CF-6C1047264E49}"/>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4F446917-B26B-58BE-3140-1023409BA693}"/>
              </a:ext>
            </a:extLst>
          </p:cNvPr>
          <p:cNvSpPr>
            <a:spLocks noGrp="1"/>
          </p:cNvSpPr>
          <p:nvPr>
            <p:ph type="title"/>
          </p:nvPr>
        </p:nvSpPr>
        <p:spPr>
          <a:xfrm>
            <a:off x="457200" y="0"/>
            <a:ext cx="8229600" cy="914400"/>
          </a:xfrm>
        </p:spPr>
        <p:txBody>
          <a:bodyPr>
            <a:normAutofit fontScale="90000"/>
          </a:bodyPr>
          <a:lstStyle/>
          <a:p>
            <a:r>
              <a:rPr lang="en-US"/>
              <a:t>How Do Pressure Injuries Develop?</a:t>
            </a:r>
          </a:p>
        </p:txBody>
      </p:sp>
      <p:sp>
        <p:nvSpPr>
          <p:cNvPr id="9" name="Content Placeholder 8">
            <a:extLst>
              <a:ext uri="{FF2B5EF4-FFF2-40B4-BE49-F238E27FC236}">
                <a16:creationId xmlns:a16="http://schemas.microsoft.com/office/drawing/2014/main" id="{7D608D09-AEC7-4BE0-91BE-DB1AF0000D68}"/>
              </a:ext>
            </a:extLst>
          </p:cNvPr>
          <p:cNvSpPr>
            <a:spLocks noGrp="1"/>
          </p:cNvSpPr>
          <p:nvPr>
            <p:ph idx="1"/>
          </p:nvPr>
        </p:nvSpPr>
        <p:spPr/>
        <p:txBody>
          <a:bodyPr/>
          <a:lstStyle/>
          <a:p>
            <a:r>
              <a:rPr lang="en-US"/>
              <a:t>Pressure</a:t>
            </a:r>
          </a:p>
          <a:p>
            <a:r>
              <a:rPr lang="en-US"/>
              <a:t>Friction</a:t>
            </a:r>
          </a:p>
          <a:p>
            <a:r>
              <a:rPr lang="en-US"/>
              <a:t>Shear</a:t>
            </a:r>
          </a:p>
        </p:txBody>
      </p:sp>
      <p:pic>
        <p:nvPicPr>
          <p:cNvPr id="4" name="Picture 3" descr="An image of a supine human body highlighting the areas that will most commonly develop pressure injuries in this position.">
            <a:extLst>
              <a:ext uri="{FF2B5EF4-FFF2-40B4-BE49-F238E27FC236}">
                <a16:creationId xmlns:a16="http://schemas.microsoft.com/office/drawing/2014/main" id="{B0B7F3A9-1A8E-D89B-4972-B71D20A29CBC}"/>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9278" y="2967739"/>
            <a:ext cx="3739977" cy="1471160"/>
          </a:xfrm>
          <a:prstGeom prst="rect">
            <a:avLst/>
          </a:prstGeom>
        </p:spPr>
      </p:pic>
      <p:pic>
        <p:nvPicPr>
          <p:cNvPr id="5" name="Picture 4" descr="An image of a  human body lying on the right side, highlighting the areas that will most commonly develop pressure injuries in this position.">
            <a:extLst>
              <a:ext uri="{FF2B5EF4-FFF2-40B4-BE49-F238E27FC236}">
                <a16:creationId xmlns:a16="http://schemas.microsoft.com/office/drawing/2014/main" id="{2F161254-EDFB-2BCF-3C17-AD7405DB75E1}"/>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69"/>
          <a:stretch/>
        </p:blipFill>
        <p:spPr>
          <a:xfrm>
            <a:off x="939277" y="4734869"/>
            <a:ext cx="3739978" cy="1471160"/>
          </a:xfrm>
          <a:prstGeom prst="rect">
            <a:avLst/>
          </a:prstGeom>
        </p:spPr>
      </p:pic>
      <p:pic>
        <p:nvPicPr>
          <p:cNvPr id="6" name="Picture 5" descr="An image of a human body sitting in a chair, highlighting the areas that will most commonly develop pressure injuries in this position.">
            <a:extLst>
              <a:ext uri="{FF2B5EF4-FFF2-40B4-BE49-F238E27FC236}">
                <a16:creationId xmlns:a16="http://schemas.microsoft.com/office/drawing/2014/main" id="{96B4CCA1-5C7D-ACC5-6523-C3434F791D50}"/>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997"/>
          <a:stretch/>
        </p:blipFill>
        <p:spPr>
          <a:xfrm>
            <a:off x="5168670" y="1145504"/>
            <a:ext cx="3036052" cy="2682165"/>
          </a:xfrm>
          <a:prstGeom prst="rect">
            <a:avLst/>
          </a:prstGeom>
        </p:spPr>
      </p:pic>
      <p:pic>
        <p:nvPicPr>
          <p:cNvPr id="3" name="Picture 2" descr="An image of a human body sitting up on a bed, legs extended, highlighting the areas that will most commonly develop pressure injuries in this position.">
            <a:extLst>
              <a:ext uri="{FF2B5EF4-FFF2-40B4-BE49-F238E27FC236}">
                <a16:creationId xmlns:a16="http://schemas.microsoft.com/office/drawing/2014/main" id="{7CED3E77-CF4C-84C3-AD2D-B2CA935BACF9}"/>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940" r="9882"/>
          <a:stretch/>
        </p:blipFill>
        <p:spPr>
          <a:xfrm>
            <a:off x="5168670" y="4108594"/>
            <a:ext cx="3036052" cy="2097435"/>
          </a:xfrm>
          <a:prstGeom prst="rect">
            <a:avLst/>
          </a:prstGeom>
        </p:spPr>
      </p:pic>
      <p:sp>
        <p:nvSpPr>
          <p:cNvPr id="2" name="Slide Number Placeholder 26">
            <a:extLst>
              <a:ext uri="{FF2B5EF4-FFF2-40B4-BE49-F238E27FC236}">
                <a16:creationId xmlns:a16="http://schemas.microsoft.com/office/drawing/2014/main" id="{E9E0C8BB-560D-E883-78B2-56A24F2A2C8E}"/>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7</a:t>
            </a:fld>
            <a:endParaRPr lang="en-US"/>
          </a:p>
        </p:txBody>
      </p:sp>
    </p:spTree>
    <p:extLst>
      <p:ext uri="{BB962C8B-B14F-4D97-AF65-F5344CB8AC3E}">
        <p14:creationId xmlns:p14="http://schemas.microsoft.com/office/powerpoint/2010/main" val="289769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A315-B947-065A-9462-9D9CC2908BA3}"/>
              </a:ext>
            </a:extLst>
          </p:cNvPr>
          <p:cNvSpPr>
            <a:spLocks noGrp="1"/>
          </p:cNvSpPr>
          <p:nvPr>
            <p:ph type="title"/>
          </p:nvPr>
        </p:nvSpPr>
        <p:spPr/>
        <p:txBody>
          <a:bodyPr>
            <a:noAutofit/>
          </a:bodyPr>
          <a:lstStyle/>
          <a:p>
            <a:r>
              <a:rPr lang="en-US" sz="4000"/>
              <a:t>Pressure, Friction, and Shear</a:t>
            </a:r>
          </a:p>
        </p:txBody>
      </p:sp>
      <p:sp>
        <p:nvSpPr>
          <p:cNvPr id="3" name="Content Placeholder 2">
            <a:extLst>
              <a:ext uri="{FF2B5EF4-FFF2-40B4-BE49-F238E27FC236}">
                <a16:creationId xmlns:a16="http://schemas.microsoft.com/office/drawing/2014/main" id="{FB184580-8D9C-B901-6524-12929EE03315}"/>
              </a:ext>
            </a:extLst>
          </p:cNvPr>
          <p:cNvSpPr>
            <a:spLocks noGrp="1"/>
          </p:cNvSpPr>
          <p:nvPr>
            <p:ph idx="1"/>
          </p:nvPr>
        </p:nvSpPr>
        <p:spPr>
          <a:xfrm>
            <a:off x="457200" y="1097279"/>
            <a:ext cx="4653280" cy="5212080"/>
          </a:xfrm>
        </p:spPr>
        <p:txBody>
          <a:bodyPr>
            <a:normAutofit fontScale="92500" lnSpcReduction="20000"/>
          </a:bodyPr>
          <a:lstStyle/>
          <a:p>
            <a:r>
              <a:rPr lang="en-US"/>
              <a:t>Sustained pressure occurs when mobility is an issue.</a:t>
            </a:r>
          </a:p>
          <a:p>
            <a:r>
              <a:rPr lang="en-US"/>
              <a:t>Friction occurs when the body moves back and forth along a surface.</a:t>
            </a:r>
          </a:p>
          <a:p>
            <a:r>
              <a:rPr lang="en-US"/>
              <a:t>Shear involves pressure and friction and causes damage to epidermis and dermis.</a:t>
            </a:r>
          </a:p>
          <a:p>
            <a:r>
              <a:rPr lang="en-US"/>
              <a:t>Pressure injuries develop due to any combination of these factors.</a:t>
            </a:r>
          </a:p>
        </p:txBody>
      </p:sp>
      <p:pic>
        <p:nvPicPr>
          <p:cNvPr id="28" name="Picture 27" descr="A picture of a resident showing a scrape on her arm to a healthcare worker.">
            <a:extLst>
              <a:ext uri="{FF2B5EF4-FFF2-40B4-BE49-F238E27FC236}">
                <a16:creationId xmlns:a16="http://schemas.microsoft.com/office/drawing/2014/main" id="{9B742138-A7BB-0AEF-AA4C-C20DA0BA601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604615" y="1284172"/>
            <a:ext cx="3232404" cy="2154936"/>
          </a:xfrm>
          <a:prstGeom prst="rect">
            <a:avLst/>
          </a:prstGeom>
          <a:effectLst>
            <a:outerShdw blurRad="50800" dist="38100" dir="2700000" algn="tl" rotWithShape="0">
              <a:prstClr val="black">
                <a:alpha val="40000"/>
              </a:prstClr>
            </a:outerShdw>
          </a:effectLst>
        </p:spPr>
      </p:pic>
      <p:pic>
        <p:nvPicPr>
          <p:cNvPr id="26" name="Picture 25" descr="A picture of a healthcare worker applying bandages to the arm of a resident.">
            <a:extLst>
              <a:ext uri="{FF2B5EF4-FFF2-40B4-BE49-F238E27FC236}">
                <a16:creationId xmlns:a16="http://schemas.microsoft.com/office/drawing/2014/main" id="{156B1466-D615-B159-641E-9FCB5D7C126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604615" y="3903373"/>
            <a:ext cx="3230880" cy="2154936"/>
          </a:xfrm>
          <a:prstGeom prst="rect">
            <a:avLst/>
          </a:prstGeom>
          <a:effectLst>
            <a:outerShdw blurRad="50800" dist="38100" dir="2700000" algn="tl" rotWithShape="0">
              <a:prstClr val="black">
                <a:alpha val="40000"/>
              </a:prstClr>
            </a:outerShdw>
          </a:effectLst>
        </p:spPr>
      </p:pic>
      <p:sp>
        <p:nvSpPr>
          <p:cNvPr id="24" name="Slide Number Placeholder 23">
            <a:extLst>
              <a:ext uri="{FF2B5EF4-FFF2-40B4-BE49-F238E27FC236}">
                <a16:creationId xmlns:a16="http://schemas.microsoft.com/office/drawing/2014/main" id="{4129067B-B776-BC02-6615-751536E653A9}"/>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5246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17B14-1CE3-88F0-EE34-9F5043BC6ED5}"/>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BD28FCD4-9182-0E52-0ABC-FA894DA0109D}"/>
              </a:ext>
            </a:extLst>
          </p:cNvPr>
          <p:cNvSpPr>
            <a:spLocks noGrp="1"/>
          </p:cNvSpPr>
          <p:nvPr>
            <p:ph type="title"/>
          </p:nvPr>
        </p:nvSpPr>
        <p:spPr/>
        <p:txBody>
          <a:bodyPr/>
          <a:lstStyle/>
          <a:p>
            <a:r>
              <a:rPr lang="en-US"/>
              <a:t>The Stages of Pressure Injuries</a:t>
            </a:r>
          </a:p>
        </p:txBody>
      </p:sp>
      <p:sp>
        <p:nvSpPr>
          <p:cNvPr id="27" name="Content Placeholder 26">
            <a:extLst>
              <a:ext uri="{FF2B5EF4-FFF2-40B4-BE49-F238E27FC236}">
                <a16:creationId xmlns:a16="http://schemas.microsoft.com/office/drawing/2014/main" id="{8119FA8C-581A-0863-BB6D-34557607502C}"/>
              </a:ext>
            </a:extLst>
          </p:cNvPr>
          <p:cNvSpPr>
            <a:spLocks noGrp="1"/>
          </p:cNvSpPr>
          <p:nvPr>
            <p:ph idx="1"/>
          </p:nvPr>
        </p:nvSpPr>
        <p:spPr/>
        <p:txBody>
          <a:bodyPr numCol="2"/>
          <a:lstStyle/>
          <a:p>
            <a:pPr marL="0" indent="0" algn="ctr">
              <a:buNone/>
            </a:pPr>
            <a:r>
              <a:rPr lang="en-US" b="1"/>
              <a:t>Stage 1</a:t>
            </a:r>
          </a:p>
          <a:p>
            <a:r>
              <a:rPr lang="en-US" dirty="0"/>
              <a:t>Nonblanchable</a:t>
            </a:r>
            <a:r>
              <a:rPr lang="en-US"/>
              <a:t> erythema of intact skin</a:t>
            </a:r>
          </a:p>
          <a:p>
            <a:endParaRPr lang="en-US"/>
          </a:p>
          <a:p>
            <a:endParaRPr lang="en-US"/>
          </a:p>
          <a:p>
            <a:endParaRPr lang="en-US"/>
          </a:p>
          <a:p>
            <a:endParaRPr lang="en-US"/>
          </a:p>
          <a:p>
            <a:endParaRPr lang="en-US"/>
          </a:p>
          <a:p>
            <a:pPr marL="0" indent="0" algn="ctr">
              <a:buNone/>
            </a:pPr>
            <a:r>
              <a:rPr lang="en-US" b="1"/>
              <a:t>Stage 2</a:t>
            </a:r>
          </a:p>
          <a:p>
            <a:r>
              <a:rPr lang="en-US"/>
              <a:t>Partial-thickness skin loss with exposed dermal layer</a:t>
            </a:r>
          </a:p>
        </p:txBody>
      </p:sp>
      <p:pic>
        <p:nvPicPr>
          <p:cNvPr id="4" name="Picture 3" descr="An image of a Stage 1 Pressure injury on the foot.">
            <a:extLst>
              <a:ext uri="{FF2B5EF4-FFF2-40B4-BE49-F238E27FC236}">
                <a16:creationId xmlns:a16="http://schemas.microsoft.com/office/drawing/2014/main" id="{A0DDE631-FC16-B262-CDBF-0EF68D0B6547}"/>
              </a:ext>
              <a:ext uri="{C183D7F6-B498-43B3-948B-1728B52AA6E4}">
                <adec:decorative xmlns:adec="http://schemas.microsoft.com/office/drawing/2017/decorative" val="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3429000"/>
            <a:ext cx="3640921" cy="2730691"/>
          </a:xfrm>
          <a:prstGeom prst="rect">
            <a:avLst/>
          </a:prstGeom>
        </p:spPr>
      </p:pic>
      <p:pic>
        <p:nvPicPr>
          <p:cNvPr id="3" name="Picture 4" descr="An image of a Stage 2 pressure injury.">
            <a:extLst>
              <a:ext uri="{FF2B5EF4-FFF2-40B4-BE49-F238E27FC236}">
                <a16:creationId xmlns:a16="http://schemas.microsoft.com/office/drawing/2014/main" id="{DC55AB0C-C66A-4DAB-E5FD-E06AD1524F4A}"/>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45881" y="3428999"/>
            <a:ext cx="3640921" cy="27306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6">
            <a:extLst>
              <a:ext uri="{FF2B5EF4-FFF2-40B4-BE49-F238E27FC236}">
                <a16:creationId xmlns:a16="http://schemas.microsoft.com/office/drawing/2014/main" id="{DD63D46C-4004-4203-64B8-87884C45B710}"/>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9</a:t>
            </a:fld>
            <a:endParaRPr lang="en-US"/>
          </a:p>
        </p:txBody>
      </p:sp>
    </p:spTree>
    <p:extLst>
      <p:ext uri="{BB962C8B-B14F-4D97-AF65-F5344CB8AC3E}">
        <p14:creationId xmlns:p14="http://schemas.microsoft.com/office/powerpoint/2010/main" val="2848868786"/>
      </p:ext>
    </p:extLst>
  </p:cSld>
  <p:clrMapOvr>
    <a:masterClrMapping/>
  </p:clrMapOvr>
</p:sld>
</file>

<file path=ppt/theme/theme1.xml><?xml version="1.0" encoding="utf-8"?>
<a:theme xmlns:a="http://schemas.openxmlformats.org/drawingml/2006/main" name="2_AHRQ MRSA">
  <a:themeElements>
    <a:clrScheme name="AHRQ MRSA">
      <a:dk1>
        <a:sysClr val="windowText" lastClr="000000"/>
      </a:dk1>
      <a:lt1>
        <a:sysClr val="window" lastClr="FFFFFF"/>
      </a:lt1>
      <a:dk2>
        <a:srgbClr val="757575"/>
      </a:dk2>
      <a:lt2>
        <a:srgbClr val="E7E6E6"/>
      </a:lt2>
      <a:accent1>
        <a:srgbClr val="007DA3"/>
      </a:accent1>
      <a:accent2>
        <a:srgbClr val="FAD701"/>
      </a:accent2>
      <a:accent3>
        <a:srgbClr val="FCF1DD"/>
      </a:accent3>
      <a:accent4>
        <a:srgbClr val="F48154"/>
      </a:accent4>
      <a:accent5>
        <a:srgbClr val="086354"/>
      </a:accent5>
      <a:accent6>
        <a:srgbClr val="E7E6E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RQ MRSA" id="{B3152F7F-7669-4C5A-9C10-A560DFE5AA94}" vid="{4D6CAD94-38B2-4925-9A3A-5BF58A1668AD}"/>
    </a:ext>
  </a:extLst>
</a:theme>
</file>

<file path=ppt/theme/theme2.xml><?xml version="1.0" encoding="utf-8"?>
<a:theme xmlns:a="http://schemas.openxmlformats.org/drawingml/2006/main" name="correct master">
  <a:themeElements>
    <a:clrScheme name="AHRQ MRSA">
      <a:dk1>
        <a:sysClr val="windowText" lastClr="000000"/>
      </a:dk1>
      <a:lt1>
        <a:sysClr val="window" lastClr="FFFFFF"/>
      </a:lt1>
      <a:dk2>
        <a:srgbClr val="757575"/>
      </a:dk2>
      <a:lt2>
        <a:srgbClr val="E7E6E6"/>
      </a:lt2>
      <a:accent1>
        <a:srgbClr val="007DA3"/>
      </a:accent1>
      <a:accent2>
        <a:srgbClr val="FAD701"/>
      </a:accent2>
      <a:accent3>
        <a:srgbClr val="FCF1DD"/>
      </a:accent3>
      <a:accent4>
        <a:srgbClr val="F48154"/>
      </a:accent4>
      <a:accent5>
        <a:srgbClr val="086354"/>
      </a:accent5>
      <a:accent6>
        <a:srgbClr val="E7E6E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RQ MRSA" id="{B3152F7F-7669-4C5A-9C10-A560DFE5AA94}" vid="{4D6CAD94-38B2-4925-9A3A-5BF58A1668AD}"/>
    </a:ext>
  </a:extLst>
</a:theme>
</file>

<file path=ppt/theme/theme3.xml><?xml version="1.0" encoding="utf-8"?>
<a:theme xmlns:a="http://schemas.openxmlformats.org/drawingml/2006/main" name="1_AHRQ MRSA">
  <a:themeElements>
    <a:clrScheme name="AHRQ MRSA">
      <a:dk1>
        <a:sysClr val="windowText" lastClr="000000"/>
      </a:dk1>
      <a:lt1>
        <a:sysClr val="window" lastClr="FFFFFF"/>
      </a:lt1>
      <a:dk2>
        <a:srgbClr val="757575"/>
      </a:dk2>
      <a:lt2>
        <a:srgbClr val="E7E6E6"/>
      </a:lt2>
      <a:accent1>
        <a:srgbClr val="007DA3"/>
      </a:accent1>
      <a:accent2>
        <a:srgbClr val="FAD701"/>
      </a:accent2>
      <a:accent3>
        <a:srgbClr val="FCF1DD"/>
      </a:accent3>
      <a:accent4>
        <a:srgbClr val="F48154"/>
      </a:accent4>
      <a:accent5>
        <a:srgbClr val="086354"/>
      </a:accent5>
      <a:accent6>
        <a:srgbClr val="E7E6E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RQ MRSA" id="{B3152F7F-7669-4C5A-9C10-A560DFE5AA94}" vid="{4D6CAD94-38B2-4925-9A3A-5BF58A1668A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sidentBathingPreferencesandSkinassessments xmlns="931aec66-2863-455c-9bb0-8c99df0ac3fd" xsi:nil="true"/>
    <SharedWithUsers xmlns="5d14f105-b512-4c58-b648-3bdda2cf581d">
      <UserInfo>
        <DisplayName>ahn-roy</DisplayName>
        <AccountId>104</AccountId>
        <AccountType/>
      </UserInfo>
      <UserInfo>
        <DisplayName>Prashila Dullabh</DisplayName>
        <AccountId>105</AccountId>
        <AccountType/>
      </UserInfo>
      <UserInfo>
        <DisplayName>Kathleen Speck</DisplayName>
        <AccountId>11</AccountId>
        <AccountType/>
      </UserInfo>
      <UserInfo>
        <DisplayName>Clare Rock</DisplayName>
        <AccountId>101</AccountId>
        <AccountType/>
      </UserInfo>
      <UserInfo>
        <DisplayName>Samuel Kim</DisplayName>
        <AccountId>12</AccountId>
        <AccountType/>
      </UserInfo>
      <UserInfo>
        <DisplayName>Alejandra Salinas</DisplayName>
        <AccountId>112</AccountId>
        <AccountType/>
      </UserInfo>
      <UserInfo>
        <DisplayName>Aki Suzuki</DisplayName>
        <AccountId>113</AccountId>
        <AccountType/>
      </UserInfo>
      <UserInfo>
        <DisplayName>Abigail Vorsteg</DisplayName>
        <AccountId>114</AccountId>
        <AccountType/>
      </UserInfo>
      <UserInfo>
        <DisplayName>Morgan Katz</DisplayName>
        <AccountId>31</AccountId>
        <AccountType/>
      </UserInfo>
      <UserInfo>
        <DisplayName>Heather Saunders</DisplayName>
        <AccountId>59</AccountId>
        <AccountType/>
      </UserInfo>
      <UserInfo>
        <DisplayName>Valeria Fabre</DisplayName>
        <AccountId>56</AccountId>
        <AccountType/>
      </UserInfo>
      <UserInfo>
        <DisplayName>Meghan Walrath</DisplayName>
        <AccountId>49</AccountId>
        <AccountType/>
      </UserInfo>
      <UserInfo>
        <DisplayName>Caylin Andrews</DisplayName>
        <AccountId>120</AccountId>
        <AccountType/>
      </UserInfo>
    </SharedWithUsers>
    <lcf76f155ced4ddcb4097134ff3c332f xmlns="931aec66-2863-455c-9bb0-8c99df0ac3fd">
      <Terms xmlns="http://schemas.microsoft.com/office/infopath/2007/PartnerControls"/>
    </lcf76f155ced4ddcb4097134ff3c332f>
    <TaxCatchAll xmlns="5d14f105-b512-4c58-b648-3bdda2cf58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C06F82F74DC74D9A1715CAE0E542E2" ma:contentTypeVersion="20" ma:contentTypeDescription="Create a new document." ma:contentTypeScope="" ma:versionID="f9bc1d42ba8155787123ceb957459d8d">
  <xsd:schema xmlns:xsd="http://www.w3.org/2001/XMLSchema" xmlns:xs="http://www.w3.org/2001/XMLSchema" xmlns:p="http://schemas.microsoft.com/office/2006/metadata/properties" xmlns:ns2="931aec66-2863-455c-9bb0-8c99df0ac3fd" xmlns:ns3="5d14f105-b512-4c58-b648-3bdda2cf581d" targetNamespace="http://schemas.microsoft.com/office/2006/metadata/properties" ma:root="true" ma:fieldsID="3ec37f08cc1e008a62fd65c6ec224e6c" ns2:_="" ns3:_="">
    <xsd:import namespace="931aec66-2863-455c-9bb0-8c99df0ac3fd"/>
    <xsd:import namespace="5d14f105-b512-4c58-b648-3bdda2cf58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ResidentBathingPreferencesandSkinassessment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aec66-2863-455c-9bb0-8c99df0ac3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ResidentBathingPreferencesandSkinassessments" ma:index="23" nillable="true" ma:displayName="Resident Bathing Preferences and Skin assessments" ma:format="Dropdown" ma:hidden="true" ma:internalName="ResidentBathingPreferencesandSkinassessments" ma:readOnly="false">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hidden="true"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14f105-b512-4c58-b648-3bdda2cf581d"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74233f0f-6bd0-4026-a550-8b5d019f9378}" ma:internalName="TaxCatchAll" ma:readOnly="false" ma:showField="CatchAllData" ma:web="5d14f105-b512-4c58-b648-3bdda2cf58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DB00C8-C440-4FF0-8D38-06591ADB0842}">
  <ds:schemaRefs>
    <ds:schemaRef ds:uri="http://schemas.microsoft.com/office/2006/metadata/properties"/>
    <ds:schemaRef ds:uri="http://schemas.microsoft.com/office/infopath/2007/PartnerControls"/>
    <ds:schemaRef ds:uri="931aec66-2863-455c-9bb0-8c99df0ac3fd"/>
    <ds:schemaRef ds:uri="5d14f105-b512-4c58-b648-3bdda2cf581d"/>
  </ds:schemaRefs>
</ds:datastoreItem>
</file>

<file path=customXml/itemProps2.xml><?xml version="1.0" encoding="utf-8"?>
<ds:datastoreItem xmlns:ds="http://schemas.openxmlformats.org/officeDocument/2006/customXml" ds:itemID="{71232D87-1E0C-4A9C-BBEB-05FB3ED331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1aec66-2863-455c-9bb0-8c99df0ac3fd"/>
    <ds:schemaRef ds:uri="5d14f105-b512-4c58-b648-3bdda2cf58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10EA03-11E5-4CA4-9C90-859F3A0C22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1450</Words>
  <Application>Microsoft Office PowerPoint</Application>
  <PresentationFormat>Letter Paper (8.5x11 in)</PresentationFormat>
  <Paragraphs>171</Paragraphs>
  <Slides>29</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Courier New</vt:lpstr>
      <vt:lpstr>Wingdings</vt:lpstr>
      <vt:lpstr>2_AHRQ MRSA</vt:lpstr>
      <vt:lpstr>correct master</vt:lpstr>
      <vt:lpstr>1_AHRQ MRSA</vt:lpstr>
      <vt:lpstr>PowerPoint Presentation</vt:lpstr>
      <vt:lpstr>All Staff Support Resident Care and Safety</vt:lpstr>
      <vt:lpstr>Educational Objectives</vt:lpstr>
      <vt:lpstr>What Are Pressure Injuries?1</vt:lpstr>
      <vt:lpstr>Pressure Injuries in Long-Term Care</vt:lpstr>
      <vt:lpstr>Triangle of Transmission</vt:lpstr>
      <vt:lpstr>How Do Pressure Injuries Develop?</vt:lpstr>
      <vt:lpstr>Pressure, Friction, and Shear</vt:lpstr>
      <vt:lpstr>The Stages of Pressure Injuries</vt:lpstr>
      <vt:lpstr>The Stages of Pressure Injuries (continued)</vt:lpstr>
      <vt:lpstr>How Can We Prevent Pressure Injuries?5</vt:lpstr>
      <vt:lpstr>Assessing the Risk for Pressure Injuries</vt:lpstr>
      <vt:lpstr>Caring for At-Risk Skin5</vt:lpstr>
      <vt:lpstr>Nutrition and Pressure Injury Prevention</vt:lpstr>
      <vt:lpstr>Positioning and Mobility</vt:lpstr>
      <vt:lpstr>Teachable Moment</vt:lpstr>
      <vt:lpstr>The Case</vt:lpstr>
      <vt:lpstr>The Challenge</vt:lpstr>
      <vt:lpstr>Knowledge Check</vt:lpstr>
      <vt:lpstr>The Error</vt:lpstr>
      <vt:lpstr>The Consequence</vt:lpstr>
      <vt:lpstr>Patient Safety in the Moment</vt:lpstr>
      <vt:lpstr>Preventing the Next Harm</vt:lpstr>
      <vt:lpstr>System-Based Safety Changes</vt:lpstr>
      <vt:lpstr>Key Takeaways</vt:lpstr>
      <vt:lpstr>Supporting Materials</vt:lpstr>
      <vt:lpstr>Disclaimer</vt:lpstr>
      <vt:lpstr>References—1 </vt:lpstr>
      <vt:lpstr>References—2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2025-08-14T17:52:16Z</dcterms:created>
  <dcterms:modified xsi:type="dcterms:W3CDTF">2025-09-04T22:37:39Z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1604400</vt:r8>
  </property>
  <property fmtid="{D5CDD505-2E9C-101B-9397-08002B2CF9AE}" pid="3" name="MediaServiceImageTags">
    <vt:lpwstr/>
  </property>
  <property fmtid="{D5CDD505-2E9C-101B-9397-08002B2CF9AE}" pid="4" name="ContentTypeId">
    <vt:lpwstr>0x0101009DC06F82F74DC74D9A1715CAE0E542E2</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