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9" r:id="rId4"/>
  </p:sldMasterIdLst>
  <p:notesMasterIdLst>
    <p:notesMasterId r:id="rId31"/>
  </p:notesMasterIdLst>
  <p:handoutMasterIdLst>
    <p:handoutMasterId r:id="rId32"/>
  </p:handoutMasterIdLst>
  <p:sldIdLst>
    <p:sldId id="1093" r:id="rId5"/>
    <p:sldId id="1119" r:id="rId6"/>
    <p:sldId id="259" r:id="rId7"/>
    <p:sldId id="1080" r:id="rId8"/>
    <p:sldId id="1094" r:id="rId9"/>
    <p:sldId id="1095" r:id="rId10"/>
    <p:sldId id="1096" r:id="rId11"/>
    <p:sldId id="1098" r:id="rId12"/>
    <p:sldId id="1099" r:id="rId13"/>
    <p:sldId id="1100" r:id="rId14"/>
    <p:sldId id="1101" r:id="rId15"/>
    <p:sldId id="1102" r:id="rId16"/>
    <p:sldId id="1103" r:id="rId17"/>
    <p:sldId id="1081" r:id="rId18"/>
    <p:sldId id="1084" r:id="rId19"/>
    <p:sldId id="1104" r:id="rId20"/>
    <p:sldId id="1105" r:id="rId21"/>
    <p:sldId id="1106" r:id="rId22"/>
    <p:sldId id="1107" r:id="rId23"/>
    <p:sldId id="1108" r:id="rId24"/>
    <p:sldId id="1109" r:id="rId25"/>
    <p:sldId id="1110" r:id="rId26"/>
    <p:sldId id="1082" r:id="rId27"/>
    <p:sldId id="1111" r:id="rId28"/>
    <p:sldId id="1083" r:id="rId29"/>
    <p:sldId id="993" r:id="rId30"/>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00"/>
    <a:srgbClr val="F48154"/>
    <a:srgbClr val="36624B"/>
    <a:srgbClr val="FCF1DD"/>
    <a:srgbClr val="FAD701"/>
    <a:srgbClr val="007DA3"/>
    <a:srgbClr val="009EC2"/>
    <a:srgbClr val="FFFFFF"/>
    <a:srgbClr val="009EC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25599-67B4-4B12-BD1E-249128E5D20B}" v="3" dt="2025-08-14T12:38:09.237"/>
    <p1510:client id="{5233DE42-28B9-49DF-8731-2A474A5EA19E}" v="20" dt="2025-08-13T19:24:43.18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88"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8/29/2025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8/29/2025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407759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mj-lt"/>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423024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357602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buFont typeface="+mj-lt"/>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60397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1197257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588A3A93-39F1-7BCA-8E60-45D476C39F14}"/>
              </a:ext>
            </a:extLst>
          </p:cNvPr>
          <p:cNvSpPr txBox="1">
            <a:spLocks/>
          </p:cNvSpPr>
          <p:nvPr userDrawn="1"/>
        </p:nvSpPr>
        <p:spPr>
          <a:xfrm>
            <a:off x="1293395" y="248556"/>
            <a:ext cx="6557210" cy="975962"/>
          </a:xfrm>
          <a:prstGeom prst="rect">
            <a:avLst/>
          </a:prstGeom>
        </p:spPr>
        <p:txBody>
          <a:bodyPr vert="horz" lIns="91440" tIns="91440" rIns="91440" bIns="45720" rtlCol="0" anchor="ctr">
            <a:noAutofit/>
          </a:bodyPr>
          <a:lstStyle>
            <a:lvl1pPr algn="ctr" defTabSz="887553" rtl="0" eaLnBrk="1" latinLnBrk="0" hangingPunct="1">
              <a:lnSpc>
                <a:spcPct val="100000"/>
              </a:lnSpc>
              <a:spcBef>
                <a:spcPct val="0"/>
              </a:spcBef>
              <a:buNone/>
              <a:defRPr lang="en-US" sz="3600" b="1" i="0" kern="1200">
                <a:solidFill>
                  <a:schemeClr val="tx1"/>
                </a:solidFill>
                <a:effectLst/>
                <a:latin typeface="+mn-lt"/>
                <a:ea typeface="+mj-ea"/>
                <a:cs typeface="+mj-cs"/>
              </a:defRPr>
            </a:lvl1pPr>
          </a:lstStyle>
          <a:p>
            <a:pPr marL="0" marR="0" lvl="0" indent="0" algn="ctr" defTabSz="88755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ysClr val="windowText" lastClr="000000"/>
                </a:solidFill>
                <a:effectLst/>
                <a:uLnTx/>
                <a:uFillTx/>
                <a:latin typeface="Calibri" panose="020F0502020204030204"/>
                <a:ea typeface="+mj-ea"/>
                <a:cs typeface="+mj-cs"/>
              </a:rPr>
              <a:t>Improving Skin Care and MDRO Prevention in Long-Term Care</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3200">
                <a:solidFill>
                  <a:schemeClr val="tx1"/>
                </a:solidFill>
                <a:latin typeface="+mn-lt"/>
                <a:cs typeface="Arial" panose="020B0604020202020204" pitchFamily="34" charset="0"/>
              </a:defRPr>
            </a:lvl1pPr>
          </a:lstStyle>
          <a:p>
            <a:pPr lvl="0"/>
            <a:r>
              <a:rPr lang="en-US"/>
              <a:t>Long-Term Care</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0" name="Text Box 2">
            <a:extLst>
              <a:ext uri="{FF2B5EF4-FFF2-40B4-BE49-F238E27FC236}">
                <a16:creationId xmlns:a16="http://schemas.microsoft.com/office/drawing/2014/main" id="{5B44E993-A104-1C8D-E5D3-DAC2BC0B9C25}"/>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0"/>
              <a:t>AHRQ Safety Program for MRSA Prevention</a:t>
            </a:r>
          </a:p>
          <a:p>
            <a:pPr lvl="0"/>
            <a:r>
              <a:rPr lang="en-US"/>
              <a:t>Improving Skin Care and MDRO Prevention in Long-Term Care </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pic>
        <p:nvPicPr>
          <p:cNvPr id="13" name="Picture 2" descr="Teachable Moment Trademark Logo">
            <a:extLst>
              <a:ext uri="{FF2B5EF4-FFF2-40B4-BE49-F238E27FC236}">
                <a16:creationId xmlns:a16="http://schemas.microsoft.com/office/drawing/2014/main" id="{F60B8BAF-4D62-5CE0-14BA-1F2B199F2BB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86868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Preventing Surgical Site Infection</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5" name="Text Box 2">
            <a:extLst>
              <a:ext uri="{FF2B5EF4-FFF2-40B4-BE49-F238E27FC236}">
                <a16:creationId xmlns:a16="http://schemas.microsoft.com/office/drawing/2014/main" id="{C5E41954-7618-D964-643C-70DFB596FD60}"/>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b="1"/>
              <a:t>Improving Skin Care and MDRO Prevention in Long-Term Care </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ahrq.gov/sites/default/files/wysiwyg/hai/tools/mdro-ltc/086-case-wet-surgical-dressing-teachable-moment.pdf" TargetMode="External"/><Relationship Id="rId2" Type="http://schemas.openxmlformats.org/officeDocument/2006/relationships/hyperlink" Target="https://www.ahrq.gov/sites/default/files/wysiwyg/hai/tools/mdro-ltc/085-case-insufficient-communication-care-teams-teachable-moment.pdf" TargetMode="Externa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www.pa.gov/content/dam/copapwp-pagov/en/health/documents/topics/documents/programs/haip-as/How%20to%20Collect%20a%20Wound%20Culture_v3.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surgical-site-infections/about/index.html#:~:text=A%20surgical%20site%20infection%20(SSI,risk%20of%20contracting%20an%20SSI" TargetMode="External"/><Relationship Id="rId2" Type="http://schemas.openxmlformats.org/officeDocument/2006/relationships/hyperlink" Target="https://www.cdc.gov/nhsn/pdfs/pscmanual/9pscssicurrent.pdf" TargetMode="External"/><Relationship Id="rId1" Type="http://schemas.openxmlformats.org/officeDocument/2006/relationships/slideLayout" Target="../slideLayouts/slideLayout3.xml"/><Relationship Id="rId4" Type="http://schemas.openxmlformats.org/officeDocument/2006/relationships/hyperlink" Target="https://shermanoakshospital.org/surgical-wounds/#:~:text=A%20surgical%20wound%2C%20also%20known,nature%20of%20the%20wound%20itsel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a:t>Keep the Bugs Out! Preventing Surgical Site Infections</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a:bodyPr>
          <a:lstStyle/>
          <a:p>
            <a:r>
              <a:rPr lang="en-US" sz="2800">
                <a:ea typeface="+mn-lt"/>
                <a:cs typeface="+mn-lt"/>
              </a:rPr>
              <a:t>AHRQ Safety Program for MRSA Prevention</a:t>
            </a:r>
            <a:endParaRPr lang="en-US" sz="2800"/>
          </a:p>
          <a:p>
            <a:endParaRPr lang="en-US">
              <a:ea typeface="Calibri"/>
            </a:endParaRPr>
          </a:p>
        </p:txBody>
      </p:sp>
      <p:sp>
        <p:nvSpPr>
          <p:cNvPr id="2" name="TextBox 1">
            <a:extLst>
              <a:ext uri="{FF2B5EF4-FFF2-40B4-BE49-F238E27FC236}">
                <a16:creationId xmlns:a16="http://schemas.microsoft.com/office/drawing/2014/main" id="{D74A5B9A-7794-65C9-1A81-4F7535DDB9A9}"/>
              </a:ext>
            </a:extLst>
          </p:cNvPr>
          <p:cNvSpPr txBox="1"/>
          <p:nvPr/>
        </p:nvSpPr>
        <p:spPr>
          <a:xfrm>
            <a:off x="6629401" y="6364733"/>
            <a:ext cx="2547257"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83FD-3B3D-059E-F688-44648EFA2F09}"/>
              </a:ext>
            </a:extLst>
          </p:cNvPr>
          <p:cNvSpPr>
            <a:spLocks noGrp="1"/>
          </p:cNvSpPr>
          <p:nvPr>
            <p:ph type="title"/>
          </p:nvPr>
        </p:nvSpPr>
        <p:spPr/>
        <p:txBody>
          <a:bodyPr/>
          <a:lstStyle/>
          <a:p>
            <a:r>
              <a:rPr lang="en-US"/>
              <a:t>Signs and Symptoms of SSI</a:t>
            </a:r>
          </a:p>
        </p:txBody>
      </p:sp>
      <p:sp>
        <p:nvSpPr>
          <p:cNvPr id="3" name="Content Placeholder 2">
            <a:extLst>
              <a:ext uri="{FF2B5EF4-FFF2-40B4-BE49-F238E27FC236}">
                <a16:creationId xmlns:a16="http://schemas.microsoft.com/office/drawing/2014/main" id="{AF9CE12C-0B9F-334C-D33E-EB4A14B403AE}"/>
              </a:ext>
            </a:extLst>
          </p:cNvPr>
          <p:cNvSpPr>
            <a:spLocks noGrp="1"/>
          </p:cNvSpPr>
          <p:nvPr>
            <p:ph idx="1"/>
          </p:nvPr>
        </p:nvSpPr>
        <p:spPr>
          <a:xfrm>
            <a:off x="457200" y="1097279"/>
            <a:ext cx="5229616" cy="5212080"/>
          </a:xfrm>
        </p:spPr>
        <p:txBody>
          <a:bodyPr/>
          <a:lstStyle/>
          <a:p>
            <a:r>
              <a:rPr lang="en-US"/>
              <a:t>Redness and pain around surgical site</a:t>
            </a:r>
          </a:p>
          <a:p>
            <a:r>
              <a:rPr lang="en-US"/>
              <a:t>Purulent drainage</a:t>
            </a:r>
          </a:p>
          <a:p>
            <a:r>
              <a:rPr lang="en-US"/>
              <a:t>Fever</a:t>
            </a:r>
          </a:p>
          <a:p>
            <a:r>
              <a:rPr lang="en-US"/>
              <a:t>Warmth</a:t>
            </a:r>
          </a:p>
          <a:p>
            <a:r>
              <a:rPr lang="en-US"/>
              <a:t>Swelling</a:t>
            </a:r>
          </a:p>
          <a:p>
            <a:r>
              <a:rPr lang="en-US"/>
              <a:t>Tenderness</a:t>
            </a:r>
          </a:p>
          <a:p>
            <a:r>
              <a:rPr lang="en-US"/>
              <a:t>Red streaks</a:t>
            </a:r>
          </a:p>
          <a:p>
            <a:endParaRPr lang="en-US"/>
          </a:p>
        </p:txBody>
      </p:sp>
      <p:pic>
        <p:nvPicPr>
          <p:cNvPr id="25" name="Picture 24" descr="A picture of a closed surgical wound that is inflamed and draining.">
            <a:extLst>
              <a:ext uri="{FF2B5EF4-FFF2-40B4-BE49-F238E27FC236}">
                <a16:creationId xmlns:a16="http://schemas.microsoft.com/office/drawing/2014/main" id="{25D04B72-4C8B-28D4-C6FA-30CF50243E54}"/>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375"/>
          <a:stretch/>
        </p:blipFill>
        <p:spPr>
          <a:xfrm>
            <a:off x="3681041" y="3021646"/>
            <a:ext cx="5031065" cy="2796720"/>
          </a:xfrm>
          <a:prstGeom prst="rect">
            <a:avLst/>
          </a:prstGeom>
        </p:spPr>
      </p:pic>
      <p:sp>
        <p:nvSpPr>
          <p:cNvPr id="24" name="Slide Number Placeholder 23">
            <a:extLst>
              <a:ext uri="{FF2B5EF4-FFF2-40B4-BE49-F238E27FC236}">
                <a16:creationId xmlns:a16="http://schemas.microsoft.com/office/drawing/2014/main" id="{5662C85E-4825-D7B0-8B98-1720389E628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04798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DDF-2EF4-7B37-22C7-E96CC05EA63C}"/>
              </a:ext>
            </a:extLst>
          </p:cNvPr>
          <p:cNvSpPr>
            <a:spLocks noGrp="1"/>
          </p:cNvSpPr>
          <p:nvPr>
            <p:ph type="title"/>
          </p:nvPr>
        </p:nvSpPr>
        <p:spPr/>
        <p:txBody>
          <a:bodyPr>
            <a:noAutofit/>
          </a:bodyPr>
          <a:lstStyle/>
          <a:p>
            <a:r>
              <a:rPr lang="en-US" sz="3200"/>
              <a:t>Assessing and Documenting Surgical Wounds</a:t>
            </a:r>
          </a:p>
        </p:txBody>
      </p:sp>
      <p:sp>
        <p:nvSpPr>
          <p:cNvPr id="3" name="Content Placeholder 2">
            <a:extLst>
              <a:ext uri="{FF2B5EF4-FFF2-40B4-BE49-F238E27FC236}">
                <a16:creationId xmlns:a16="http://schemas.microsoft.com/office/drawing/2014/main" id="{665E2DA8-C600-083F-819B-BABC745CF391}"/>
              </a:ext>
            </a:extLst>
          </p:cNvPr>
          <p:cNvSpPr>
            <a:spLocks noGrp="1"/>
          </p:cNvSpPr>
          <p:nvPr>
            <p:ph idx="1"/>
          </p:nvPr>
        </p:nvSpPr>
        <p:spPr>
          <a:xfrm>
            <a:off x="457200" y="1097279"/>
            <a:ext cx="5029200" cy="5212080"/>
          </a:xfrm>
        </p:spPr>
        <p:txBody>
          <a:bodyPr>
            <a:normAutofit fontScale="92500" lnSpcReduction="10000"/>
          </a:bodyPr>
          <a:lstStyle/>
          <a:p>
            <a:r>
              <a:rPr lang="en-US"/>
              <a:t>Wound assessment should be performed at every dressing change</a:t>
            </a:r>
          </a:p>
          <a:p>
            <a:r>
              <a:rPr lang="en-US"/>
              <a:t>Assess, document, and describe</a:t>
            </a:r>
            <a:r>
              <a:rPr lang="en-US">
                <a:latin typeface="Arial" panose="020B0604020202020204" pitchFamily="34" charset="0"/>
                <a:cs typeface="Arial" panose="020B0604020202020204" pitchFamily="34" charset="0"/>
              </a:rPr>
              <a:t>—</a:t>
            </a:r>
            <a:endParaRPr lang="en-US"/>
          </a:p>
          <a:p>
            <a:pPr lvl="1"/>
            <a:r>
              <a:rPr lang="en-US"/>
              <a:t>Location, size, closure method</a:t>
            </a:r>
          </a:p>
          <a:p>
            <a:pPr lvl="1"/>
            <a:r>
              <a:rPr lang="en-US"/>
              <a:t>Wound appearance (e.g., tissue color, type)</a:t>
            </a:r>
          </a:p>
          <a:p>
            <a:pPr lvl="1"/>
            <a:r>
              <a:rPr lang="en-US"/>
              <a:t>Signs of infection</a:t>
            </a:r>
          </a:p>
          <a:p>
            <a:pPr lvl="1"/>
            <a:r>
              <a:rPr lang="en-US"/>
              <a:t>Pain level</a:t>
            </a:r>
          </a:p>
          <a:p>
            <a:pPr lvl="1"/>
            <a:r>
              <a:rPr lang="en-US"/>
              <a:t>Other factors</a:t>
            </a:r>
          </a:p>
          <a:p>
            <a:endParaRPr lang="en-US"/>
          </a:p>
        </p:txBody>
      </p:sp>
      <p:sp>
        <p:nvSpPr>
          <p:cNvPr id="4" name="Text Placeholder 3">
            <a:extLst>
              <a:ext uri="{FF2B5EF4-FFF2-40B4-BE49-F238E27FC236}">
                <a16:creationId xmlns:a16="http://schemas.microsoft.com/office/drawing/2014/main" id="{EA567A3E-985D-8384-61EA-8849F3C0DFE3}"/>
              </a:ext>
            </a:extLst>
          </p:cNvPr>
          <p:cNvSpPr>
            <a:spLocks noGrp="1"/>
          </p:cNvSpPr>
          <p:nvPr>
            <p:ph type="body" sz="quarter" idx="11"/>
          </p:nvPr>
        </p:nvSpPr>
        <p:spPr>
          <a:xfrm>
            <a:off x="5260347" y="4494405"/>
            <a:ext cx="3426453" cy="1398395"/>
          </a:xfrm>
          <a:ln w="19050">
            <a:solidFill>
              <a:srgbClr val="C00000"/>
            </a:solidFill>
          </a:ln>
        </p:spPr>
        <p:txBody>
          <a:bodyPr>
            <a:normAutofit/>
          </a:bodyPr>
          <a:lstStyle/>
          <a:p>
            <a:pPr marL="0" indent="0">
              <a:buNone/>
            </a:pPr>
            <a:r>
              <a:rPr lang="en-US" sz="2000" b="1">
                <a:solidFill>
                  <a:srgbClr val="C00000"/>
                </a:solidFill>
                <a:latin typeface="Calibri" panose="020F0502020204030204" pitchFamily="34" charset="0"/>
                <a:ea typeface="Calibri" panose="020F0502020204030204" pitchFamily="34" charset="0"/>
                <a:cs typeface="Arial" panose="020B0604020202020204" pitchFamily="34" charset="0"/>
              </a:rPr>
              <a:t>Note: Staff</a:t>
            </a:r>
            <a:r>
              <a:rPr lang="en-US" sz="2000" b="1">
                <a:solidFill>
                  <a:srgbClr val="C00000"/>
                </a:solidFill>
                <a:effectLst/>
                <a:latin typeface="Calibri" panose="020F0502020204030204" pitchFamily="34" charset="0"/>
                <a:ea typeface="Calibri" panose="020F0502020204030204" pitchFamily="34" charset="0"/>
                <a:cs typeface="Arial" panose="020B0604020202020204" pitchFamily="34" charset="0"/>
              </a:rPr>
              <a:t> should operate within their scope of practice and receive proper training to assess and manage wounds.</a:t>
            </a:r>
            <a:endParaRPr lang="en-US" sz="3600" b="1">
              <a:solidFill>
                <a:srgbClr val="C00000"/>
              </a:solidFill>
            </a:endParaRPr>
          </a:p>
        </p:txBody>
      </p:sp>
      <p:pic>
        <p:nvPicPr>
          <p:cNvPr id="25" name="Picture 24" descr="A picture of a healthcare worker dressing a wound on a foot.">
            <a:extLst>
              <a:ext uri="{FF2B5EF4-FFF2-40B4-BE49-F238E27FC236}">
                <a16:creationId xmlns:a16="http://schemas.microsoft.com/office/drawing/2014/main" id="{C0D66373-F53D-03A3-1702-D4F5AAD7DD1A}"/>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l="6172"/>
          <a:stretch/>
        </p:blipFill>
        <p:spPr>
          <a:xfrm>
            <a:off x="5008880" y="1570869"/>
            <a:ext cx="3860800" cy="2741893"/>
          </a:xfrm>
          <a:prstGeom prst="rect">
            <a:avLst/>
          </a:prstGeom>
        </p:spPr>
      </p:pic>
      <p:sp>
        <p:nvSpPr>
          <p:cNvPr id="24" name="Slide Number Placeholder 23">
            <a:extLst>
              <a:ext uri="{FF2B5EF4-FFF2-40B4-BE49-F238E27FC236}">
                <a16:creationId xmlns:a16="http://schemas.microsoft.com/office/drawing/2014/main" id="{81AF16A8-1915-C771-8DC7-7C392E315E7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78341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5BF0-99CB-1EAE-CACA-6CBFDCED5E25}"/>
              </a:ext>
            </a:extLst>
          </p:cNvPr>
          <p:cNvSpPr>
            <a:spLocks noGrp="1"/>
          </p:cNvSpPr>
          <p:nvPr>
            <p:ph type="title"/>
          </p:nvPr>
        </p:nvSpPr>
        <p:spPr/>
        <p:txBody>
          <a:bodyPr/>
          <a:lstStyle/>
          <a:p>
            <a:r>
              <a:rPr lang="en-US"/>
              <a:t>A Note on Dressing Changes</a:t>
            </a:r>
          </a:p>
        </p:txBody>
      </p:sp>
      <p:sp>
        <p:nvSpPr>
          <p:cNvPr id="3" name="Content Placeholder 2">
            <a:extLst>
              <a:ext uri="{FF2B5EF4-FFF2-40B4-BE49-F238E27FC236}">
                <a16:creationId xmlns:a16="http://schemas.microsoft.com/office/drawing/2014/main" id="{6EABCA99-BF29-39AE-7032-A958D417ED81}"/>
              </a:ext>
            </a:extLst>
          </p:cNvPr>
          <p:cNvSpPr>
            <a:spLocks noGrp="1"/>
          </p:cNvSpPr>
          <p:nvPr>
            <p:ph idx="1"/>
          </p:nvPr>
        </p:nvSpPr>
        <p:spPr>
          <a:xfrm>
            <a:off x="457200" y="1097279"/>
            <a:ext cx="4771292" cy="5212080"/>
          </a:xfrm>
        </p:spPr>
        <p:txBody>
          <a:bodyPr/>
          <a:lstStyle/>
          <a:p>
            <a:r>
              <a:rPr lang="en-US"/>
              <a:t>High risk for postoperative infections</a:t>
            </a:r>
          </a:p>
          <a:p>
            <a:r>
              <a:rPr lang="en-US"/>
              <a:t>Application and dressing adherence matters</a:t>
            </a:r>
          </a:p>
          <a:p>
            <a:r>
              <a:rPr lang="en-US"/>
              <a:t>Follow surgeon's instructions</a:t>
            </a:r>
          </a:p>
          <a:p>
            <a:pPr lvl="1"/>
            <a:r>
              <a:rPr lang="en-US" sz="2400">
                <a:effectLst/>
              </a:rPr>
              <a:t>Keep dressing in place for a specific period and then follow plan for routine dressing changes</a:t>
            </a:r>
            <a:endParaRPr lang="en-US" sz="3600"/>
          </a:p>
        </p:txBody>
      </p:sp>
      <p:pic>
        <p:nvPicPr>
          <p:cNvPr id="25" name="Picture 24" descr="A picture of a dressed wound.">
            <a:extLst>
              <a:ext uri="{FF2B5EF4-FFF2-40B4-BE49-F238E27FC236}">
                <a16:creationId xmlns:a16="http://schemas.microsoft.com/office/drawing/2014/main" id="{9E7ED6C2-11F1-A8D2-EAC0-97A92B271310}"/>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550"/>
          <a:stretch/>
        </p:blipFill>
        <p:spPr>
          <a:xfrm>
            <a:off x="5374398" y="1463327"/>
            <a:ext cx="3312402" cy="393134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F4D425F9-B3EF-DDD4-F11E-643137262FC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62853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54B9-F583-F133-F151-233ECD622D87}"/>
              </a:ext>
            </a:extLst>
          </p:cNvPr>
          <p:cNvSpPr>
            <a:spLocks noGrp="1"/>
          </p:cNvSpPr>
          <p:nvPr>
            <p:ph type="title"/>
          </p:nvPr>
        </p:nvSpPr>
        <p:spPr/>
        <p:txBody>
          <a:bodyPr/>
          <a:lstStyle/>
          <a:p>
            <a:r>
              <a:rPr lang="en-US"/>
              <a:t>Culturing Surgical Wounds</a:t>
            </a:r>
          </a:p>
        </p:txBody>
      </p:sp>
      <p:sp>
        <p:nvSpPr>
          <p:cNvPr id="3" name="Content Placeholder 2">
            <a:extLst>
              <a:ext uri="{FF2B5EF4-FFF2-40B4-BE49-F238E27FC236}">
                <a16:creationId xmlns:a16="http://schemas.microsoft.com/office/drawing/2014/main" id="{8DD6952C-EEBF-1CC9-B29A-FDEC053682FB}"/>
              </a:ext>
            </a:extLst>
          </p:cNvPr>
          <p:cNvSpPr>
            <a:spLocks noGrp="1"/>
          </p:cNvSpPr>
          <p:nvPr>
            <p:ph idx="1"/>
          </p:nvPr>
        </p:nvSpPr>
        <p:spPr>
          <a:xfrm>
            <a:off x="457200" y="1097279"/>
            <a:ext cx="5204564" cy="5212080"/>
          </a:xfrm>
        </p:spPr>
        <p:txBody>
          <a:bodyPr>
            <a:normAutofit fontScale="85000" lnSpcReduction="10000"/>
          </a:bodyPr>
          <a:lstStyle/>
          <a:p>
            <a:r>
              <a:rPr lang="en-US"/>
              <a:t>Clean the wound and surrounding skin</a:t>
            </a:r>
          </a:p>
          <a:p>
            <a:r>
              <a:rPr lang="en-US"/>
              <a:t>Remove gloves, perform hand hygiene, and put on fresh gloves </a:t>
            </a:r>
          </a:p>
          <a:p>
            <a:r>
              <a:rPr lang="en-US"/>
              <a:t>Use the Levine Technique to culture the wound bed</a:t>
            </a:r>
          </a:p>
          <a:p>
            <a:pPr lvl="1"/>
            <a:r>
              <a:rPr lang="en-US"/>
              <a:t>Apply the swab to the wound surface for 5 seconds and use gentle pressure to obtain fluid from the wound</a:t>
            </a:r>
          </a:p>
          <a:p>
            <a:r>
              <a:rPr lang="en-US"/>
              <a:t>Avoid the wound edges</a:t>
            </a:r>
          </a:p>
          <a:p>
            <a:r>
              <a:rPr lang="en-US"/>
              <a:t>Avoid exudate, eschar, and necrotic material</a:t>
            </a:r>
          </a:p>
          <a:p>
            <a:endParaRPr lang="en-US"/>
          </a:p>
        </p:txBody>
      </p:sp>
      <p:pic>
        <p:nvPicPr>
          <p:cNvPr id="25" name="Picture 24">
            <a:extLst>
              <a:ext uri="{FF2B5EF4-FFF2-40B4-BE49-F238E27FC236}">
                <a16:creationId xmlns:a16="http://schemas.microsoft.com/office/drawing/2014/main" id="{D9952BB8-43E4-6C70-5DC7-FE3F2DABEAB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l="8699" r="9631"/>
          <a:stretch/>
        </p:blipFill>
        <p:spPr>
          <a:xfrm>
            <a:off x="5535269" y="2227170"/>
            <a:ext cx="3397911" cy="2772889"/>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FDDB7419-C463-D6E8-D92B-1FE3A41E638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89797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CB1EF-5ACC-C27C-C049-3CE6E75370ED}"/>
              </a:ext>
            </a:extLst>
          </p:cNvPr>
          <p:cNvSpPr>
            <a:spLocks noGrp="1"/>
          </p:cNvSpPr>
          <p:nvPr>
            <p:ph type="title"/>
          </p:nvPr>
        </p:nvSpPr>
        <p:spPr>
          <a:xfrm>
            <a:off x="457200" y="0"/>
            <a:ext cx="7550423" cy="914400"/>
          </a:xfrm>
        </p:spPr>
        <p:txBody>
          <a:bodyPr anchor="ctr">
            <a:normAutofit/>
          </a:bodyPr>
          <a:lstStyle/>
          <a:p>
            <a:r>
              <a:rPr lang="en-US"/>
              <a:t>Teachable Moment</a:t>
            </a:r>
          </a:p>
        </p:txBody>
      </p:sp>
      <p:sp>
        <p:nvSpPr>
          <p:cNvPr id="25" name="Content Placeholder 24">
            <a:extLst>
              <a:ext uri="{FF2B5EF4-FFF2-40B4-BE49-F238E27FC236}">
                <a16:creationId xmlns:a16="http://schemas.microsoft.com/office/drawing/2014/main" id="{E4938AAA-A18B-56F0-F2EF-98F860FBB00B}"/>
              </a:ext>
            </a:extLst>
          </p:cNvPr>
          <p:cNvSpPr>
            <a:spLocks noGrp="1"/>
          </p:cNvSpPr>
          <p:nvPr>
            <p:ph idx="1"/>
          </p:nvPr>
        </p:nvSpPr>
        <p:spPr/>
        <p:txBody>
          <a:bodyPr/>
          <a:lstStyle/>
          <a:p>
            <a:pPr marL="0" indent="0">
              <a:buNone/>
            </a:pPr>
            <a:r>
              <a:rPr lang="en-US" b="1"/>
              <a:t>Questions to consider:</a:t>
            </a:r>
          </a:p>
          <a:p>
            <a:pPr marL="514350" indent="-514350">
              <a:buFont typeface="+mj-lt"/>
              <a:buAutoNum type="arabicPeriod"/>
            </a:pPr>
            <a:r>
              <a:rPr lang="en-US"/>
              <a:t>What is your role in SSI prevention? </a:t>
            </a:r>
          </a:p>
          <a:p>
            <a:pPr marL="514350" indent="-514350">
              <a:buFont typeface="+mj-lt"/>
              <a:buAutoNum type="arabicPeriod"/>
            </a:pPr>
            <a:r>
              <a:rPr lang="en-US"/>
              <a:t>How can staff assisting with bathing aid in preventing SSIs?</a:t>
            </a:r>
          </a:p>
          <a:p>
            <a:endParaRPr lang="en-US"/>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a:xfrm>
            <a:off x="8869680" y="6492240"/>
            <a:ext cx="274320" cy="365760"/>
          </a:xfrm>
        </p:spPr>
        <p:txBody>
          <a:bodyPr anchor="ctr">
            <a:normAutofit/>
          </a:bodyPr>
          <a:lstStyle/>
          <a:p>
            <a:pPr>
              <a:spcAft>
                <a:spcPts val="600"/>
              </a:spcAft>
            </a:pPr>
            <a:r>
              <a:rPr lang="en-US">
                <a:solidFill>
                  <a:prstClr val="black"/>
                </a:solidFill>
              </a:rPr>
              <a:t> | </a:t>
            </a:r>
            <a:fld id="{3EAF645E-7E2B-4792-90B1-7B7BA0A8390A}" type="slidenum">
              <a:rPr lang="en-US" smtClean="0">
                <a:solidFill>
                  <a:prstClr val="black"/>
                </a:solidFill>
              </a:rPr>
              <a:pPr>
                <a:spcAft>
                  <a:spcPts val="600"/>
                </a:spcAft>
              </a:pPr>
              <a:t>14</a:t>
            </a:fld>
            <a:endParaRPr lang="en-US">
              <a:solidFill>
                <a:prstClr val="black"/>
              </a:solidFill>
            </a:endParaRPr>
          </a:p>
        </p:txBody>
      </p:sp>
    </p:spTree>
    <p:extLst>
      <p:ext uri="{BB962C8B-B14F-4D97-AF65-F5344CB8AC3E}">
        <p14:creationId xmlns:p14="http://schemas.microsoft.com/office/powerpoint/2010/main" val="127916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lstStyle/>
          <a:p>
            <a:r>
              <a:rPr lang="en-US"/>
              <a:t>The Case</a:t>
            </a:r>
          </a:p>
        </p:txBody>
      </p:sp>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p:txBody>
          <a:bodyPr/>
          <a:lstStyle/>
          <a:p>
            <a:pPr marL="285750" indent="-285750">
              <a:buFont typeface="Arial" panose="020B0604020202020204" pitchFamily="34" charset="0"/>
              <a:buChar char="•"/>
            </a:pPr>
            <a:r>
              <a:rPr lang="en-US" sz="3200" dirty="0"/>
              <a:t>The CNA is assisting a 65-year-old with their bed bath.</a:t>
            </a:r>
          </a:p>
          <a:p>
            <a:pPr marL="285750" indent="-285750">
              <a:buFont typeface="Arial" panose="020B0604020202020204" pitchFamily="34" charset="0"/>
              <a:buChar char="•"/>
            </a:pPr>
            <a:r>
              <a:rPr lang="en-US" sz="3200" dirty="0">
                <a:cs typeface="Calibri"/>
              </a:rPr>
              <a:t>The resident recently had hip surgery and has daily wound assessments and dressing changes.</a:t>
            </a:r>
          </a:p>
          <a:p>
            <a:endParaRPr lang="en-US" dirty="0"/>
          </a:p>
        </p:txBody>
      </p:sp>
      <p:pic>
        <p:nvPicPr>
          <p:cNvPr id="3" name="Picture 2" descr="A picture of an IV drip with a resident lying in bed behind it.">
            <a:extLst>
              <a:ext uri="{FF2B5EF4-FFF2-40B4-BE49-F238E27FC236}">
                <a16:creationId xmlns:a16="http://schemas.microsoft.com/office/drawing/2014/main" id="{678EC43D-7C31-8834-D79B-F7888E091E02}"/>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9919" y="3681273"/>
            <a:ext cx="3624162" cy="2411449"/>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15</a:t>
            </a:fld>
            <a:endParaRPr lang="en-US"/>
          </a:p>
        </p:txBody>
      </p:sp>
    </p:spTree>
    <p:extLst>
      <p:ext uri="{BB962C8B-B14F-4D97-AF65-F5344CB8AC3E}">
        <p14:creationId xmlns:p14="http://schemas.microsoft.com/office/powerpoint/2010/main" val="119245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1D2D-0AE3-B252-202F-6327E4BD68F1}"/>
              </a:ext>
            </a:extLst>
          </p:cNvPr>
          <p:cNvSpPr>
            <a:spLocks noGrp="1"/>
          </p:cNvSpPr>
          <p:nvPr>
            <p:ph type="title"/>
          </p:nvPr>
        </p:nvSpPr>
        <p:spPr/>
        <p:txBody>
          <a:bodyPr/>
          <a:lstStyle/>
          <a:p>
            <a:r>
              <a:rPr lang="en-US"/>
              <a:t>The Challenge</a:t>
            </a:r>
          </a:p>
        </p:txBody>
      </p:sp>
      <p:sp>
        <p:nvSpPr>
          <p:cNvPr id="3" name="Content Placeholder 2">
            <a:extLst>
              <a:ext uri="{FF2B5EF4-FFF2-40B4-BE49-F238E27FC236}">
                <a16:creationId xmlns:a16="http://schemas.microsoft.com/office/drawing/2014/main" id="{E50F0CD4-AF5A-3E04-40CC-3E70B2A4D7BD}"/>
              </a:ext>
            </a:extLst>
          </p:cNvPr>
          <p:cNvSpPr>
            <a:spLocks noGrp="1"/>
          </p:cNvSpPr>
          <p:nvPr>
            <p:ph idx="1"/>
          </p:nvPr>
        </p:nvSpPr>
        <p:spPr/>
        <p:txBody>
          <a:bodyPr/>
          <a:lstStyle/>
          <a:p>
            <a:r>
              <a:rPr lang="en-US" sz="3200">
                <a:cs typeface="Calibri"/>
              </a:rPr>
              <a:t>The resident has a fresh surgical dressing that can’t get wet. </a:t>
            </a:r>
          </a:p>
          <a:p>
            <a:endParaRPr lang="en-US"/>
          </a:p>
        </p:txBody>
      </p:sp>
      <p:pic>
        <p:nvPicPr>
          <p:cNvPr id="25" name="Picture 24" descr="An image of a resident lying in bed with a healthcare worker next to him.">
            <a:extLst>
              <a:ext uri="{FF2B5EF4-FFF2-40B4-BE49-F238E27FC236}">
                <a16:creationId xmlns:a16="http://schemas.microsoft.com/office/drawing/2014/main" id="{A10795A4-DE60-6FA8-0E6C-F12ADC9D2E64}"/>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5632" y="2391056"/>
            <a:ext cx="5352736" cy="3561608"/>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0A0DB79E-DB7F-3D13-7FAA-933EFDD943D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48942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079C-6C6E-F6AC-F5AF-64C9AA297E2F}"/>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66F7C9F2-3960-1952-290B-F7B8793118C3}"/>
              </a:ext>
            </a:extLst>
          </p:cNvPr>
          <p:cNvSpPr>
            <a:spLocks noGrp="1"/>
          </p:cNvSpPr>
          <p:nvPr>
            <p:ph idx="1"/>
          </p:nvPr>
        </p:nvSpPr>
        <p:spPr>
          <a:xfrm>
            <a:off x="1154404" y="2383023"/>
            <a:ext cx="4068163" cy="2569280"/>
          </a:xfrm>
          <a:ln w="38100">
            <a:solidFill>
              <a:schemeClr val="accent1"/>
            </a:solidFill>
          </a:ln>
        </p:spPr>
        <p:txBody>
          <a:bodyPr>
            <a:normAutofit/>
          </a:bodyPr>
          <a:lstStyle/>
          <a:p>
            <a:pPr marL="0" indent="0" algn="ctr">
              <a:buNone/>
            </a:pPr>
            <a:r>
              <a:rPr lang="en-US" sz="3200"/>
              <a:t>How might the CNA prevent the dressing from becoming wet during the bed bath? </a:t>
            </a:r>
          </a:p>
          <a:p>
            <a:pPr marL="0" indent="0">
              <a:buNone/>
            </a:pPr>
            <a:endParaRPr lang="en-US"/>
          </a:p>
        </p:txBody>
      </p:sp>
      <p:pic>
        <p:nvPicPr>
          <p:cNvPr id="25" name="Picture 24">
            <a:extLst>
              <a:ext uri="{FF2B5EF4-FFF2-40B4-BE49-F238E27FC236}">
                <a16:creationId xmlns:a16="http://schemas.microsoft.com/office/drawing/2014/main" id="{361CE644-B223-9562-8BD2-B124359F10F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4261" y="1134943"/>
            <a:ext cx="3377920" cy="5065441"/>
          </a:xfrm>
          <a:prstGeom prst="rect">
            <a:avLst/>
          </a:prstGeom>
        </p:spPr>
      </p:pic>
      <p:sp>
        <p:nvSpPr>
          <p:cNvPr id="24" name="Slide Number Placeholder 23">
            <a:extLst>
              <a:ext uri="{FF2B5EF4-FFF2-40B4-BE49-F238E27FC236}">
                <a16:creationId xmlns:a16="http://schemas.microsoft.com/office/drawing/2014/main" id="{2965686B-6321-CBFC-F242-2D83DD0F898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60246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5403-BC87-7805-264B-77BE8452C80E}"/>
              </a:ext>
            </a:extLst>
          </p:cNvPr>
          <p:cNvSpPr>
            <a:spLocks noGrp="1"/>
          </p:cNvSpPr>
          <p:nvPr>
            <p:ph type="title"/>
          </p:nvPr>
        </p:nvSpPr>
        <p:spPr/>
        <p:txBody>
          <a:bodyPr/>
          <a:lstStyle/>
          <a:p>
            <a:r>
              <a:rPr lang="en-US"/>
              <a:t>The Error</a:t>
            </a:r>
          </a:p>
        </p:txBody>
      </p:sp>
      <p:sp>
        <p:nvSpPr>
          <p:cNvPr id="3" name="Content Placeholder 2">
            <a:extLst>
              <a:ext uri="{FF2B5EF4-FFF2-40B4-BE49-F238E27FC236}">
                <a16:creationId xmlns:a16="http://schemas.microsoft.com/office/drawing/2014/main" id="{ADF39C5A-21D2-346E-4EF6-FBEDEE543F5F}"/>
              </a:ext>
            </a:extLst>
          </p:cNvPr>
          <p:cNvSpPr>
            <a:spLocks noGrp="1"/>
          </p:cNvSpPr>
          <p:nvPr>
            <p:ph idx="1"/>
          </p:nvPr>
        </p:nvSpPr>
        <p:spPr>
          <a:xfrm>
            <a:off x="801229" y="1180821"/>
            <a:ext cx="4584963" cy="5000904"/>
          </a:xfrm>
        </p:spPr>
        <p:txBody>
          <a:bodyPr>
            <a:normAutofit fontScale="92500" lnSpcReduction="20000"/>
          </a:bodyPr>
          <a:lstStyle/>
          <a:p>
            <a:pPr marL="457200" indent="-457200">
              <a:buFont typeface="Arial" panose="020B0604020202020204" pitchFamily="34" charset="0"/>
              <a:buChar char="•"/>
            </a:pPr>
            <a:r>
              <a:rPr lang="en-US" sz="3200"/>
              <a:t>The CNA doesn’t wring out the soapy washcloth and water drips down the resident’s leg, saturating the surgical site dressing. </a:t>
            </a:r>
          </a:p>
          <a:p>
            <a:pPr marL="457200" indent="-457200">
              <a:buFont typeface="Arial" panose="020B0604020202020204" pitchFamily="34" charset="0"/>
              <a:buChar char="•"/>
            </a:pPr>
            <a:r>
              <a:rPr lang="en-US" sz="3200"/>
              <a:t>The CNA is embarrassed by their mistake and is  afraid to tell the nurse about the saturated dressing. It goes undiscovered until the next dressing change. </a:t>
            </a:r>
          </a:p>
          <a:p>
            <a:endParaRPr lang="en-US"/>
          </a:p>
        </p:txBody>
      </p:sp>
      <p:pic>
        <p:nvPicPr>
          <p:cNvPr id="27" name="Picture 26" descr="A picture of some bathing supplies.">
            <a:extLst>
              <a:ext uri="{FF2B5EF4-FFF2-40B4-BE49-F238E27FC236}">
                <a16:creationId xmlns:a16="http://schemas.microsoft.com/office/drawing/2014/main" id="{CEAF0AAF-0C09-BBC8-8000-2B57658CCFAB}"/>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r="12777"/>
          <a:stretch/>
        </p:blipFill>
        <p:spPr>
          <a:xfrm>
            <a:off x="5272750" y="2281638"/>
            <a:ext cx="3596930" cy="2759661"/>
          </a:xfrm>
          <a:prstGeom prst="rect">
            <a:avLst/>
          </a:prstGeom>
        </p:spPr>
      </p:pic>
      <p:sp>
        <p:nvSpPr>
          <p:cNvPr id="24" name="Slide Number Placeholder 23">
            <a:extLst>
              <a:ext uri="{FF2B5EF4-FFF2-40B4-BE49-F238E27FC236}">
                <a16:creationId xmlns:a16="http://schemas.microsoft.com/office/drawing/2014/main" id="{245C9AE0-22BA-D13D-1F4A-3601DA4D80F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763412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915F-26F9-4132-2CF6-95DBB89BDF9C}"/>
              </a:ext>
            </a:extLst>
          </p:cNvPr>
          <p:cNvSpPr>
            <a:spLocks noGrp="1"/>
          </p:cNvSpPr>
          <p:nvPr>
            <p:ph type="title"/>
          </p:nvPr>
        </p:nvSpPr>
        <p:spPr/>
        <p:txBody>
          <a:bodyPr/>
          <a:lstStyle/>
          <a:p>
            <a:r>
              <a:rPr lang="en-US"/>
              <a:t>The Consequence</a:t>
            </a:r>
          </a:p>
        </p:txBody>
      </p:sp>
      <p:sp>
        <p:nvSpPr>
          <p:cNvPr id="3" name="Content Placeholder 2">
            <a:extLst>
              <a:ext uri="{FF2B5EF4-FFF2-40B4-BE49-F238E27FC236}">
                <a16:creationId xmlns:a16="http://schemas.microsoft.com/office/drawing/2014/main" id="{377CD755-5510-ED75-817C-96719223BEFD}"/>
              </a:ext>
            </a:extLst>
          </p:cNvPr>
          <p:cNvSpPr>
            <a:spLocks noGrp="1"/>
          </p:cNvSpPr>
          <p:nvPr>
            <p:ph idx="1"/>
          </p:nvPr>
        </p:nvSpPr>
        <p:spPr>
          <a:xfrm>
            <a:off x="2780559" y="2609756"/>
            <a:ext cx="3582881" cy="1823757"/>
          </a:xfrm>
        </p:spPr>
        <p:txBody>
          <a:bodyPr/>
          <a:lstStyle/>
          <a:p>
            <a:pPr marL="0" indent="0" algn="ctr">
              <a:buNone/>
            </a:pPr>
            <a:r>
              <a:rPr lang="en-US" b="1"/>
              <a:t>What challenges might this lead to in the future?</a:t>
            </a:r>
          </a:p>
        </p:txBody>
      </p:sp>
      <p:pic>
        <p:nvPicPr>
          <p:cNvPr id="25" name="Picture 24">
            <a:extLst>
              <a:ext uri="{FF2B5EF4-FFF2-40B4-BE49-F238E27FC236}">
                <a16:creationId xmlns:a16="http://schemas.microsoft.com/office/drawing/2014/main" id="{19048779-D90C-EDD4-B666-1EBD85F5CD7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478" y="3712122"/>
            <a:ext cx="2507180" cy="2416747"/>
          </a:xfrm>
          <a:prstGeom prst="rect">
            <a:avLst/>
          </a:prstGeom>
        </p:spPr>
      </p:pic>
      <p:pic>
        <p:nvPicPr>
          <p:cNvPr id="26" name="Picture 25">
            <a:extLst>
              <a:ext uri="{FF2B5EF4-FFF2-40B4-BE49-F238E27FC236}">
                <a16:creationId xmlns:a16="http://schemas.microsoft.com/office/drawing/2014/main" id="{081C2093-EAC9-4109-DB9E-503D1CE184A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1789" y="1204173"/>
            <a:ext cx="2069346" cy="2069346"/>
          </a:xfrm>
          <a:prstGeom prst="rect">
            <a:avLst/>
          </a:prstGeom>
        </p:spPr>
      </p:pic>
      <p:sp>
        <p:nvSpPr>
          <p:cNvPr id="24" name="Slide Number Placeholder 23">
            <a:extLst>
              <a:ext uri="{FF2B5EF4-FFF2-40B4-BE49-F238E27FC236}">
                <a16:creationId xmlns:a16="http://schemas.microsoft.com/office/drawing/2014/main" id="{D0DC7E89-2DE7-3F2C-0327-F77D4F325D0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66315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432208" cy="5569336"/>
          </a:xfrm>
        </p:spPr>
        <p:txBody>
          <a:bodyPr vert="horz" lIns="91440" tIns="45720" rIns="91440" bIns="45720" rtlCol="0" anchor="t">
            <a:normAutofit fontScale="92500"/>
          </a:bodyPr>
          <a:lstStyle/>
          <a:p>
            <a:pPr marL="457200" indent="-457200">
              <a:spcAft>
                <a:spcPts val="1800"/>
              </a:spcAft>
              <a:buFont typeface="Arial"/>
              <a:buChar char="•"/>
            </a:pPr>
            <a:r>
              <a:rPr lang="en-US" sz="2800">
                <a:solidFill>
                  <a:srgbClr val="000000"/>
                </a:solidFill>
              </a:rPr>
              <a:t>T</a:t>
            </a:r>
            <a:r>
              <a:rPr lang="en-US" sz="2800" b="0" i="0">
                <a:solidFill>
                  <a:srgbClr val="000000"/>
                </a:solidFill>
                <a:effectLst/>
              </a:rPr>
              <a:t>he information provided in this presentation is important in the care of l</a:t>
            </a:r>
            <a:r>
              <a:rPr lang="en-US" sz="2800">
                <a:solidFill>
                  <a:srgbClr val="000000"/>
                </a:solidFill>
              </a:rPr>
              <a:t>ong-term care (LTC) </a:t>
            </a:r>
            <a:r>
              <a:rPr lang="en-US" sz="2800" b="0" i="0">
                <a:solidFill>
                  <a:srgbClr val="000000"/>
                </a:solidFill>
                <a:effectLst/>
              </a:rPr>
              <a:t>residents. In LTC facilities each member of the </a:t>
            </a:r>
            <a:r>
              <a:rPr lang="en-US" sz="2800">
                <a:solidFill>
                  <a:srgbClr val="000000"/>
                </a:solidFill>
              </a:rPr>
              <a:t>facility’s staff </a:t>
            </a:r>
            <a:r>
              <a:rPr lang="en-US" sz="2800" b="0" i="0">
                <a:solidFill>
                  <a:srgbClr val="000000"/>
                </a:solidFill>
                <a:effectLst/>
              </a:rPr>
              <a:t>supports resident care and safety.</a:t>
            </a:r>
          </a:p>
          <a:p>
            <a:pPr marL="457200" indent="-457200">
              <a:buFont typeface="Arial"/>
              <a:buChar char="•"/>
            </a:pPr>
            <a:r>
              <a:rPr lang="en-US" sz="2800" b="0" i="0">
                <a:solidFill>
                  <a:srgbClr val="000000"/>
                </a:solidFill>
                <a:effectLst/>
              </a:rPr>
              <a:t>Some actions described in these presentations may not be in your scope of practice, but it is important to learn how all staff </a:t>
            </a:r>
            <a:r>
              <a:rPr lang="en-US" sz="2800">
                <a:solidFill>
                  <a:srgbClr val="000000"/>
                </a:solidFill>
              </a:rPr>
              <a:t>contribute to</a:t>
            </a:r>
            <a:r>
              <a:rPr lang="en-US" sz="2800" b="0" i="0">
                <a:solidFill>
                  <a:srgbClr val="000000"/>
                </a:solidFill>
                <a:effectLst/>
              </a:rPr>
              <a:t> resident care and safety. </a:t>
            </a:r>
            <a:br>
              <a:rPr lang="en-US" sz="2800"/>
            </a:br>
            <a:endParaRPr lang="en-US" sz="2800">
              <a:ea typeface="+mn-lt"/>
              <a:cs typeface="+mn-lt"/>
            </a:endParaRPr>
          </a:p>
        </p:txBody>
      </p:sp>
      <p:pic>
        <p:nvPicPr>
          <p:cNvPr id="3" name="Picture 2">
            <a:extLst>
              <a:ext uri="{FF2B5EF4-FFF2-40B4-BE49-F238E27FC236}">
                <a16:creationId xmlns:a16="http://schemas.microsoft.com/office/drawing/2014/main" id="{26B6B424-B080-F020-CA80-69F1017B1337}"/>
              </a:ext>
              <a:ext uri="{C183D7F6-B498-43B3-948B-1728B52AA6E4}">
                <adec:decorative xmlns:adec="http://schemas.microsoft.com/office/drawing/2017/decorative" val="1"/>
              </a:ext>
            </a:extLst>
          </p:cNvPr>
          <p:cNvPicPr>
            <a:picLocks noChangeAspect="1"/>
          </p:cNvPicPr>
          <p:nvPr/>
        </p:nvPicPr>
        <p:blipFill>
          <a:blip r:embed="rId3"/>
          <a:srcRect t="34865" b="8939"/>
          <a:stretch/>
        </p:blipFill>
        <p:spPr>
          <a:xfrm>
            <a:off x="5683827" y="2567241"/>
            <a:ext cx="3185853" cy="1790303"/>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42200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0461-B458-C994-A0B4-641B212221FA}"/>
              </a:ext>
            </a:extLst>
          </p:cNvPr>
          <p:cNvSpPr>
            <a:spLocks noGrp="1"/>
          </p:cNvSpPr>
          <p:nvPr>
            <p:ph type="title"/>
          </p:nvPr>
        </p:nvSpPr>
        <p:spPr/>
        <p:txBody>
          <a:bodyPr/>
          <a:lstStyle/>
          <a:p>
            <a:r>
              <a:rPr lang="en-US"/>
              <a:t>Patient Safety in the Moment</a:t>
            </a:r>
          </a:p>
        </p:txBody>
      </p:sp>
      <p:sp>
        <p:nvSpPr>
          <p:cNvPr id="3" name="Content Placeholder 2">
            <a:extLst>
              <a:ext uri="{FF2B5EF4-FFF2-40B4-BE49-F238E27FC236}">
                <a16:creationId xmlns:a16="http://schemas.microsoft.com/office/drawing/2014/main" id="{58816002-DA44-29D2-96FB-B95C47AEAB1A}"/>
              </a:ext>
            </a:extLst>
          </p:cNvPr>
          <p:cNvSpPr>
            <a:spLocks noGrp="1"/>
          </p:cNvSpPr>
          <p:nvPr>
            <p:ph idx="1"/>
          </p:nvPr>
        </p:nvSpPr>
        <p:spPr/>
        <p:txBody>
          <a:bodyPr/>
          <a:lstStyle/>
          <a:p>
            <a:pPr marL="0" indent="0">
              <a:buNone/>
            </a:pPr>
            <a:r>
              <a:rPr lang="en-US" sz="3200" b="1"/>
              <a:t>What could the CNA have done before and after the resident’s dressing became wet? </a:t>
            </a:r>
          </a:p>
          <a:p>
            <a:pPr marL="0" indent="0">
              <a:buNone/>
            </a:pPr>
            <a:endParaRPr lang="en-US"/>
          </a:p>
        </p:txBody>
      </p:sp>
      <p:sp>
        <p:nvSpPr>
          <p:cNvPr id="4" name="Text Placeholder 3">
            <a:extLst>
              <a:ext uri="{FF2B5EF4-FFF2-40B4-BE49-F238E27FC236}">
                <a16:creationId xmlns:a16="http://schemas.microsoft.com/office/drawing/2014/main" id="{FC44E668-C0AA-983F-BC77-CED46398BE77}"/>
              </a:ext>
            </a:extLst>
          </p:cNvPr>
          <p:cNvSpPr>
            <a:spLocks noGrp="1"/>
          </p:cNvSpPr>
          <p:nvPr>
            <p:ph type="body" sz="quarter" idx="11"/>
          </p:nvPr>
        </p:nvSpPr>
        <p:spPr>
          <a:xfrm>
            <a:off x="876266" y="2391056"/>
            <a:ext cx="3548879" cy="3408495"/>
          </a:xfrm>
          <a:ln w="38100">
            <a:solidFill>
              <a:schemeClr val="accent1"/>
            </a:solidFill>
          </a:ln>
        </p:spPr>
        <p:txBody>
          <a:bodyPr>
            <a:normAutofit fontScale="85000" lnSpcReduction="20000"/>
          </a:bodyPr>
          <a:lstStyle/>
          <a:p>
            <a:pPr marL="0" indent="0">
              <a:buNone/>
            </a:pPr>
            <a:r>
              <a:rPr lang="en-US" sz="3200"/>
              <a:t>The CNA could have avoided soiling the dressing by shielding the dressing with a towel and wringing out the washcloth. They also should have followed up with the LVN to inform them of the wet dressing. </a:t>
            </a:r>
          </a:p>
          <a:p>
            <a:pPr marL="0" indent="0">
              <a:buNone/>
            </a:pPr>
            <a:endParaRPr lang="en-US"/>
          </a:p>
        </p:txBody>
      </p:sp>
      <p:pic>
        <p:nvPicPr>
          <p:cNvPr id="25" name="Picture 24">
            <a:extLst>
              <a:ext uri="{FF2B5EF4-FFF2-40B4-BE49-F238E27FC236}">
                <a16:creationId xmlns:a16="http://schemas.microsoft.com/office/drawing/2014/main" id="{C43311E5-7177-4FA2-1F36-D09D9FCBA51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6876" y="2735637"/>
            <a:ext cx="3834948" cy="2559411"/>
          </a:xfrm>
          <a:prstGeom prst="rect">
            <a:avLst/>
          </a:prstGeom>
        </p:spPr>
      </p:pic>
      <p:sp>
        <p:nvSpPr>
          <p:cNvPr id="24" name="Slide Number Placeholder 23">
            <a:extLst>
              <a:ext uri="{FF2B5EF4-FFF2-40B4-BE49-F238E27FC236}">
                <a16:creationId xmlns:a16="http://schemas.microsoft.com/office/drawing/2014/main" id="{9B7A28C0-8D85-490F-4C38-E6D1C3477D8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2211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AA8A-2349-7E5C-8D97-86CF11E95DAA}"/>
              </a:ext>
            </a:extLst>
          </p:cNvPr>
          <p:cNvSpPr>
            <a:spLocks noGrp="1"/>
          </p:cNvSpPr>
          <p:nvPr>
            <p:ph type="title"/>
          </p:nvPr>
        </p:nvSpPr>
        <p:spPr/>
        <p:txBody>
          <a:bodyPr/>
          <a:lstStyle/>
          <a:p>
            <a:r>
              <a:rPr lang="en-US"/>
              <a:t>Preventing the Next Harm</a:t>
            </a:r>
          </a:p>
        </p:txBody>
      </p:sp>
      <p:sp>
        <p:nvSpPr>
          <p:cNvPr id="3" name="Content Placeholder 2">
            <a:extLst>
              <a:ext uri="{FF2B5EF4-FFF2-40B4-BE49-F238E27FC236}">
                <a16:creationId xmlns:a16="http://schemas.microsoft.com/office/drawing/2014/main" id="{EDF395C1-7D60-B6B8-6AEF-509E5DB4D5E0}"/>
              </a:ext>
            </a:extLst>
          </p:cNvPr>
          <p:cNvSpPr>
            <a:spLocks noGrp="1"/>
          </p:cNvSpPr>
          <p:nvPr>
            <p:ph idx="1"/>
          </p:nvPr>
        </p:nvSpPr>
        <p:spPr/>
        <p:txBody>
          <a:bodyPr/>
          <a:lstStyle/>
          <a:p>
            <a:pPr marL="0" indent="0">
              <a:buNone/>
            </a:pPr>
            <a:r>
              <a:rPr lang="en-US"/>
              <a:t>What can be done to keep the same error from happening again?</a:t>
            </a:r>
          </a:p>
          <a:p>
            <a:pPr marL="0" indent="0">
              <a:buNone/>
            </a:pPr>
            <a:endParaRPr lang="en-US"/>
          </a:p>
        </p:txBody>
      </p:sp>
      <p:sp>
        <p:nvSpPr>
          <p:cNvPr id="4" name="Text Placeholder 3">
            <a:extLst>
              <a:ext uri="{FF2B5EF4-FFF2-40B4-BE49-F238E27FC236}">
                <a16:creationId xmlns:a16="http://schemas.microsoft.com/office/drawing/2014/main" id="{C98A7956-21DE-C890-5C45-70C660FFE742}"/>
              </a:ext>
            </a:extLst>
          </p:cNvPr>
          <p:cNvSpPr>
            <a:spLocks noGrp="1"/>
          </p:cNvSpPr>
          <p:nvPr>
            <p:ph type="body" sz="quarter" idx="11"/>
          </p:nvPr>
        </p:nvSpPr>
        <p:spPr>
          <a:xfrm>
            <a:off x="1139431" y="2197754"/>
            <a:ext cx="5023374" cy="3983971"/>
          </a:xfrm>
        </p:spPr>
        <p:txBody>
          <a:bodyPr>
            <a:normAutofit fontScale="92500" lnSpcReduction="20000"/>
          </a:bodyPr>
          <a:lstStyle/>
          <a:p>
            <a:pPr marL="457200" lvl="1" indent="-457200">
              <a:buFont typeface="Arial" panose="020B0604020202020204" pitchFamily="34" charset="0"/>
              <a:buChar char="•"/>
            </a:pPr>
            <a:r>
              <a:rPr lang="en-US" sz="3200">
                <a:cs typeface="Calibri"/>
              </a:rPr>
              <a:t>Provide in-service trainings on bathing residents with surgical wounds</a:t>
            </a:r>
          </a:p>
          <a:p>
            <a:pPr marL="457200" lvl="1" indent="-457200">
              <a:buFont typeface="Arial" panose="020B0604020202020204" pitchFamily="34" charset="0"/>
              <a:buChar char="•"/>
            </a:pPr>
            <a:r>
              <a:rPr lang="en-US" sz="3200">
                <a:cs typeface="Calibri"/>
              </a:rPr>
              <a:t>Offer premoistened cloths or wipes for use when bathing residents with open wounds</a:t>
            </a:r>
          </a:p>
          <a:p>
            <a:pPr marL="457200" lvl="1" indent="-457200">
              <a:buFont typeface="Arial" panose="020B0604020202020204" pitchFamily="34" charset="0"/>
              <a:buChar char="•"/>
            </a:pPr>
            <a:r>
              <a:rPr lang="en-US" sz="3200">
                <a:cs typeface="Calibri"/>
              </a:rPr>
              <a:t>Perform regular dressing checks and follow scheduled dressing changes</a:t>
            </a:r>
          </a:p>
          <a:p>
            <a:endParaRPr lang="en-US"/>
          </a:p>
        </p:txBody>
      </p:sp>
      <p:pic>
        <p:nvPicPr>
          <p:cNvPr id="25" name="Picture 24">
            <a:extLst>
              <a:ext uri="{FF2B5EF4-FFF2-40B4-BE49-F238E27FC236}">
                <a16:creationId xmlns:a16="http://schemas.microsoft.com/office/drawing/2014/main" id="{D5E9F40A-F043-05F0-B644-635EFAB7D90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3654" y="2114241"/>
            <a:ext cx="3128870" cy="3128870"/>
          </a:xfrm>
          <a:prstGeom prst="rect">
            <a:avLst/>
          </a:prstGeom>
        </p:spPr>
      </p:pic>
      <p:sp>
        <p:nvSpPr>
          <p:cNvPr id="24" name="Slide Number Placeholder 23">
            <a:extLst>
              <a:ext uri="{FF2B5EF4-FFF2-40B4-BE49-F238E27FC236}">
                <a16:creationId xmlns:a16="http://schemas.microsoft.com/office/drawing/2014/main" id="{2E5542DB-CBCD-6BE1-A372-D6EBFC0DC38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16675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020C-376A-2E0A-E5C1-E79B6ADC9C25}"/>
              </a:ext>
            </a:extLst>
          </p:cNvPr>
          <p:cNvSpPr>
            <a:spLocks noGrp="1"/>
          </p:cNvSpPr>
          <p:nvPr>
            <p:ph type="title"/>
          </p:nvPr>
        </p:nvSpPr>
        <p:spPr/>
        <p:txBody>
          <a:bodyPr/>
          <a:lstStyle/>
          <a:p>
            <a:r>
              <a:rPr lang="en-US"/>
              <a:t>System-Based Safety Changes</a:t>
            </a:r>
          </a:p>
        </p:txBody>
      </p:sp>
      <p:sp>
        <p:nvSpPr>
          <p:cNvPr id="3" name="Content Placeholder 2">
            <a:extLst>
              <a:ext uri="{FF2B5EF4-FFF2-40B4-BE49-F238E27FC236}">
                <a16:creationId xmlns:a16="http://schemas.microsoft.com/office/drawing/2014/main" id="{38A84EAC-F074-E677-8994-CE180F9D7B9D}"/>
              </a:ext>
            </a:extLst>
          </p:cNvPr>
          <p:cNvSpPr>
            <a:spLocks noGrp="1"/>
          </p:cNvSpPr>
          <p:nvPr>
            <p:ph idx="1"/>
          </p:nvPr>
        </p:nvSpPr>
        <p:spPr>
          <a:xfrm>
            <a:off x="801230" y="1180821"/>
            <a:ext cx="4346968" cy="5000904"/>
          </a:xfrm>
        </p:spPr>
        <p:txBody>
          <a:bodyPr>
            <a:normAutofit fontScale="92500" lnSpcReduction="20000"/>
          </a:bodyPr>
          <a:lstStyle/>
          <a:p>
            <a:r>
              <a:rPr lang="en-US" sz="3200">
                <a:ea typeface="+mn-lt"/>
                <a:cs typeface="+mn-lt"/>
              </a:rPr>
              <a:t>Ensure staff receive training on the care of surgical wounds.</a:t>
            </a:r>
          </a:p>
          <a:p>
            <a:r>
              <a:rPr lang="en-US" sz="3200">
                <a:ea typeface="+mn-lt"/>
                <a:cs typeface="+mn-lt"/>
              </a:rPr>
              <a:t>Engage leadership to create a culture of safety where staff speak up when errors are made or problems are recognized.</a:t>
            </a:r>
          </a:p>
          <a:p>
            <a:r>
              <a:rPr lang="en-US" sz="3200">
                <a:ea typeface="+mn-lt"/>
                <a:cs typeface="+mn-lt"/>
              </a:rPr>
              <a:t>Empower staff to speak up when they see problem or make an error.</a:t>
            </a:r>
          </a:p>
          <a:p>
            <a:endParaRPr lang="en-US"/>
          </a:p>
        </p:txBody>
      </p:sp>
      <p:pic>
        <p:nvPicPr>
          <p:cNvPr id="25" name="Picture 24">
            <a:extLst>
              <a:ext uri="{FF2B5EF4-FFF2-40B4-BE49-F238E27FC236}">
                <a16:creationId xmlns:a16="http://schemas.microsoft.com/office/drawing/2014/main" id="{6FA834EE-4EC0-B1D5-F143-63D1A86C7F5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l="9363" r="7239"/>
          <a:stretch/>
        </p:blipFill>
        <p:spPr>
          <a:xfrm>
            <a:off x="5148198" y="2083488"/>
            <a:ext cx="3605578" cy="3094124"/>
          </a:xfrm>
          <a:prstGeom prst="rect">
            <a:avLst/>
          </a:prstGeom>
        </p:spPr>
      </p:pic>
      <p:sp>
        <p:nvSpPr>
          <p:cNvPr id="24" name="Slide Number Placeholder 23">
            <a:extLst>
              <a:ext uri="{FF2B5EF4-FFF2-40B4-BE49-F238E27FC236}">
                <a16:creationId xmlns:a16="http://schemas.microsoft.com/office/drawing/2014/main" id="{AD44403F-DD2E-E5CA-A3C7-E1936783055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664057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903605" y="1383368"/>
            <a:ext cx="4638328" cy="4819312"/>
          </a:xfrm>
        </p:spPr>
        <p:txBody>
          <a:bodyPr>
            <a:normAutofit lnSpcReduction="10000"/>
          </a:bodyPr>
          <a:lstStyle/>
          <a:p>
            <a:pPr marL="514350" indent="-514350">
              <a:buFont typeface="+mj-lt"/>
              <a:buAutoNum type="arabicPeriod"/>
            </a:pPr>
            <a:r>
              <a:rPr lang="en-US" sz="3200"/>
              <a:t>Proper care of surgical wounds prevent SSIs.</a:t>
            </a:r>
          </a:p>
          <a:p>
            <a:pPr marL="514350" indent="-514350">
              <a:buFont typeface="+mj-lt"/>
              <a:buAutoNum type="arabicPeriod"/>
            </a:pPr>
            <a:r>
              <a:rPr lang="en-US" sz="3200"/>
              <a:t>Frequent dressing checks and proper dressing changes aid in the prevention of SSIs.</a:t>
            </a:r>
          </a:p>
          <a:p>
            <a:pPr marL="514350" indent="-514350">
              <a:buFont typeface="+mj-lt"/>
              <a:buAutoNum type="arabicPeriod"/>
            </a:pPr>
            <a:r>
              <a:rPr lang="en-US" sz="3200"/>
              <a:t>Staff should be encouraged to speak up and say something when errors are made.</a:t>
            </a:r>
          </a:p>
          <a:p>
            <a:endParaRPr lang="en-US"/>
          </a:p>
        </p:txBody>
      </p:sp>
      <p:pic>
        <p:nvPicPr>
          <p:cNvPr id="2" name="Picture 1">
            <a:extLst>
              <a:ext uri="{FF2B5EF4-FFF2-40B4-BE49-F238E27FC236}">
                <a16:creationId xmlns:a16="http://schemas.microsoft.com/office/drawing/2014/main" id="{0CFE0BB8-13EF-FEE4-778E-B06DA22967F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933" y="1610136"/>
            <a:ext cx="3062794" cy="2040890"/>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D74D468-B96A-84C0-E73A-8657097D5C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41933" y="3844463"/>
            <a:ext cx="3062794" cy="2041862"/>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23</a:t>
            </a:fld>
            <a:endParaRPr lang="en-US"/>
          </a:p>
        </p:txBody>
      </p:sp>
    </p:spTree>
    <p:extLst>
      <p:ext uri="{BB962C8B-B14F-4D97-AF65-F5344CB8AC3E}">
        <p14:creationId xmlns:p14="http://schemas.microsoft.com/office/powerpoint/2010/main" val="214662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4C61-6D56-D691-825C-E69A3CA91F6D}"/>
              </a:ext>
            </a:extLst>
          </p:cNvPr>
          <p:cNvSpPr>
            <a:spLocks noGrp="1"/>
          </p:cNvSpPr>
          <p:nvPr>
            <p:ph type="title"/>
          </p:nvPr>
        </p:nvSpPr>
        <p:spPr/>
        <p:txBody>
          <a:bodyPr/>
          <a:lstStyle/>
          <a:p>
            <a:r>
              <a:rPr lang="en-US"/>
              <a:t>Supporting Materials</a:t>
            </a:r>
          </a:p>
        </p:txBody>
      </p:sp>
      <p:sp>
        <p:nvSpPr>
          <p:cNvPr id="3" name="Content Placeholder 2">
            <a:extLst>
              <a:ext uri="{FF2B5EF4-FFF2-40B4-BE49-F238E27FC236}">
                <a16:creationId xmlns:a16="http://schemas.microsoft.com/office/drawing/2014/main" id="{5D47B5A6-D422-7A66-C64F-785E94AFF55A}"/>
              </a:ext>
            </a:extLst>
          </p:cNvPr>
          <p:cNvSpPr>
            <a:spLocks noGrp="1"/>
          </p:cNvSpPr>
          <p:nvPr>
            <p:ph idx="1"/>
          </p:nvPr>
        </p:nvSpPr>
        <p:spPr>
          <a:xfrm>
            <a:off x="457200" y="1097279"/>
            <a:ext cx="3764280" cy="5212080"/>
          </a:xfrm>
        </p:spPr>
        <p:txBody>
          <a:bodyPr>
            <a:normAutofit fontScale="85000" lnSpcReduction="10000"/>
          </a:bodyPr>
          <a:lstStyle/>
          <a:p>
            <a:pPr marL="514350" indent="-514350">
              <a:lnSpc>
                <a:spcPct val="100000"/>
              </a:lnSpc>
              <a:spcBef>
                <a:spcPts val="0"/>
              </a:spcBef>
              <a:spcAft>
                <a:spcPts val="2000"/>
              </a:spcAft>
              <a:buFont typeface="+mj-lt"/>
              <a:buAutoNum type="arabicPeriod"/>
            </a:pPr>
            <a:r>
              <a:rPr lang="en-US" sz="3200" dirty="0">
                <a:cs typeface="Calibri"/>
              </a:rPr>
              <a:t>Teachable Moments</a:t>
            </a:r>
          </a:p>
          <a:p>
            <a:pPr lvl="1">
              <a:spcBef>
                <a:spcPts val="0"/>
              </a:spcBef>
              <a:spcAft>
                <a:spcPts val="2000"/>
              </a:spcAft>
              <a:buFont typeface="Arial" panose="020B0604020202020204" pitchFamily="34" charset="0"/>
              <a:buChar char="•"/>
            </a:pPr>
            <a:r>
              <a:rPr lang="en-US" dirty="0">
                <a:cs typeface="Calibri"/>
                <a:hlinkClick r:id="rId2"/>
              </a:rPr>
              <a:t>The Case of Insufficient Communication Between Care Teams</a:t>
            </a:r>
            <a:endParaRPr lang="en-US" dirty="0">
              <a:cs typeface="Calibri"/>
            </a:endParaRPr>
          </a:p>
          <a:p>
            <a:pPr lvl="1">
              <a:spcBef>
                <a:spcPts val="0"/>
              </a:spcBef>
              <a:spcAft>
                <a:spcPts val="2000"/>
              </a:spcAft>
              <a:buFont typeface="Arial" panose="020B0604020202020204" pitchFamily="34" charset="0"/>
              <a:buChar char="•"/>
            </a:pPr>
            <a:r>
              <a:rPr lang="en-US" dirty="0">
                <a:cs typeface="Calibri"/>
                <a:hlinkClick r:id="rId3"/>
              </a:rPr>
              <a:t>The Case of the Wet Surgical Dressing</a:t>
            </a:r>
            <a:endParaRPr lang="en-US" dirty="0">
              <a:cs typeface="Calibri"/>
            </a:endParaRPr>
          </a:p>
          <a:p>
            <a:pPr marL="514350" indent="-514350">
              <a:lnSpc>
                <a:spcPct val="100000"/>
              </a:lnSpc>
              <a:spcBef>
                <a:spcPts val="0"/>
              </a:spcBef>
              <a:spcAft>
                <a:spcPts val="2000"/>
              </a:spcAft>
              <a:buFont typeface="+mj-lt"/>
              <a:buAutoNum type="arabicPeriod"/>
            </a:pPr>
            <a:r>
              <a:rPr lang="en-US" sz="3200" dirty="0">
                <a:cs typeface="Calibri"/>
              </a:rPr>
              <a:t>Levine Technique document – </a:t>
            </a:r>
            <a:r>
              <a:rPr lang="en-US" sz="3200" dirty="0">
                <a:cs typeface="Calibri"/>
                <a:hlinkClick r:id="rId4"/>
              </a:rPr>
              <a:t>How to Collect a Wound Culture</a:t>
            </a:r>
            <a:endParaRPr lang="en-US" sz="3200" dirty="0">
              <a:cs typeface="Calibri"/>
            </a:endParaRPr>
          </a:p>
          <a:p>
            <a:endParaRPr lang="en-US" dirty="0"/>
          </a:p>
        </p:txBody>
      </p:sp>
      <p:pic>
        <p:nvPicPr>
          <p:cNvPr id="25" name="Picture 2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A16F34BA-C9F3-3C2E-A00A-950E69971BB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0072" y="1347813"/>
            <a:ext cx="5586370" cy="4162373"/>
          </a:xfrm>
          <a:prstGeom prst="rect">
            <a:avLst/>
          </a:prstGeom>
        </p:spPr>
      </p:pic>
      <p:sp>
        <p:nvSpPr>
          <p:cNvPr id="24" name="Slide Number Placeholder 23">
            <a:extLst>
              <a:ext uri="{FF2B5EF4-FFF2-40B4-BE49-F238E27FC236}">
                <a16:creationId xmlns:a16="http://schemas.microsoft.com/office/drawing/2014/main" id="{A03B237B-544B-2A06-711E-60742874A8B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171524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25</a:t>
            </a:fld>
            <a:endParaRPr lang="en-US"/>
          </a:p>
        </p:txBody>
      </p:sp>
    </p:spTree>
    <p:extLst>
      <p:ext uri="{BB962C8B-B14F-4D97-AF65-F5344CB8AC3E}">
        <p14:creationId xmlns:p14="http://schemas.microsoft.com/office/powerpoint/2010/main" val="217541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References </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rmAutofit fontScale="47500" lnSpcReduction="20000"/>
          </a:bodyPr>
          <a:lstStyle/>
          <a:p>
            <a:pPr marL="457200" indent="-457200">
              <a:lnSpc>
                <a:spcPct val="100000"/>
              </a:lnSpc>
              <a:buFont typeface="+mj-lt"/>
              <a:buAutoNum type="arabicPeriod"/>
            </a:pPr>
            <a:r>
              <a:rPr lang="en-US" sz="3200"/>
              <a:t>Centers for Disease Control and Prevention</a:t>
            </a:r>
            <a:r>
              <a:rPr lang="en-US"/>
              <a:t> </a:t>
            </a:r>
            <a:r>
              <a:rPr lang="en-US" sz="3200"/>
              <a:t>National Healthcare Safety Network. Surgical Site Infection (SSI) Event. </a:t>
            </a:r>
            <a:r>
              <a:rPr lang="en-US" sz="3200" u="sng">
                <a:hlinkClick r:id="rId2"/>
              </a:rPr>
              <a:t>https://www.cdc.gov/nhsn/pdfs/pscmanual/9pscssicurrent.pdf</a:t>
            </a:r>
            <a:r>
              <a:rPr lang="en-US" sz="3200"/>
              <a:t>. Accessed July 09, 2025. </a:t>
            </a:r>
          </a:p>
          <a:p>
            <a:pPr marL="457200" lvl="0" indent="-457200">
              <a:lnSpc>
                <a:spcPct val="100000"/>
              </a:lnSpc>
              <a:buFont typeface="+mj-lt"/>
              <a:buAutoNum type="arabicPeriod"/>
            </a:pPr>
            <a:r>
              <a:rPr lang="en-US" sz="3200"/>
              <a:t>Centers for Disease Control and Prevention. Surgical Site Infection Basics. </a:t>
            </a:r>
            <a:r>
              <a:rPr lang="en-US" sz="3200">
                <a:hlinkClick r:id="rId3"/>
              </a:rPr>
              <a:t>https://www.cdc.gov/surgical-site-infections/about/index.html#:~:text=A%20surgical%20site%20infection%20(SSI,risk%20of%20contracting%20an%20SSI</a:t>
            </a:r>
            <a:r>
              <a:rPr lang="en-US" sz="3200"/>
              <a:t>. Accessed July 09, 2025. </a:t>
            </a:r>
          </a:p>
          <a:p>
            <a:pPr marL="457200" lvl="0" indent="-457200">
              <a:lnSpc>
                <a:spcPct val="100000"/>
              </a:lnSpc>
              <a:buFont typeface="+mj-lt"/>
              <a:buAutoNum type="arabicPeriod"/>
            </a:pPr>
            <a:r>
              <a:rPr lang="en-US" sz="3200"/>
              <a:t>Rosen RD, Manna B. Wound Dehiscence. Treasure Island, FL: </a:t>
            </a:r>
            <a:r>
              <a:rPr lang="en-US" sz="3200" err="1"/>
              <a:t>StatPearls</a:t>
            </a:r>
            <a:r>
              <a:rPr lang="en-US" sz="3200"/>
              <a:t> Publishing; 2024. </a:t>
            </a:r>
          </a:p>
          <a:p>
            <a:pPr marL="457200" lvl="0" indent="-457200">
              <a:lnSpc>
                <a:spcPct val="100000"/>
              </a:lnSpc>
              <a:buFont typeface="+mj-lt"/>
              <a:buAutoNum type="arabicPeriod"/>
            </a:pPr>
            <a:r>
              <a:rPr lang="en-US" sz="3200"/>
              <a:t>Abd El Aziz MA, Grass F, Behm KT, et al. How skilled are skilled facilities? Post-discharge complications after colorectal cancer surgery in the U.S. Am J Surg. 2021 Jul;222(1):20-6. PMID: 33341235.</a:t>
            </a:r>
          </a:p>
          <a:p>
            <a:pPr marL="457200" lvl="0" indent="-457200">
              <a:lnSpc>
                <a:spcPct val="100000"/>
              </a:lnSpc>
              <a:buFont typeface="+mj-lt"/>
              <a:buAutoNum type="arabicPeriod"/>
            </a:pPr>
            <a:r>
              <a:rPr lang="en-US" sz="3200"/>
              <a:t>Sherman Oaks Hospital. Surgical Wounds. </a:t>
            </a:r>
            <a:r>
              <a:rPr lang="en-US" sz="3200">
                <a:hlinkClick r:id="rId4"/>
              </a:rPr>
              <a:t>https://shermanoakshospital.org/surgical-wounds/#:~:text=A%20surgical%20wound%2C%20also%20known,nature%20of%20the%20wound%20itself</a:t>
            </a:r>
            <a:r>
              <a:rPr lang="en-US" sz="3200"/>
              <a:t>. Accessed July 09, 2025. </a:t>
            </a:r>
          </a:p>
          <a:p>
            <a:pPr marL="457200" lvl="0" indent="-457200">
              <a:lnSpc>
                <a:spcPct val="100000"/>
              </a:lnSpc>
              <a:buFont typeface="+mj-lt"/>
              <a:buAutoNum type="arabicPeriod"/>
            </a:pPr>
            <a:r>
              <a:rPr lang="en-US" sz="3200"/>
              <a:t>Wallace HA, </a:t>
            </a:r>
            <a:r>
              <a:rPr lang="en-US" sz="3200" err="1"/>
              <a:t>Basehore</a:t>
            </a:r>
            <a:r>
              <a:rPr lang="en-US" sz="3200"/>
              <a:t> BM, Zito PM. Wound Healing Phases. Treasure Island, FL: </a:t>
            </a:r>
            <a:r>
              <a:rPr lang="en-US" sz="3200" err="1"/>
              <a:t>StatPearls</a:t>
            </a:r>
            <a:r>
              <a:rPr lang="en-US" sz="3200"/>
              <a:t> Publishing; 2024. </a:t>
            </a:r>
          </a:p>
          <a:p>
            <a:pPr marL="457200" lvl="0" indent="-457200">
              <a:lnSpc>
                <a:spcPct val="100000"/>
              </a:lnSpc>
              <a:buFont typeface="+mj-lt"/>
              <a:buAutoNum type="arabicPeriod"/>
            </a:pPr>
            <a:r>
              <a:rPr lang="en-US" sz="3200"/>
              <a:t>Schultz GS, Chin GA, </a:t>
            </a:r>
            <a:r>
              <a:rPr lang="en-US" sz="3200" err="1"/>
              <a:t>Moldawer</a:t>
            </a:r>
            <a:r>
              <a:rPr lang="en-US" sz="3200"/>
              <a:t> L, et al. </a:t>
            </a:r>
            <a:r>
              <a:rPr lang="en-US"/>
              <a:t>Principles of wound healing.</a:t>
            </a:r>
            <a:r>
              <a:rPr lang="en-US" sz="3200"/>
              <a:t> Principles of Wound Healing.  In: Mechanisms of Vascular Disease: A Reference Book for Vascular Specialists. Adelaide, AU: University of Adelaide Press; 2011:chapter 23. </a:t>
            </a:r>
          </a:p>
          <a:p>
            <a:pPr marL="0" indent="0">
              <a:buNone/>
            </a:pPr>
            <a:endParaRPr lang="en-US"/>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26</a:t>
            </a:fld>
            <a:endParaRPr lang="en-US"/>
          </a:p>
        </p:txBody>
      </p:sp>
    </p:spTree>
    <p:extLst>
      <p:ext uri="{BB962C8B-B14F-4D97-AF65-F5344CB8AC3E}">
        <p14:creationId xmlns:p14="http://schemas.microsoft.com/office/powerpoint/2010/main" val="14562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9"/>
            <a:ext cx="3749040" cy="5212080"/>
          </a:xfrm>
        </p:spPr>
        <p:txBody>
          <a:bodyPr>
            <a:normAutofit fontScale="92500" lnSpcReduction="20000"/>
          </a:bodyPr>
          <a:lstStyle/>
          <a:p>
            <a:r>
              <a:rPr lang="en-US" sz="3200" b="0" i="0">
                <a:solidFill>
                  <a:srgbClr val="000000"/>
                </a:solidFill>
                <a:effectLst/>
                <a:highlight>
                  <a:srgbClr val="FFFFFF"/>
                </a:highlight>
                <a:latin typeface="Calibri" panose="020F0502020204030204" pitchFamily="34" charset="0"/>
              </a:rPr>
              <a:t>Review how to care for surgical wounds</a:t>
            </a:r>
          </a:p>
          <a:p>
            <a:r>
              <a:rPr lang="en-US" sz="3200">
                <a:solidFill>
                  <a:srgbClr val="000000"/>
                </a:solidFill>
                <a:highlight>
                  <a:srgbClr val="FFFFFF"/>
                </a:highlight>
                <a:latin typeface="Calibri" panose="020F0502020204030204" pitchFamily="34" charset="0"/>
              </a:rPr>
              <a:t>Review how to c</a:t>
            </a:r>
            <a:r>
              <a:rPr lang="en-US" sz="3200" b="0" i="0">
                <a:solidFill>
                  <a:srgbClr val="000000"/>
                </a:solidFill>
                <a:effectLst/>
                <a:highlight>
                  <a:srgbClr val="FFFFFF"/>
                </a:highlight>
                <a:latin typeface="Calibri" panose="020F0502020204030204" pitchFamily="34" charset="0"/>
              </a:rPr>
              <a:t>orrectly assess and document surgical wounds</a:t>
            </a:r>
          </a:p>
          <a:p>
            <a:r>
              <a:rPr lang="en-US" sz="3200" b="0" i="0">
                <a:solidFill>
                  <a:srgbClr val="000000"/>
                </a:solidFill>
                <a:effectLst/>
                <a:highlight>
                  <a:srgbClr val="FFFFFF"/>
                </a:highlight>
                <a:latin typeface="Calibri" panose="020F0502020204030204" pitchFamily="34" charset="0"/>
              </a:rPr>
              <a:t>Review how to culture wounds</a:t>
            </a:r>
          </a:p>
          <a:p>
            <a:r>
              <a:rPr lang="en-US" sz="3200">
                <a:solidFill>
                  <a:srgbClr val="000000"/>
                </a:solidFill>
                <a:highlight>
                  <a:srgbClr val="FFFFFF"/>
                </a:highlight>
                <a:latin typeface="Calibri"/>
                <a:cs typeface="Calibri"/>
              </a:rPr>
              <a:t>Discuss strategies for improving SSI prevention in long-term care facilities. </a:t>
            </a:r>
            <a:endParaRPr lang="en-US" sz="3200" b="0" i="0">
              <a:solidFill>
                <a:srgbClr val="000000"/>
              </a:solidFill>
              <a:effectLst/>
              <a:highlight>
                <a:srgbClr val="FFFFFF"/>
              </a:highlight>
              <a:latin typeface="Calibri" panose="020F0502020204030204" pitchFamily="34" charset="0"/>
              <a:cs typeface="Calibri"/>
            </a:endParaRPr>
          </a:p>
          <a:p>
            <a:endParaRPr lang="en-US"/>
          </a:p>
        </p:txBody>
      </p:sp>
      <p:pic>
        <p:nvPicPr>
          <p:cNvPr id="3" name="Picture 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7EBB020F-1A98-970E-0FD5-F6BE43142A6B}"/>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48824"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lstStyle/>
          <a:p>
            <a:r>
              <a:rPr lang="en-US"/>
              <a:t>What Are Surgical Site Infections?</a:t>
            </a:r>
            <a:r>
              <a:rPr lang="en-US" baseline="30000"/>
              <a:t>1</a:t>
            </a:r>
            <a:endParaRPr lang="en-US"/>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a:xfrm>
            <a:off x="457200" y="1097279"/>
            <a:ext cx="5054252" cy="5212080"/>
          </a:xfrm>
        </p:spPr>
        <p:txBody>
          <a:bodyPr>
            <a:normAutofit lnSpcReduction="10000"/>
          </a:bodyPr>
          <a:lstStyle/>
          <a:p>
            <a:pPr>
              <a:spcAft>
                <a:spcPts val="1200"/>
              </a:spcAft>
            </a:pPr>
            <a:r>
              <a:rPr lang="en-US" sz="2400"/>
              <a:t>CDC definition: A type of healthcare-associated infection that takes place in a part of the body where a surgery took place</a:t>
            </a:r>
            <a:r>
              <a:rPr lang="en-US" sz="2400" baseline="30000"/>
              <a:t>2</a:t>
            </a:r>
          </a:p>
          <a:p>
            <a:r>
              <a:rPr lang="en-US" sz="2400"/>
              <a:t>Surgical site infection (SSI) classifications: </a:t>
            </a:r>
          </a:p>
          <a:p>
            <a:pPr lvl="1"/>
            <a:r>
              <a:rPr lang="en-US" sz="2200"/>
              <a:t>Superficial incisional SSI</a:t>
            </a:r>
          </a:p>
          <a:p>
            <a:pPr lvl="1"/>
            <a:r>
              <a:rPr lang="en-US" sz="2200"/>
              <a:t>Deep incisional SSI</a:t>
            </a:r>
          </a:p>
          <a:p>
            <a:pPr lvl="1">
              <a:spcBef>
                <a:spcPts val="0"/>
              </a:spcBef>
              <a:spcAft>
                <a:spcPts val="1200"/>
              </a:spcAft>
            </a:pPr>
            <a:r>
              <a:rPr lang="en-US" sz="2200"/>
              <a:t>Organ space SSI</a:t>
            </a:r>
          </a:p>
          <a:p>
            <a:pPr>
              <a:spcAft>
                <a:spcPts val="1200"/>
              </a:spcAft>
            </a:pPr>
            <a:r>
              <a:rPr lang="en-US" sz="2400"/>
              <a:t>Wound dehiscence: partial or total separation of wound edges due to inflammation and improper wound healing</a:t>
            </a:r>
            <a:r>
              <a:rPr lang="en-US" sz="2400" baseline="30000"/>
              <a:t>3</a:t>
            </a:r>
            <a:endParaRPr lang="en-US" sz="2400"/>
          </a:p>
          <a:p>
            <a:endParaRPr lang="en-US"/>
          </a:p>
        </p:txBody>
      </p:sp>
      <p:pic>
        <p:nvPicPr>
          <p:cNvPr id="3" name="Picture 2" descr="A picture of an stitched surgical wound that is inflamed.">
            <a:extLst>
              <a:ext uri="{FF2B5EF4-FFF2-40B4-BE49-F238E27FC236}">
                <a16:creationId xmlns:a16="http://schemas.microsoft.com/office/drawing/2014/main" id="{291C5B1A-B832-D4BD-D45A-6F2327A1F6B8}"/>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8424" y="1950589"/>
            <a:ext cx="3493101" cy="2956821"/>
          </a:xfrm>
          <a:prstGeom prst="rect">
            <a:avLst/>
          </a:prstGeom>
          <a:effectLst>
            <a:outerShdw blurRad="50800" dist="38100" dir="2700000" algn="tl" rotWithShape="0">
              <a:prstClr val="black">
                <a:alpha val="40000"/>
              </a:prstClr>
            </a:outerShdw>
          </a:effectLst>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9843-0CC5-C898-BEE4-6F6263662672}"/>
              </a:ext>
            </a:extLst>
          </p:cNvPr>
          <p:cNvSpPr>
            <a:spLocks noGrp="1"/>
          </p:cNvSpPr>
          <p:nvPr>
            <p:ph type="title"/>
          </p:nvPr>
        </p:nvSpPr>
        <p:spPr/>
        <p:txBody>
          <a:bodyPr>
            <a:normAutofit fontScale="90000"/>
          </a:bodyPr>
          <a:lstStyle/>
          <a:p>
            <a:r>
              <a:rPr lang="en-US"/>
              <a:t>Surgical Site Infection Classification</a:t>
            </a:r>
          </a:p>
        </p:txBody>
      </p:sp>
      <p:pic>
        <p:nvPicPr>
          <p:cNvPr id="78" name="Content Placeholder 77" descr="Layers of skin, subcutaneous tissue, deep soft tissue (fascia and muscle) and organ space, with varying depths of surgical site infections including superficial incisional, deep incisional, and organ space.">
            <a:extLst>
              <a:ext uri="{FF2B5EF4-FFF2-40B4-BE49-F238E27FC236}">
                <a16:creationId xmlns:a16="http://schemas.microsoft.com/office/drawing/2014/main" id="{3ABB47EC-3873-D3BD-2A0E-CC219D1DD6AC}"/>
              </a:ext>
            </a:extLst>
          </p:cNvPr>
          <p:cNvPicPr>
            <a:picLocks noGrp="1" noChangeAspect="1"/>
          </p:cNvPicPr>
          <p:nvPr>
            <p:ph idx="1"/>
          </p:nvPr>
        </p:nvPicPr>
        <p:blipFill>
          <a:blip r:embed="rId2"/>
          <a:stretch>
            <a:fillRect/>
          </a:stretch>
        </p:blipFill>
        <p:spPr>
          <a:xfrm>
            <a:off x="-617220" y="914400"/>
            <a:ext cx="9486900" cy="5344285"/>
          </a:xfrm>
        </p:spPr>
      </p:pic>
      <p:sp>
        <p:nvSpPr>
          <p:cNvPr id="24" name="Slide Number Placeholder 23">
            <a:extLst>
              <a:ext uri="{FF2B5EF4-FFF2-40B4-BE49-F238E27FC236}">
                <a16:creationId xmlns:a16="http://schemas.microsoft.com/office/drawing/2014/main" id="{134C2D2E-7605-2FA4-EE42-28ED36714DB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09840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C524-10F2-25D5-B2D4-C711B5BE3EB3}"/>
              </a:ext>
            </a:extLst>
          </p:cNvPr>
          <p:cNvSpPr>
            <a:spLocks noGrp="1"/>
          </p:cNvSpPr>
          <p:nvPr>
            <p:ph type="title"/>
          </p:nvPr>
        </p:nvSpPr>
        <p:spPr/>
        <p:txBody>
          <a:bodyPr>
            <a:normAutofit/>
          </a:bodyPr>
          <a:lstStyle/>
          <a:p>
            <a:r>
              <a:rPr lang="en-US"/>
              <a:t>Impact of Surgical Site Infections</a:t>
            </a:r>
            <a:r>
              <a:rPr lang="en-US" baseline="30000"/>
              <a:t>1,4</a:t>
            </a:r>
          </a:p>
        </p:txBody>
      </p:sp>
      <p:sp>
        <p:nvSpPr>
          <p:cNvPr id="3" name="Content Placeholder 2">
            <a:extLst>
              <a:ext uri="{FF2B5EF4-FFF2-40B4-BE49-F238E27FC236}">
                <a16:creationId xmlns:a16="http://schemas.microsoft.com/office/drawing/2014/main" id="{9A2593EB-2252-4C6F-B351-8AD99A218FA3}"/>
              </a:ext>
            </a:extLst>
          </p:cNvPr>
          <p:cNvSpPr>
            <a:spLocks noGrp="1"/>
          </p:cNvSpPr>
          <p:nvPr>
            <p:ph idx="1"/>
          </p:nvPr>
        </p:nvSpPr>
        <p:spPr>
          <a:xfrm>
            <a:off x="457200" y="1097279"/>
            <a:ext cx="4277505" cy="5212080"/>
          </a:xfrm>
        </p:spPr>
        <p:txBody>
          <a:bodyPr>
            <a:normAutofit fontScale="77500" lnSpcReduction="20000"/>
          </a:bodyPr>
          <a:lstStyle/>
          <a:p>
            <a:pPr marL="341313" indent="-341313"/>
            <a:r>
              <a:rPr lang="en-US" sz="3200"/>
              <a:t>The CDC healthcare-associated infection (HAI) prevalence survey found that there were an estimated 110,800 SSIs associated with inpatient surgeries in 2015.</a:t>
            </a:r>
            <a:r>
              <a:rPr lang="en-US" sz="3200" baseline="30000"/>
              <a:t>1</a:t>
            </a:r>
            <a:r>
              <a:rPr lang="en-US" sz="3200"/>
              <a:t> </a:t>
            </a:r>
          </a:p>
          <a:p>
            <a:pPr marL="341313" indent="-341313"/>
            <a:r>
              <a:rPr lang="en-US" sz="3200"/>
              <a:t>SSIs account for 20 percent of all HAIs and </a:t>
            </a:r>
            <a:r>
              <a:rPr lang="en-US"/>
              <a:t>are</a:t>
            </a:r>
            <a:r>
              <a:rPr lang="en-US" sz="3200"/>
              <a:t> associated with a 2- to 11-fold increase in the risk of mortality.</a:t>
            </a:r>
            <a:r>
              <a:rPr lang="en-US" sz="3200" baseline="30000"/>
              <a:t>1</a:t>
            </a:r>
            <a:endParaRPr lang="en-US" sz="3200"/>
          </a:p>
          <a:p>
            <a:pPr marL="341313" indent="-341313"/>
            <a:r>
              <a:rPr lang="en-US" sz="3200"/>
              <a:t>SSIs are the costliest type of HAI with an estimated annual cost of $3.3 billion.</a:t>
            </a:r>
            <a:r>
              <a:rPr lang="en-US" sz="3200" baseline="30000"/>
              <a:t>1</a:t>
            </a:r>
            <a:endParaRPr lang="en-US" sz="4800">
              <a:cs typeface="Calibri"/>
            </a:endParaRPr>
          </a:p>
          <a:p>
            <a:endParaRPr lang="en-US"/>
          </a:p>
        </p:txBody>
      </p:sp>
      <p:pic>
        <p:nvPicPr>
          <p:cNvPr id="25" name="Picture 24">
            <a:extLst>
              <a:ext uri="{FF2B5EF4-FFF2-40B4-BE49-F238E27FC236}">
                <a16:creationId xmlns:a16="http://schemas.microsoft.com/office/drawing/2014/main" id="{AC306422-7938-65AE-BE9B-2CD7653BF3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3251" y="2423649"/>
            <a:ext cx="3996429" cy="2657733"/>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A8FF0BBD-DC87-7D55-E8B1-13816E73634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29863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B9A3-9A28-338C-8CF8-707FEA3C9C5F}"/>
              </a:ext>
            </a:extLst>
          </p:cNvPr>
          <p:cNvSpPr>
            <a:spLocks noGrp="1"/>
          </p:cNvSpPr>
          <p:nvPr>
            <p:ph type="title"/>
          </p:nvPr>
        </p:nvSpPr>
        <p:spPr/>
        <p:txBody>
          <a:bodyPr/>
          <a:lstStyle/>
          <a:p>
            <a:r>
              <a:rPr lang="en-US"/>
              <a:t>Triangle of Transmission</a:t>
            </a:r>
          </a:p>
        </p:txBody>
      </p:sp>
      <p:pic>
        <p:nvPicPr>
          <p:cNvPr id="40" name="Content Placeholder 39" descr="Triangle of transmission illustrates opportunities for SSI prevention in interactions among the direct care staff, resident, and environment.">
            <a:extLst>
              <a:ext uri="{FF2B5EF4-FFF2-40B4-BE49-F238E27FC236}">
                <a16:creationId xmlns:a16="http://schemas.microsoft.com/office/drawing/2014/main" id="{A5D4D872-44F3-31E2-71F4-14EDD63D2F8D}"/>
              </a:ext>
            </a:extLst>
          </p:cNvPr>
          <p:cNvPicPr>
            <a:picLocks noGrp="1" noChangeAspect="1"/>
          </p:cNvPicPr>
          <p:nvPr>
            <p:ph idx="1"/>
          </p:nvPr>
        </p:nvPicPr>
        <p:blipFill>
          <a:blip r:embed="rId2"/>
          <a:stretch>
            <a:fillRect/>
          </a:stretch>
        </p:blipFill>
        <p:spPr>
          <a:xfrm>
            <a:off x="619703" y="1096963"/>
            <a:ext cx="7904593" cy="5211762"/>
          </a:xfrm>
        </p:spPr>
      </p:pic>
      <p:sp>
        <p:nvSpPr>
          <p:cNvPr id="24" name="Slide Number Placeholder 23">
            <a:extLst>
              <a:ext uri="{FF2B5EF4-FFF2-40B4-BE49-F238E27FC236}">
                <a16:creationId xmlns:a16="http://schemas.microsoft.com/office/drawing/2014/main" id="{9AFCE528-CC72-F04E-7515-74B2D491CE4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70407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37EF-79E6-3086-6CDE-7354DA259721}"/>
              </a:ext>
            </a:extLst>
          </p:cNvPr>
          <p:cNvSpPr>
            <a:spLocks noGrp="1"/>
          </p:cNvSpPr>
          <p:nvPr>
            <p:ph type="title"/>
          </p:nvPr>
        </p:nvSpPr>
        <p:spPr/>
        <p:txBody>
          <a:bodyPr/>
          <a:lstStyle/>
          <a:p>
            <a:r>
              <a:rPr lang="en-US"/>
              <a:t>Understanding Surgical Wounds</a:t>
            </a:r>
            <a:r>
              <a:rPr lang="en-US" baseline="30000"/>
              <a:t>5</a:t>
            </a:r>
            <a:endParaRPr lang="en-US"/>
          </a:p>
        </p:txBody>
      </p:sp>
      <p:sp>
        <p:nvSpPr>
          <p:cNvPr id="3" name="Content Placeholder 2">
            <a:extLst>
              <a:ext uri="{FF2B5EF4-FFF2-40B4-BE49-F238E27FC236}">
                <a16:creationId xmlns:a16="http://schemas.microsoft.com/office/drawing/2014/main" id="{FB6A2D9E-CB9A-297C-DD4E-14D14DDDED7E}"/>
              </a:ext>
            </a:extLst>
          </p:cNvPr>
          <p:cNvSpPr>
            <a:spLocks noGrp="1"/>
          </p:cNvSpPr>
          <p:nvPr>
            <p:ph idx="1"/>
          </p:nvPr>
        </p:nvSpPr>
        <p:spPr>
          <a:xfrm>
            <a:off x="457200" y="1097279"/>
            <a:ext cx="5013960" cy="5212080"/>
          </a:xfrm>
        </p:spPr>
        <p:txBody>
          <a:bodyPr/>
          <a:lstStyle/>
          <a:p>
            <a:r>
              <a:rPr lang="en-US"/>
              <a:t>Surgical wound definition: A cut or incision through the skin that is made during surgery</a:t>
            </a:r>
          </a:p>
          <a:p>
            <a:r>
              <a:rPr lang="en-US"/>
              <a:t>Surgical wound classifications </a:t>
            </a:r>
          </a:p>
          <a:p>
            <a:pPr lvl="1"/>
            <a:r>
              <a:rPr lang="en-US"/>
              <a:t>Clean</a:t>
            </a:r>
          </a:p>
          <a:p>
            <a:pPr lvl="1"/>
            <a:r>
              <a:rPr lang="en-US"/>
              <a:t>Clean-contaminated</a:t>
            </a:r>
          </a:p>
          <a:p>
            <a:pPr lvl="1"/>
            <a:r>
              <a:rPr lang="en-US"/>
              <a:t>Contaminated</a:t>
            </a:r>
          </a:p>
          <a:p>
            <a:pPr lvl="1"/>
            <a:r>
              <a:rPr lang="en-US"/>
              <a:t>Dirty</a:t>
            </a:r>
          </a:p>
          <a:p>
            <a:endParaRPr lang="en-US"/>
          </a:p>
        </p:txBody>
      </p:sp>
      <p:pic>
        <p:nvPicPr>
          <p:cNvPr id="25" name="Picture 24" descr="A picture of a stitched surgical wound on a knee.">
            <a:extLst>
              <a:ext uri="{FF2B5EF4-FFF2-40B4-BE49-F238E27FC236}">
                <a16:creationId xmlns:a16="http://schemas.microsoft.com/office/drawing/2014/main" id="{98945B5C-EEC0-094F-994E-8B4F6654EA64}"/>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2057" y="2405904"/>
            <a:ext cx="4130040" cy="346762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34F3E06B-5B59-394F-2232-C98BFC30657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73176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23AE-B27B-6BF0-18A5-7B4A274A42E5}"/>
              </a:ext>
            </a:extLst>
          </p:cNvPr>
          <p:cNvSpPr>
            <a:spLocks noGrp="1"/>
          </p:cNvSpPr>
          <p:nvPr>
            <p:ph type="title"/>
          </p:nvPr>
        </p:nvSpPr>
        <p:spPr/>
        <p:txBody>
          <a:bodyPr/>
          <a:lstStyle/>
          <a:p>
            <a:r>
              <a:rPr lang="en-US"/>
              <a:t>Stages of Wound Healing</a:t>
            </a:r>
          </a:p>
        </p:txBody>
      </p:sp>
      <p:sp>
        <p:nvSpPr>
          <p:cNvPr id="3" name="Content Placeholder 2">
            <a:extLst>
              <a:ext uri="{FF2B5EF4-FFF2-40B4-BE49-F238E27FC236}">
                <a16:creationId xmlns:a16="http://schemas.microsoft.com/office/drawing/2014/main" id="{57760339-C338-DEF1-DF61-C95651C3EBB2}"/>
              </a:ext>
            </a:extLst>
          </p:cNvPr>
          <p:cNvSpPr>
            <a:spLocks noGrp="1"/>
          </p:cNvSpPr>
          <p:nvPr>
            <p:ph idx="1"/>
          </p:nvPr>
        </p:nvSpPr>
        <p:spPr>
          <a:xfrm>
            <a:off x="457200" y="1097279"/>
            <a:ext cx="5608320" cy="5212080"/>
          </a:xfrm>
        </p:spPr>
        <p:txBody>
          <a:bodyPr>
            <a:normAutofit fontScale="85000" lnSpcReduction="10000"/>
          </a:bodyPr>
          <a:lstStyle/>
          <a:p>
            <a:r>
              <a:rPr lang="en-US"/>
              <a:t>Resident characteristics that influence wound healing </a:t>
            </a:r>
          </a:p>
          <a:p>
            <a:pPr lvl="1"/>
            <a:r>
              <a:rPr lang="en-US"/>
              <a:t>Age </a:t>
            </a:r>
          </a:p>
          <a:p>
            <a:pPr lvl="1"/>
            <a:r>
              <a:rPr lang="en-US"/>
              <a:t>Nutritional status </a:t>
            </a:r>
          </a:p>
          <a:p>
            <a:pPr lvl="1"/>
            <a:r>
              <a:rPr lang="en-US"/>
              <a:t>Pre-existing conditions (e.g., diabetes, smoking, and obesity) </a:t>
            </a:r>
          </a:p>
          <a:p>
            <a:r>
              <a:rPr lang="en-US"/>
              <a:t>Surgical wound healing generally follows three distinct phases</a:t>
            </a:r>
          </a:p>
          <a:p>
            <a:pPr lvl="1"/>
            <a:r>
              <a:rPr lang="en-US"/>
              <a:t>Inflammation</a:t>
            </a:r>
          </a:p>
          <a:p>
            <a:pPr lvl="1"/>
            <a:r>
              <a:rPr lang="en-US"/>
              <a:t>Proliferation</a:t>
            </a:r>
          </a:p>
          <a:p>
            <a:pPr lvl="1"/>
            <a:r>
              <a:rPr lang="en-US"/>
              <a:t>Remodeling (tissue has about 80% of the strength of the original tissue that was there)</a:t>
            </a:r>
            <a:r>
              <a:rPr lang="en-US" baseline="30000"/>
              <a:t>6,7</a:t>
            </a:r>
          </a:p>
          <a:p>
            <a:endParaRPr lang="en-US"/>
          </a:p>
        </p:txBody>
      </p:sp>
      <p:pic>
        <p:nvPicPr>
          <p:cNvPr id="25" name="Picture 24" descr="A picture of a healed surgical scar.">
            <a:extLst>
              <a:ext uri="{FF2B5EF4-FFF2-40B4-BE49-F238E27FC236}">
                <a16:creationId xmlns:a16="http://schemas.microsoft.com/office/drawing/2014/main" id="{956FBA5D-F5AE-A04D-0442-79739F72A49C}"/>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489094" y="2095962"/>
            <a:ext cx="4018708" cy="266747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1ACF3FA0-9C80-8AD5-2E3B-6EA01C85110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39959840"/>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identBathingPreferencesandSkinassessments xmlns="931aec66-2863-455c-9bb0-8c99df0ac3fd" xsi:nil="true"/>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lcf76f155ced4ddcb4097134ff3c332f xmlns="931aec66-2863-455c-9bb0-8c99df0ac3fd">
      <Terms xmlns="http://schemas.microsoft.com/office/infopath/2007/PartnerControls"/>
    </lcf76f155ced4ddcb4097134ff3c332f>
    <TaxCatchAll xmlns="5d14f105-b512-4c58-b648-3bdda2cf58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E95975-15C8-4E29-A37C-5E699C11604E}">
  <ds:schemaRefs>
    <ds:schemaRef ds:uri="http://schemas.microsoft.com/office/2006/metadata/properties"/>
    <ds:schemaRef ds:uri="http://purl.org/dc/terms/"/>
    <ds:schemaRef ds:uri="http://schemas.microsoft.com/office/2006/documentManagement/types"/>
    <ds:schemaRef ds:uri="http://purl.org/dc/dcmitype/"/>
    <ds:schemaRef ds:uri="931aec66-2863-455c-9bb0-8c99df0ac3fd"/>
    <ds:schemaRef ds:uri="http://purl.org/dc/elements/1.1/"/>
    <ds:schemaRef ds:uri="http://www.w3.org/XML/1998/namespace"/>
    <ds:schemaRef ds:uri="http://schemas.microsoft.com/office/infopath/2007/PartnerControls"/>
    <ds:schemaRef ds:uri="http://schemas.openxmlformats.org/package/2006/metadata/core-properties"/>
    <ds:schemaRef ds:uri="5d14f105-b512-4c58-b648-3bdda2cf581d"/>
  </ds:schemaRefs>
</ds:datastoreItem>
</file>

<file path=customXml/itemProps2.xml><?xml version="1.0" encoding="utf-8"?>
<ds:datastoreItem xmlns:ds="http://schemas.openxmlformats.org/officeDocument/2006/customXml" ds:itemID="{8CDB7D04-BAA4-4A47-8D3D-D8E085C79C72}">
  <ds:schemaRefs>
    <ds:schemaRef ds:uri="http://schemas.microsoft.com/sharepoint/v3/contenttype/forms"/>
  </ds:schemaRefs>
</ds:datastoreItem>
</file>

<file path=customXml/itemProps3.xml><?xml version="1.0" encoding="utf-8"?>
<ds:datastoreItem xmlns:ds="http://schemas.openxmlformats.org/officeDocument/2006/customXml" ds:itemID="{D8BDC7B0-6AF8-4BF8-AE37-EA3DEF959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fa4f438-b1e6-473b-803f-86f8aedf0dec}" enabled="0" method="" siteId="{9fa4f438-b1e6-473b-803f-86f8aedf0dec}" removed="1"/>
</clbl:labelList>
</file>

<file path=docProps/app.xml><?xml version="1.0" encoding="utf-8"?>
<Properties xmlns="http://schemas.openxmlformats.org/officeDocument/2006/extended-properties" xmlns:vt="http://schemas.openxmlformats.org/officeDocument/2006/docPropsVTypes">
  <Template/>
  <TotalTime>0</TotalTime>
  <Words>1387</Words>
  <Application>Microsoft Office PowerPoint</Application>
  <PresentationFormat>Letter Paper (8.5x11 in)</PresentationFormat>
  <Paragraphs>151</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Wingdings</vt:lpstr>
      <vt:lpstr>1_AHRQ MRSA</vt:lpstr>
      <vt:lpstr>PowerPoint Presentation</vt:lpstr>
      <vt:lpstr>All Staff Support Resident Care and Safety</vt:lpstr>
      <vt:lpstr>Educational Objectives</vt:lpstr>
      <vt:lpstr>What Are Surgical Site Infections?1</vt:lpstr>
      <vt:lpstr>Surgical Site Infection Classification</vt:lpstr>
      <vt:lpstr>Impact of Surgical Site Infections1,4</vt:lpstr>
      <vt:lpstr>Triangle of Transmission</vt:lpstr>
      <vt:lpstr>Understanding Surgical Wounds5</vt:lpstr>
      <vt:lpstr>Stages of Wound Healing</vt:lpstr>
      <vt:lpstr>Signs and Symptoms of SSI</vt:lpstr>
      <vt:lpstr>Assessing and Documenting Surgical Wounds</vt:lpstr>
      <vt:lpstr>A Note on Dressing Changes</vt:lpstr>
      <vt:lpstr>Culturing Surgical Wounds</vt:lpstr>
      <vt:lpstr>Teachable Moment</vt:lpstr>
      <vt:lpstr>The Case</vt:lpstr>
      <vt:lpstr>The Challenge</vt:lpstr>
      <vt:lpstr>Knowledge Check</vt:lpstr>
      <vt:lpstr>The Error</vt:lpstr>
      <vt:lpstr>The Consequence</vt:lpstr>
      <vt:lpstr>Patient Safety in the Moment</vt:lpstr>
      <vt:lpstr>Preventing the Next Harm</vt:lpstr>
      <vt:lpstr>System-Based Safety Changes</vt:lpstr>
      <vt:lpstr>Key Takeaways</vt:lpstr>
      <vt:lpstr>Supporting Materials</vt:lpstr>
      <vt:lpstr>Disclaimer</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2025-08-13T19:23:48Z</dcterms:created>
  <dcterms:modified xsi:type="dcterms:W3CDTF">2025-08-29T20:40:44Z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1604400</vt:r8>
  </property>
  <property fmtid="{D5CDD505-2E9C-101B-9397-08002B2CF9AE}" pid="3" name="MediaServiceImageTags">
    <vt:lpwstr/>
  </property>
  <property fmtid="{D5CDD505-2E9C-101B-9397-08002B2CF9AE}" pid="4" name="ContentTypeId">
    <vt:lpwstr>0x0101009DC06F82F74DC74D9A1715CAE0E542E2</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