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0.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38"/>
  </p:notesMasterIdLst>
  <p:sldIdLst>
    <p:sldId id="256" r:id="rId5"/>
    <p:sldId id="257" r:id="rId6"/>
    <p:sldId id="358" r:id="rId7"/>
    <p:sldId id="500" r:id="rId8"/>
    <p:sldId id="363" r:id="rId9"/>
    <p:sldId id="505" r:id="rId10"/>
    <p:sldId id="364" r:id="rId11"/>
    <p:sldId id="473" r:id="rId12"/>
    <p:sldId id="501" r:id="rId13"/>
    <p:sldId id="480" r:id="rId14"/>
    <p:sldId id="486" r:id="rId15"/>
    <p:sldId id="481" r:id="rId16"/>
    <p:sldId id="493" r:id="rId17"/>
    <p:sldId id="378" r:id="rId18"/>
    <p:sldId id="479" r:id="rId19"/>
    <p:sldId id="477" r:id="rId20"/>
    <p:sldId id="478" r:id="rId21"/>
    <p:sldId id="476" r:id="rId22"/>
    <p:sldId id="496" r:id="rId23"/>
    <p:sldId id="287" r:id="rId24"/>
    <p:sldId id="482" r:id="rId25"/>
    <p:sldId id="285" r:id="rId26"/>
    <p:sldId id="506" r:id="rId27"/>
    <p:sldId id="293" r:id="rId28"/>
    <p:sldId id="491" r:id="rId29"/>
    <p:sldId id="492" r:id="rId30"/>
    <p:sldId id="435" r:id="rId31"/>
    <p:sldId id="467" r:id="rId32"/>
    <p:sldId id="503" r:id="rId33"/>
    <p:sldId id="498" r:id="rId34"/>
    <p:sldId id="458" r:id="rId35"/>
    <p:sldId id="504" r:id="rId36"/>
    <p:sldId id="495" r:id="rId3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5AB9B5E-F357-CC10-6E81-B6FEF8E06A10}" name="Pollard, Shelly (NIH/NIMHD) [E]" initials="P[" userId="S::pollards@nih.gov::8f703722-7d71-4d2d-a578-abc1f5bf7757" providerId="AD"/>
  <p188:author id="{4F788867-B1E0-5FE6-83CB-EA18D8A27F71}" name="Gerstein, Maya (AHRQ/CEPI)" initials="GM(" userId="S::Maya.Gerstein@ahrq.hhs.gov::3c787640-fa3a-42af-a809-cbff1cfe17ef" providerId="AD"/>
  <p188:author id="{B053458F-90C8-2371-95DB-5B69484B6DFB}" name="Brach, Cindy (AHRQ/CEPI)" initials="B(" userId="S::cindy.brach_ahrq.hhs.gov#ext#@nih.onmicrosoft.com::07a9a9c9-3673-4664-8fbd-2da633c75fa2" providerId="AD"/>
  <p188:author id="{F976D5A5-ED64-EB88-EA3B-82D5E30B816E}" name="Lee, Karen (NIH/NICHD) [E]" initials="L[" userId="S::leekc3@nih.gov::e52f6877-781d-49b0-a669-8ef252a49b8f" providerId="AD"/>
  <p188:author id="{5BDD4CE3-DD5D-DC2D-1530-ECF962A49A08}" name="Brach, Cindy (AHRQ/CEPI)" initials="BC(" userId="S::Cindy.Brach@ahrq.hhs.gov::cb41ec2b-4ead-4c9a-8da9-ad8c53e1f42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6437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7325" autoAdjust="0"/>
    <p:restoredTop sz="76579" autoAdjust="0"/>
  </p:normalViewPr>
  <p:slideViewPr>
    <p:cSldViewPr snapToGrid="0">
      <p:cViewPr varScale="1">
        <p:scale>
          <a:sx n="58" d="100"/>
          <a:sy n="58" d="100"/>
        </p:scale>
        <p:origin x="876" y="66"/>
      </p:cViewPr>
      <p:guideLst/>
    </p:cSldViewPr>
  </p:slideViewPr>
  <p:notesTextViewPr>
    <p:cViewPr>
      <p:scale>
        <a:sx n="1" d="1"/>
        <a:sy n="1" d="1"/>
      </p:scale>
      <p:origin x="0" y="0"/>
    </p:cViewPr>
  </p:notesTextViewPr>
  <p:notesViewPr>
    <p:cSldViewPr snapToGrid="0">
      <p:cViewPr varScale="1">
        <p:scale>
          <a:sx n="87" d="100"/>
          <a:sy n="87" d="100"/>
        </p:scale>
        <p:origin x="3060" y="6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microsoft.com/office/2018/10/relationships/authors" Target="author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800" b="1" i="0" u="none" strike="noStrike" kern="1200" spc="0" baseline="0">
                <a:solidFill>
                  <a:schemeClr val="tx1">
                    <a:lumMod val="65000"/>
                    <a:lumOff val="35000"/>
                  </a:schemeClr>
                </a:solidFill>
                <a:latin typeface="+mn-lt"/>
                <a:ea typeface="+mn-ea"/>
                <a:cs typeface="+mn-cs"/>
              </a:defRPr>
            </a:pPr>
            <a:r>
              <a:rPr lang="en-US" sz="2800" b="1" dirty="0">
                <a:solidFill>
                  <a:schemeClr val="tx1"/>
                </a:solidFill>
              </a:rPr>
              <a:t>Low Literacy</a:t>
            </a:r>
          </a:p>
        </c:rich>
      </c:tx>
      <c:overlay val="0"/>
      <c:spPr>
        <a:noFill/>
        <a:ln>
          <a:noFill/>
        </a:ln>
        <a:effectLst/>
      </c:spPr>
      <c:txPr>
        <a:bodyPr rot="0" spcFirstLastPara="1" vertOverflow="ellipsis" vert="horz" wrap="square" anchor="ctr" anchorCtr="1"/>
        <a:lstStyle/>
        <a:p>
          <a:pPr>
            <a:defRPr sz="2800" b="1"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pieChart>
        <c:varyColors val="1"/>
        <c:ser>
          <c:idx val="0"/>
          <c:order val="0"/>
          <c:tx>
            <c:strRef>
              <c:f>Sheet1!$B$1</c:f>
              <c:strCache>
                <c:ptCount val="1"/>
                <c:pt idx="0">
                  <c:v>Literacy</c:v>
                </c:pt>
              </c:strCache>
            </c:strRef>
          </c:tx>
          <c:dPt>
            <c:idx val="0"/>
            <c:bubble3D val="0"/>
            <c:spPr>
              <a:solidFill>
                <a:schemeClr val="accent6"/>
              </a:solidFill>
              <a:ln w="19050">
                <a:solidFill>
                  <a:schemeClr val="lt1"/>
                </a:solidFill>
              </a:ln>
              <a:effectLst/>
            </c:spPr>
            <c:extLst>
              <c:ext xmlns:c16="http://schemas.microsoft.com/office/drawing/2014/chart" uri="{C3380CC4-5D6E-409C-BE32-E72D297353CC}">
                <c16:uniqueId val="{00000002-F1EB-49FD-8BAE-3A5D58A70DA3}"/>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1-F1EB-49FD-8BAE-3A5D58A70DA3}"/>
              </c:ext>
            </c:extLst>
          </c:dPt>
          <c:dPt>
            <c:idx val="2"/>
            <c:bubble3D val="0"/>
            <c:spPr>
              <a:solidFill>
                <a:schemeClr val="accent4"/>
              </a:solidFill>
              <a:ln w="19050">
                <a:solidFill>
                  <a:schemeClr val="lt1"/>
                </a:solidFill>
              </a:ln>
              <a:effectLst/>
            </c:spPr>
            <c:extLst>
              <c:ext xmlns:c16="http://schemas.microsoft.com/office/drawing/2014/chart" uri="{C3380CC4-5D6E-409C-BE32-E72D297353CC}">
                <c16:uniqueId val="{00000003-F1EB-49FD-8BAE-3A5D58A70DA3}"/>
              </c:ext>
            </c:extLst>
          </c:dPt>
          <c:dLbls>
            <c:dLbl>
              <c:idx val="0"/>
              <c:spPr>
                <a:noFill/>
                <a:ln>
                  <a:noFill/>
                </a:ln>
                <a:effectLst/>
              </c:spPr>
              <c:txPr>
                <a:bodyPr rot="0" spcFirstLastPara="1" vertOverflow="ellipsis" vert="horz" wrap="square" lIns="38100" tIns="19050" rIns="38100" bIns="19050" anchor="ctr" anchorCtr="1">
                  <a:spAutoFit/>
                </a:bodyPr>
                <a:lstStyle/>
                <a:p>
                  <a:pPr>
                    <a:defRPr sz="3600" b="1" i="0" u="none" strike="noStrike" kern="1200" baseline="0">
                      <a:solidFill>
                        <a:schemeClr val="tx1">
                          <a:lumMod val="75000"/>
                          <a:lumOff val="25000"/>
                        </a:schemeClr>
                      </a:solidFill>
                      <a:latin typeface="+mn-lt"/>
                      <a:ea typeface="+mn-ea"/>
                      <a:cs typeface="+mn-cs"/>
                    </a:defRPr>
                  </a:pPr>
                  <a:endParaRPr lang="en-US"/>
                </a:p>
              </c:txPr>
              <c:dLblPos val="ctr"/>
              <c:showLegendKey val="0"/>
              <c:showVal val="0"/>
              <c:showCatName val="0"/>
              <c:showSerName val="0"/>
              <c:showPercent val="1"/>
              <c:showBubbleSize val="0"/>
              <c:extLst>
                <c:ext xmlns:c16="http://schemas.microsoft.com/office/drawing/2014/chart" uri="{C3380CC4-5D6E-409C-BE32-E72D297353CC}">
                  <c16:uniqueId val="{00000002-F1EB-49FD-8BAE-3A5D58A70DA3}"/>
                </c:ext>
              </c:extLst>
            </c:dLbl>
            <c:dLbl>
              <c:idx val="1"/>
              <c:delete val="1"/>
              <c:extLst>
                <c:ext xmlns:c15="http://schemas.microsoft.com/office/drawing/2012/chart" uri="{CE6537A1-D6FC-4f65-9D91-7224C49458BB}"/>
                <c:ext xmlns:c16="http://schemas.microsoft.com/office/drawing/2014/chart" uri="{C3380CC4-5D6E-409C-BE32-E72D297353CC}">
                  <c16:uniqueId val="{00000001-F1EB-49FD-8BAE-3A5D58A70DA3}"/>
                </c:ext>
              </c:extLst>
            </c:dLbl>
            <c:dLbl>
              <c:idx val="2"/>
              <c:delete val="1"/>
              <c:extLst>
                <c:ext xmlns:c15="http://schemas.microsoft.com/office/drawing/2012/chart" uri="{CE6537A1-D6FC-4f65-9D91-7224C49458BB}"/>
                <c:ext xmlns:c16="http://schemas.microsoft.com/office/drawing/2014/chart" uri="{C3380CC4-5D6E-409C-BE32-E72D297353CC}">
                  <c16:uniqueId val="{00000003-F1EB-49FD-8BAE-3A5D58A70DA3}"/>
                </c:ext>
              </c:extLst>
            </c:dLbl>
            <c:spPr>
              <a:noFill/>
              <a:ln>
                <a:noFill/>
              </a:ln>
              <a:effectLst/>
            </c:spPr>
            <c:txPr>
              <a:bodyPr rot="0" spcFirstLastPara="1" vertOverflow="ellipsis" vert="horz" wrap="square" lIns="38100" tIns="19050" rIns="38100" bIns="19050" anchor="ctr" anchorCtr="1">
                <a:spAutoFit/>
              </a:bodyPr>
              <a:lstStyle/>
              <a:p>
                <a:pPr>
                  <a:defRPr sz="3200" b="0" i="0" u="none" strike="noStrike" kern="1200" baseline="0">
                    <a:solidFill>
                      <a:schemeClr val="tx1">
                        <a:lumMod val="75000"/>
                        <a:lumOff val="25000"/>
                      </a:schemeClr>
                    </a:solidFill>
                    <a:latin typeface="+mn-lt"/>
                    <a:ea typeface="+mn-ea"/>
                    <a:cs typeface="+mn-cs"/>
                  </a:defRPr>
                </a:pPr>
                <a:endParaRPr lang="en-US"/>
              </a:p>
            </c:txPr>
            <c:dLblPos val="ctr"/>
            <c:showLegendKey val="0"/>
            <c:showVal val="0"/>
            <c:showCatName val="0"/>
            <c:showSerName val="0"/>
            <c:showPercent val="1"/>
            <c:showBubbleSize val="0"/>
            <c:showLeaderLines val="0"/>
            <c:extLst>
              <c:ext xmlns:c15="http://schemas.microsoft.com/office/drawing/2012/chart" uri="{CE6537A1-D6FC-4f65-9D91-7224C49458BB}"/>
            </c:extLst>
          </c:dLbls>
          <c:cat>
            <c:strRef>
              <c:f>Sheet1!$A$2:$A$4</c:f>
              <c:strCache>
                <c:ptCount val="3"/>
                <c:pt idx="0">
                  <c:v>Low</c:v>
                </c:pt>
                <c:pt idx="1">
                  <c:v>Mid-Level</c:v>
                </c:pt>
                <c:pt idx="2">
                  <c:v>High</c:v>
                </c:pt>
              </c:strCache>
            </c:strRef>
          </c:cat>
          <c:val>
            <c:numRef>
              <c:f>Sheet1!$B$2:$B$4</c:f>
              <c:numCache>
                <c:formatCode>General</c:formatCode>
                <c:ptCount val="3"/>
                <c:pt idx="0">
                  <c:v>48</c:v>
                </c:pt>
                <c:pt idx="1">
                  <c:v>66</c:v>
                </c:pt>
                <c:pt idx="2">
                  <c:v>96</c:v>
                </c:pt>
              </c:numCache>
            </c:numRef>
          </c:val>
          <c:extLst>
            <c:ext xmlns:c16="http://schemas.microsoft.com/office/drawing/2014/chart" uri="{C3380CC4-5D6E-409C-BE32-E72D297353CC}">
              <c16:uniqueId val="{00000000-F1EB-49FD-8BAE-3A5D58A70DA3}"/>
            </c:ext>
          </c:extLst>
        </c:ser>
        <c:dLbls>
          <c:showLegendKey val="0"/>
          <c:showVal val="0"/>
          <c:showCatName val="0"/>
          <c:showSerName val="0"/>
          <c:showPercent val="0"/>
          <c:showBubbleSize val="0"/>
          <c:showLeaderLines val="0"/>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800" b="1" i="0" u="none" strike="noStrike" kern="1200" spc="0" baseline="0">
                <a:solidFill>
                  <a:schemeClr val="tx1">
                    <a:lumMod val="65000"/>
                    <a:lumOff val="35000"/>
                  </a:schemeClr>
                </a:solidFill>
                <a:latin typeface="+mn-lt"/>
                <a:ea typeface="+mn-ea"/>
                <a:cs typeface="+mn-cs"/>
              </a:defRPr>
            </a:pPr>
            <a:r>
              <a:rPr lang="en-US" sz="2800" b="1" dirty="0">
                <a:solidFill>
                  <a:schemeClr val="tx1"/>
                </a:solidFill>
              </a:rPr>
              <a:t>Low Numeracy</a:t>
            </a:r>
          </a:p>
        </c:rich>
      </c:tx>
      <c:overlay val="0"/>
      <c:spPr>
        <a:noFill/>
        <a:ln>
          <a:noFill/>
        </a:ln>
        <a:effectLst/>
      </c:spPr>
      <c:txPr>
        <a:bodyPr rot="0" spcFirstLastPara="1" vertOverflow="ellipsis" vert="horz" wrap="square" anchor="ctr" anchorCtr="1"/>
        <a:lstStyle/>
        <a:p>
          <a:pPr>
            <a:defRPr sz="2800" b="1"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pieChart>
        <c:varyColors val="1"/>
        <c:ser>
          <c:idx val="0"/>
          <c:order val="0"/>
          <c:tx>
            <c:strRef>
              <c:f>Sheet1!$B$1</c:f>
              <c:strCache>
                <c:ptCount val="1"/>
                <c:pt idx="0">
                  <c:v>Literacy</c:v>
                </c:pt>
              </c:strCache>
            </c:strRef>
          </c:tx>
          <c:dPt>
            <c:idx val="0"/>
            <c:bubble3D val="0"/>
            <c:spPr>
              <a:solidFill>
                <a:schemeClr val="accent6"/>
              </a:solidFill>
              <a:ln w="19050">
                <a:solidFill>
                  <a:schemeClr val="lt1"/>
                </a:solidFill>
              </a:ln>
              <a:effectLst/>
            </c:spPr>
            <c:extLst>
              <c:ext xmlns:c16="http://schemas.microsoft.com/office/drawing/2014/chart" uri="{C3380CC4-5D6E-409C-BE32-E72D297353CC}">
                <c16:uniqueId val="{00000001-2C3B-4A62-A8AB-742C0F1C1AE2}"/>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2C3B-4A62-A8AB-742C0F1C1AE2}"/>
              </c:ext>
            </c:extLst>
          </c:dPt>
          <c:dPt>
            <c:idx val="2"/>
            <c:bubble3D val="0"/>
            <c:spPr>
              <a:solidFill>
                <a:schemeClr val="accent4"/>
              </a:solidFill>
              <a:ln w="19050">
                <a:solidFill>
                  <a:schemeClr val="lt1"/>
                </a:solidFill>
              </a:ln>
              <a:effectLst/>
            </c:spPr>
            <c:extLst>
              <c:ext xmlns:c16="http://schemas.microsoft.com/office/drawing/2014/chart" uri="{C3380CC4-5D6E-409C-BE32-E72D297353CC}">
                <c16:uniqueId val="{00000005-2C3B-4A62-A8AB-742C0F1C1AE2}"/>
              </c:ext>
            </c:extLst>
          </c:dPt>
          <c:dLbls>
            <c:dLbl>
              <c:idx val="0"/>
              <c:spPr>
                <a:noFill/>
                <a:ln>
                  <a:noFill/>
                </a:ln>
                <a:effectLst/>
              </c:spPr>
              <c:txPr>
                <a:bodyPr rot="0" spcFirstLastPara="1" vertOverflow="ellipsis" vert="horz" wrap="square" lIns="38100" tIns="19050" rIns="38100" bIns="19050" anchor="ctr" anchorCtr="1">
                  <a:spAutoFit/>
                </a:bodyPr>
                <a:lstStyle/>
                <a:p>
                  <a:pPr>
                    <a:defRPr sz="3600" b="1" i="0" u="none" strike="noStrike" kern="1200" baseline="0">
                      <a:solidFill>
                        <a:schemeClr val="tx1">
                          <a:lumMod val="75000"/>
                          <a:lumOff val="25000"/>
                        </a:schemeClr>
                      </a:solidFill>
                      <a:latin typeface="+mn-lt"/>
                      <a:ea typeface="+mn-ea"/>
                      <a:cs typeface="+mn-cs"/>
                    </a:defRPr>
                  </a:pPr>
                  <a:endParaRPr lang="en-US"/>
                </a:p>
              </c:txPr>
              <c:dLblPos val="ctr"/>
              <c:showLegendKey val="0"/>
              <c:showVal val="0"/>
              <c:showCatName val="0"/>
              <c:showSerName val="0"/>
              <c:showPercent val="1"/>
              <c:showBubbleSize val="0"/>
              <c:extLst>
                <c:ext xmlns:c16="http://schemas.microsoft.com/office/drawing/2014/chart" uri="{C3380CC4-5D6E-409C-BE32-E72D297353CC}">
                  <c16:uniqueId val="{00000001-2C3B-4A62-A8AB-742C0F1C1AE2}"/>
                </c:ext>
              </c:extLst>
            </c:dLbl>
            <c:dLbl>
              <c:idx val="1"/>
              <c:delete val="1"/>
              <c:extLst>
                <c:ext xmlns:c15="http://schemas.microsoft.com/office/drawing/2012/chart" uri="{CE6537A1-D6FC-4f65-9D91-7224C49458BB}"/>
                <c:ext xmlns:c16="http://schemas.microsoft.com/office/drawing/2014/chart" uri="{C3380CC4-5D6E-409C-BE32-E72D297353CC}">
                  <c16:uniqueId val="{00000003-2C3B-4A62-A8AB-742C0F1C1AE2}"/>
                </c:ext>
              </c:extLst>
            </c:dLbl>
            <c:dLbl>
              <c:idx val="2"/>
              <c:delete val="1"/>
              <c:extLst>
                <c:ext xmlns:c15="http://schemas.microsoft.com/office/drawing/2012/chart" uri="{CE6537A1-D6FC-4f65-9D91-7224C49458BB}"/>
                <c:ext xmlns:c16="http://schemas.microsoft.com/office/drawing/2014/chart" uri="{C3380CC4-5D6E-409C-BE32-E72D297353CC}">
                  <c16:uniqueId val="{00000005-2C3B-4A62-A8AB-742C0F1C1AE2}"/>
                </c:ext>
              </c:extLst>
            </c:dLbl>
            <c:spPr>
              <a:noFill/>
              <a:ln>
                <a:noFill/>
              </a:ln>
              <a:effectLst/>
            </c:spPr>
            <c:txPr>
              <a:bodyPr rot="0" spcFirstLastPara="1" vertOverflow="ellipsis" vert="horz" wrap="square" lIns="38100" tIns="19050" rIns="38100" bIns="19050" anchor="ctr" anchorCtr="1">
                <a:spAutoFit/>
              </a:bodyPr>
              <a:lstStyle/>
              <a:p>
                <a:pPr>
                  <a:defRPr sz="3200" b="0" i="0" u="none" strike="noStrike" kern="1200" baseline="0">
                    <a:solidFill>
                      <a:schemeClr val="tx1">
                        <a:lumMod val="75000"/>
                        <a:lumOff val="25000"/>
                      </a:schemeClr>
                    </a:solidFill>
                    <a:latin typeface="+mn-lt"/>
                    <a:ea typeface="+mn-ea"/>
                    <a:cs typeface="+mn-cs"/>
                  </a:defRPr>
                </a:pPr>
                <a:endParaRPr lang="en-US"/>
              </a:p>
            </c:txPr>
            <c:dLblPos val="ctr"/>
            <c:showLegendKey val="0"/>
            <c:showVal val="0"/>
            <c:showCatName val="0"/>
            <c:showSerName val="0"/>
            <c:showPercent val="1"/>
            <c:showBubbleSize val="0"/>
            <c:showLeaderLines val="0"/>
            <c:extLst>
              <c:ext xmlns:c15="http://schemas.microsoft.com/office/drawing/2012/chart" uri="{CE6537A1-D6FC-4f65-9D91-7224C49458BB}"/>
            </c:extLst>
          </c:dLbls>
          <c:cat>
            <c:strRef>
              <c:f>Sheet1!$A$2:$A$4</c:f>
              <c:strCache>
                <c:ptCount val="3"/>
                <c:pt idx="0">
                  <c:v>Low</c:v>
                </c:pt>
                <c:pt idx="1">
                  <c:v>Mid-Level</c:v>
                </c:pt>
                <c:pt idx="2">
                  <c:v>High</c:v>
                </c:pt>
              </c:strCache>
            </c:strRef>
          </c:cat>
          <c:val>
            <c:numRef>
              <c:f>Sheet1!$B$2:$B$4</c:f>
              <c:numCache>
                <c:formatCode>General</c:formatCode>
                <c:ptCount val="3"/>
                <c:pt idx="0">
                  <c:v>69</c:v>
                </c:pt>
                <c:pt idx="1">
                  <c:v>66</c:v>
                </c:pt>
                <c:pt idx="2">
                  <c:v>74</c:v>
                </c:pt>
              </c:numCache>
            </c:numRef>
          </c:val>
          <c:extLst>
            <c:ext xmlns:c16="http://schemas.microsoft.com/office/drawing/2014/chart" uri="{C3380CC4-5D6E-409C-BE32-E72D297353CC}">
              <c16:uniqueId val="{00000006-2C3B-4A62-A8AB-742C0F1C1AE2}"/>
            </c:ext>
          </c:extLst>
        </c:ser>
        <c:dLbls>
          <c:showLegendKey val="0"/>
          <c:showVal val="0"/>
          <c:showCatName val="0"/>
          <c:showSerName val="0"/>
          <c:showPercent val="0"/>
          <c:showBubbleSize val="0"/>
          <c:showLeaderLines val="0"/>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B51E623-1CA7-48EB-8C82-BA0227079DA7}" type="doc">
      <dgm:prSet loTypeId="urn:microsoft.com/office/officeart/2005/8/layout/default" loCatId="list" qsTypeId="urn:microsoft.com/office/officeart/2005/8/quickstyle/3d1" qsCatId="3D" csTypeId="urn:microsoft.com/office/officeart/2005/8/colors/accent1_2" csCatId="accent1" phldr="1"/>
      <dgm:spPr/>
      <dgm:t>
        <a:bodyPr/>
        <a:lstStyle/>
        <a:p>
          <a:endParaRPr lang="en-US"/>
        </a:p>
      </dgm:t>
    </dgm:pt>
    <dgm:pt modelId="{826DBB9B-D5BA-48ED-ABC8-BF0452FE0C7C}">
      <dgm:prSet phldrT="[Text]"/>
      <dgm:spPr/>
      <dgm:t>
        <a:bodyPr/>
        <a:lstStyle/>
        <a:p>
          <a:r>
            <a:rPr lang="en-US" dirty="0"/>
            <a:t>Get insurance</a:t>
          </a:r>
        </a:p>
      </dgm:t>
    </dgm:pt>
    <dgm:pt modelId="{C259536D-E20C-41F0-A1B6-DA493E9674FA}" type="parTrans" cxnId="{758752D3-0877-4B26-9378-4A09A629B17E}">
      <dgm:prSet/>
      <dgm:spPr/>
      <dgm:t>
        <a:bodyPr/>
        <a:lstStyle/>
        <a:p>
          <a:endParaRPr lang="en-US"/>
        </a:p>
      </dgm:t>
    </dgm:pt>
    <dgm:pt modelId="{BE69FED3-FD5F-4435-BC60-1E897C17E396}" type="sibTrans" cxnId="{758752D3-0877-4B26-9378-4A09A629B17E}">
      <dgm:prSet/>
      <dgm:spPr/>
      <dgm:t>
        <a:bodyPr/>
        <a:lstStyle/>
        <a:p>
          <a:endParaRPr lang="en-US"/>
        </a:p>
      </dgm:t>
    </dgm:pt>
    <dgm:pt modelId="{D7248620-CDE2-42BE-BCB3-87211C185405}">
      <dgm:prSet phldrT="[Text]"/>
      <dgm:spPr/>
      <dgm:t>
        <a:bodyPr/>
        <a:lstStyle/>
        <a:p>
          <a:r>
            <a:rPr lang="en-US" dirty="0"/>
            <a:t>Choose tests and treatments</a:t>
          </a:r>
        </a:p>
      </dgm:t>
    </dgm:pt>
    <dgm:pt modelId="{4709A6F3-D445-4907-87A3-05B3FF602F94}" type="parTrans" cxnId="{E277A300-88A5-465A-94E4-AD51BFE4BA25}">
      <dgm:prSet/>
      <dgm:spPr/>
      <dgm:t>
        <a:bodyPr/>
        <a:lstStyle/>
        <a:p>
          <a:endParaRPr lang="en-US"/>
        </a:p>
      </dgm:t>
    </dgm:pt>
    <dgm:pt modelId="{93E09563-F212-4C90-AF65-555ED71A7777}" type="sibTrans" cxnId="{E277A300-88A5-465A-94E4-AD51BFE4BA25}">
      <dgm:prSet/>
      <dgm:spPr/>
      <dgm:t>
        <a:bodyPr/>
        <a:lstStyle/>
        <a:p>
          <a:endParaRPr lang="en-US"/>
        </a:p>
      </dgm:t>
    </dgm:pt>
    <dgm:pt modelId="{9037499D-9CC1-4FD2-9E64-80DC45A231A2}">
      <dgm:prSet phldrT="[Text]"/>
      <dgm:spPr/>
      <dgm:t>
        <a:bodyPr/>
        <a:lstStyle/>
        <a:p>
          <a:r>
            <a:rPr lang="en-US"/>
            <a:t>Manage conditions</a:t>
          </a:r>
        </a:p>
      </dgm:t>
    </dgm:pt>
    <dgm:pt modelId="{34CFC6CB-5934-40F8-9824-A8E91F6FB700}" type="parTrans" cxnId="{6BFCEEC2-CD57-45B6-BBDC-26B1EA5BECD0}">
      <dgm:prSet/>
      <dgm:spPr/>
      <dgm:t>
        <a:bodyPr/>
        <a:lstStyle/>
        <a:p>
          <a:endParaRPr lang="en-US"/>
        </a:p>
      </dgm:t>
    </dgm:pt>
    <dgm:pt modelId="{A63EAD47-2D68-4936-8110-04B635D57A5E}" type="sibTrans" cxnId="{6BFCEEC2-CD57-45B6-BBDC-26B1EA5BECD0}">
      <dgm:prSet/>
      <dgm:spPr/>
      <dgm:t>
        <a:bodyPr/>
        <a:lstStyle/>
        <a:p>
          <a:endParaRPr lang="en-US"/>
        </a:p>
      </dgm:t>
    </dgm:pt>
    <dgm:pt modelId="{2DE51D5D-1726-463F-95F0-D3C7751705F0}">
      <dgm:prSet phldrT="[Text]"/>
      <dgm:spPr/>
      <dgm:t>
        <a:bodyPr/>
        <a:lstStyle/>
        <a:p>
          <a:r>
            <a:rPr lang="en-US" dirty="0"/>
            <a:t>Prevent disease</a:t>
          </a:r>
        </a:p>
      </dgm:t>
    </dgm:pt>
    <dgm:pt modelId="{A5E5F810-8D9A-48EF-BE55-DC640DBD1EFF}" type="sibTrans" cxnId="{0FD636F1-A159-42B5-80A3-61A96AAB6621}">
      <dgm:prSet/>
      <dgm:spPr/>
      <dgm:t>
        <a:bodyPr/>
        <a:lstStyle/>
        <a:p>
          <a:endParaRPr lang="en-US"/>
        </a:p>
      </dgm:t>
    </dgm:pt>
    <dgm:pt modelId="{35427B85-4CDA-4FEF-8297-038BA8139CEF}" type="parTrans" cxnId="{0FD636F1-A159-42B5-80A3-61A96AAB6621}">
      <dgm:prSet/>
      <dgm:spPr/>
      <dgm:t>
        <a:bodyPr/>
        <a:lstStyle/>
        <a:p>
          <a:endParaRPr lang="en-US"/>
        </a:p>
      </dgm:t>
    </dgm:pt>
    <dgm:pt modelId="{35785E95-8210-4437-B8E1-FC696007D838}">
      <dgm:prSet/>
      <dgm:spPr/>
      <dgm:t>
        <a:bodyPr/>
        <a:lstStyle/>
        <a:p>
          <a:r>
            <a:rPr lang="en-US" dirty="0"/>
            <a:t>Get services</a:t>
          </a:r>
        </a:p>
      </dgm:t>
    </dgm:pt>
    <dgm:pt modelId="{CD152792-E960-4973-AC6B-B9B2B9045376}" type="parTrans" cxnId="{E4A9AC2E-CB61-4DFF-AE23-92E72A1CCB43}">
      <dgm:prSet/>
      <dgm:spPr/>
      <dgm:t>
        <a:bodyPr/>
        <a:lstStyle/>
        <a:p>
          <a:endParaRPr lang="en-US"/>
        </a:p>
      </dgm:t>
    </dgm:pt>
    <dgm:pt modelId="{60135EB5-CFF0-4506-B1E3-B98630D6CF3E}" type="sibTrans" cxnId="{E4A9AC2E-CB61-4DFF-AE23-92E72A1CCB43}">
      <dgm:prSet/>
      <dgm:spPr/>
      <dgm:t>
        <a:bodyPr/>
        <a:lstStyle/>
        <a:p>
          <a:endParaRPr lang="en-US"/>
        </a:p>
      </dgm:t>
    </dgm:pt>
    <dgm:pt modelId="{8AF4EF41-C427-447D-BC3C-60746972A0CB}" type="pres">
      <dgm:prSet presAssocID="{4B51E623-1CA7-48EB-8C82-BA0227079DA7}" presName="diagram" presStyleCnt="0">
        <dgm:presLayoutVars>
          <dgm:dir/>
          <dgm:resizeHandles val="exact"/>
        </dgm:presLayoutVars>
      </dgm:prSet>
      <dgm:spPr/>
    </dgm:pt>
    <dgm:pt modelId="{46C5EC2B-9CF8-4FA9-8597-F543CE520537}" type="pres">
      <dgm:prSet presAssocID="{826DBB9B-D5BA-48ED-ABC8-BF0452FE0C7C}" presName="node" presStyleLbl="node1" presStyleIdx="0" presStyleCnt="5">
        <dgm:presLayoutVars>
          <dgm:bulletEnabled val="1"/>
        </dgm:presLayoutVars>
      </dgm:prSet>
      <dgm:spPr/>
    </dgm:pt>
    <dgm:pt modelId="{C8AF1935-A3B7-40AF-B835-9ACEBD514F96}" type="pres">
      <dgm:prSet presAssocID="{BE69FED3-FD5F-4435-BC60-1E897C17E396}" presName="sibTrans" presStyleCnt="0"/>
      <dgm:spPr/>
    </dgm:pt>
    <dgm:pt modelId="{AFFBBEFF-90BB-4842-B271-9CB52190C325}" type="pres">
      <dgm:prSet presAssocID="{2DE51D5D-1726-463F-95F0-D3C7751705F0}" presName="node" presStyleLbl="node1" presStyleIdx="1" presStyleCnt="5">
        <dgm:presLayoutVars>
          <dgm:bulletEnabled val="1"/>
        </dgm:presLayoutVars>
      </dgm:prSet>
      <dgm:spPr/>
    </dgm:pt>
    <dgm:pt modelId="{D348D30E-BFD9-4CC0-A016-F51A2954D6E7}" type="pres">
      <dgm:prSet presAssocID="{A5E5F810-8D9A-48EF-BE55-DC640DBD1EFF}" presName="sibTrans" presStyleCnt="0"/>
      <dgm:spPr/>
    </dgm:pt>
    <dgm:pt modelId="{49AC6B79-1142-407B-A447-73AACFD4AFD3}" type="pres">
      <dgm:prSet presAssocID="{35785E95-8210-4437-B8E1-FC696007D838}" presName="node" presStyleLbl="node1" presStyleIdx="2" presStyleCnt="5">
        <dgm:presLayoutVars>
          <dgm:bulletEnabled val="1"/>
        </dgm:presLayoutVars>
      </dgm:prSet>
      <dgm:spPr/>
    </dgm:pt>
    <dgm:pt modelId="{5226807C-EC20-462D-BB93-78306A1C8C0A}" type="pres">
      <dgm:prSet presAssocID="{60135EB5-CFF0-4506-B1E3-B98630D6CF3E}" presName="sibTrans" presStyleCnt="0"/>
      <dgm:spPr/>
    </dgm:pt>
    <dgm:pt modelId="{4946F339-CF98-4962-BFD3-4A7EC470580A}" type="pres">
      <dgm:prSet presAssocID="{D7248620-CDE2-42BE-BCB3-87211C185405}" presName="node" presStyleLbl="node1" presStyleIdx="3" presStyleCnt="5">
        <dgm:presLayoutVars>
          <dgm:bulletEnabled val="1"/>
        </dgm:presLayoutVars>
      </dgm:prSet>
      <dgm:spPr/>
    </dgm:pt>
    <dgm:pt modelId="{589710AD-372E-43AB-830D-F7CBBC25A0FC}" type="pres">
      <dgm:prSet presAssocID="{93E09563-F212-4C90-AF65-555ED71A7777}" presName="sibTrans" presStyleCnt="0"/>
      <dgm:spPr/>
    </dgm:pt>
    <dgm:pt modelId="{C8325B6E-00D5-4C3F-888C-AB70B39C164E}" type="pres">
      <dgm:prSet presAssocID="{9037499D-9CC1-4FD2-9E64-80DC45A231A2}" presName="node" presStyleLbl="node1" presStyleIdx="4" presStyleCnt="5">
        <dgm:presLayoutVars>
          <dgm:bulletEnabled val="1"/>
        </dgm:presLayoutVars>
      </dgm:prSet>
      <dgm:spPr/>
    </dgm:pt>
  </dgm:ptLst>
  <dgm:cxnLst>
    <dgm:cxn modelId="{E277A300-88A5-465A-94E4-AD51BFE4BA25}" srcId="{4B51E623-1CA7-48EB-8C82-BA0227079DA7}" destId="{D7248620-CDE2-42BE-BCB3-87211C185405}" srcOrd="3" destOrd="0" parTransId="{4709A6F3-D445-4907-87A3-05B3FF602F94}" sibTransId="{93E09563-F212-4C90-AF65-555ED71A7777}"/>
    <dgm:cxn modelId="{338F601F-ABD4-4BE6-8EEA-A7F7B8348877}" type="presOf" srcId="{35785E95-8210-4437-B8E1-FC696007D838}" destId="{49AC6B79-1142-407B-A447-73AACFD4AFD3}" srcOrd="0" destOrd="0" presId="urn:microsoft.com/office/officeart/2005/8/layout/default"/>
    <dgm:cxn modelId="{995E2A2A-58D2-4069-8524-1F685D1C2CEA}" type="presOf" srcId="{4B51E623-1CA7-48EB-8C82-BA0227079DA7}" destId="{8AF4EF41-C427-447D-BC3C-60746972A0CB}" srcOrd="0" destOrd="0" presId="urn:microsoft.com/office/officeart/2005/8/layout/default"/>
    <dgm:cxn modelId="{E4A9AC2E-CB61-4DFF-AE23-92E72A1CCB43}" srcId="{4B51E623-1CA7-48EB-8C82-BA0227079DA7}" destId="{35785E95-8210-4437-B8E1-FC696007D838}" srcOrd="2" destOrd="0" parTransId="{CD152792-E960-4973-AC6B-B9B2B9045376}" sibTransId="{60135EB5-CFF0-4506-B1E3-B98630D6CF3E}"/>
    <dgm:cxn modelId="{C6C09375-8C6F-4DD7-A643-2019FDD7012D}" type="presOf" srcId="{2DE51D5D-1726-463F-95F0-D3C7751705F0}" destId="{AFFBBEFF-90BB-4842-B271-9CB52190C325}" srcOrd="0" destOrd="0" presId="urn:microsoft.com/office/officeart/2005/8/layout/default"/>
    <dgm:cxn modelId="{7A617F8A-082D-4DFA-BC66-FFFD93327816}" type="presOf" srcId="{D7248620-CDE2-42BE-BCB3-87211C185405}" destId="{4946F339-CF98-4962-BFD3-4A7EC470580A}" srcOrd="0" destOrd="0" presId="urn:microsoft.com/office/officeart/2005/8/layout/default"/>
    <dgm:cxn modelId="{6BFCEEC2-CD57-45B6-BBDC-26B1EA5BECD0}" srcId="{4B51E623-1CA7-48EB-8C82-BA0227079DA7}" destId="{9037499D-9CC1-4FD2-9E64-80DC45A231A2}" srcOrd="4" destOrd="0" parTransId="{34CFC6CB-5934-40F8-9824-A8E91F6FB700}" sibTransId="{A63EAD47-2D68-4936-8110-04B635D57A5E}"/>
    <dgm:cxn modelId="{758752D3-0877-4B26-9378-4A09A629B17E}" srcId="{4B51E623-1CA7-48EB-8C82-BA0227079DA7}" destId="{826DBB9B-D5BA-48ED-ABC8-BF0452FE0C7C}" srcOrd="0" destOrd="0" parTransId="{C259536D-E20C-41F0-A1B6-DA493E9674FA}" sibTransId="{BE69FED3-FD5F-4435-BC60-1E897C17E396}"/>
    <dgm:cxn modelId="{0FD636F1-A159-42B5-80A3-61A96AAB6621}" srcId="{4B51E623-1CA7-48EB-8C82-BA0227079DA7}" destId="{2DE51D5D-1726-463F-95F0-D3C7751705F0}" srcOrd="1" destOrd="0" parTransId="{35427B85-4CDA-4FEF-8297-038BA8139CEF}" sibTransId="{A5E5F810-8D9A-48EF-BE55-DC640DBD1EFF}"/>
    <dgm:cxn modelId="{2959D5F1-B91B-43AF-95AA-F740C9B2C6F7}" type="presOf" srcId="{9037499D-9CC1-4FD2-9E64-80DC45A231A2}" destId="{C8325B6E-00D5-4C3F-888C-AB70B39C164E}" srcOrd="0" destOrd="0" presId="urn:microsoft.com/office/officeart/2005/8/layout/default"/>
    <dgm:cxn modelId="{5A29E3FD-283B-4117-8970-C0F21DD2EA38}" type="presOf" srcId="{826DBB9B-D5BA-48ED-ABC8-BF0452FE0C7C}" destId="{46C5EC2B-9CF8-4FA9-8597-F543CE520537}" srcOrd="0" destOrd="0" presId="urn:microsoft.com/office/officeart/2005/8/layout/default"/>
    <dgm:cxn modelId="{4F2699FE-2FA3-4F48-877E-F80D66ED28D8}" type="presParOf" srcId="{8AF4EF41-C427-447D-BC3C-60746972A0CB}" destId="{46C5EC2B-9CF8-4FA9-8597-F543CE520537}" srcOrd="0" destOrd="0" presId="urn:microsoft.com/office/officeart/2005/8/layout/default"/>
    <dgm:cxn modelId="{5F622918-D529-4998-B45F-B32B1A079E00}" type="presParOf" srcId="{8AF4EF41-C427-447D-BC3C-60746972A0CB}" destId="{C8AF1935-A3B7-40AF-B835-9ACEBD514F96}" srcOrd="1" destOrd="0" presId="urn:microsoft.com/office/officeart/2005/8/layout/default"/>
    <dgm:cxn modelId="{71FAB90D-9F03-4B84-9DEB-FC2A08E64154}" type="presParOf" srcId="{8AF4EF41-C427-447D-BC3C-60746972A0CB}" destId="{AFFBBEFF-90BB-4842-B271-9CB52190C325}" srcOrd="2" destOrd="0" presId="urn:microsoft.com/office/officeart/2005/8/layout/default"/>
    <dgm:cxn modelId="{DB53CDE0-23FE-46B2-9E9E-30FD0F4E0A15}" type="presParOf" srcId="{8AF4EF41-C427-447D-BC3C-60746972A0CB}" destId="{D348D30E-BFD9-4CC0-A016-F51A2954D6E7}" srcOrd="3" destOrd="0" presId="urn:microsoft.com/office/officeart/2005/8/layout/default"/>
    <dgm:cxn modelId="{8B2E1396-490F-4803-8520-71C9C0C0D162}" type="presParOf" srcId="{8AF4EF41-C427-447D-BC3C-60746972A0CB}" destId="{49AC6B79-1142-407B-A447-73AACFD4AFD3}" srcOrd="4" destOrd="0" presId="urn:microsoft.com/office/officeart/2005/8/layout/default"/>
    <dgm:cxn modelId="{54223F62-703E-434F-B9E0-7E025A3E9D49}" type="presParOf" srcId="{8AF4EF41-C427-447D-BC3C-60746972A0CB}" destId="{5226807C-EC20-462D-BB93-78306A1C8C0A}" srcOrd="5" destOrd="0" presId="urn:microsoft.com/office/officeart/2005/8/layout/default"/>
    <dgm:cxn modelId="{73A0043D-1B5F-458C-8B9C-9DC325F44058}" type="presParOf" srcId="{8AF4EF41-C427-447D-BC3C-60746972A0CB}" destId="{4946F339-CF98-4962-BFD3-4A7EC470580A}" srcOrd="6" destOrd="0" presId="urn:microsoft.com/office/officeart/2005/8/layout/default"/>
    <dgm:cxn modelId="{49A7CDC9-4FDA-4C99-A613-B0E0C3B2ABA9}" type="presParOf" srcId="{8AF4EF41-C427-447D-BC3C-60746972A0CB}" destId="{589710AD-372E-43AB-830D-F7CBBC25A0FC}" srcOrd="7" destOrd="0" presId="urn:microsoft.com/office/officeart/2005/8/layout/default"/>
    <dgm:cxn modelId="{8C1AD744-31C9-4E10-9F47-49D33C106155}" type="presParOf" srcId="{8AF4EF41-C427-447D-BC3C-60746972A0CB}" destId="{C8325B6E-00D5-4C3F-888C-AB70B39C164E}" srcOrd="8"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4DFAD6D-F31F-4A12-A59C-C9930C2261FE}"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3D3C449C-A01E-429B-8CEF-3CE6BB7FDFC8}">
      <dgm:prSet phldrT="[Text]"/>
      <dgm:spPr/>
      <dgm:t>
        <a:bodyPr/>
        <a:lstStyle/>
        <a:p>
          <a:r>
            <a:rPr lang="en-US" dirty="0"/>
            <a:t>Written communication</a:t>
          </a:r>
        </a:p>
      </dgm:t>
    </dgm:pt>
    <dgm:pt modelId="{2998A904-AE11-40F9-8E6A-720F3AA99EA3}" type="parTrans" cxnId="{0CD1197E-F80C-40FB-9E9D-AC0A88AF40C1}">
      <dgm:prSet/>
      <dgm:spPr/>
      <dgm:t>
        <a:bodyPr/>
        <a:lstStyle/>
        <a:p>
          <a:endParaRPr lang="en-US"/>
        </a:p>
      </dgm:t>
    </dgm:pt>
    <dgm:pt modelId="{E385B644-ABDC-4AB7-A770-86014C53BB89}" type="sibTrans" cxnId="{0CD1197E-F80C-40FB-9E9D-AC0A88AF40C1}">
      <dgm:prSet/>
      <dgm:spPr/>
      <dgm:t>
        <a:bodyPr/>
        <a:lstStyle/>
        <a:p>
          <a:endParaRPr lang="en-US"/>
        </a:p>
      </dgm:t>
    </dgm:pt>
    <dgm:pt modelId="{845D15F1-5788-4B50-A8A7-046ED2870DB8}">
      <dgm:prSet phldrT="[Text]"/>
      <dgm:spPr/>
      <dgm:t>
        <a:bodyPr/>
        <a:lstStyle/>
        <a:p>
          <a:r>
            <a:rPr lang="en-US" dirty="0"/>
            <a:t>Numbers and math</a:t>
          </a:r>
        </a:p>
      </dgm:t>
    </dgm:pt>
    <dgm:pt modelId="{FFB22ABF-4066-48C7-96AD-53D2B22D3389}" type="parTrans" cxnId="{9BB34A85-414D-41A9-971F-FD6B2059581A}">
      <dgm:prSet/>
      <dgm:spPr/>
      <dgm:t>
        <a:bodyPr/>
        <a:lstStyle/>
        <a:p>
          <a:endParaRPr lang="en-US"/>
        </a:p>
      </dgm:t>
    </dgm:pt>
    <dgm:pt modelId="{8BA40D4F-FE4C-4FFE-BE90-D93B3EC9E211}" type="sibTrans" cxnId="{9BB34A85-414D-41A9-971F-FD6B2059581A}">
      <dgm:prSet/>
      <dgm:spPr/>
      <dgm:t>
        <a:bodyPr/>
        <a:lstStyle/>
        <a:p>
          <a:endParaRPr lang="en-US"/>
        </a:p>
      </dgm:t>
    </dgm:pt>
    <dgm:pt modelId="{83372E6D-EABC-43CA-A2F3-9C3A37FF29D8}">
      <dgm:prSet phldrT="[Text]"/>
      <dgm:spPr/>
      <dgm:t>
        <a:bodyPr/>
        <a:lstStyle/>
        <a:p>
          <a:r>
            <a:rPr lang="en-US" dirty="0"/>
            <a:t>Spoken communication</a:t>
          </a:r>
        </a:p>
      </dgm:t>
    </dgm:pt>
    <dgm:pt modelId="{D9253D3D-4F80-46CA-9D78-FFE8CB210108}" type="parTrans" cxnId="{BDAAB621-FF5A-4485-9C68-D3D868741902}">
      <dgm:prSet/>
      <dgm:spPr/>
      <dgm:t>
        <a:bodyPr/>
        <a:lstStyle/>
        <a:p>
          <a:endParaRPr lang="en-US"/>
        </a:p>
      </dgm:t>
    </dgm:pt>
    <dgm:pt modelId="{93932628-14B9-41E5-BB12-69835180884F}" type="sibTrans" cxnId="{BDAAB621-FF5A-4485-9C68-D3D868741902}">
      <dgm:prSet/>
      <dgm:spPr/>
      <dgm:t>
        <a:bodyPr/>
        <a:lstStyle/>
        <a:p>
          <a:endParaRPr lang="en-US"/>
        </a:p>
      </dgm:t>
    </dgm:pt>
    <dgm:pt modelId="{EA2548B4-B357-4F37-9179-CD27373E0AA5}">
      <dgm:prSet phldrT="[Text]"/>
      <dgm:spPr/>
      <dgm:t>
        <a:bodyPr/>
        <a:lstStyle/>
        <a:p>
          <a:r>
            <a:rPr lang="en-US" dirty="0"/>
            <a:t>Navigating healthcare system</a:t>
          </a:r>
        </a:p>
      </dgm:t>
    </dgm:pt>
    <dgm:pt modelId="{5FD4F90D-C53E-4BA5-ACF7-E6E4CE56E606}" type="parTrans" cxnId="{E925899D-13FA-485C-9068-91901AE36BD1}">
      <dgm:prSet/>
      <dgm:spPr/>
      <dgm:t>
        <a:bodyPr/>
        <a:lstStyle/>
        <a:p>
          <a:endParaRPr lang="en-US"/>
        </a:p>
      </dgm:t>
    </dgm:pt>
    <dgm:pt modelId="{2E8CDA3F-C91C-449A-8AFF-F39619A952E2}" type="sibTrans" cxnId="{E925899D-13FA-485C-9068-91901AE36BD1}">
      <dgm:prSet/>
      <dgm:spPr/>
      <dgm:t>
        <a:bodyPr/>
        <a:lstStyle/>
        <a:p>
          <a:endParaRPr lang="en-US"/>
        </a:p>
      </dgm:t>
    </dgm:pt>
    <dgm:pt modelId="{004AFAF3-2A22-4D57-93AE-141D480C1A50}">
      <dgm:prSet phldrT="[Text]"/>
      <dgm:spPr/>
      <dgm:t>
        <a:bodyPr/>
        <a:lstStyle/>
        <a:p>
          <a:r>
            <a:rPr lang="en-US" dirty="0"/>
            <a:t>Using health information</a:t>
          </a:r>
        </a:p>
      </dgm:t>
    </dgm:pt>
    <dgm:pt modelId="{148499CD-D4D5-4C09-AACE-3553F72E8363}" type="parTrans" cxnId="{E6CC9A64-FB4E-42A7-AE37-698CB892D01D}">
      <dgm:prSet/>
      <dgm:spPr/>
      <dgm:t>
        <a:bodyPr/>
        <a:lstStyle/>
        <a:p>
          <a:endParaRPr lang="en-US"/>
        </a:p>
      </dgm:t>
    </dgm:pt>
    <dgm:pt modelId="{0D31E86C-84BC-4992-A5B0-2C10ABB4CABF}" type="sibTrans" cxnId="{E6CC9A64-FB4E-42A7-AE37-698CB892D01D}">
      <dgm:prSet/>
      <dgm:spPr/>
      <dgm:t>
        <a:bodyPr/>
        <a:lstStyle/>
        <a:p>
          <a:endParaRPr lang="en-US"/>
        </a:p>
      </dgm:t>
    </dgm:pt>
    <dgm:pt modelId="{C215BA42-EC3F-4531-90FA-D251F1F1DAA6}" type="pres">
      <dgm:prSet presAssocID="{D4DFAD6D-F31F-4A12-A59C-C9930C2261FE}" presName="linear" presStyleCnt="0">
        <dgm:presLayoutVars>
          <dgm:animLvl val="lvl"/>
          <dgm:resizeHandles val="exact"/>
        </dgm:presLayoutVars>
      </dgm:prSet>
      <dgm:spPr/>
    </dgm:pt>
    <dgm:pt modelId="{7179FD63-B8A9-45D2-B882-CC8A64479409}" type="pres">
      <dgm:prSet presAssocID="{3D3C449C-A01E-429B-8CEF-3CE6BB7FDFC8}" presName="parentText" presStyleLbl="node1" presStyleIdx="0" presStyleCnt="5" custLinFactY="-64349" custLinFactNeighborX="-138" custLinFactNeighborY="-100000">
        <dgm:presLayoutVars>
          <dgm:chMax val="0"/>
          <dgm:bulletEnabled val="1"/>
        </dgm:presLayoutVars>
      </dgm:prSet>
      <dgm:spPr/>
    </dgm:pt>
    <dgm:pt modelId="{674F39AB-F193-4471-B2BF-DF958E3A07F5}" type="pres">
      <dgm:prSet presAssocID="{E385B644-ABDC-4AB7-A770-86014C53BB89}" presName="spacer" presStyleCnt="0"/>
      <dgm:spPr/>
    </dgm:pt>
    <dgm:pt modelId="{BAE72351-03E1-444A-9705-03417E570EE6}" type="pres">
      <dgm:prSet presAssocID="{845D15F1-5788-4B50-A8A7-046ED2870DB8}" presName="parentText" presStyleLbl="node1" presStyleIdx="1" presStyleCnt="5">
        <dgm:presLayoutVars>
          <dgm:chMax val="0"/>
          <dgm:bulletEnabled val="1"/>
        </dgm:presLayoutVars>
      </dgm:prSet>
      <dgm:spPr/>
    </dgm:pt>
    <dgm:pt modelId="{50C57205-C9D1-4C5A-AB3D-22E5FB2E3116}" type="pres">
      <dgm:prSet presAssocID="{8BA40D4F-FE4C-4FFE-BE90-D93B3EC9E211}" presName="spacer" presStyleCnt="0"/>
      <dgm:spPr/>
    </dgm:pt>
    <dgm:pt modelId="{7972B4B0-A600-4FFB-8989-AFE8C1812314}" type="pres">
      <dgm:prSet presAssocID="{83372E6D-EABC-43CA-A2F3-9C3A37FF29D8}" presName="parentText" presStyleLbl="node1" presStyleIdx="2" presStyleCnt="5">
        <dgm:presLayoutVars>
          <dgm:chMax val="0"/>
          <dgm:bulletEnabled val="1"/>
        </dgm:presLayoutVars>
      </dgm:prSet>
      <dgm:spPr/>
    </dgm:pt>
    <dgm:pt modelId="{7E04AFC4-A332-4CA9-B9B5-FA890CF321D0}" type="pres">
      <dgm:prSet presAssocID="{93932628-14B9-41E5-BB12-69835180884F}" presName="spacer" presStyleCnt="0"/>
      <dgm:spPr/>
    </dgm:pt>
    <dgm:pt modelId="{AAA95ECF-621E-4CA9-89A9-4A1C42BFA1AA}" type="pres">
      <dgm:prSet presAssocID="{EA2548B4-B357-4F37-9179-CD27373E0AA5}" presName="parentText" presStyleLbl="node1" presStyleIdx="3" presStyleCnt="5">
        <dgm:presLayoutVars>
          <dgm:chMax val="0"/>
          <dgm:bulletEnabled val="1"/>
        </dgm:presLayoutVars>
      </dgm:prSet>
      <dgm:spPr/>
    </dgm:pt>
    <dgm:pt modelId="{7D52B962-DE21-40AB-8145-453EA72BF8F5}" type="pres">
      <dgm:prSet presAssocID="{2E8CDA3F-C91C-449A-8AFF-F39619A952E2}" presName="spacer" presStyleCnt="0"/>
      <dgm:spPr/>
    </dgm:pt>
    <dgm:pt modelId="{B1A2FB25-76C0-4195-9FD2-256400FA4AD5}" type="pres">
      <dgm:prSet presAssocID="{004AFAF3-2A22-4D57-93AE-141D480C1A50}" presName="parentText" presStyleLbl="node1" presStyleIdx="4" presStyleCnt="5">
        <dgm:presLayoutVars>
          <dgm:chMax val="0"/>
          <dgm:bulletEnabled val="1"/>
        </dgm:presLayoutVars>
      </dgm:prSet>
      <dgm:spPr/>
    </dgm:pt>
  </dgm:ptLst>
  <dgm:cxnLst>
    <dgm:cxn modelId="{BDAAB621-FF5A-4485-9C68-D3D868741902}" srcId="{D4DFAD6D-F31F-4A12-A59C-C9930C2261FE}" destId="{83372E6D-EABC-43CA-A2F3-9C3A37FF29D8}" srcOrd="2" destOrd="0" parTransId="{D9253D3D-4F80-46CA-9D78-FFE8CB210108}" sibTransId="{93932628-14B9-41E5-BB12-69835180884F}"/>
    <dgm:cxn modelId="{E6CC9A64-FB4E-42A7-AE37-698CB892D01D}" srcId="{D4DFAD6D-F31F-4A12-A59C-C9930C2261FE}" destId="{004AFAF3-2A22-4D57-93AE-141D480C1A50}" srcOrd="4" destOrd="0" parTransId="{148499CD-D4D5-4C09-AACE-3553F72E8363}" sibTransId="{0D31E86C-84BC-4992-A5B0-2C10ABB4CABF}"/>
    <dgm:cxn modelId="{FB5D4246-3B63-4A8E-A7AD-C3B2CE9680A4}" type="presOf" srcId="{845D15F1-5788-4B50-A8A7-046ED2870DB8}" destId="{BAE72351-03E1-444A-9705-03417E570EE6}" srcOrd="0" destOrd="0" presId="urn:microsoft.com/office/officeart/2005/8/layout/vList2"/>
    <dgm:cxn modelId="{A8A3D84C-2A5A-4987-9BE2-5C15014334D2}" type="presOf" srcId="{004AFAF3-2A22-4D57-93AE-141D480C1A50}" destId="{B1A2FB25-76C0-4195-9FD2-256400FA4AD5}" srcOrd="0" destOrd="0" presId="urn:microsoft.com/office/officeart/2005/8/layout/vList2"/>
    <dgm:cxn modelId="{14F50957-3CE5-4BA0-A291-60CEF13C0769}" type="presOf" srcId="{EA2548B4-B357-4F37-9179-CD27373E0AA5}" destId="{AAA95ECF-621E-4CA9-89A9-4A1C42BFA1AA}" srcOrd="0" destOrd="0" presId="urn:microsoft.com/office/officeart/2005/8/layout/vList2"/>
    <dgm:cxn modelId="{0CD1197E-F80C-40FB-9E9D-AC0A88AF40C1}" srcId="{D4DFAD6D-F31F-4A12-A59C-C9930C2261FE}" destId="{3D3C449C-A01E-429B-8CEF-3CE6BB7FDFC8}" srcOrd="0" destOrd="0" parTransId="{2998A904-AE11-40F9-8E6A-720F3AA99EA3}" sibTransId="{E385B644-ABDC-4AB7-A770-86014C53BB89}"/>
    <dgm:cxn modelId="{9BB34A85-414D-41A9-971F-FD6B2059581A}" srcId="{D4DFAD6D-F31F-4A12-A59C-C9930C2261FE}" destId="{845D15F1-5788-4B50-A8A7-046ED2870DB8}" srcOrd="1" destOrd="0" parTransId="{FFB22ABF-4066-48C7-96AD-53D2B22D3389}" sibTransId="{8BA40D4F-FE4C-4FFE-BE90-D93B3EC9E211}"/>
    <dgm:cxn modelId="{C41EDC91-FE4D-424A-9F30-C9AA4F07B3AB}" type="presOf" srcId="{83372E6D-EABC-43CA-A2F3-9C3A37FF29D8}" destId="{7972B4B0-A600-4FFB-8989-AFE8C1812314}" srcOrd="0" destOrd="0" presId="urn:microsoft.com/office/officeart/2005/8/layout/vList2"/>
    <dgm:cxn modelId="{E925899D-13FA-485C-9068-91901AE36BD1}" srcId="{D4DFAD6D-F31F-4A12-A59C-C9930C2261FE}" destId="{EA2548B4-B357-4F37-9179-CD27373E0AA5}" srcOrd="3" destOrd="0" parTransId="{5FD4F90D-C53E-4BA5-ACF7-E6E4CE56E606}" sibTransId="{2E8CDA3F-C91C-449A-8AFF-F39619A952E2}"/>
    <dgm:cxn modelId="{1A974AA2-A25D-4036-B725-5C318C59CDF5}" type="presOf" srcId="{D4DFAD6D-F31F-4A12-A59C-C9930C2261FE}" destId="{C215BA42-EC3F-4531-90FA-D251F1F1DAA6}" srcOrd="0" destOrd="0" presId="urn:microsoft.com/office/officeart/2005/8/layout/vList2"/>
    <dgm:cxn modelId="{8141D3AC-8DF7-4405-9EAB-FD93F8337B1B}" type="presOf" srcId="{3D3C449C-A01E-429B-8CEF-3CE6BB7FDFC8}" destId="{7179FD63-B8A9-45D2-B882-CC8A64479409}" srcOrd="0" destOrd="0" presId="urn:microsoft.com/office/officeart/2005/8/layout/vList2"/>
    <dgm:cxn modelId="{A8FBB1CA-DBBC-4609-8287-B4C17AC23921}" type="presParOf" srcId="{C215BA42-EC3F-4531-90FA-D251F1F1DAA6}" destId="{7179FD63-B8A9-45D2-B882-CC8A64479409}" srcOrd="0" destOrd="0" presId="urn:microsoft.com/office/officeart/2005/8/layout/vList2"/>
    <dgm:cxn modelId="{00A30964-A948-42BC-B91D-C64F5E34C54B}" type="presParOf" srcId="{C215BA42-EC3F-4531-90FA-D251F1F1DAA6}" destId="{674F39AB-F193-4471-B2BF-DF958E3A07F5}" srcOrd="1" destOrd="0" presId="urn:microsoft.com/office/officeart/2005/8/layout/vList2"/>
    <dgm:cxn modelId="{4F6F3603-C1C3-4A20-9C91-03EEBBBFDF9E}" type="presParOf" srcId="{C215BA42-EC3F-4531-90FA-D251F1F1DAA6}" destId="{BAE72351-03E1-444A-9705-03417E570EE6}" srcOrd="2" destOrd="0" presId="urn:microsoft.com/office/officeart/2005/8/layout/vList2"/>
    <dgm:cxn modelId="{AECC6223-EA8C-45AD-8EDC-E3FFF2F600AF}" type="presParOf" srcId="{C215BA42-EC3F-4531-90FA-D251F1F1DAA6}" destId="{50C57205-C9D1-4C5A-AB3D-22E5FB2E3116}" srcOrd="3" destOrd="0" presId="urn:microsoft.com/office/officeart/2005/8/layout/vList2"/>
    <dgm:cxn modelId="{F9CA2CF1-9B6B-4290-B7B1-372F1FB8CF1D}" type="presParOf" srcId="{C215BA42-EC3F-4531-90FA-D251F1F1DAA6}" destId="{7972B4B0-A600-4FFB-8989-AFE8C1812314}" srcOrd="4" destOrd="0" presId="urn:microsoft.com/office/officeart/2005/8/layout/vList2"/>
    <dgm:cxn modelId="{317B6B58-0910-4F5A-AF06-CBC553621C79}" type="presParOf" srcId="{C215BA42-EC3F-4531-90FA-D251F1F1DAA6}" destId="{7E04AFC4-A332-4CA9-B9B5-FA890CF321D0}" srcOrd="5" destOrd="0" presId="urn:microsoft.com/office/officeart/2005/8/layout/vList2"/>
    <dgm:cxn modelId="{537E30DE-0A48-4A30-81DF-151F7B5ECE7C}" type="presParOf" srcId="{C215BA42-EC3F-4531-90FA-D251F1F1DAA6}" destId="{AAA95ECF-621E-4CA9-89A9-4A1C42BFA1AA}" srcOrd="6" destOrd="0" presId="urn:microsoft.com/office/officeart/2005/8/layout/vList2"/>
    <dgm:cxn modelId="{A4D30955-F1CF-4621-AD32-B1167FB56BF8}" type="presParOf" srcId="{C215BA42-EC3F-4531-90FA-D251F1F1DAA6}" destId="{7D52B962-DE21-40AB-8145-453EA72BF8F5}" srcOrd="7" destOrd="0" presId="urn:microsoft.com/office/officeart/2005/8/layout/vList2"/>
    <dgm:cxn modelId="{2AC2FC25-9FE1-4B32-A71A-B0B7B01B73F6}" type="presParOf" srcId="{C215BA42-EC3F-4531-90FA-D251F1F1DAA6}" destId="{B1A2FB25-76C0-4195-9FD2-256400FA4AD5}" srcOrd="8"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6C5EC2B-9CF8-4FA9-8597-F543CE520537}">
      <dsp:nvSpPr>
        <dsp:cNvPr id="0" name=""/>
        <dsp:cNvSpPr/>
      </dsp:nvSpPr>
      <dsp:spPr>
        <a:xfrm>
          <a:off x="0" y="161651"/>
          <a:ext cx="3098487" cy="1859092"/>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40970" tIns="140970" rIns="140970" bIns="140970" numCol="1" spcCol="1270" anchor="ctr" anchorCtr="0">
          <a:noAutofit/>
        </a:bodyPr>
        <a:lstStyle/>
        <a:p>
          <a:pPr marL="0" lvl="0" indent="0" algn="ctr" defTabSz="1644650">
            <a:lnSpc>
              <a:spcPct val="90000"/>
            </a:lnSpc>
            <a:spcBef>
              <a:spcPct val="0"/>
            </a:spcBef>
            <a:spcAft>
              <a:spcPct val="35000"/>
            </a:spcAft>
            <a:buNone/>
          </a:pPr>
          <a:r>
            <a:rPr lang="en-US" sz="3700" kern="1200" dirty="0"/>
            <a:t>Get insurance</a:t>
          </a:r>
        </a:p>
      </dsp:txBody>
      <dsp:txXfrm>
        <a:off x="0" y="161651"/>
        <a:ext cx="3098487" cy="1859092"/>
      </dsp:txXfrm>
    </dsp:sp>
    <dsp:sp modelId="{AFFBBEFF-90BB-4842-B271-9CB52190C325}">
      <dsp:nvSpPr>
        <dsp:cNvPr id="0" name=""/>
        <dsp:cNvSpPr/>
      </dsp:nvSpPr>
      <dsp:spPr>
        <a:xfrm>
          <a:off x="3408336" y="161651"/>
          <a:ext cx="3098487" cy="1859092"/>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40970" tIns="140970" rIns="140970" bIns="140970" numCol="1" spcCol="1270" anchor="ctr" anchorCtr="0">
          <a:noAutofit/>
        </a:bodyPr>
        <a:lstStyle/>
        <a:p>
          <a:pPr marL="0" lvl="0" indent="0" algn="ctr" defTabSz="1644650">
            <a:lnSpc>
              <a:spcPct val="90000"/>
            </a:lnSpc>
            <a:spcBef>
              <a:spcPct val="0"/>
            </a:spcBef>
            <a:spcAft>
              <a:spcPct val="35000"/>
            </a:spcAft>
            <a:buNone/>
          </a:pPr>
          <a:r>
            <a:rPr lang="en-US" sz="3700" kern="1200" dirty="0"/>
            <a:t>Prevent disease</a:t>
          </a:r>
        </a:p>
      </dsp:txBody>
      <dsp:txXfrm>
        <a:off x="3408336" y="161651"/>
        <a:ext cx="3098487" cy="1859092"/>
      </dsp:txXfrm>
    </dsp:sp>
    <dsp:sp modelId="{49AC6B79-1142-407B-A447-73AACFD4AFD3}">
      <dsp:nvSpPr>
        <dsp:cNvPr id="0" name=""/>
        <dsp:cNvSpPr/>
      </dsp:nvSpPr>
      <dsp:spPr>
        <a:xfrm>
          <a:off x="6816673" y="161651"/>
          <a:ext cx="3098487" cy="1859092"/>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40970" tIns="140970" rIns="140970" bIns="140970" numCol="1" spcCol="1270" anchor="ctr" anchorCtr="0">
          <a:noAutofit/>
        </a:bodyPr>
        <a:lstStyle/>
        <a:p>
          <a:pPr marL="0" lvl="0" indent="0" algn="ctr" defTabSz="1644650">
            <a:lnSpc>
              <a:spcPct val="90000"/>
            </a:lnSpc>
            <a:spcBef>
              <a:spcPct val="0"/>
            </a:spcBef>
            <a:spcAft>
              <a:spcPct val="35000"/>
            </a:spcAft>
            <a:buNone/>
          </a:pPr>
          <a:r>
            <a:rPr lang="en-US" sz="3700" kern="1200" dirty="0"/>
            <a:t>Get services</a:t>
          </a:r>
        </a:p>
      </dsp:txBody>
      <dsp:txXfrm>
        <a:off x="6816673" y="161651"/>
        <a:ext cx="3098487" cy="1859092"/>
      </dsp:txXfrm>
    </dsp:sp>
    <dsp:sp modelId="{4946F339-CF98-4962-BFD3-4A7EC470580A}">
      <dsp:nvSpPr>
        <dsp:cNvPr id="0" name=""/>
        <dsp:cNvSpPr/>
      </dsp:nvSpPr>
      <dsp:spPr>
        <a:xfrm>
          <a:off x="1704168" y="2330593"/>
          <a:ext cx="3098487" cy="1859092"/>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40970" tIns="140970" rIns="140970" bIns="140970" numCol="1" spcCol="1270" anchor="ctr" anchorCtr="0">
          <a:noAutofit/>
        </a:bodyPr>
        <a:lstStyle/>
        <a:p>
          <a:pPr marL="0" lvl="0" indent="0" algn="ctr" defTabSz="1644650">
            <a:lnSpc>
              <a:spcPct val="90000"/>
            </a:lnSpc>
            <a:spcBef>
              <a:spcPct val="0"/>
            </a:spcBef>
            <a:spcAft>
              <a:spcPct val="35000"/>
            </a:spcAft>
            <a:buNone/>
          </a:pPr>
          <a:r>
            <a:rPr lang="en-US" sz="3700" kern="1200" dirty="0"/>
            <a:t>Choose tests and treatments</a:t>
          </a:r>
        </a:p>
      </dsp:txBody>
      <dsp:txXfrm>
        <a:off x="1704168" y="2330593"/>
        <a:ext cx="3098487" cy="1859092"/>
      </dsp:txXfrm>
    </dsp:sp>
    <dsp:sp modelId="{C8325B6E-00D5-4C3F-888C-AB70B39C164E}">
      <dsp:nvSpPr>
        <dsp:cNvPr id="0" name=""/>
        <dsp:cNvSpPr/>
      </dsp:nvSpPr>
      <dsp:spPr>
        <a:xfrm>
          <a:off x="5112504" y="2330593"/>
          <a:ext cx="3098487" cy="1859092"/>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40970" tIns="140970" rIns="140970" bIns="140970" numCol="1" spcCol="1270" anchor="ctr" anchorCtr="0">
          <a:noAutofit/>
        </a:bodyPr>
        <a:lstStyle/>
        <a:p>
          <a:pPr marL="0" lvl="0" indent="0" algn="ctr" defTabSz="1644650">
            <a:lnSpc>
              <a:spcPct val="90000"/>
            </a:lnSpc>
            <a:spcBef>
              <a:spcPct val="0"/>
            </a:spcBef>
            <a:spcAft>
              <a:spcPct val="35000"/>
            </a:spcAft>
            <a:buNone/>
          </a:pPr>
          <a:r>
            <a:rPr lang="en-US" sz="3700" kern="1200"/>
            <a:t>Manage conditions</a:t>
          </a:r>
        </a:p>
      </dsp:txBody>
      <dsp:txXfrm>
        <a:off x="5112504" y="2330593"/>
        <a:ext cx="3098487" cy="185909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179FD63-B8A9-45D2-B882-CC8A64479409}">
      <dsp:nvSpPr>
        <dsp:cNvPr id="0" name=""/>
        <dsp:cNvSpPr/>
      </dsp:nvSpPr>
      <dsp:spPr>
        <a:xfrm>
          <a:off x="0" y="0"/>
          <a:ext cx="6390148" cy="81549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marL="0" lvl="0" indent="0" algn="l" defTabSz="1511300">
            <a:lnSpc>
              <a:spcPct val="90000"/>
            </a:lnSpc>
            <a:spcBef>
              <a:spcPct val="0"/>
            </a:spcBef>
            <a:spcAft>
              <a:spcPct val="35000"/>
            </a:spcAft>
            <a:buNone/>
          </a:pPr>
          <a:r>
            <a:rPr lang="en-US" sz="3400" kern="1200" dirty="0"/>
            <a:t>Written communication</a:t>
          </a:r>
        </a:p>
      </dsp:txBody>
      <dsp:txXfrm>
        <a:off x="39809" y="39809"/>
        <a:ext cx="6310530" cy="735872"/>
      </dsp:txXfrm>
    </dsp:sp>
    <dsp:sp modelId="{BAE72351-03E1-444A-9705-03417E570EE6}">
      <dsp:nvSpPr>
        <dsp:cNvPr id="0" name=""/>
        <dsp:cNvSpPr/>
      </dsp:nvSpPr>
      <dsp:spPr>
        <a:xfrm>
          <a:off x="0" y="916193"/>
          <a:ext cx="6390148" cy="81549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marL="0" lvl="0" indent="0" algn="l" defTabSz="1511300">
            <a:lnSpc>
              <a:spcPct val="90000"/>
            </a:lnSpc>
            <a:spcBef>
              <a:spcPct val="0"/>
            </a:spcBef>
            <a:spcAft>
              <a:spcPct val="35000"/>
            </a:spcAft>
            <a:buNone/>
          </a:pPr>
          <a:r>
            <a:rPr lang="en-US" sz="3400" kern="1200" dirty="0"/>
            <a:t>Numbers and math</a:t>
          </a:r>
        </a:p>
      </dsp:txBody>
      <dsp:txXfrm>
        <a:off x="39809" y="956002"/>
        <a:ext cx="6310530" cy="735872"/>
      </dsp:txXfrm>
    </dsp:sp>
    <dsp:sp modelId="{7972B4B0-A600-4FFB-8989-AFE8C1812314}">
      <dsp:nvSpPr>
        <dsp:cNvPr id="0" name=""/>
        <dsp:cNvSpPr/>
      </dsp:nvSpPr>
      <dsp:spPr>
        <a:xfrm>
          <a:off x="0" y="1829604"/>
          <a:ext cx="6390148" cy="81549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marL="0" lvl="0" indent="0" algn="l" defTabSz="1511300">
            <a:lnSpc>
              <a:spcPct val="90000"/>
            </a:lnSpc>
            <a:spcBef>
              <a:spcPct val="0"/>
            </a:spcBef>
            <a:spcAft>
              <a:spcPct val="35000"/>
            </a:spcAft>
            <a:buNone/>
          </a:pPr>
          <a:r>
            <a:rPr lang="en-US" sz="3400" kern="1200" dirty="0"/>
            <a:t>Spoken communication</a:t>
          </a:r>
        </a:p>
      </dsp:txBody>
      <dsp:txXfrm>
        <a:off x="39809" y="1869413"/>
        <a:ext cx="6310530" cy="735872"/>
      </dsp:txXfrm>
    </dsp:sp>
    <dsp:sp modelId="{AAA95ECF-621E-4CA9-89A9-4A1C42BFA1AA}">
      <dsp:nvSpPr>
        <dsp:cNvPr id="0" name=""/>
        <dsp:cNvSpPr/>
      </dsp:nvSpPr>
      <dsp:spPr>
        <a:xfrm>
          <a:off x="0" y="2743014"/>
          <a:ext cx="6390148" cy="81549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marL="0" lvl="0" indent="0" algn="l" defTabSz="1511300">
            <a:lnSpc>
              <a:spcPct val="90000"/>
            </a:lnSpc>
            <a:spcBef>
              <a:spcPct val="0"/>
            </a:spcBef>
            <a:spcAft>
              <a:spcPct val="35000"/>
            </a:spcAft>
            <a:buNone/>
          </a:pPr>
          <a:r>
            <a:rPr lang="en-US" sz="3400" kern="1200" dirty="0"/>
            <a:t>Navigating healthcare system</a:t>
          </a:r>
        </a:p>
      </dsp:txBody>
      <dsp:txXfrm>
        <a:off x="39809" y="2782823"/>
        <a:ext cx="6310530" cy="735872"/>
      </dsp:txXfrm>
    </dsp:sp>
    <dsp:sp modelId="{B1A2FB25-76C0-4195-9FD2-256400FA4AD5}">
      <dsp:nvSpPr>
        <dsp:cNvPr id="0" name=""/>
        <dsp:cNvSpPr/>
      </dsp:nvSpPr>
      <dsp:spPr>
        <a:xfrm>
          <a:off x="0" y="3656424"/>
          <a:ext cx="6390148" cy="81549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marL="0" lvl="0" indent="0" algn="l" defTabSz="1511300">
            <a:lnSpc>
              <a:spcPct val="90000"/>
            </a:lnSpc>
            <a:spcBef>
              <a:spcPct val="0"/>
            </a:spcBef>
            <a:spcAft>
              <a:spcPct val="35000"/>
            </a:spcAft>
            <a:buNone/>
          </a:pPr>
          <a:r>
            <a:rPr lang="en-US" sz="3400" kern="1200" dirty="0"/>
            <a:t>Using health information</a:t>
          </a:r>
        </a:p>
      </dsp:txBody>
      <dsp:txXfrm>
        <a:off x="39809" y="3696233"/>
        <a:ext cx="6310530" cy="735872"/>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40F860B-EFAB-4EF5-9B1E-0D0FD602E3B2}" type="datetimeFigureOut">
              <a:rPr lang="en-US" smtClean="0"/>
              <a:t>3/1/2024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0E7CFBE-FA1A-4FF9-A278-681F3B74D6AA}" type="slidenum">
              <a:rPr lang="en-US" smtClean="0"/>
              <a:t>‹#›</a:t>
            </a:fld>
            <a:endParaRPr lang="en-US"/>
          </a:p>
        </p:txBody>
      </p:sp>
    </p:spTree>
    <p:extLst>
      <p:ext uri="{BB962C8B-B14F-4D97-AF65-F5344CB8AC3E}">
        <p14:creationId xmlns:p14="http://schemas.microsoft.com/office/powerpoint/2010/main" val="35665715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s://www.ncbi.nlm.nih.gov/pmc/articles/PMC6318197/" TargetMode="External"/><Relationship Id="rId2" Type="http://schemas.openxmlformats.org/officeDocument/2006/relationships/slide" Target="../slides/slide26.xml"/><Relationship Id="rId1" Type="http://schemas.openxmlformats.org/officeDocument/2006/relationships/notesMaster" Target="../notesMasters/notesMaster1.xml"/><Relationship Id="rId4" Type="http://schemas.openxmlformats.org/officeDocument/2006/relationships/hyperlink" Target="https://www.ncbi.nlm.nih.gov/pmc/articles/PMC3690001/" TargetMode="Externa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5"/>
          </p:nvPr>
        </p:nvSpPr>
        <p:spPr/>
        <p:txBody>
          <a:bodyPr/>
          <a:lstStyle/>
          <a:p>
            <a:fld id="{70E7CFBE-FA1A-4FF9-A278-681F3B74D6AA}" type="slidenum">
              <a:rPr lang="en-US" smtClean="0"/>
              <a:t>1</a:t>
            </a:fld>
            <a:endParaRPr lang="en-US"/>
          </a:p>
        </p:txBody>
      </p:sp>
    </p:spTree>
    <p:extLst>
      <p:ext uri="{BB962C8B-B14F-4D97-AF65-F5344CB8AC3E}">
        <p14:creationId xmlns:p14="http://schemas.microsoft.com/office/powerpoint/2010/main" val="12938545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But health literacy is not just about the ability to read and do math. It’s also about spoken communication, </a:t>
            </a:r>
            <a:r>
              <a:rPr lang="en-US" b="0" dirty="0"/>
              <a:t>navigating the healthcare system, and using health information to make decisions.</a:t>
            </a:r>
            <a:endParaRPr lang="en-US" dirty="0"/>
          </a:p>
        </p:txBody>
      </p:sp>
      <p:sp>
        <p:nvSpPr>
          <p:cNvPr id="4" name="Slide Number Placeholder 3"/>
          <p:cNvSpPr>
            <a:spLocks noGrp="1"/>
          </p:cNvSpPr>
          <p:nvPr>
            <p:ph type="sldNum" sz="quarter" idx="5"/>
          </p:nvPr>
        </p:nvSpPr>
        <p:spPr/>
        <p:txBody>
          <a:bodyPr/>
          <a:lstStyle/>
          <a:p>
            <a:fld id="{70E7CFBE-FA1A-4FF9-A278-681F3B74D6AA}" type="slidenum">
              <a:rPr lang="en-US" smtClean="0"/>
              <a:t>10</a:t>
            </a:fld>
            <a:endParaRPr lang="en-US"/>
          </a:p>
        </p:txBody>
      </p:sp>
    </p:spTree>
    <p:extLst>
      <p:ext uri="{BB962C8B-B14F-4D97-AF65-F5344CB8AC3E}">
        <p14:creationId xmlns:p14="http://schemas.microsoft.com/office/powerpoint/2010/main" val="8271288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According to a national survey, nearly 9 out of 10 adults have difficulty using the everyday health information. Only 12% can master all the written information they encounter.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Limited health literacy affects people from all racial and ethnic groups, people of all ages, and even highly educated people.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 other words, health literacy can be an issue for anyone, and you can’t tell who has limited personal health literacy by looking at them.</a:t>
            </a:r>
          </a:p>
          <a:p>
            <a:endParaRPr lang="en-US" dirty="0"/>
          </a:p>
          <a:p>
            <a:pPr algn="l"/>
            <a:endParaRPr lang="en-US" dirty="0"/>
          </a:p>
          <a:p>
            <a:pPr algn="l"/>
            <a:r>
              <a:rPr lang="en-US" dirty="0"/>
              <a:t>Graphic from: </a:t>
            </a:r>
            <a:r>
              <a:rPr lang="en-US" b="0" i="0" u="none" strike="noStrike" baseline="0" dirty="0">
                <a:latin typeface="Calibri" panose="020F0502020204030204" pitchFamily="34" charset="0"/>
                <a:cs typeface="Calibri" panose="020F0502020204030204" pitchFamily="34" charset="0"/>
              </a:rPr>
              <a:t>America’s Health Literacy: Why We Need Accessible Health Information. An Issue Brief From the U.S. Department of Health and Human Services. 2008. https://www.ahrq.gov/sites/default/files/wysiwyg/health-literacy/dhhs-2008-issue-brief.pdf </a:t>
            </a:r>
            <a:endParaRPr lang="en-US"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0E7CFBE-FA1A-4FF9-A278-681F3B74D6AA}" type="slidenum">
              <a:rPr lang="en-US" smtClean="0"/>
              <a:t>11</a:t>
            </a:fld>
            <a:endParaRPr lang="en-US"/>
          </a:p>
        </p:txBody>
      </p:sp>
    </p:spTree>
    <p:extLst>
      <p:ext uri="{BB962C8B-B14F-4D97-AF65-F5344CB8AC3E}">
        <p14:creationId xmlns:p14="http://schemas.microsoft.com/office/powerpoint/2010/main" val="22309658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Even those who usually have adequate health literacy can experience episodes of limited health literacy. People’s ability to find, understand, and use health information and services is affected when they are: tired, feeling sick or anxious, or are just overwhelmed by what’s happening and getting too much information at once. Health literacy is changeable, which is why we say that health literacy is a state not a trait.</a:t>
            </a:r>
          </a:p>
          <a:p>
            <a:endParaRPr lang="en-US" dirty="0"/>
          </a:p>
          <a:p>
            <a:endParaRPr lang="en-US" dirty="0"/>
          </a:p>
        </p:txBody>
      </p:sp>
      <p:sp>
        <p:nvSpPr>
          <p:cNvPr id="4" name="Slide Number Placeholder 3"/>
          <p:cNvSpPr>
            <a:spLocks noGrp="1"/>
          </p:cNvSpPr>
          <p:nvPr>
            <p:ph type="sldNum" sz="quarter" idx="5"/>
          </p:nvPr>
        </p:nvSpPr>
        <p:spPr/>
        <p:txBody>
          <a:bodyPr/>
          <a:lstStyle/>
          <a:p>
            <a:fld id="{70E7CFBE-FA1A-4FF9-A278-681F3B74D6AA}" type="slidenum">
              <a:rPr lang="en-US" smtClean="0"/>
              <a:t>12</a:t>
            </a:fld>
            <a:endParaRPr lang="en-US"/>
          </a:p>
        </p:txBody>
      </p:sp>
    </p:spTree>
    <p:extLst>
      <p:ext uri="{BB962C8B-B14F-4D97-AF65-F5344CB8AC3E}">
        <p14:creationId xmlns:p14="http://schemas.microsoft.com/office/powerpoint/2010/main" val="30120078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0E7CFBE-FA1A-4FF9-A278-681F3B74D6AA}" type="slidenum">
              <a:rPr lang="en-US" smtClean="0"/>
              <a:t>13</a:t>
            </a:fld>
            <a:endParaRPr lang="en-US"/>
          </a:p>
        </p:txBody>
      </p:sp>
    </p:spTree>
    <p:extLst>
      <p:ext uri="{BB962C8B-B14F-4D97-AF65-F5344CB8AC3E}">
        <p14:creationId xmlns:p14="http://schemas.microsoft.com/office/powerpoint/2010/main" val="37198101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Unfortunately, organizational health literacy is low in the United States. For example, </a:t>
            </a:r>
            <a:r>
              <a:rPr lang="en-US" dirty="0">
                <a:latin typeface="Arial" panose="020B0604020202020204" pitchFamily="34" charset="0"/>
                <a:cs typeface="Arial" panose="020B0604020202020204" pitchFamily="34" charset="0"/>
              </a:rPr>
              <a:t>health information is routinely written at a level that </a:t>
            </a:r>
            <a:r>
              <a:rPr lang="en-US" b="1" dirty="0">
                <a:latin typeface="Arial" panose="020B0604020202020204" pitchFamily="34" charset="0"/>
                <a:cs typeface="Arial" panose="020B0604020202020204" pitchFamily="34" charset="0"/>
              </a:rPr>
              <a:t>the majority </a:t>
            </a:r>
            <a:r>
              <a:rPr lang="en-US" dirty="0">
                <a:latin typeface="Arial" panose="020B0604020202020204" pitchFamily="34" charset="0"/>
                <a:cs typeface="Arial" panose="020B0604020202020204" pitchFamily="34" charset="0"/>
              </a:rPr>
              <a:t>of adults can’t understand. We need to write materials at the 5</a:t>
            </a:r>
            <a:r>
              <a:rPr lang="en-US" baseline="30000" dirty="0">
                <a:latin typeface="Arial" panose="020B0604020202020204" pitchFamily="34" charset="0"/>
                <a:cs typeface="Arial" panose="020B0604020202020204" pitchFamily="34" charset="0"/>
              </a:rPr>
              <a:t>th</a:t>
            </a:r>
            <a:r>
              <a:rPr lang="en-US" dirty="0">
                <a:latin typeface="Arial" panose="020B0604020202020204" pitchFamily="34" charset="0"/>
                <a:cs typeface="Arial" panose="020B0604020202020204" pitchFamily="34" charset="0"/>
              </a:rPr>
              <a:t> or 6</a:t>
            </a:r>
            <a:r>
              <a:rPr lang="en-US" baseline="30000" dirty="0">
                <a:latin typeface="Arial" panose="020B0604020202020204" pitchFamily="34" charset="0"/>
                <a:cs typeface="Arial" panose="020B0604020202020204" pitchFamily="34" charset="0"/>
              </a:rPr>
              <a:t>th</a:t>
            </a:r>
            <a:r>
              <a:rPr lang="en-US" dirty="0">
                <a:latin typeface="Arial" panose="020B0604020202020204" pitchFamily="34" charset="0"/>
                <a:cs typeface="Arial" panose="020B0604020202020204" pitchFamily="34" charset="0"/>
              </a:rPr>
              <a:t> grade level to ensure that at least 80 percent of adults can understand them.</a:t>
            </a:r>
            <a:endParaRPr lang="en-US" b="0" dirty="0">
              <a:latin typeface="Arial" panose="020B0604020202020204" pitchFamily="34" charset="0"/>
              <a:cs typeface="Arial" panose="020B0604020202020204" pitchFamily="34" charset="0"/>
            </a:endParaRPr>
          </a:p>
          <a:p>
            <a:endParaRPr lang="en-US" b="0" dirty="0">
              <a:latin typeface="Arial" panose="020B0604020202020204" pitchFamily="34" charset="0"/>
              <a:cs typeface="Arial" panose="020B0604020202020204" pitchFamily="34" charset="0"/>
            </a:endParaRPr>
          </a:p>
          <a:p>
            <a:r>
              <a:rPr lang="en-US" b="0" dirty="0">
                <a:latin typeface="Arial" panose="020B0604020202020204" pitchFamily="34" charset="0"/>
                <a:cs typeface="Arial" panose="020B0604020202020204" pitchFamily="34" charset="0"/>
              </a:rPr>
              <a:t>We give people lots of information, but frequently we do not check their understanding. Yet we expect them to take their medicines as directed, manage their chronic conditions, and get tests and screenings we recommend. And we rarely follow up to make sure that they are not falling between the cracks.</a:t>
            </a:r>
          </a:p>
          <a:p>
            <a:endParaRPr lang="en-US" b="0" dirty="0">
              <a:latin typeface="Arial" panose="020B0604020202020204" pitchFamily="34" charset="0"/>
              <a:cs typeface="Arial" panose="020B0604020202020204" pitchFamily="34" charset="0"/>
            </a:endParaRPr>
          </a:p>
          <a:p>
            <a:r>
              <a:rPr lang="en-US" b="0" dirty="0">
                <a:latin typeface="Arial" panose="020B0604020202020204" pitchFamily="34" charset="0"/>
                <a:cs typeface="Arial" panose="020B0604020202020204" pitchFamily="34" charset="0"/>
              </a:rPr>
              <a:t>We know that our patients face barriers that interfere with their ability to be healthy. There are a lot of resources in our community – such as adult education programs and housing, food, and medicine assistance programs – but we often do not connect patients with these resources.</a:t>
            </a:r>
          </a:p>
          <a:p>
            <a:endParaRPr lang="en-US" b="0" dirty="0">
              <a:latin typeface="Arial" panose="020B0604020202020204" pitchFamily="34" charset="0"/>
              <a:cs typeface="Arial" panose="020B0604020202020204" pitchFamily="34" charset="0"/>
            </a:endParaRPr>
          </a:p>
          <a:p>
            <a:r>
              <a:rPr lang="en-US" b="0" dirty="0">
                <a:latin typeface="Arial" panose="020B0604020202020204" pitchFamily="34" charset="0"/>
                <a:cs typeface="Arial" panose="020B0604020202020204" pitchFamily="34" charset="0"/>
              </a:rPr>
              <a:t>People often see multiple clinicians who often do not talk to each other. Even when a referral is made, we often do not close the communication loop. The burden of coordinating among providers is left to the patient.</a:t>
            </a:r>
          </a:p>
          <a:p>
            <a:endParaRPr lang="en-US" b="0" dirty="0">
              <a:latin typeface="Arial" panose="020B0604020202020204" pitchFamily="34" charset="0"/>
              <a:cs typeface="Arial" panose="020B0604020202020204" pitchFamily="34" charset="0"/>
            </a:endParaRPr>
          </a:p>
          <a:p>
            <a:r>
              <a:rPr lang="en-US" b="0" dirty="0">
                <a:latin typeface="Arial" panose="020B0604020202020204" pitchFamily="34" charset="0"/>
                <a:cs typeface="Arial" panose="020B0604020202020204" pitchFamily="34" charset="0"/>
              </a:rPr>
              <a:t>Let’s look at a few examples of what happens when we do not address health literacy.</a:t>
            </a:r>
          </a:p>
        </p:txBody>
      </p:sp>
      <p:sp>
        <p:nvSpPr>
          <p:cNvPr id="4" name="Slide Number Placeholder 3"/>
          <p:cNvSpPr>
            <a:spLocks noGrp="1"/>
          </p:cNvSpPr>
          <p:nvPr>
            <p:ph type="sldNum" sz="quarter" idx="5"/>
          </p:nvPr>
        </p:nvSpPr>
        <p:spPr/>
        <p:txBody>
          <a:bodyPr/>
          <a:lstStyle/>
          <a:p>
            <a:fld id="{70E7CFBE-FA1A-4FF9-A278-681F3B74D6AA}" type="slidenum">
              <a:rPr lang="en-US" smtClean="0"/>
              <a:t>14</a:t>
            </a:fld>
            <a:endParaRPr lang="en-US"/>
          </a:p>
        </p:txBody>
      </p:sp>
    </p:spTree>
    <p:extLst>
      <p:ext uri="{BB962C8B-B14F-4D97-AF65-F5344CB8AC3E}">
        <p14:creationId xmlns:p14="http://schemas.microsoft.com/office/powerpoint/2010/main" val="32886976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Afra Salah was sexually active and didn’t want to get pregnant. She got a prescription for birth control pills from her doctor. Her doctor gave her a handout about the pills from the manufacturer that discussed the purpose of the pills and how to take them. The handout had small, dense type, and unfamiliar words in long sentences. Afra didn’t read the handout.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Afra thought the pills also protected her from sexually transmitted diseases (STDs). Although she was sexually active, no one checked Afra’s understanding of STDs and how to prevent them.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Afra wound up with chlamydia, which damaged her fallopian tubes and resulted in her not being able to have children.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rial" panose="020B0604020202020204" pitchFamily="34"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70E7CFBE-FA1A-4FF9-A278-681F3B74D6AA}" type="slidenum">
              <a:rPr lang="en-US" smtClean="0"/>
              <a:t>15</a:t>
            </a:fld>
            <a:endParaRPr lang="en-US"/>
          </a:p>
        </p:txBody>
      </p:sp>
    </p:spTree>
    <p:extLst>
      <p:ext uri="{BB962C8B-B14F-4D97-AF65-F5344CB8AC3E}">
        <p14:creationId xmlns:p14="http://schemas.microsoft.com/office/powerpoint/2010/main" val="32485774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latin typeface="Arial" panose="020B0604020202020204" pitchFamily="34" charset="0"/>
                <a:cs typeface="Arial" panose="020B0604020202020204" pitchFamily="34" charset="0"/>
              </a:rPr>
              <a:t>Ed</a:t>
            </a:r>
            <a:r>
              <a:rPr lang="en-US" dirty="0">
                <a:latin typeface="Arial" panose="020B0604020202020204" pitchFamily="34" charset="0"/>
                <a:cs typeface="Arial" panose="020B0604020202020204" pitchFamily="34" charset="0"/>
              </a:rPr>
              <a:t> Williams’ doctor switched him to a new beta blocker.</a:t>
            </a:r>
          </a:p>
          <a:p>
            <a:endParaRPr lang="en-US" dirty="0">
              <a:latin typeface="Arial" panose="020B0604020202020204" pitchFamily="34" charset="0"/>
              <a:cs typeface="Arial" panose="020B0604020202020204" pitchFamily="34" charset="0"/>
            </a:endParaRPr>
          </a:p>
          <a:p>
            <a:r>
              <a:rPr lang="en-US" sz="1200" dirty="0">
                <a:latin typeface="Arial" panose="020B0604020202020204" pitchFamily="34" charset="0"/>
                <a:cs typeface="Arial" panose="020B0604020202020204" pitchFamily="34" charset="0"/>
              </a:rPr>
              <a:t>Ed</a:t>
            </a:r>
            <a:r>
              <a:rPr lang="en-US" dirty="0">
                <a:latin typeface="Arial" panose="020B0604020202020204" pitchFamily="34" charset="0"/>
                <a:cs typeface="Arial" panose="020B0604020202020204" pitchFamily="34" charset="0"/>
              </a:rPr>
              <a:t> didn’t realize he should stop taking his old medicine, and the doctor didn’t check his understanding. </a:t>
            </a:r>
          </a:p>
          <a:p>
            <a:endParaRPr lang="en-US" dirty="0">
              <a:latin typeface="Arial" panose="020B0604020202020204" pitchFamily="34" charset="0"/>
              <a:cs typeface="Arial" panose="020B0604020202020204" pitchFamily="34" charset="0"/>
            </a:endParaRPr>
          </a:p>
          <a:p>
            <a:r>
              <a:rPr lang="en-US" sz="1200" dirty="0">
                <a:latin typeface="Arial" panose="020B0604020202020204" pitchFamily="34" charset="0"/>
                <a:cs typeface="Arial" panose="020B0604020202020204" pitchFamily="34" charset="0"/>
              </a:rPr>
              <a:t>Ed</a:t>
            </a:r>
            <a:r>
              <a:rPr lang="en-US" dirty="0">
                <a:latin typeface="Arial" panose="020B0604020202020204" pitchFamily="34" charset="0"/>
                <a:cs typeface="Arial" panose="020B0604020202020204" pitchFamily="34" charset="0"/>
              </a:rPr>
              <a:t> wound up in the hospital from taking both medicines.</a:t>
            </a:r>
          </a:p>
        </p:txBody>
      </p:sp>
      <p:sp>
        <p:nvSpPr>
          <p:cNvPr id="4" name="Slide Number Placeholder 3"/>
          <p:cNvSpPr>
            <a:spLocks noGrp="1"/>
          </p:cNvSpPr>
          <p:nvPr>
            <p:ph type="sldNum" sz="quarter" idx="5"/>
          </p:nvPr>
        </p:nvSpPr>
        <p:spPr/>
        <p:txBody>
          <a:bodyPr/>
          <a:lstStyle/>
          <a:p>
            <a:fld id="{70E7CFBE-FA1A-4FF9-A278-681F3B74D6AA}" type="slidenum">
              <a:rPr lang="en-US" smtClean="0"/>
              <a:t>16</a:t>
            </a:fld>
            <a:endParaRPr lang="en-US"/>
          </a:p>
        </p:txBody>
      </p:sp>
    </p:spTree>
    <p:extLst>
      <p:ext uri="{BB962C8B-B14F-4D97-AF65-F5344CB8AC3E}">
        <p14:creationId xmlns:p14="http://schemas.microsoft.com/office/powerpoint/2010/main" val="20315806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Jose Torres was due for a flu shot. His primary care doctor sent him a secure message through the patient portal that he was due for a flu shot.</a:t>
            </a:r>
          </a:p>
          <a:p>
            <a:endParaRPr lang="en-US" dirty="0"/>
          </a:p>
          <a:p>
            <a:r>
              <a:rPr lang="en-US" dirty="0"/>
              <a:t>Jose got an email that he had a message, but he didn’t know how to log onto the patient portal. He never got the message, or the flu shot.</a:t>
            </a:r>
          </a:p>
          <a:p>
            <a:endParaRPr lang="en-US" dirty="0"/>
          </a:p>
          <a:p>
            <a:r>
              <a:rPr lang="en-US" dirty="0"/>
              <a:t>A few months later Jose got a bad case of flu and was home sick for several weeks. He lost his job as a result.</a:t>
            </a:r>
          </a:p>
          <a:p>
            <a:endParaRPr lang="en-US" dirty="0"/>
          </a:p>
          <a:p>
            <a:endParaRPr lang="en-US" dirty="0"/>
          </a:p>
        </p:txBody>
      </p:sp>
      <p:sp>
        <p:nvSpPr>
          <p:cNvPr id="4" name="Slide Number Placeholder 3"/>
          <p:cNvSpPr>
            <a:spLocks noGrp="1"/>
          </p:cNvSpPr>
          <p:nvPr>
            <p:ph type="sldNum" sz="quarter" idx="5"/>
          </p:nvPr>
        </p:nvSpPr>
        <p:spPr/>
        <p:txBody>
          <a:bodyPr/>
          <a:lstStyle/>
          <a:p>
            <a:fld id="{70E7CFBE-FA1A-4FF9-A278-681F3B74D6AA}" type="slidenum">
              <a:rPr lang="en-US" smtClean="0"/>
              <a:t>17</a:t>
            </a:fld>
            <a:endParaRPr lang="en-US"/>
          </a:p>
        </p:txBody>
      </p:sp>
    </p:spTree>
    <p:extLst>
      <p:ext uri="{BB962C8B-B14F-4D97-AF65-F5344CB8AC3E}">
        <p14:creationId xmlns:p14="http://schemas.microsoft.com/office/powerpoint/2010/main" val="37842936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anose="020B0604020202020204" pitchFamily="34" charset="0"/>
                <a:cs typeface="Arial" panose="020B0604020202020204" pitchFamily="34" charset="0"/>
              </a:rPr>
              <a:t>Terri Nolan’s asthma had been well controlled for years. After a severe attack landed her in the hospital, her doctor suggested increasing her controller medicines.</a:t>
            </a:r>
          </a:p>
          <a:p>
            <a:endParaRPr lang="en-US"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Terri admitted that she had only been taking her medicine once a week to save money. No one had asked if she had trouble affording her medicine.</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Eleven percent of seniors with asthma reported they have problems affording their medicine. Americans often skip doses or delay getting prescription filled when money is tight. Clinicians can often change medicines to less expensive ones or connect patients with drug assistance programs.</a:t>
            </a:r>
          </a:p>
          <a:p>
            <a:endParaRPr lang="en-US" dirty="0"/>
          </a:p>
        </p:txBody>
      </p:sp>
      <p:sp>
        <p:nvSpPr>
          <p:cNvPr id="4" name="Slide Number Placeholder 3"/>
          <p:cNvSpPr>
            <a:spLocks noGrp="1"/>
          </p:cNvSpPr>
          <p:nvPr>
            <p:ph type="sldNum" sz="quarter" idx="5"/>
          </p:nvPr>
        </p:nvSpPr>
        <p:spPr/>
        <p:txBody>
          <a:bodyPr/>
          <a:lstStyle/>
          <a:p>
            <a:fld id="{70E7CFBE-FA1A-4FF9-A278-681F3B74D6AA}" type="slidenum">
              <a:rPr lang="en-US" smtClean="0"/>
              <a:t>18</a:t>
            </a:fld>
            <a:endParaRPr lang="en-US"/>
          </a:p>
        </p:txBody>
      </p:sp>
    </p:spTree>
    <p:extLst>
      <p:ext uri="{BB962C8B-B14F-4D97-AF65-F5344CB8AC3E}">
        <p14:creationId xmlns:p14="http://schemas.microsoft.com/office/powerpoint/2010/main" val="30814291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0E7CFBE-FA1A-4FF9-A278-681F3B74D6AA}" type="slidenum">
              <a:rPr lang="en-US" smtClean="0"/>
              <a:t>19</a:t>
            </a:fld>
            <a:endParaRPr lang="en-US"/>
          </a:p>
        </p:txBody>
      </p:sp>
    </p:spTree>
    <p:extLst>
      <p:ext uri="{BB962C8B-B14F-4D97-AF65-F5344CB8AC3E}">
        <p14:creationId xmlns:p14="http://schemas.microsoft.com/office/powerpoint/2010/main" val="38499207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Today I’m going to talk about what health literacy is and why it’s important. Then I’ll introduce you to some </a:t>
            </a:r>
            <a:r>
              <a:rPr lang="en-US" dirty="0">
                <a:effectLst/>
                <a:latin typeface="Arial" panose="020B0604020202020204" pitchFamily="34" charset="0"/>
                <a:ea typeface="Calibri" panose="020F0502020204030204" pitchFamily="34" charset="0"/>
                <a:cs typeface="Arial" panose="020B0604020202020204" pitchFamily="34" charset="0"/>
              </a:rPr>
              <a:t>health literacy strategies that our practice could adopt.</a:t>
            </a:r>
            <a:endParaRPr lang="en-US" dirty="0"/>
          </a:p>
        </p:txBody>
      </p:sp>
      <p:sp>
        <p:nvSpPr>
          <p:cNvPr id="4" name="Slide Number Placeholder 3"/>
          <p:cNvSpPr>
            <a:spLocks noGrp="1"/>
          </p:cNvSpPr>
          <p:nvPr>
            <p:ph type="sldNum" sz="quarter" idx="5"/>
          </p:nvPr>
        </p:nvSpPr>
        <p:spPr/>
        <p:txBody>
          <a:bodyPr/>
          <a:lstStyle/>
          <a:p>
            <a:fld id="{70E7CFBE-FA1A-4FF9-A278-681F3B74D6AA}" type="slidenum">
              <a:rPr lang="en-US" smtClean="0"/>
              <a:t>2</a:t>
            </a:fld>
            <a:endParaRPr lang="en-US"/>
          </a:p>
        </p:txBody>
      </p:sp>
    </p:spTree>
    <p:extLst>
      <p:ext uri="{BB962C8B-B14F-4D97-AF65-F5344CB8AC3E}">
        <p14:creationId xmlns:p14="http://schemas.microsoft.com/office/powerpoint/2010/main" val="28053206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0E7CFBE-FA1A-4FF9-A278-681F3B74D6AA}" type="slidenum">
              <a:rPr lang="en-US" smtClean="0"/>
              <a:t>20</a:t>
            </a:fld>
            <a:endParaRPr lang="en-US"/>
          </a:p>
        </p:txBody>
      </p:sp>
    </p:spTree>
    <p:extLst>
      <p:ext uri="{BB962C8B-B14F-4D97-AF65-F5344CB8AC3E}">
        <p14:creationId xmlns:p14="http://schemas.microsoft.com/office/powerpoint/2010/main" val="321191798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Arial" panose="020B0604020202020204" pitchFamily="34" charset="0"/>
                <a:cs typeface="Arial" panose="020B0604020202020204" pitchFamily="34" charset="0"/>
              </a:rPr>
              <a:t>Health literacy universal precautions are like blood safety universal precautions–we treat all blood as if may be infected because we do not know which blood is infected. With health literacy, we treat everyone as if they may have limited health literacy.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Arial" panose="020B0604020202020204" pitchFamily="34" charset="0"/>
                <a:cs typeface="Arial" panose="020B0604020202020204" pitchFamily="34" charset="0"/>
              </a:rPr>
              <a:t>Why universal precautions? First, you can’t tell by looking who is and who isn’t understanding. People may say they understand even when they do not because they do not want to disappoint you. And as I’ve already mentioned, anyone can experience limited health literacy.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Arial" panose="020B0604020202020204" pitchFamily="34" charset="0"/>
                <a:cs typeface="Arial" panose="020B0604020202020204" pitchFamily="34" charset="0"/>
              </a:rPr>
              <a:t>Even people with adequate health literacy can suffer from confusion. People are busy and overloaded with information. People in a rush are at risk of misunderstanding.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Arial" panose="020B0604020202020204" pitchFamily="34" charset="0"/>
                <a:cs typeface="Arial" panose="020B0604020202020204" pitchFamily="34" charset="0"/>
              </a:rPr>
              <a:t>Let’s not make people work hard to understand. Everyone appreciates it when information is easy to understand and act and services are easy to access.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Arial" panose="020B0604020202020204" pitchFamily="34" charset="0"/>
                <a:cs typeface="Arial" panose="020B0604020202020204" pitchFamily="34" charset="0"/>
              </a:rPr>
              <a:t>Finally, it makes sense to use health literacy universal precautions because everyone benefits from clear communication! The Agency for Healthcare Research and Quality has a toolkit that can help our practice implement health literacy universal precautions.</a:t>
            </a:r>
            <a:endParaRPr lang="en-US" dirty="0"/>
          </a:p>
        </p:txBody>
      </p:sp>
      <p:sp>
        <p:nvSpPr>
          <p:cNvPr id="4" name="Slide Number Placeholder 3"/>
          <p:cNvSpPr>
            <a:spLocks noGrp="1"/>
          </p:cNvSpPr>
          <p:nvPr>
            <p:ph type="sldNum" sz="quarter" idx="5"/>
          </p:nvPr>
        </p:nvSpPr>
        <p:spPr/>
        <p:txBody>
          <a:bodyPr/>
          <a:lstStyle/>
          <a:p>
            <a:fld id="{70E7CFBE-FA1A-4FF9-A278-681F3B74D6AA}" type="slidenum">
              <a:rPr lang="en-US" smtClean="0"/>
              <a:t>21</a:t>
            </a:fld>
            <a:endParaRPr lang="en-US"/>
          </a:p>
        </p:txBody>
      </p:sp>
    </p:spTree>
    <p:extLst>
      <p:ext uri="{BB962C8B-B14F-4D97-AF65-F5344CB8AC3E}">
        <p14:creationId xmlns:p14="http://schemas.microsoft.com/office/powerpoint/2010/main" val="82791620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Everyone thinks that they are being clear. We all assume that when we say something, we are understood. But often, that’s not the case. As George Bernard Shaw reportedly said, “The greatest problem with communication is the illusion it has occurred.”</a:t>
            </a:r>
          </a:p>
          <a:p>
            <a:endParaRPr lang="en-US" dirty="0"/>
          </a:p>
        </p:txBody>
      </p:sp>
      <p:sp>
        <p:nvSpPr>
          <p:cNvPr id="4" name="Slide Number Placeholder 3"/>
          <p:cNvSpPr>
            <a:spLocks noGrp="1"/>
          </p:cNvSpPr>
          <p:nvPr>
            <p:ph type="sldNum" sz="quarter" idx="5"/>
          </p:nvPr>
        </p:nvSpPr>
        <p:spPr/>
        <p:txBody>
          <a:bodyPr/>
          <a:lstStyle/>
          <a:p>
            <a:fld id="{70E7CFBE-FA1A-4FF9-A278-681F3B74D6AA}" type="slidenum">
              <a:rPr lang="en-US" smtClean="0"/>
              <a:t>22</a:t>
            </a:fld>
            <a:endParaRPr lang="en-US"/>
          </a:p>
        </p:txBody>
      </p:sp>
    </p:spTree>
    <p:extLst>
      <p:ext uri="{BB962C8B-B14F-4D97-AF65-F5344CB8AC3E}">
        <p14:creationId xmlns:p14="http://schemas.microsoft.com/office/powerpoint/2010/main" val="9265893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Part of the problem is that we often make assumptions about the person we’re communicating with. We may assume that person has a certain level of literacy or numeracy, or familiarity with medical terminology and concepts, or knowledge how the body functions. But that may not be the case.</a:t>
            </a:r>
          </a:p>
          <a:p>
            <a:endParaRPr lang="en-US" dirty="0"/>
          </a:p>
          <a:p>
            <a:r>
              <a:rPr lang="en-US" dirty="0"/>
              <a:t>In addition to assumptions related to health literacy, we often make assumptions that prevent us from being effective communicators with diverse populations. These assumptions include that we speak a common language and have familiarity with Western medicine. We may ignore differences in health and religious beliefs, health practices, eating habits, and the different roles that family members or community leaders play in healthcare decision making.</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Fortunately, there are health literacy universal precautions we can take to improve communication with patients from diverse cultures. </a:t>
            </a:r>
          </a:p>
          <a:p>
            <a:endParaRPr lang="en-US" dirty="0"/>
          </a:p>
        </p:txBody>
      </p:sp>
      <p:sp>
        <p:nvSpPr>
          <p:cNvPr id="4" name="Slide Number Placeholder 3"/>
          <p:cNvSpPr>
            <a:spLocks noGrp="1"/>
          </p:cNvSpPr>
          <p:nvPr>
            <p:ph type="sldNum" sz="quarter" idx="5"/>
          </p:nvPr>
        </p:nvSpPr>
        <p:spPr/>
        <p:txBody>
          <a:bodyPr/>
          <a:lstStyle/>
          <a:p>
            <a:fld id="{70E7CFBE-FA1A-4FF9-A278-681F3B74D6AA}" type="slidenum">
              <a:rPr lang="en-US" smtClean="0"/>
              <a:t>23</a:t>
            </a:fld>
            <a:endParaRPr lang="en-US"/>
          </a:p>
        </p:txBody>
      </p:sp>
    </p:spTree>
    <p:extLst>
      <p:ext uri="{BB962C8B-B14F-4D97-AF65-F5344CB8AC3E}">
        <p14:creationId xmlns:p14="http://schemas.microsoft.com/office/powerpoint/2010/main" val="339084903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t>Today, I’m going to briefly introduce some health literacy strategies to improve spoken communication, which is something that all of us do – whether we’re part of a clinical team, or work at the front desk or in the back office. Another time, we can go into the strategies in more depth.</a:t>
            </a:r>
          </a:p>
          <a:p>
            <a:endParaRPr lang="en-US" dirty="0"/>
          </a:p>
        </p:txBody>
      </p:sp>
      <p:sp>
        <p:nvSpPr>
          <p:cNvPr id="4" name="Slide Number Placeholder 3"/>
          <p:cNvSpPr>
            <a:spLocks noGrp="1"/>
          </p:cNvSpPr>
          <p:nvPr>
            <p:ph type="sldNum" sz="quarter" idx="5"/>
          </p:nvPr>
        </p:nvSpPr>
        <p:spPr/>
        <p:txBody>
          <a:bodyPr/>
          <a:lstStyle/>
          <a:p>
            <a:fld id="{70E7CFBE-FA1A-4FF9-A278-681F3B74D6AA}" type="slidenum">
              <a:rPr lang="en-US" smtClean="0"/>
              <a:t>24</a:t>
            </a:fld>
            <a:endParaRPr lang="en-US"/>
          </a:p>
        </p:txBody>
      </p:sp>
    </p:spTree>
    <p:extLst>
      <p:ext uri="{BB962C8B-B14F-4D97-AF65-F5344CB8AC3E}">
        <p14:creationId xmlns:p14="http://schemas.microsoft.com/office/powerpoint/2010/main" val="357022587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are some commonsense strategies for communicating clearly. Everything on this list we know we should be doing, and yet we often neglect to use these simple, successful strategies.</a:t>
            </a:r>
          </a:p>
          <a:p>
            <a:endParaRPr lang="en-US" dirty="0"/>
          </a:p>
          <a:p>
            <a:r>
              <a:rPr lang="en-US" dirty="0"/>
              <a:t>I’m going to spend the next few minutes going over some of these strategies.</a:t>
            </a:r>
          </a:p>
          <a:p>
            <a:endParaRPr lang="en-US" dirty="0"/>
          </a:p>
          <a:p>
            <a:endParaRPr lang="en-US" dirty="0"/>
          </a:p>
        </p:txBody>
      </p:sp>
      <p:sp>
        <p:nvSpPr>
          <p:cNvPr id="4" name="Slide Number Placeholder 3"/>
          <p:cNvSpPr>
            <a:spLocks noGrp="1"/>
          </p:cNvSpPr>
          <p:nvPr>
            <p:ph type="sldNum" sz="quarter" idx="10"/>
          </p:nvPr>
        </p:nvSpPr>
        <p:spPr/>
        <p:txBody>
          <a:bodyPr/>
          <a:lstStyle/>
          <a:p>
            <a:fld id="{4F6121F1-852E-4F16-8673-3DCBEE5B3969}" type="slidenum">
              <a:rPr lang="en-US" smtClean="0"/>
              <a:t>25</a:t>
            </a:fld>
            <a:endParaRPr lang="en-US"/>
          </a:p>
        </p:txBody>
      </p:sp>
    </p:spTree>
    <p:extLst>
      <p:ext uri="{BB962C8B-B14F-4D97-AF65-F5344CB8AC3E}">
        <p14:creationId xmlns:p14="http://schemas.microsoft.com/office/powerpoint/2010/main" val="406781742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Clinicians tend to dominate conversations with patients. Research shows that patients are interrupted in the first 11 to 18 seconds of telling their story. Why is this a problem? Research suggests that 79 percent of diagnostic errors are related to the patient-clinician encounter.</a:t>
            </a:r>
          </a:p>
          <a:p>
            <a:endParaRPr lang="en-US" dirty="0"/>
          </a:p>
          <a:p>
            <a:r>
              <a:rPr lang="en-US" dirty="0"/>
              <a:t>Let’s try to give patients a minute – a full 60 seconds – without interrupting them. We’re likely to learn some important things, and patients will be more likely to listen and trust us when it is our turn to speak. </a:t>
            </a:r>
          </a:p>
          <a:p>
            <a:endParaRPr lang="en-US" dirty="0"/>
          </a:p>
          <a:p>
            <a:r>
              <a:rPr lang="en-US" b="1" dirty="0"/>
              <a:t>References</a:t>
            </a:r>
            <a:endParaRPr lang="en-US" dirty="0"/>
          </a:p>
          <a:p>
            <a:r>
              <a:rPr lang="en-US" sz="1200" spc="-10" dirty="0"/>
              <a:t>Singh Ospina N, Phillips KA, Rodriguez-Gutierrez R, Castaneda-</a:t>
            </a:r>
            <a:r>
              <a:rPr lang="en-US" sz="1200" spc="-10" dirty="0" err="1"/>
              <a:t>Guarderas</a:t>
            </a:r>
            <a:r>
              <a:rPr lang="en-US" sz="1200" spc="-10" dirty="0"/>
              <a:t> A, </a:t>
            </a:r>
            <a:r>
              <a:rPr lang="en-US" sz="1200" spc="-10" dirty="0" err="1"/>
              <a:t>Gionfriddo</a:t>
            </a:r>
            <a:r>
              <a:rPr lang="en-US" sz="1200" spc="-10" dirty="0"/>
              <a:t> MR, Branda ME, Montori VM. Eliciting the patient’s agenda - secondary analysis of recorded clinical encounters. J Gen Intern Med. 2019;34(1):36-40. </a:t>
            </a:r>
            <a:r>
              <a:rPr lang="en-US" sz="1200" spc="-10" dirty="0">
                <a:hlinkClick r:id="rId3"/>
              </a:rPr>
              <a:t>https://www.ncbi.nlm.nih.gov/pmc/articles/PMC6318197/</a:t>
            </a:r>
            <a:endParaRPr lang="en-US" sz="1200" spc="-10" dirty="0"/>
          </a:p>
          <a:p>
            <a:endParaRPr lang="en-US" sz="1200" spc="-10" dirty="0"/>
          </a:p>
          <a:p>
            <a:r>
              <a:rPr lang="en-US" sz="1200" dirty="0"/>
              <a:t>Singh H, </a:t>
            </a:r>
            <a:r>
              <a:rPr lang="en-US" sz="1200" dirty="0" err="1"/>
              <a:t>Giardina</a:t>
            </a:r>
            <a:r>
              <a:rPr lang="en-US" sz="1200" dirty="0"/>
              <a:t> TD, Meyer AN, </a:t>
            </a:r>
            <a:r>
              <a:rPr lang="en-US" sz="1200" dirty="0" err="1"/>
              <a:t>Forjuoh</a:t>
            </a:r>
            <a:r>
              <a:rPr lang="en-US" sz="1200" dirty="0"/>
              <a:t> SN, Reis MD, Thomas EJ. Types and origins of diagnostic errors in primary care settings. JAMA Intern Med. 2013;173(6):418-425. </a:t>
            </a:r>
            <a:r>
              <a:rPr lang="en-US" sz="1200" dirty="0">
                <a:hlinkClick r:id="rId4"/>
              </a:rPr>
              <a:t>https://www.ncbi.nlm.nih.gov/pmc/articles/PMC3690001/</a:t>
            </a:r>
            <a:r>
              <a:rPr lang="en-US" sz="1200" dirty="0"/>
              <a:t>.</a:t>
            </a:r>
            <a:endParaRPr lang="en-US" sz="1200" spc="-10" dirty="0"/>
          </a:p>
          <a:p>
            <a:endParaRPr lang="en-US" dirty="0"/>
          </a:p>
        </p:txBody>
      </p:sp>
      <p:sp>
        <p:nvSpPr>
          <p:cNvPr id="4" name="Slide Number Placeholder 3"/>
          <p:cNvSpPr>
            <a:spLocks noGrp="1"/>
          </p:cNvSpPr>
          <p:nvPr>
            <p:ph type="sldNum" sz="quarter" idx="5"/>
          </p:nvPr>
        </p:nvSpPr>
        <p:spPr/>
        <p:txBody>
          <a:bodyPr/>
          <a:lstStyle/>
          <a:p>
            <a:fld id="{70E7CFBE-FA1A-4FF9-A278-681F3B74D6AA}" type="slidenum">
              <a:rPr lang="en-US" smtClean="0"/>
              <a:t>26</a:t>
            </a:fld>
            <a:endParaRPr lang="en-US"/>
          </a:p>
        </p:txBody>
      </p:sp>
    </p:spTree>
    <p:extLst>
      <p:ext uri="{BB962C8B-B14F-4D97-AF65-F5344CB8AC3E}">
        <p14:creationId xmlns:p14="http://schemas.microsoft.com/office/powerpoint/2010/main" val="391120107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We’ve been trained in medical language, but we need to remember that our patients do not speak that language. Let’s use plain language instead of technical terms. Here is a list of some alternatives to medical terminology.</a:t>
            </a:r>
          </a:p>
        </p:txBody>
      </p:sp>
      <p:sp>
        <p:nvSpPr>
          <p:cNvPr id="4" name="Slide Number Placeholder 3"/>
          <p:cNvSpPr>
            <a:spLocks noGrp="1"/>
          </p:cNvSpPr>
          <p:nvPr>
            <p:ph type="sldNum" sz="quarter" idx="5"/>
          </p:nvPr>
        </p:nvSpPr>
        <p:spPr/>
        <p:txBody>
          <a:bodyPr/>
          <a:lstStyle/>
          <a:p>
            <a:fld id="{B17BA40C-25F7-4A81-B7B0-365A5351FE20}" type="slidenum">
              <a:rPr lang="en-US" smtClean="0"/>
              <a:t>27</a:t>
            </a:fld>
            <a:endParaRPr lang="en-US"/>
          </a:p>
        </p:txBody>
      </p:sp>
    </p:spTree>
    <p:extLst>
      <p:ext uri="{BB962C8B-B14F-4D97-AF65-F5344CB8AC3E}">
        <p14:creationId xmlns:p14="http://schemas.microsoft.com/office/powerpoint/2010/main" val="398673674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But it’s not just medical jargon we have to worry about. We want to use common, everyday language instead of more complex words. Even if patients understand the bigger words, it takes more of their brain power to absorb them – brain power that we want them to use for important learning.</a:t>
            </a:r>
          </a:p>
        </p:txBody>
      </p:sp>
      <p:sp>
        <p:nvSpPr>
          <p:cNvPr id="4" name="Slide Number Placeholder 3"/>
          <p:cNvSpPr>
            <a:spLocks noGrp="1"/>
          </p:cNvSpPr>
          <p:nvPr>
            <p:ph type="sldNum" sz="quarter" idx="5"/>
          </p:nvPr>
        </p:nvSpPr>
        <p:spPr/>
        <p:txBody>
          <a:bodyPr/>
          <a:lstStyle/>
          <a:p>
            <a:fld id="{B17BA40C-25F7-4A81-B7B0-365A5351FE20}" type="slidenum">
              <a:rPr lang="en-US" smtClean="0"/>
              <a:t>28</a:t>
            </a:fld>
            <a:endParaRPr lang="en-US"/>
          </a:p>
        </p:txBody>
      </p:sp>
    </p:spTree>
    <p:extLst>
      <p:ext uri="{BB962C8B-B14F-4D97-AF65-F5344CB8AC3E}">
        <p14:creationId xmlns:p14="http://schemas.microsoft.com/office/powerpoint/2010/main" val="388380172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a:t>Research indicates that clinicians underestimate their patients’ needs for information and overestimate their ability to communicate effectively with patients. </a:t>
            </a:r>
          </a:p>
          <a:p>
            <a:pPr eaLnBrk="1" hangingPunct="1"/>
            <a:endParaRPr lang="en-US" altLang="en-US" dirty="0"/>
          </a:p>
          <a:p>
            <a:pPr eaLnBrk="1" hangingPunct="1"/>
            <a:r>
              <a:rPr lang="en-US" altLang="en-US" dirty="0"/>
              <a:t>In one study, 40 to 80% of the medical information patients were told during office visits was forgotten immediately. In another study, nearly half of the information retained was incorrect. This indicates we need to stop overloading patients with information.</a:t>
            </a:r>
          </a:p>
          <a:p>
            <a:pPr eaLnBrk="1" hangingPunct="1"/>
            <a:endParaRPr lang="en-US" altLang="en-US" dirty="0"/>
          </a:p>
          <a:p>
            <a:r>
              <a:rPr lang="en-US" dirty="0"/>
              <a:t>Limit yourself to 1-3 key points and reinforce them. Focus on what patients </a:t>
            </a:r>
            <a:r>
              <a:rPr lang="en-US" b="1" dirty="0"/>
              <a:t>need</a:t>
            </a:r>
            <a:r>
              <a:rPr lang="en-US" dirty="0"/>
              <a:t> to know and do and leave out the non-essentials.</a:t>
            </a:r>
          </a:p>
          <a:p>
            <a:endParaRPr lang="en-US" dirty="0"/>
          </a:p>
          <a:p>
            <a:r>
              <a:rPr lang="en-US" dirty="0"/>
              <a:t>Reference</a:t>
            </a:r>
          </a:p>
          <a:p>
            <a:r>
              <a:rPr lang="en-US" b="0" i="0" dirty="0" err="1">
                <a:solidFill>
                  <a:srgbClr val="212121"/>
                </a:solidFill>
                <a:effectLst/>
                <a:latin typeface="Roboto" panose="02000000000000000000" pitchFamily="2" charset="0"/>
              </a:rPr>
              <a:t>Kessels</a:t>
            </a:r>
            <a:r>
              <a:rPr lang="en-US" b="0" i="0" dirty="0">
                <a:solidFill>
                  <a:srgbClr val="212121"/>
                </a:solidFill>
                <a:effectLst/>
                <a:latin typeface="Roboto" panose="02000000000000000000" pitchFamily="2" charset="0"/>
              </a:rPr>
              <a:t> RP. Patients' memory for medical information. J R Soc Med. 2003 May;96(5):219-22. </a:t>
            </a:r>
            <a:r>
              <a:rPr lang="en-US" b="0" i="0" dirty="0" err="1">
                <a:solidFill>
                  <a:srgbClr val="212121"/>
                </a:solidFill>
                <a:effectLst/>
                <a:latin typeface="Roboto" panose="02000000000000000000" pitchFamily="2" charset="0"/>
              </a:rPr>
              <a:t>doi</a:t>
            </a:r>
            <a:r>
              <a:rPr lang="en-US" b="0" i="0" dirty="0">
                <a:solidFill>
                  <a:srgbClr val="212121"/>
                </a:solidFill>
                <a:effectLst/>
                <a:latin typeface="Roboto" panose="02000000000000000000" pitchFamily="2" charset="0"/>
              </a:rPr>
              <a:t>: 10.1177/014107680309600504.</a:t>
            </a:r>
          </a:p>
          <a:p>
            <a:endParaRPr lang="en-US" dirty="0"/>
          </a:p>
        </p:txBody>
      </p:sp>
      <p:sp>
        <p:nvSpPr>
          <p:cNvPr id="4" name="Slide Number Placeholder 3"/>
          <p:cNvSpPr>
            <a:spLocks noGrp="1"/>
          </p:cNvSpPr>
          <p:nvPr>
            <p:ph type="sldNum" sz="quarter" idx="5"/>
          </p:nvPr>
        </p:nvSpPr>
        <p:spPr/>
        <p:txBody>
          <a:bodyPr/>
          <a:lstStyle/>
          <a:p>
            <a:fld id="{70E7CFBE-FA1A-4FF9-A278-681F3B74D6AA}" type="slidenum">
              <a:rPr lang="en-US" smtClean="0"/>
              <a:t>29</a:t>
            </a:fld>
            <a:endParaRPr lang="en-US"/>
          </a:p>
        </p:txBody>
      </p:sp>
    </p:spTree>
    <p:extLst>
      <p:ext uri="{BB962C8B-B14F-4D97-AF65-F5344CB8AC3E}">
        <p14:creationId xmlns:p14="http://schemas.microsoft.com/office/powerpoint/2010/main" val="6468021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0E7CFBE-FA1A-4FF9-A278-681F3B74D6AA}" type="slidenum">
              <a:rPr lang="en-US" smtClean="0"/>
              <a:t>3</a:t>
            </a:fld>
            <a:endParaRPr lang="en-US"/>
          </a:p>
        </p:txBody>
      </p:sp>
    </p:spTree>
    <p:extLst>
      <p:ext uri="{BB962C8B-B14F-4D97-AF65-F5344CB8AC3E}">
        <p14:creationId xmlns:p14="http://schemas.microsoft.com/office/powerpoint/2010/main" val="190904474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sz="1200" dirty="0">
                <a:latin typeface="Calibri" pitchFamily="34" charset="0"/>
              </a:rPr>
              <a:t>The teach-back method is a widely used process to check you have explained things in a way people can understanding.</a:t>
            </a:r>
          </a:p>
          <a:p>
            <a:endParaRPr lang="en-US" sz="1200" dirty="0">
              <a:latin typeface="Calibri"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200" dirty="0">
                <a:latin typeface="Calibri" pitchFamily="34" charset="0"/>
              </a:rPr>
              <a:t>You use teach-back by asking people to explain in their own words what you told them, or to demonstrate how they are going to do something – like take medicine or an exercise. It’s a chance to check the patient’s understanding and re-teach information if needed.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sz="1200" dirty="0">
              <a:latin typeface="Calibri"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200" dirty="0">
                <a:latin typeface="Calibri" pitchFamily="34" charset="0"/>
              </a:rPr>
              <a:t>I won’t go into details now, but there are lots of training resources that can help you learn how to use the teach-back method.</a:t>
            </a:r>
          </a:p>
          <a:p>
            <a:endParaRPr lang="en-US" dirty="0"/>
          </a:p>
        </p:txBody>
      </p:sp>
      <p:sp>
        <p:nvSpPr>
          <p:cNvPr id="4" name="Slide Number Placeholder 3"/>
          <p:cNvSpPr>
            <a:spLocks noGrp="1"/>
          </p:cNvSpPr>
          <p:nvPr>
            <p:ph type="sldNum" sz="quarter" idx="5"/>
          </p:nvPr>
        </p:nvSpPr>
        <p:spPr/>
        <p:txBody>
          <a:bodyPr/>
          <a:lstStyle/>
          <a:p>
            <a:fld id="{70E7CFBE-FA1A-4FF9-A278-681F3B74D6AA}" type="slidenum">
              <a:rPr lang="en-US" smtClean="0"/>
              <a:t>30</a:t>
            </a:fld>
            <a:endParaRPr lang="en-US"/>
          </a:p>
        </p:txBody>
      </p:sp>
    </p:spTree>
    <p:extLst>
      <p:ext uri="{BB962C8B-B14F-4D97-AF65-F5344CB8AC3E}">
        <p14:creationId xmlns:p14="http://schemas.microsoft.com/office/powerpoint/2010/main" val="154156110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dirty="0">
                <a:solidFill>
                  <a:srgbClr val="1B1B1B"/>
                </a:solidFill>
                <a:effectLst/>
                <a:latin typeface="Public Sans Semibold"/>
              </a:rPr>
              <a:t>Patients may be shy about asking questions because they’re afraid they’ll sound stupid, or they do not want to take up your time. You have to let patients know that you </a:t>
            </a:r>
            <a:r>
              <a:rPr lang="en-US" b="1" i="0" dirty="0">
                <a:solidFill>
                  <a:srgbClr val="1B1B1B"/>
                </a:solidFill>
                <a:effectLst/>
                <a:latin typeface="Public Sans Semibold"/>
              </a:rPr>
              <a:t>expect</a:t>
            </a:r>
            <a:r>
              <a:rPr lang="en-US" b="0" i="0" dirty="0">
                <a:solidFill>
                  <a:srgbClr val="1B1B1B"/>
                </a:solidFill>
                <a:effectLst/>
                <a:latin typeface="Public Sans Semibold"/>
              </a:rPr>
              <a:t> questions. Using open-ended questions, like, “What questions do you have?” signals that you have time and are interested in their questions. If you ask, “Do you have any questions?” chances are they’ll just shake their head “no.”</a:t>
            </a:r>
          </a:p>
          <a:p>
            <a:pPr algn="l"/>
            <a:endParaRPr lang="en-US" b="0" i="0" dirty="0">
              <a:solidFill>
                <a:srgbClr val="1B1B1B"/>
              </a:solidFill>
              <a:effectLst/>
              <a:latin typeface="Public Sans Semibold"/>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1B1B1B"/>
                </a:solidFill>
                <a:effectLst/>
                <a:latin typeface="Public Sans Semibold"/>
              </a:rPr>
              <a:t>You can also be more explicit. Let’s say you’ve just given a patient information about a new diagnosis. You could say, “</a:t>
            </a:r>
            <a:r>
              <a:rPr lang="en-US" sz="1200" dirty="0">
                <a:latin typeface="Arial" panose="020B0604020202020204" pitchFamily="34" charset="0"/>
                <a:cs typeface="Arial" panose="020B0604020202020204" pitchFamily="34" charset="0"/>
              </a:rPr>
              <a:t>This is the first time you’re hearing about this condition, and I expect you have questions. What would you like to know more about?“</a:t>
            </a:r>
          </a:p>
          <a:p>
            <a:pPr algn="l"/>
            <a:endParaRPr lang="en-US" b="0" i="0" dirty="0">
              <a:solidFill>
                <a:srgbClr val="1B1B1B"/>
              </a:solidFill>
              <a:effectLst/>
              <a:latin typeface="Public Sans Semibold"/>
            </a:endParaRPr>
          </a:p>
          <a:p>
            <a:pPr algn="l"/>
            <a:endParaRPr lang="en-US" b="1" i="0" dirty="0">
              <a:solidFill>
                <a:srgbClr val="1B1B1B"/>
              </a:solidFill>
              <a:effectLst/>
              <a:latin typeface="Public Sans Semibold"/>
            </a:endParaRPr>
          </a:p>
          <a:p>
            <a:pPr algn="l"/>
            <a:r>
              <a:rPr lang="en-US" b="1" i="0" dirty="0">
                <a:solidFill>
                  <a:srgbClr val="1B1B1B"/>
                </a:solidFill>
                <a:effectLst/>
                <a:latin typeface="Public Sans Semibold"/>
              </a:rPr>
              <a:t>Use body language to invite questions:</a:t>
            </a:r>
          </a:p>
          <a:p>
            <a:pPr algn="l">
              <a:buFont typeface="Arial" panose="020B0604020202020204" pitchFamily="34" charset="0"/>
              <a:buChar char="•"/>
            </a:pPr>
            <a:r>
              <a:rPr lang="en-US" b="0" i="0" dirty="0">
                <a:solidFill>
                  <a:srgbClr val="1B1B1B"/>
                </a:solidFill>
                <a:effectLst/>
                <a:latin typeface="Source Sans Pro" panose="020B0503030403020204" pitchFamily="34" charset="0"/>
              </a:rPr>
              <a:t>Sit at the same level as your patient.</a:t>
            </a:r>
          </a:p>
          <a:p>
            <a:pPr algn="l">
              <a:buFont typeface="Arial" panose="020B0604020202020204" pitchFamily="34" charset="0"/>
              <a:buChar char="•"/>
            </a:pPr>
            <a:r>
              <a:rPr lang="en-US" b="0" i="0" dirty="0">
                <a:solidFill>
                  <a:srgbClr val="1B1B1B"/>
                </a:solidFill>
                <a:effectLst/>
                <a:latin typeface="Source Sans Pro" panose="020B0503030403020204" pitchFamily="34" charset="0"/>
              </a:rPr>
              <a:t> Look at patients when talking and listening, as opposed to looking at the chart or computer.</a:t>
            </a:r>
          </a:p>
          <a:p>
            <a:pPr algn="l">
              <a:buFont typeface="Arial" panose="020B0604020202020204" pitchFamily="34" charset="0"/>
              <a:buChar char="•"/>
            </a:pPr>
            <a:r>
              <a:rPr lang="en-US" b="1" i="0" dirty="0">
                <a:solidFill>
                  <a:srgbClr val="1B1B1B"/>
                </a:solidFill>
                <a:effectLst/>
                <a:latin typeface="Source Sans Pro" panose="020B0503030403020204" pitchFamily="34" charset="0"/>
              </a:rPr>
              <a:t>Show that you have the time:</a:t>
            </a:r>
            <a:r>
              <a:rPr lang="en-US" b="0" i="0" dirty="0">
                <a:solidFill>
                  <a:srgbClr val="1B1B1B"/>
                </a:solidFill>
                <a:effectLst/>
                <a:latin typeface="Source Sans Pro" panose="020B0503030403020204" pitchFamily="34" charset="0"/>
              </a:rPr>
              <a:t> Be conscious about presenting yourself as having time and wanting to listen to their questions. Try not to interrupt.</a:t>
            </a:r>
          </a:p>
          <a:p>
            <a:endParaRPr lang="en-US" dirty="0"/>
          </a:p>
        </p:txBody>
      </p:sp>
      <p:sp>
        <p:nvSpPr>
          <p:cNvPr id="4" name="Slide Number Placeholder 3"/>
          <p:cNvSpPr>
            <a:spLocks noGrp="1"/>
          </p:cNvSpPr>
          <p:nvPr>
            <p:ph type="sldNum" sz="quarter" idx="5"/>
          </p:nvPr>
        </p:nvSpPr>
        <p:spPr/>
        <p:txBody>
          <a:bodyPr/>
          <a:lstStyle/>
          <a:p>
            <a:fld id="{B17BA40C-25F7-4A81-B7B0-365A5351FE20}" type="slidenum">
              <a:rPr lang="en-US" smtClean="0"/>
              <a:t>31</a:t>
            </a:fld>
            <a:endParaRPr lang="en-US"/>
          </a:p>
        </p:txBody>
      </p:sp>
    </p:spTree>
    <p:extLst>
      <p:ext uri="{BB962C8B-B14F-4D97-AF65-F5344CB8AC3E}">
        <p14:creationId xmlns:p14="http://schemas.microsoft.com/office/powerpoint/2010/main" val="73526679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Whether we’re writing a message in the patient portal, providing directions how to get to another facility, handing out instructions for how to take medicine, or creating forms that patients fill out, we need to make our writing easy to understand. We also need choose educational materials that are easy for our patients to understand and act on.</a:t>
            </a:r>
          </a:p>
          <a:p>
            <a:endParaRPr lang="en-US" dirty="0"/>
          </a:p>
          <a:p>
            <a:r>
              <a:rPr lang="en-US" dirty="0"/>
              <a:t>Writing that is easy to understand makes its purpose clear and there’s a logical flow to the information.</a:t>
            </a:r>
          </a:p>
          <a:p>
            <a:endParaRPr lang="en-US" dirty="0"/>
          </a:p>
          <a:p>
            <a:r>
              <a:rPr lang="en-US" dirty="0"/>
              <a:t>It uses everyday language rather than jargon and uses the active voice.</a:t>
            </a:r>
          </a:p>
          <a:p>
            <a:endParaRPr lang="en-US" dirty="0"/>
          </a:p>
          <a:p>
            <a:r>
              <a:rPr lang="en-US" dirty="0"/>
              <a:t>It sticks to “need to know” content and eliminates anything that is distracting. It also uses visuals to reinforce messages.</a:t>
            </a:r>
          </a:p>
          <a:p>
            <a:endParaRPr lang="en-US" dirty="0"/>
          </a:p>
          <a:p>
            <a:r>
              <a:rPr lang="en-US" dirty="0"/>
              <a:t>Easy-to understand materials make numbers easy – such as using frequencies like 1 in 10 instead of 10 percent. </a:t>
            </a:r>
          </a:p>
          <a:p>
            <a:endParaRPr lang="en-US" dirty="0"/>
          </a:p>
          <a:p>
            <a:r>
              <a:rPr lang="en-US" dirty="0"/>
              <a:t>Educational materials should use health literacy strategies like breaking up information into short sections with informative headings. Using a large font size, bulleted lists, and short lines, and leaving white space make materials more inviting and easier to read.</a:t>
            </a:r>
          </a:p>
          <a:p>
            <a:endParaRPr lang="en-US" dirty="0"/>
          </a:p>
        </p:txBody>
      </p:sp>
      <p:sp>
        <p:nvSpPr>
          <p:cNvPr id="4" name="Slide Number Placeholder 3"/>
          <p:cNvSpPr>
            <a:spLocks noGrp="1"/>
          </p:cNvSpPr>
          <p:nvPr>
            <p:ph type="sldNum" sz="quarter" idx="5"/>
          </p:nvPr>
        </p:nvSpPr>
        <p:spPr/>
        <p:txBody>
          <a:bodyPr/>
          <a:lstStyle/>
          <a:p>
            <a:fld id="{70E7CFBE-FA1A-4FF9-A278-681F3B74D6AA}" type="slidenum">
              <a:rPr lang="en-US" smtClean="0"/>
              <a:t>32</a:t>
            </a:fld>
            <a:endParaRPr lang="en-US"/>
          </a:p>
        </p:txBody>
      </p:sp>
    </p:spTree>
    <p:extLst>
      <p:ext uri="{BB962C8B-B14F-4D97-AF65-F5344CB8AC3E}">
        <p14:creationId xmlns:p14="http://schemas.microsoft.com/office/powerpoint/2010/main" val="61111192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p:txBody>
      </p:sp>
      <p:sp>
        <p:nvSpPr>
          <p:cNvPr id="4" name="Slide Number Placeholder 3"/>
          <p:cNvSpPr>
            <a:spLocks noGrp="1"/>
          </p:cNvSpPr>
          <p:nvPr>
            <p:ph type="sldNum" sz="quarter" idx="5"/>
          </p:nvPr>
        </p:nvSpPr>
        <p:spPr/>
        <p:txBody>
          <a:bodyPr/>
          <a:lstStyle/>
          <a:p>
            <a:fld id="{70E7CFBE-FA1A-4FF9-A278-681F3B74D6AA}" type="slidenum">
              <a:rPr lang="en-US" smtClean="0"/>
              <a:t>33</a:t>
            </a:fld>
            <a:endParaRPr lang="en-US"/>
          </a:p>
        </p:txBody>
      </p:sp>
    </p:spTree>
    <p:extLst>
      <p:ext uri="{BB962C8B-B14F-4D97-AF65-F5344CB8AC3E}">
        <p14:creationId xmlns:p14="http://schemas.microsoft.com/office/powerpoint/2010/main" val="17027020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Start with a story about one of these scenarios, or others you’ve experienced:</a:t>
            </a:r>
          </a:p>
          <a:p>
            <a:pPr marL="171450" indent="-171450">
              <a:buFont typeface="Arial" panose="020B0604020202020204" pitchFamily="34" charset="0"/>
              <a:buChar char="•"/>
            </a:pPr>
            <a:r>
              <a:rPr lang="en-US" dirty="0"/>
              <a:t>Personal challenges you have had understanding health information or navigating the healthcare system.</a:t>
            </a:r>
          </a:p>
          <a:p>
            <a:pPr marL="171450" indent="-171450">
              <a:buFont typeface="Arial" panose="020B0604020202020204" pitchFamily="34" charset="0"/>
              <a:buChar char="•"/>
            </a:pPr>
            <a:r>
              <a:rPr lang="en-US" dirty="0"/>
              <a:t>How health literacy strategies could have helped a particular patient (e.g., could have averted a trip to the hospital).</a:t>
            </a:r>
          </a:p>
          <a:p>
            <a:pPr marL="171450" indent="-171450">
              <a:buFont typeface="Arial" panose="020B0604020202020204" pitchFamily="34" charset="0"/>
              <a:buChar char="•"/>
            </a:pPr>
            <a:r>
              <a:rPr lang="en-US" dirty="0"/>
              <a:t>An “Aha!” moment when you realized your patients were not understanding you when you though they were.</a:t>
            </a:r>
          </a:p>
          <a:p>
            <a:pPr marL="171450" indent="-171450">
              <a:buFont typeface="Arial" panose="020B0604020202020204" pitchFamily="34" charset="0"/>
              <a:buChar char="•"/>
            </a:pPr>
            <a:r>
              <a:rPr lang="en-US" dirty="0"/>
              <a:t>An instance when you used a health literacy strategy successfully.</a:t>
            </a:r>
          </a:p>
          <a:p>
            <a:pPr marL="0" indent="0">
              <a:buFont typeface="Arial" panose="020B0604020202020204" pitchFamily="34" charset="0"/>
              <a:buNone/>
            </a:pPr>
            <a:r>
              <a:rPr lang="en-US" dirty="0"/>
              <a:t>Or ask your audience if they’ve ever received calls from friends or family who were confused, or if they have ever left a clinical encounter confused. Ask them to share their stories.</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70E7CFBE-FA1A-4FF9-A278-681F3B74D6AA}" type="slidenum">
              <a:rPr lang="en-US" smtClean="0"/>
              <a:t>4</a:t>
            </a:fld>
            <a:endParaRPr lang="en-US"/>
          </a:p>
        </p:txBody>
      </p:sp>
    </p:spTree>
    <p:extLst>
      <p:ext uri="{BB962C8B-B14F-4D97-AF65-F5344CB8AC3E}">
        <p14:creationId xmlns:p14="http://schemas.microsoft.com/office/powerpoint/2010/main" val="9758296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 the question and options and encourage people to call out answers.</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ea typeface="+mn-lt"/>
                <a:cs typeface="+mn-lt"/>
              </a:rPr>
              <a:t>Answer: All of the above</a:t>
            </a:r>
            <a:endParaRPr lang="en-US" b="1" dirty="0">
              <a:cs typeface="Calibri" panose="020F0502020204030204"/>
            </a:endParaRPr>
          </a:p>
          <a:p>
            <a:endParaRPr lang="en-US" dirty="0"/>
          </a:p>
        </p:txBody>
      </p:sp>
      <p:sp>
        <p:nvSpPr>
          <p:cNvPr id="4" name="Slide Number Placeholder 3"/>
          <p:cNvSpPr>
            <a:spLocks noGrp="1"/>
          </p:cNvSpPr>
          <p:nvPr>
            <p:ph type="sldNum" sz="quarter" idx="5"/>
          </p:nvPr>
        </p:nvSpPr>
        <p:spPr/>
        <p:txBody>
          <a:bodyPr/>
          <a:lstStyle/>
          <a:p>
            <a:fld id="{70E7CFBE-FA1A-4FF9-A278-681F3B74D6AA}" type="slidenum">
              <a:rPr lang="en-US" smtClean="0"/>
              <a:t>5</a:t>
            </a:fld>
            <a:endParaRPr lang="en-US"/>
          </a:p>
        </p:txBody>
      </p:sp>
    </p:spTree>
    <p:extLst>
      <p:ext uri="{BB962C8B-B14F-4D97-AF65-F5344CB8AC3E}">
        <p14:creationId xmlns:p14="http://schemas.microsoft.com/office/powerpoint/2010/main" val="31418746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answer is </a:t>
            </a:r>
            <a:r>
              <a:rPr lang="en-US" sz="1200" kern="1200" dirty="0">
                <a:solidFill>
                  <a:schemeClr val="tx1"/>
                </a:solidFill>
                <a:latin typeface="+mn-lt"/>
                <a:ea typeface="+mn-ea"/>
                <a:cs typeface="+mn-cs"/>
              </a:rPr>
              <a:t>all of the above because there are two kinds of health literacy. The first is Personal Health Literacy, which refers to people’s ability to </a:t>
            </a:r>
            <a:r>
              <a:rPr lang="en-US" dirty="0">
                <a:latin typeface="Arial" panose="020B0604020202020204" pitchFamily="34" charset="0"/>
                <a:cs typeface="Arial" panose="020B0604020202020204" pitchFamily="34" charset="0"/>
              </a:rPr>
              <a:t>find, understand, and use information and services to inform health-related decisions and actions. The second kind of health literacy is Organizational Health Literacy, which refers to our ability to equitably make sure that people can find, understand, and use information and services to inform health-related decisions and actions. These definitions, come from the national health promotion program Healthy People.</a:t>
            </a:r>
            <a:endParaRPr lang="en-US" sz="1200" kern="120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70E7CFBE-FA1A-4FF9-A278-681F3B74D6AA}" type="slidenum">
              <a:rPr lang="en-US" smtClean="0"/>
              <a:t>6</a:t>
            </a:fld>
            <a:endParaRPr lang="en-US"/>
          </a:p>
        </p:txBody>
      </p:sp>
    </p:spTree>
    <p:extLst>
      <p:ext uri="{BB962C8B-B14F-4D97-AF65-F5344CB8AC3E}">
        <p14:creationId xmlns:p14="http://schemas.microsoft.com/office/powerpoint/2010/main" val="20987095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Health literacy is a combination of personal and organizational health literacy. Whether people can find, understand, and use health information and services depends on both personal health literacy and organizational health literacy. People’s skills and ability are important, but it matters just as much how easy or difficult the information is to understand and the health tasks are to complete. Organizations can make it straightforward or complex. Our organizational health literacy is going to affect whether people can equitably find, understand, and use health information and services, and affect their ability to manage their health and, ultimately, their health outcomes. </a:t>
            </a:r>
          </a:p>
          <a:p>
            <a:endParaRPr lang="en-US" dirty="0"/>
          </a:p>
        </p:txBody>
      </p:sp>
      <p:sp>
        <p:nvSpPr>
          <p:cNvPr id="4" name="Slide Number Placeholder 3"/>
          <p:cNvSpPr>
            <a:spLocks noGrp="1"/>
          </p:cNvSpPr>
          <p:nvPr>
            <p:ph type="sldNum" sz="quarter" idx="5"/>
          </p:nvPr>
        </p:nvSpPr>
        <p:spPr/>
        <p:txBody>
          <a:bodyPr/>
          <a:lstStyle/>
          <a:p>
            <a:fld id="{70E7CFBE-FA1A-4FF9-A278-681F3B74D6AA}" type="slidenum">
              <a:rPr lang="en-US" smtClean="0"/>
              <a:t>7</a:t>
            </a:fld>
            <a:endParaRPr lang="en-US"/>
          </a:p>
        </p:txBody>
      </p:sp>
    </p:spTree>
    <p:extLst>
      <p:ext uri="{BB962C8B-B14F-4D97-AF65-F5344CB8AC3E}">
        <p14:creationId xmlns:p14="http://schemas.microsoft.com/office/powerpoint/2010/main" val="36898324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Why is health literacy important? </a:t>
            </a:r>
            <a:r>
              <a:rPr lang="en-US" sz="1200" dirty="0"/>
              <a:t>People need health information they can easily find, understand, and use to get and stay healthy. Examples of tasks include getting health insurance, taking precautions to prevent disease, choosing which tests and treatments to get, getting healthcare services, and managing chronic conditions. Health literate organizations make these tasks easy to complete.</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 going to talk a bit about personal health literacy now.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solidFill>
                <a:srgbClr val="FF0000"/>
              </a:solidFill>
            </a:endParaRPr>
          </a:p>
          <a:p>
            <a:endParaRPr lang="en-US" dirty="0"/>
          </a:p>
        </p:txBody>
      </p:sp>
      <p:sp>
        <p:nvSpPr>
          <p:cNvPr id="4" name="Slide Number Placeholder 3"/>
          <p:cNvSpPr>
            <a:spLocks noGrp="1"/>
          </p:cNvSpPr>
          <p:nvPr>
            <p:ph type="sldNum" sz="quarter" idx="5"/>
          </p:nvPr>
        </p:nvSpPr>
        <p:spPr/>
        <p:txBody>
          <a:bodyPr/>
          <a:lstStyle/>
          <a:p>
            <a:fld id="{70E7CFBE-FA1A-4FF9-A278-681F3B74D6AA}" type="slidenum">
              <a:rPr lang="en-US" smtClean="0"/>
              <a:t>8</a:t>
            </a:fld>
            <a:endParaRPr lang="en-US"/>
          </a:p>
        </p:txBody>
      </p:sp>
    </p:spTree>
    <p:extLst>
      <p:ext uri="{BB962C8B-B14F-4D97-AF65-F5344CB8AC3E}">
        <p14:creationId xmlns:p14="http://schemas.microsoft.com/office/powerpoint/2010/main" val="16526923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buFont typeface="Arial" panose="020B0604020202020204" pitchFamily="34" charset="0"/>
              <a:buNone/>
            </a:pPr>
            <a:r>
              <a:rPr lang="en-US" b="0" i="0" dirty="0">
                <a:solidFill>
                  <a:srgbClr val="424242"/>
                </a:solidFill>
                <a:effectLst/>
                <a:latin typeface="Source Sans Pro" panose="020B0503030403020204" pitchFamily="34" charset="0"/>
              </a:rPr>
              <a:t>Reading and math skills affect personal health literacy. Many adults in the United States struggle with reading and math. 23% - that’s almost one quarter- of working age adults in the United States has low literacy. </a:t>
            </a:r>
          </a:p>
          <a:p>
            <a:pPr algn="just">
              <a:buFont typeface="Arial" panose="020B0604020202020204" pitchFamily="34" charset="0"/>
              <a:buNone/>
            </a:pPr>
            <a:endParaRPr lang="en-US" b="0" i="0" dirty="0">
              <a:solidFill>
                <a:srgbClr val="424242"/>
              </a:solidFill>
              <a:effectLst/>
              <a:latin typeface="Source Sans Pro" panose="020B0503030403020204" pitchFamily="34" charset="0"/>
            </a:endParaRPr>
          </a:p>
          <a:p>
            <a:pPr algn="just">
              <a:buFont typeface="Arial" panose="020B0604020202020204" pitchFamily="34" charset="0"/>
              <a:buNone/>
            </a:pPr>
            <a:r>
              <a:rPr lang="en-US" b="0" i="0" dirty="0">
                <a:solidFill>
                  <a:srgbClr val="424242"/>
                </a:solidFill>
                <a:effectLst/>
                <a:latin typeface="Source Sans Pro" panose="020B0503030403020204" pitchFamily="34" charset="0"/>
              </a:rPr>
              <a:t>Numeracy in the United States is even worse. A third of working age adults can’t perform a calculation with more than one step or interpret simple data or statistics in texts, tables, or graphs.</a:t>
            </a:r>
          </a:p>
          <a:p>
            <a:pPr algn="just">
              <a:buFont typeface="Arial" panose="020B0604020202020204" pitchFamily="34" charset="0"/>
              <a:buNone/>
            </a:pPr>
            <a:endParaRPr lang="en-US" b="0" i="0" dirty="0">
              <a:solidFill>
                <a:srgbClr val="424242"/>
              </a:solidFill>
              <a:effectLst/>
              <a:latin typeface="Source Sans Pro" panose="020B0503030403020204" pitchFamily="34" charset="0"/>
            </a:endParaRPr>
          </a:p>
          <a:p>
            <a:pPr algn="just">
              <a:buFont typeface="Arial" panose="020B0604020202020204" pitchFamily="34" charset="0"/>
              <a:buNone/>
            </a:pPr>
            <a:r>
              <a:rPr lang="en-US" b="0" i="0" dirty="0">
                <a:solidFill>
                  <a:srgbClr val="424242"/>
                </a:solidFill>
                <a:effectLst/>
                <a:latin typeface="Source Sans Pro" panose="020B0503030403020204" pitchFamily="34" charset="0"/>
              </a:rPr>
              <a:t>And these figures do not  include people 65 and over, who have lower skills.</a:t>
            </a:r>
          </a:p>
          <a:p>
            <a:pPr algn="just">
              <a:buFont typeface="Arial" panose="020B0604020202020204" pitchFamily="34" charset="0"/>
              <a:buNone/>
            </a:pPr>
            <a:endParaRPr lang="en-US" b="0" i="0" dirty="0">
              <a:solidFill>
                <a:srgbClr val="424242"/>
              </a:solidFill>
              <a:effectLst/>
              <a:latin typeface="Source Sans Pro" panose="020B0503030403020204" pitchFamily="34" charset="0"/>
            </a:endParaRPr>
          </a:p>
          <a:p>
            <a:pPr algn="just">
              <a:buFont typeface="Arial" panose="020B0604020202020204" pitchFamily="34" charset="0"/>
              <a:buNone/>
            </a:pPr>
            <a:r>
              <a:rPr lang="en-US" b="0" i="0" dirty="0">
                <a:solidFill>
                  <a:srgbClr val="424242"/>
                </a:solidFill>
                <a:effectLst/>
                <a:latin typeface="Source Sans Pro" panose="020B0503030403020204" pitchFamily="34" charset="0"/>
              </a:rPr>
              <a:t>Source: https://nces.ed.gov/pubs2022/2022004.pdf </a:t>
            </a:r>
          </a:p>
          <a:p>
            <a:pPr algn="just">
              <a:buFont typeface="Arial" panose="020B0604020202020204" pitchFamily="34" charset="0"/>
              <a:buNone/>
            </a:pPr>
            <a:endParaRPr lang="en-US" b="0" i="0" dirty="0">
              <a:solidFill>
                <a:srgbClr val="424242"/>
              </a:solidFill>
              <a:effectLst/>
              <a:latin typeface="Source Sans Pro" panose="020B0503030403020204" pitchFamily="34" charset="0"/>
            </a:endParaRP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t>Many research studies show that health information is frequently written above the average reading level for adults. And remember – even materials written for the “average” adult means that </a:t>
            </a:r>
            <a:r>
              <a:rPr lang="en-US" sz="1200" b="0" dirty="0"/>
              <a:t>half</a:t>
            </a:r>
            <a:r>
              <a:rPr lang="en-US" sz="1200" dirty="0"/>
              <a:t> of adults will have difficulty understanding them.</a:t>
            </a:r>
          </a:p>
          <a:p>
            <a:pPr algn="just">
              <a:buFont typeface="Arial" panose="020B0604020202020204" pitchFamily="34" charset="0"/>
              <a:buNone/>
            </a:pPr>
            <a:endParaRPr lang="en-US" b="0" i="0" dirty="0">
              <a:solidFill>
                <a:srgbClr val="424242"/>
              </a:solidFill>
              <a:effectLst/>
              <a:latin typeface="Source Sans Pro" panose="020B0503030403020204" pitchFamily="34" charset="0"/>
            </a:endParaRPr>
          </a:p>
        </p:txBody>
      </p:sp>
      <p:sp>
        <p:nvSpPr>
          <p:cNvPr id="4" name="Slide Number Placeholder 3"/>
          <p:cNvSpPr>
            <a:spLocks noGrp="1"/>
          </p:cNvSpPr>
          <p:nvPr>
            <p:ph type="sldNum" sz="quarter" idx="5"/>
          </p:nvPr>
        </p:nvSpPr>
        <p:spPr/>
        <p:txBody>
          <a:bodyPr/>
          <a:lstStyle/>
          <a:p>
            <a:fld id="{70E7CFBE-FA1A-4FF9-A278-681F3B74D6AA}" type="slidenum">
              <a:rPr lang="en-US" smtClean="0"/>
              <a:t>9</a:t>
            </a:fld>
            <a:endParaRPr lang="en-US"/>
          </a:p>
        </p:txBody>
      </p:sp>
    </p:spTree>
    <p:extLst>
      <p:ext uri="{BB962C8B-B14F-4D97-AF65-F5344CB8AC3E}">
        <p14:creationId xmlns:p14="http://schemas.microsoft.com/office/powerpoint/2010/main" val="84936258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607EE-9D7E-456D-9C72-2853FCE7A904}"/>
              </a:ext>
            </a:extLst>
          </p:cNvPr>
          <p:cNvSpPr>
            <a:spLocks noGrp="1"/>
          </p:cNvSpPr>
          <p:nvPr>
            <p:ph type="ctrTitle"/>
          </p:nvPr>
        </p:nvSpPr>
        <p:spPr>
          <a:xfrm>
            <a:off x="1524000" y="1122363"/>
            <a:ext cx="9144000" cy="2387600"/>
          </a:xfrm>
          <a:gradFill>
            <a:gsLst>
              <a:gs pos="0">
                <a:schemeClr val="accent1">
                  <a:lumMod val="75000"/>
                  <a:shade val="30000"/>
                  <a:satMod val="115000"/>
                </a:schemeClr>
              </a:gs>
              <a:gs pos="50000">
                <a:schemeClr val="accent1">
                  <a:lumMod val="75000"/>
                  <a:shade val="67500"/>
                  <a:satMod val="115000"/>
                </a:schemeClr>
              </a:gs>
              <a:gs pos="100000">
                <a:schemeClr val="accent1">
                  <a:lumMod val="75000"/>
                  <a:shade val="100000"/>
                  <a:satMod val="115000"/>
                </a:schemeClr>
              </a:gs>
            </a:gsLst>
            <a:path path="circle">
              <a:fillToRect l="50000" t="50000" r="50000" b="50000"/>
            </a:path>
          </a:gradFill>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5D0B4D1-04B7-4643-85FC-2A72A47C8E3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BE31A82-A9E8-4D8F-839C-C82DA26F51A5}"/>
              </a:ext>
            </a:extLst>
          </p:cNvPr>
          <p:cNvSpPr>
            <a:spLocks noGrp="1"/>
          </p:cNvSpPr>
          <p:nvPr>
            <p:ph type="dt" sz="half" idx="10"/>
          </p:nvPr>
        </p:nvSpPr>
        <p:spPr/>
        <p:txBody>
          <a:bodyPr/>
          <a:lstStyle/>
          <a:p>
            <a:endParaRPr lang="en-US"/>
          </a:p>
        </p:txBody>
      </p:sp>
      <p:sp>
        <p:nvSpPr>
          <p:cNvPr id="6" name="Slide Number Placeholder 5">
            <a:extLst>
              <a:ext uri="{FF2B5EF4-FFF2-40B4-BE49-F238E27FC236}">
                <a16:creationId xmlns:a16="http://schemas.microsoft.com/office/drawing/2014/main" id="{80C41CD3-B926-471D-8EB5-4ECE976B2CEC}"/>
              </a:ext>
            </a:extLst>
          </p:cNvPr>
          <p:cNvSpPr>
            <a:spLocks noGrp="1"/>
          </p:cNvSpPr>
          <p:nvPr>
            <p:ph type="sldNum" sz="quarter" idx="12"/>
          </p:nvPr>
        </p:nvSpPr>
        <p:spPr/>
        <p:txBody>
          <a:bodyPr/>
          <a:lstStyle>
            <a:lvl1pPr>
              <a:defRPr/>
            </a:lvl1pPr>
          </a:lstStyle>
          <a:p>
            <a:fld id="{08ACF8DB-14E5-48C7-80FA-FEB3332022E2}" type="slidenum">
              <a:rPr lang="en-US" smtClean="0"/>
              <a:pPr/>
              <a:t>‹#›</a:t>
            </a:fld>
            <a:endParaRPr lang="en-US"/>
          </a:p>
        </p:txBody>
      </p:sp>
      <p:pic>
        <p:nvPicPr>
          <p:cNvPr id="7" name="Picture 6" descr="Shape&#10;&#10;Description automatically generated with low confidence">
            <a:extLst>
              <a:ext uri="{FF2B5EF4-FFF2-40B4-BE49-F238E27FC236}">
                <a16:creationId xmlns:a16="http://schemas.microsoft.com/office/drawing/2014/main" id="{EB510938-7146-4754-A862-33AB4EF1E45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31520" y="6309360"/>
            <a:ext cx="529344" cy="457200"/>
          </a:xfrm>
          <a:prstGeom prst="rect">
            <a:avLst/>
          </a:prstGeom>
        </p:spPr>
      </p:pic>
    </p:spTree>
    <p:extLst>
      <p:ext uri="{BB962C8B-B14F-4D97-AF65-F5344CB8AC3E}">
        <p14:creationId xmlns:p14="http://schemas.microsoft.com/office/powerpoint/2010/main" val="1042565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AA3C22-A749-4967-838C-47B82B7BD0F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534F3A1-D0C6-4714-8026-080B239178A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B19B143-85B3-4632-BA86-89A9550FA09F}"/>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E0D47C85-2134-409C-9589-CA3CD2A6CC8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0AC1DFB-DE7E-40D2-B274-EA98EC3ADF62}"/>
              </a:ext>
            </a:extLst>
          </p:cNvPr>
          <p:cNvSpPr>
            <a:spLocks noGrp="1"/>
          </p:cNvSpPr>
          <p:nvPr>
            <p:ph type="sldNum" sz="quarter" idx="12"/>
          </p:nvPr>
        </p:nvSpPr>
        <p:spPr/>
        <p:txBody>
          <a:bodyPr/>
          <a:lstStyle/>
          <a:p>
            <a:fld id="{95C9B120-244C-4CA4-A1D8-95B51459BB93}" type="slidenum">
              <a:rPr lang="en-US" smtClean="0"/>
              <a:t>‹#›</a:t>
            </a:fld>
            <a:endParaRPr lang="en-US"/>
          </a:p>
        </p:txBody>
      </p:sp>
    </p:spTree>
    <p:extLst>
      <p:ext uri="{BB962C8B-B14F-4D97-AF65-F5344CB8AC3E}">
        <p14:creationId xmlns:p14="http://schemas.microsoft.com/office/powerpoint/2010/main" val="38154476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F060DA1-CC80-4F6C-B8CB-D26DAE04FEBD}"/>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3ABAEC1-EF95-4D89-9352-F8B75A1F29F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34773BE-B912-4E0F-BC3F-3C8A53894641}"/>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E2FC56A6-316B-4F50-88B1-7928FF5D183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1CE5FAB-7075-4C1A-A7BD-E7B7BB06F12E}"/>
              </a:ext>
            </a:extLst>
          </p:cNvPr>
          <p:cNvSpPr>
            <a:spLocks noGrp="1"/>
          </p:cNvSpPr>
          <p:nvPr>
            <p:ph type="sldNum" sz="quarter" idx="12"/>
          </p:nvPr>
        </p:nvSpPr>
        <p:spPr/>
        <p:txBody>
          <a:bodyPr/>
          <a:lstStyle/>
          <a:p>
            <a:fld id="{95C9B120-244C-4CA4-A1D8-95B51459BB93}" type="slidenum">
              <a:rPr lang="en-US" smtClean="0"/>
              <a:t>‹#›</a:t>
            </a:fld>
            <a:endParaRPr lang="en-US"/>
          </a:p>
        </p:txBody>
      </p:sp>
    </p:spTree>
    <p:extLst>
      <p:ext uri="{BB962C8B-B14F-4D97-AF65-F5344CB8AC3E}">
        <p14:creationId xmlns:p14="http://schemas.microsoft.com/office/powerpoint/2010/main" val="25811989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C03115-3529-4D59-A11C-B2371E508BFE}"/>
              </a:ext>
            </a:extLst>
          </p:cNvPr>
          <p:cNvSpPr>
            <a:spLocks noGrp="1"/>
          </p:cNvSpPr>
          <p:nvPr>
            <p:ph type="title"/>
          </p:nvPr>
        </p:nvSpPr>
        <p:spPr>
          <a:xfrm>
            <a:off x="0" y="0"/>
            <a:ext cx="12252960" cy="1280160"/>
          </a:xfrm>
          <a:gradFill flip="none" rotWithShape="1">
            <a:gsLst>
              <a:gs pos="0">
                <a:schemeClr val="accent1">
                  <a:lumMod val="75000"/>
                  <a:shade val="30000"/>
                  <a:satMod val="115000"/>
                </a:schemeClr>
              </a:gs>
              <a:gs pos="50000">
                <a:schemeClr val="accent1">
                  <a:lumMod val="75000"/>
                  <a:shade val="67500"/>
                  <a:satMod val="115000"/>
                </a:schemeClr>
              </a:gs>
              <a:gs pos="100000">
                <a:schemeClr val="accent1">
                  <a:lumMod val="75000"/>
                  <a:shade val="100000"/>
                  <a:satMod val="115000"/>
                </a:schemeClr>
              </a:gs>
            </a:gsLst>
            <a:path path="circle">
              <a:fillToRect l="50000" t="50000" r="50000" b="50000"/>
            </a:path>
            <a:tileRect/>
          </a:gradFill>
        </p:spPr>
        <p:txBody>
          <a:bodyPr/>
          <a:lstStyle>
            <a:lvl1pPr algn="ctr">
              <a:defRPr>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3" name="Content Placeholder 2">
            <a:extLst>
              <a:ext uri="{FF2B5EF4-FFF2-40B4-BE49-F238E27FC236}">
                <a16:creationId xmlns:a16="http://schemas.microsoft.com/office/drawing/2014/main" id="{DC238B37-303D-49FF-A4FF-957DAD9CB57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289D5A7-8679-453D-B664-376147A32F03}"/>
              </a:ext>
            </a:extLst>
          </p:cNvPr>
          <p:cNvSpPr>
            <a:spLocks noGrp="1"/>
          </p:cNvSpPr>
          <p:nvPr>
            <p:ph type="dt" sz="half" idx="10"/>
          </p:nvPr>
        </p:nvSpPr>
        <p:spPr>
          <a:xfrm>
            <a:off x="838200" y="6405563"/>
            <a:ext cx="2743200" cy="365125"/>
          </a:xfrm>
        </p:spPr>
        <p:txBody>
          <a:bodyPr/>
          <a:lstStyle>
            <a:lvl1pPr>
              <a:defRPr/>
            </a:lvl1pPr>
          </a:lstStyle>
          <a:p>
            <a:endParaRPr lang="en-US"/>
          </a:p>
        </p:txBody>
      </p:sp>
      <p:sp>
        <p:nvSpPr>
          <p:cNvPr id="5" name="Footer Placeholder 4">
            <a:extLst>
              <a:ext uri="{FF2B5EF4-FFF2-40B4-BE49-F238E27FC236}">
                <a16:creationId xmlns:a16="http://schemas.microsoft.com/office/drawing/2014/main" id="{4565760F-01CB-47D5-828C-74391EDD9F5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4E44593-F5CA-4846-AE8E-E1D7456292BB}"/>
              </a:ext>
            </a:extLst>
          </p:cNvPr>
          <p:cNvSpPr>
            <a:spLocks noGrp="1"/>
          </p:cNvSpPr>
          <p:nvPr>
            <p:ph type="sldNum" sz="quarter" idx="12"/>
          </p:nvPr>
        </p:nvSpPr>
        <p:spPr/>
        <p:txBody>
          <a:bodyPr/>
          <a:lstStyle>
            <a:lvl1pPr>
              <a:defRPr/>
            </a:lvl1pPr>
          </a:lstStyle>
          <a:p>
            <a:fld id="{D2F0E868-51BE-4490-BEF9-30CD8F8E185C}" type="slidenum">
              <a:rPr lang="en-US" smtClean="0"/>
              <a:pPr/>
              <a:t>‹#›</a:t>
            </a:fld>
            <a:endParaRPr lang="en-US"/>
          </a:p>
        </p:txBody>
      </p:sp>
    </p:spTree>
    <p:extLst>
      <p:ext uri="{BB962C8B-B14F-4D97-AF65-F5344CB8AC3E}">
        <p14:creationId xmlns:p14="http://schemas.microsoft.com/office/powerpoint/2010/main" val="10377120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D10951-75FF-4B3B-84F9-89C36A82C69E}"/>
              </a:ext>
            </a:extLst>
          </p:cNvPr>
          <p:cNvSpPr>
            <a:spLocks noGrp="1"/>
          </p:cNvSpPr>
          <p:nvPr>
            <p:ph type="title"/>
          </p:nvPr>
        </p:nvSpPr>
        <p:spPr>
          <a:xfrm>
            <a:off x="831850" y="1709738"/>
            <a:ext cx="10515600" cy="2852737"/>
          </a:xfrm>
          <a:noFill/>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7376414-2A75-43F7-B6AA-D45A012A55B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EA919DF-CBB5-4538-8966-C447F5623459}"/>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584F2297-9B76-45B9-A71A-438040240C3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20B756C-0655-4579-AFCE-5E84CB209FCC}"/>
              </a:ext>
            </a:extLst>
          </p:cNvPr>
          <p:cNvSpPr>
            <a:spLocks noGrp="1"/>
          </p:cNvSpPr>
          <p:nvPr>
            <p:ph type="sldNum" sz="quarter" idx="12"/>
          </p:nvPr>
        </p:nvSpPr>
        <p:spPr/>
        <p:txBody>
          <a:bodyPr/>
          <a:lstStyle/>
          <a:p>
            <a:fld id="{95C9B120-244C-4CA4-A1D8-95B51459BB93}" type="slidenum">
              <a:rPr lang="en-US" smtClean="0"/>
              <a:t>‹#›</a:t>
            </a:fld>
            <a:endParaRPr lang="en-US"/>
          </a:p>
        </p:txBody>
      </p:sp>
    </p:spTree>
    <p:extLst>
      <p:ext uri="{BB962C8B-B14F-4D97-AF65-F5344CB8AC3E}">
        <p14:creationId xmlns:p14="http://schemas.microsoft.com/office/powerpoint/2010/main" val="5581343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4A3129-FA56-4DB7-8C9D-3041BC8314E5}"/>
              </a:ext>
            </a:extLst>
          </p:cNvPr>
          <p:cNvSpPr>
            <a:spLocks noGrp="1"/>
          </p:cNvSpPr>
          <p:nvPr>
            <p:ph type="title"/>
          </p:nvPr>
        </p:nvSpPr>
        <p:spPr>
          <a:xfrm>
            <a:off x="0" y="0"/>
            <a:ext cx="12252960" cy="1280160"/>
          </a:xfrm>
          <a:gradFill flip="none" rotWithShape="1">
            <a:gsLst>
              <a:gs pos="0">
                <a:schemeClr val="accent1">
                  <a:lumMod val="75000"/>
                  <a:shade val="30000"/>
                  <a:satMod val="115000"/>
                </a:schemeClr>
              </a:gs>
              <a:gs pos="50000">
                <a:schemeClr val="accent1">
                  <a:lumMod val="75000"/>
                  <a:shade val="67500"/>
                  <a:satMod val="115000"/>
                </a:schemeClr>
              </a:gs>
              <a:gs pos="100000">
                <a:schemeClr val="accent1">
                  <a:lumMod val="75000"/>
                  <a:shade val="100000"/>
                  <a:satMod val="115000"/>
                </a:schemeClr>
              </a:gs>
            </a:gsLst>
            <a:lin ang="2700000" scaled="1"/>
            <a:tileRect/>
          </a:gradFill>
        </p:spPr>
        <p:txBody>
          <a:bodyPr/>
          <a:lstStyle>
            <a:lvl1pPr algn="ctr">
              <a:defRPr>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3" name="Content Placeholder 2">
            <a:extLst>
              <a:ext uri="{FF2B5EF4-FFF2-40B4-BE49-F238E27FC236}">
                <a16:creationId xmlns:a16="http://schemas.microsoft.com/office/drawing/2014/main" id="{6B53CB40-FEBA-4526-B49C-411CA310D1D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F142D49-7B8C-45C0-9E14-53C3E93B404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D3D53DC-DB8A-4489-82F6-65BB48B62970}"/>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1F1D71B8-CEDB-4A1D-86A7-F5DE50A0B5A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14B3BA6-2D94-402D-A77E-DA9685B88519}"/>
              </a:ext>
            </a:extLst>
          </p:cNvPr>
          <p:cNvSpPr>
            <a:spLocks noGrp="1"/>
          </p:cNvSpPr>
          <p:nvPr>
            <p:ph type="sldNum" sz="quarter" idx="12"/>
          </p:nvPr>
        </p:nvSpPr>
        <p:spPr/>
        <p:txBody>
          <a:bodyPr/>
          <a:lstStyle/>
          <a:p>
            <a:fld id="{95C9B120-244C-4CA4-A1D8-95B51459BB93}" type="slidenum">
              <a:rPr lang="en-US" smtClean="0"/>
              <a:t>‹#›</a:t>
            </a:fld>
            <a:endParaRPr lang="en-US"/>
          </a:p>
        </p:txBody>
      </p:sp>
    </p:spTree>
    <p:extLst>
      <p:ext uri="{BB962C8B-B14F-4D97-AF65-F5344CB8AC3E}">
        <p14:creationId xmlns:p14="http://schemas.microsoft.com/office/powerpoint/2010/main" val="4640029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FB4BF4-30C5-4D58-AF13-5EFA62889AF7}"/>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F1AB718-BF62-4D9F-AB70-8C285777CB6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938F3B2-EBDC-4B25-BD6F-BFF6BBACEDB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0968459-FC37-4DF7-A849-7C33E01D2E3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F567D31-3C1F-4281-97C2-16DAC06A85E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BB45244-E9EA-44CC-AC85-96B0625ABD99}"/>
              </a:ext>
            </a:extLst>
          </p:cNvPr>
          <p:cNvSpPr>
            <a:spLocks noGrp="1"/>
          </p:cNvSpPr>
          <p:nvPr>
            <p:ph type="dt" sz="half" idx="10"/>
          </p:nvPr>
        </p:nvSpPr>
        <p:spPr/>
        <p:txBody>
          <a:bodyPr/>
          <a:lstStyle/>
          <a:p>
            <a:endParaRPr lang="en-US"/>
          </a:p>
        </p:txBody>
      </p:sp>
      <p:sp>
        <p:nvSpPr>
          <p:cNvPr id="8" name="Footer Placeholder 7">
            <a:extLst>
              <a:ext uri="{FF2B5EF4-FFF2-40B4-BE49-F238E27FC236}">
                <a16:creationId xmlns:a16="http://schemas.microsoft.com/office/drawing/2014/main" id="{CD9922C9-B6EC-4005-8ADA-883B4B47A65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0C911C9-A83D-4827-A5EB-699EA8EA70F2}"/>
              </a:ext>
            </a:extLst>
          </p:cNvPr>
          <p:cNvSpPr>
            <a:spLocks noGrp="1"/>
          </p:cNvSpPr>
          <p:nvPr>
            <p:ph type="sldNum" sz="quarter" idx="12"/>
          </p:nvPr>
        </p:nvSpPr>
        <p:spPr/>
        <p:txBody>
          <a:bodyPr/>
          <a:lstStyle/>
          <a:p>
            <a:fld id="{95C9B120-244C-4CA4-A1D8-95B51459BB93}" type="slidenum">
              <a:rPr lang="en-US" smtClean="0"/>
              <a:t>‹#›</a:t>
            </a:fld>
            <a:endParaRPr lang="en-US"/>
          </a:p>
        </p:txBody>
      </p:sp>
    </p:spTree>
    <p:extLst>
      <p:ext uri="{BB962C8B-B14F-4D97-AF65-F5344CB8AC3E}">
        <p14:creationId xmlns:p14="http://schemas.microsoft.com/office/powerpoint/2010/main" val="14508502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D56ABE-332C-47A1-B864-2803A87A868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E6E8A86-7CA2-4985-B2AD-808C956A1B6A}"/>
              </a:ext>
            </a:extLst>
          </p:cNvPr>
          <p:cNvSpPr>
            <a:spLocks noGrp="1"/>
          </p:cNvSpPr>
          <p:nvPr>
            <p:ph type="dt" sz="half" idx="10"/>
          </p:nvPr>
        </p:nvSpPr>
        <p:spPr/>
        <p:txBody>
          <a:bodyPr/>
          <a:lstStyle/>
          <a:p>
            <a:endParaRPr lang="en-US"/>
          </a:p>
        </p:txBody>
      </p:sp>
      <p:sp>
        <p:nvSpPr>
          <p:cNvPr id="4" name="Footer Placeholder 3">
            <a:extLst>
              <a:ext uri="{FF2B5EF4-FFF2-40B4-BE49-F238E27FC236}">
                <a16:creationId xmlns:a16="http://schemas.microsoft.com/office/drawing/2014/main" id="{260EE439-E8DC-428F-BFE8-A4C1D28FB5A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905DA73-6D1D-4989-9F7E-3AA57CAA1686}"/>
              </a:ext>
            </a:extLst>
          </p:cNvPr>
          <p:cNvSpPr>
            <a:spLocks noGrp="1"/>
          </p:cNvSpPr>
          <p:nvPr>
            <p:ph type="sldNum" sz="quarter" idx="12"/>
          </p:nvPr>
        </p:nvSpPr>
        <p:spPr/>
        <p:txBody>
          <a:bodyPr/>
          <a:lstStyle/>
          <a:p>
            <a:fld id="{95C9B120-244C-4CA4-A1D8-95B51459BB93}" type="slidenum">
              <a:rPr lang="en-US" smtClean="0"/>
              <a:t>‹#›</a:t>
            </a:fld>
            <a:endParaRPr lang="en-US"/>
          </a:p>
        </p:txBody>
      </p:sp>
    </p:spTree>
    <p:extLst>
      <p:ext uri="{BB962C8B-B14F-4D97-AF65-F5344CB8AC3E}">
        <p14:creationId xmlns:p14="http://schemas.microsoft.com/office/powerpoint/2010/main" val="6063426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7CAA572-AA22-47C0-A59E-0A52243AF4F8}"/>
              </a:ext>
            </a:extLst>
          </p:cNvPr>
          <p:cNvSpPr>
            <a:spLocks noGrp="1"/>
          </p:cNvSpPr>
          <p:nvPr>
            <p:ph type="dt" sz="half" idx="10"/>
          </p:nvPr>
        </p:nvSpPr>
        <p:spPr/>
        <p:txBody>
          <a:bodyPr/>
          <a:lstStyle/>
          <a:p>
            <a:endParaRPr lang="en-US"/>
          </a:p>
        </p:txBody>
      </p:sp>
      <p:sp>
        <p:nvSpPr>
          <p:cNvPr id="3" name="Footer Placeholder 2">
            <a:extLst>
              <a:ext uri="{FF2B5EF4-FFF2-40B4-BE49-F238E27FC236}">
                <a16:creationId xmlns:a16="http://schemas.microsoft.com/office/drawing/2014/main" id="{2F38B6E8-EE2B-4295-A35C-1E2C52AD0D1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42596AC-2286-4A1A-9537-06F1643901E8}"/>
              </a:ext>
            </a:extLst>
          </p:cNvPr>
          <p:cNvSpPr>
            <a:spLocks noGrp="1"/>
          </p:cNvSpPr>
          <p:nvPr>
            <p:ph type="sldNum" sz="quarter" idx="12"/>
          </p:nvPr>
        </p:nvSpPr>
        <p:spPr/>
        <p:txBody>
          <a:bodyPr/>
          <a:lstStyle/>
          <a:p>
            <a:fld id="{95C9B120-244C-4CA4-A1D8-95B51459BB93}" type="slidenum">
              <a:rPr lang="en-US" smtClean="0"/>
              <a:t>‹#›</a:t>
            </a:fld>
            <a:endParaRPr lang="en-US"/>
          </a:p>
        </p:txBody>
      </p:sp>
    </p:spTree>
    <p:extLst>
      <p:ext uri="{BB962C8B-B14F-4D97-AF65-F5344CB8AC3E}">
        <p14:creationId xmlns:p14="http://schemas.microsoft.com/office/powerpoint/2010/main" val="286947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B89936-AD6E-4C51-ACFE-85A457525D4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6C7E7EA-257A-4B3B-BE9C-1C4C034255E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F52FE30-2107-406C-8882-E6F4CECBBF2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EA95FA9-A25E-41F2-B3BE-6486A7A8CEC1}"/>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DC1F7F47-6459-4B10-B79F-D85E92EF241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E0EB053-CC8D-4246-AF0B-858B3B2BE421}"/>
              </a:ext>
            </a:extLst>
          </p:cNvPr>
          <p:cNvSpPr>
            <a:spLocks noGrp="1"/>
          </p:cNvSpPr>
          <p:nvPr>
            <p:ph type="sldNum" sz="quarter" idx="12"/>
          </p:nvPr>
        </p:nvSpPr>
        <p:spPr/>
        <p:txBody>
          <a:bodyPr/>
          <a:lstStyle/>
          <a:p>
            <a:fld id="{95C9B120-244C-4CA4-A1D8-95B51459BB93}" type="slidenum">
              <a:rPr lang="en-US" smtClean="0"/>
              <a:t>‹#›</a:t>
            </a:fld>
            <a:endParaRPr lang="en-US"/>
          </a:p>
        </p:txBody>
      </p:sp>
    </p:spTree>
    <p:extLst>
      <p:ext uri="{BB962C8B-B14F-4D97-AF65-F5344CB8AC3E}">
        <p14:creationId xmlns:p14="http://schemas.microsoft.com/office/powerpoint/2010/main" val="36531767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753D55-AFDB-4A31-9408-22BA331A460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5659300-A63A-4D78-959E-10633F8DE99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03B887A-BC30-47D5-A0A8-35A0307DE10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070A4F6-23C0-4695-B705-A1CA11B8E3A6}"/>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89AF373B-E700-401D-9D54-40CA1274C8E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4B0B70C-CC34-4DB0-A3D3-D8776B582A3C}"/>
              </a:ext>
            </a:extLst>
          </p:cNvPr>
          <p:cNvSpPr>
            <a:spLocks noGrp="1"/>
          </p:cNvSpPr>
          <p:nvPr>
            <p:ph type="sldNum" sz="quarter" idx="12"/>
          </p:nvPr>
        </p:nvSpPr>
        <p:spPr/>
        <p:txBody>
          <a:bodyPr/>
          <a:lstStyle/>
          <a:p>
            <a:fld id="{95C9B120-244C-4CA4-A1D8-95B51459BB93}" type="slidenum">
              <a:rPr lang="en-US" smtClean="0"/>
              <a:t>‹#›</a:t>
            </a:fld>
            <a:endParaRPr lang="en-US"/>
          </a:p>
        </p:txBody>
      </p:sp>
    </p:spTree>
    <p:extLst>
      <p:ext uri="{BB962C8B-B14F-4D97-AF65-F5344CB8AC3E}">
        <p14:creationId xmlns:p14="http://schemas.microsoft.com/office/powerpoint/2010/main" val="30224940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03863ED-4354-4572-BFAA-F1BA3BF291C9}"/>
              </a:ext>
            </a:extLst>
          </p:cNvPr>
          <p:cNvSpPr>
            <a:spLocks noGrp="1"/>
          </p:cNvSpPr>
          <p:nvPr>
            <p:ph type="title"/>
          </p:nvPr>
        </p:nvSpPr>
        <p:spPr>
          <a:xfrm>
            <a:off x="0" y="0"/>
            <a:ext cx="12252960" cy="1280160"/>
          </a:xfrm>
          <a:prstGeom prst="rect">
            <a:avLst/>
          </a:prstGeom>
          <a:solidFill>
            <a:schemeClr val="accent1">
              <a:lumMod val="75000"/>
            </a:schemeClr>
          </a:solidFill>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C69B48ED-EBAE-40BB-A520-41D828F4ABC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D82EC41-D610-4CCA-BFCA-0104176D001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a:extLst>
              <a:ext uri="{FF2B5EF4-FFF2-40B4-BE49-F238E27FC236}">
                <a16:creationId xmlns:a16="http://schemas.microsoft.com/office/drawing/2014/main" id="{090F6C46-AA29-47D6-B395-9E2B50C1D6D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BAF4491A-704F-4BDA-824F-64334495358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C9B120-244C-4CA4-A1D8-95B51459BB93}" type="slidenum">
              <a:rPr lang="en-US" smtClean="0"/>
              <a:t>‹#›</a:t>
            </a:fld>
            <a:endParaRPr lang="en-US"/>
          </a:p>
        </p:txBody>
      </p:sp>
    </p:spTree>
    <p:extLst>
      <p:ext uri="{BB962C8B-B14F-4D97-AF65-F5344CB8AC3E}">
        <p14:creationId xmlns:p14="http://schemas.microsoft.com/office/powerpoint/2010/main" val="30040552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lnSpc>
          <a:spcPct val="90000"/>
        </a:lnSpc>
        <a:spcBef>
          <a:spcPct val="0"/>
        </a:spcBef>
        <a:buNone/>
        <a:defRPr lang="en-US" sz="4400" kern="1200" dirty="0">
          <a:solidFill>
            <a:schemeClr val="bg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SzPct val="80000"/>
        <a:buFont typeface="Courier New" panose="02070309020205020404" pitchFamily="49" charset="0"/>
        <a:buChar char="o"/>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SzPct val="80000"/>
        <a:buFont typeface="Wingdings" panose="05000000000000000000" pitchFamily="2" charset="2"/>
        <a:buChar char="q"/>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Wingdings" panose="05000000000000000000" pitchFamily="2" charset="2"/>
        <a:buChar char="Ø"/>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s://www.ahrq.gov/health-literacy/improve/precautions/index.html" TargetMode="External"/><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2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8" Type="http://schemas.openxmlformats.org/officeDocument/2006/relationships/image" Target="../media/image18.svg"/><Relationship Id="rId13" Type="http://schemas.openxmlformats.org/officeDocument/2006/relationships/hyperlink" Target="https://www.ahrq.gov/health-literacy/improve/precautions/tool7.html" TargetMode="External"/><Relationship Id="rId3" Type="http://schemas.openxmlformats.org/officeDocument/2006/relationships/image" Target="../media/image13.png"/><Relationship Id="rId7" Type="http://schemas.openxmlformats.org/officeDocument/2006/relationships/image" Target="../media/image17.png"/><Relationship Id="rId12" Type="http://schemas.openxmlformats.org/officeDocument/2006/relationships/hyperlink" Target="https://www.ahrq.gov/health-literacy/improve/precautions/tool5.html" TargetMode="External"/><Relationship Id="rId2" Type="http://schemas.openxmlformats.org/officeDocument/2006/relationships/notesSlide" Target="../notesSlides/notesSlide24.xml"/><Relationship Id="rId16" Type="http://schemas.openxmlformats.org/officeDocument/2006/relationships/hyperlink" Target="https://www.ahrq.gov/health-literacy/improve/precautions/tool14.html" TargetMode="External"/><Relationship Id="rId1" Type="http://schemas.openxmlformats.org/officeDocument/2006/relationships/slideLayout" Target="../slideLayouts/slideLayout2.xml"/><Relationship Id="rId6" Type="http://schemas.openxmlformats.org/officeDocument/2006/relationships/image" Target="../media/image16.svg"/><Relationship Id="rId11" Type="http://schemas.openxmlformats.org/officeDocument/2006/relationships/hyperlink" Target="https://www.ahrq.gov/health-literacy/improve/precautions/tool4.html" TargetMode="External"/><Relationship Id="rId5" Type="http://schemas.openxmlformats.org/officeDocument/2006/relationships/image" Target="../media/image15.png"/><Relationship Id="rId15" Type="http://schemas.openxmlformats.org/officeDocument/2006/relationships/hyperlink" Target="https://www.ahrq.gov/health-literacy/improve/precautions/tool10.html" TargetMode="External"/><Relationship Id="rId10" Type="http://schemas.openxmlformats.org/officeDocument/2006/relationships/image" Target="../media/image20.svg"/><Relationship Id="rId4" Type="http://schemas.openxmlformats.org/officeDocument/2006/relationships/image" Target="../media/image14.svg"/><Relationship Id="rId9" Type="http://schemas.openxmlformats.org/officeDocument/2006/relationships/image" Target="../media/image19.png"/><Relationship Id="rId14" Type="http://schemas.openxmlformats.org/officeDocument/2006/relationships/hyperlink" Target="https://www.ahrq.gov/health-literacy/improve/precautions/tool9.html" TargetMode="External"/></Relationships>
</file>

<file path=ppt/slides/_rels/slide25.xml.rels><?xml version="1.0" encoding="UTF-8" standalone="yes"?>
<Relationships xmlns="http://schemas.openxmlformats.org/package/2006/relationships"><Relationship Id="rId3" Type="http://schemas.openxmlformats.org/officeDocument/2006/relationships/hyperlink" Target="https://www.ahrq.gov/health-literacy/improve/precautions/tool4.html" TargetMode="External"/><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6.xml"/><Relationship Id="rId1" Type="http://schemas.openxmlformats.org/officeDocument/2006/relationships/slideLayout" Target="../slideLayouts/slideLayout4.xml"/><Relationship Id="rId4" Type="http://schemas.openxmlformats.org/officeDocument/2006/relationships/hyperlink" Target="https://www.ahrq.gov/patient-safety/settings/ambulatory/tools/diagnostic-safety/toolkit.html" TargetMode="Externa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8" Type="http://schemas.openxmlformats.org/officeDocument/2006/relationships/image" Target="../media/image27.svg"/><Relationship Id="rId3" Type="http://schemas.openxmlformats.org/officeDocument/2006/relationships/image" Target="../media/image22.png"/><Relationship Id="rId7" Type="http://schemas.openxmlformats.org/officeDocument/2006/relationships/image" Target="../media/image26.png"/><Relationship Id="rId12" Type="http://schemas.openxmlformats.org/officeDocument/2006/relationships/image" Target="../media/image31.svg"/><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image" Target="../media/image25.svg"/><Relationship Id="rId11" Type="http://schemas.openxmlformats.org/officeDocument/2006/relationships/image" Target="../media/image30.png"/><Relationship Id="rId5" Type="http://schemas.openxmlformats.org/officeDocument/2006/relationships/image" Target="../media/image24.png"/><Relationship Id="rId10" Type="http://schemas.openxmlformats.org/officeDocument/2006/relationships/image" Target="../media/image29.svg"/><Relationship Id="rId4" Type="http://schemas.openxmlformats.org/officeDocument/2006/relationships/image" Target="../media/image23.svg"/><Relationship Id="rId9" Type="http://schemas.openxmlformats.org/officeDocument/2006/relationships/image" Target="../media/image28.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health.gov/healthypeople/priority-areas/health-literacy-healthy-people-2030" TargetMode="External"/><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chart" Target="../charts/char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6F5A5072-7B47-4D32-B52A-4EBBF590B8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9715DAF0-AE1B-46C9-8A6B-DB2AA05AB91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2" y="-22693"/>
            <a:ext cx="12191999" cy="4374129"/>
          </a:xfrm>
          <a:prstGeom prst="rect">
            <a:avLst/>
          </a:prstGeom>
          <a:gradFill>
            <a:gsLst>
              <a:gs pos="0">
                <a:schemeClr val="accent1">
                  <a:lumMod val="75000"/>
                </a:schemeClr>
              </a:gs>
              <a:gs pos="100000">
                <a:srgbClr val="000000"/>
              </a:gs>
            </a:gsLst>
            <a:lin ang="15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6016219D-510E-4184-9090-6D5578A87B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3908719" y="-3931841"/>
            <a:ext cx="4374557" cy="12192000"/>
          </a:xfrm>
          <a:prstGeom prst="rect">
            <a:avLst/>
          </a:prstGeom>
          <a:gradFill>
            <a:gsLst>
              <a:gs pos="40000">
                <a:schemeClr val="accent1">
                  <a:alpha val="0"/>
                </a:schemeClr>
              </a:gs>
              <a:gs pos="100000">
                <a:schemeClr val="accent1">
                  <a:lumMod val="75000"/>
                  <a:alpha val="52000"/>
                </a:schemeClr>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AFF4A713-7B75-4B21-90D7-5AB19547C7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4136696" y="-3703868"/>
            <a:ext cx="4374128" cy="11736479"/>
          </a:xfrm>
          <a:prstGeom prst="rect">
            <a:avLst/>
          </a:prstGeom>
          <a:gradFill>
            <a:gsLst>
              <a:gs pos="17000">
                <a:schemeClr val="accent1">
                  <a:alpha val="0"/>
                </a:schemeClr>
              </a:gs>
              <a:gs pos="100000">
                <a:srgbClr val="000000">
                  <a:alpha val="37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DC631C0B-6DA6-4E57-8231-CE32B3434A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 y="-22690"/>
            <a:ext cx="8542485" cy="4374126"/>
          </a:xfrm>
          <a:prstGeom prst="rect">
            <a:avLst/>
          </a:prstGeom>
          <a:gradFill>
            <a:gsLst>
              <a:gs pos="0">
                <a:schemeClr val="accent1">
                  <a:lumMod val="50000"/>
                  <a:alpha val="0"/>
                </a:schemeClr>
              </a:gs>
              <a:gs pos="100000">
                <a:srgbClr val="000000">
                  <a:alpha val="25000"/>
                </a:srgb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Shape 17">
            <a:extLst>
              <a:ext uri="{FF2B5EF4-FFF2-40B4-BE49-F238E27FC236}">
                <a16:creationId xmlns:a16="http://schemas.microsoft.com/office/drawing/2014/main" id="{C29501E6-A978-4A61-9689-9085AF97A53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2508972">
            <a:off x="5945431" y="-1032053"/>
            <a:ext cx="4990147" cy="4439131"/>
          </a:xfrm>
          <a:custGeom>
            <a:avLst/>
            <a:gdLst>
              <a:gd name="connsiteX0" fmla="*/ 4990147 w 4990147"/>
              <a:gd name="connsiteY0" fmla="*/ 2229378 h 4439131"/>
              <a:gd name="connsiteX1" fmla="*/ 917384 w 4990147"/>
              <a:gd name="connsiteY1" fmla="*/ 4439131 h 4439131"/>
              <a:gd name="connsiteX2" fmla="*/ 910814 w 4990147"/>
              <a:gd name="connsiteY2" fmla="*/ 4434219 h 4439131"/>
              <a:gd name="connsiteX3" fmla="*/ 0 w 4990147"/>
              <a:gd name="connsiteY3" fmla="*/ 2502877 h 4439131"/>
              <a:gd name="connsiteX4" fmla="*/ 2502877 w 4990147"/>
              <a:gd name="connsiteY4" fmla="*/ 0 h 4439131"/>
              <a:gd name="connsiteX5" fmla="*/ 4954904 w 4990147"/>
              <a:gd name="connsiteY5" fmla="*/ 1998460 h 4439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90147" h="4439131">
                <a:moveTo>
                  <a:pt x="4990147" y="2229378"/>
                </a:moveTo>
                <a:lnTo>
                  <a:pt x="917384" y="4439131"/>
                </a:lnTo>
                <a:lnTo>
                  <a:pt x="910814" y="4434219"/>
                </a:lnTo>
                <a:cubicBezTo>
                  <a:pt x="354557" y="3975154"/>
                  <a:pt x="0" y="3280421"/>
                  <a:pt x="0" y="2502877"/>
                </a:cubicBezTo>
                <a:cubicBezTo>
                  <a:pt x="0" y="1120576"/>
                  <a:pt x="1120576" y="0"/>
                  <a:pt x="2502877" y="0"/>
                </a:cubicBezTo>
                <a:cubicBezTo>
                  <a:pt x="3712390" y="0"/>
                  <a:pt x="4721520" y="857941"/>
                  <a:pt x="4954904" y="1998460"/>
                </a:cubicBezTo>
                <a:close/>
              </a:path>
            </a:pathLst>
          </a:custGeom>
          <a:gradFill>
            <a:gsLst>
              <a:gs pos="0">
                <a:schemeClr val="accent1">
                  <a:alpha val="22000"/>
                </a:schemeClr>
              </a:gs>
              <a:gs pos="87000">
                <a:schemeClr val="accent1">
                  <a:lumMod val="60000"/>
                  <a:lumOff val="40000"/>
                  <a:alpha val="2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A7120B7E-AAC0-4B19-98B3-4DDBEDF8057D}"/>
              </a:ext>
            </a:extLst>
          </p:cNvPr>
          <p:cNvSpPr>
            <a:spLocks noGrp="1"/>
          </p:cNvSpPr>
          <p:nvPr>
            <p:ph type="ctrTitle"/>
          </p:nvPr>
        </p:nvSpPr>
        <p:spPr>
          <a:xfrm>
            <a:off x="883592" y="1445656"/>
            <a:ext cx="10473041" cy="2928470"/>
          </a:xfrm>
          <a:noFill/>
        </p:spPr>
        <p:txBody>
          <a:bodyPr anchor="b">
            <a:normAutofit fontScale="90000"/>
          </a:bodyPr>
          <a:lstStyle/>
          <a:p>
            <a:pPr algn="l"/>
            <a:r>
              <a:rPr lang="en-US" sz="4900" dirty="0">
                <a:solidFill>
                  <a:srgbClr val="FFFFFF"/>
                </a:solidFill>
                <a:latin typeface="Arial Black" panose="020B0A04020102020204" pitchFamily="34" charset="0"/>
                <a:cs typeface="Arial" panose="020B0604020202020204" pitchFamily="34" charset="0"/>
              </a:rPr>
              <a:t>Health Literacy: Making </a:t>
            </a:r>
            <a:r>
              <a:rPr lang="en-US" sz="4900" dirty="0">
                <a:solidFill>
                  <a:srgbClr val="FFFFFF"/>
                </a:solidFill>
                <a:latin typeface="Arial Black" panose="020B0A04020102020204" pitchFamily="34" charset="0"/>
              </a:rPr>
              <a:t>It Easier for </a:t>
            </a:r>
            <a:r>
              <a:rPr lang="en-US" sz="4900" dirty="0">
                <a:solidFill>
                  <a:srgbClr val="FFFFFF"/>
                </a:solidFill>
                <a:latin typeface="Arial Black" panose="020B0A04020102020204" pitchFamily="34" charset="0"/>
                <a:cs typeface="Arial" panose="020B0604020202020204" pitchFamily="34" charset="0"/>
              </a:rPr>
              <a:t>Patients to Find, Understand, and Use Health Information and Services</a:t>
            </a:r>
            <a:br>
              <a:rPr lang="en-US" sz="4900" b="1" dirty="0">
                <a:solidFill>
                  <a:srgbClr val="FFFFFF"/>
                </a:solidFill>
                <a:latin typeface="Arial Black" panose="020B0A04020102020204" pitchFamily="34" charset="0"/>
                <a:cs typeface="Arial" panose="020B0604020202020204" pitchFamily="34" charset="0"/>
              </a:rPr>
            </a:br>
            <a:r>
              <a:rPr lang="en-US" sz="4900" b="1" dirty="0">
                <a:solidFill>
                  <a:srgbClr val="FFFFFF"/>
                </a:solidFill>
                <a:latin typeface="Arial Black" panose="020B0A04020102020204" pitchFamily="34" charset="0"/>
                <a:cs typeface="Arial" panose="020B0604020202020204" pitchFamily="34" charset="0"/>
              </a:rPr>
              <a:t> </a:t>
            </a:r>
            <a:br>
              <a:rPr lang="en-US" sz="3200" b="1" dirty="0">
                <a:solidFill>
                  <a:srgbClr val="FFFFFF"/>
                </a:solidFill>
                <a:latin typeface="Arial Black" panose="020B0A04020102020204" pitchFamily="34" charset="0"/>
                <a:cs typeface="Arial" panose="020B0604020202020204" pitchFamily="34" charset="0"/>
              </a:rPr>
            </a:br>
            <a:br>
              <a:rPr lang="en-US" sz="3200" b="1" dirty="0">
                <a:solidFill>
                  <a:srgbClr val="FFFFFF"/>
                </a:solidFill>
                <a:latin typeface="Arial Black" panose="020B0A04020102020204" pitchFamily="34" charset="0"/>
                <a:cs typeface="Arial" panose="020B0604020202020204" pitchFamily="34" charset="0"/>
              </a:rPr>
            </a:br>
            <a:endParaRPr lang="en-US" sz="4800" dirty="0">
              <a:solidFill>
                <a:srgbClr val="FFFFFF"/>
              </a:solidFill>
              <a:latin typeface="Arial Black" panose="020B0A04020102020204" pitchFamily="34" charset="0"/>
              <a:cs typeface="Arial" panose="020B0604020202020204" pitchFamily="34" charset="0"/>
            </a:endParaRPr>
          </a:p>
        </p:txBody>
      </p:sp>
      <p:sp>
        <p:nvSpPr>
          <p:cNvPr id="3" name="Subtitle 2">
            <a:extLst>
              <a:ext uri="{FF2B5EF4-FFF2-40B4-BE49-F238E27FC236}">
                <a16:creationId xmlns:a16="http://schemas.microsoft.com/office/drawing/2014/main" id="{F121F86F-234A-4C0C-BEDF-0250523E2132}"/>
              </a:ext>
            </a:extLst>
          </p:cNvPr>
          <p:cNvSpPr>
            <a:spLocks noGrp="1"/>
          </p:cNvSpPr>
          <p:nvPr>
            <p:ph type="subTitle" idx="1"/>
          </p:nvPr>
        </p:nvSpPr>
        <p:spPr>
          <a:xfrm>
            <a:off x="1350682" y="4870824"/>
            <a:ext cx="10005951" cy="1458258"/>
          </a:xfrm>
        </p:spPr>
        <p:txBody>
          <a:bodyPr anchor="ctr">
            <a:normAutofit/>
          </a:bodyPr>
          <a:lstStyle/>
          <a:p>
            <a:pPr algn="r"/>
            <a:r>
              <a:rPr lang="en-US" dirty="0">
                <a:solidFill>
                  <a:srgbClr val="C00000"/>
                </a:solidFill>
                <a:latin typeface="Arial" panose="020B0604020202020204" pitchFamily="34" charset="0"/>
                <a:cs typeface="Arial" panose="020B0604020202020204" pitchFamily="34" charset="0"/>
              </a:rPr>
              <a:t>This presentation was created by the Agency for Healthcare Research and Quality (AHRQ) and intended for users to customize and share as part of a health literacy improvement process. Please credit AHRQ when presenting these slides and related materials. </a:t>
            </a:r>
          </a:p>
        </p:txBody>
      </p:sp>
      <p:pic>
        <p:nvPicPr>
          <p:cNvPr id="5" name="Picture 4" descr="Branding logo of the US Department of Health and Human Services and the Agency for Healthcare Research and Quality.">
            <a:extLst>
              <a:ext uri="{FF2B5EF4-FFF2-40B4-BE49-F238E27FC236}">
                <a16:creationId xmlns:a16="http://schemas.microsoft.com/office/drawing/2014/main" id="{F25AC2F3-C44A-144D-302C-EB76CF121F5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5315" y="5943534"/>
            <a:ext cx="1463040" cy="499872"/>
          </a:xfrm>
          <a:prstGeom prst="rect">
            <a:avLst/>
          </a:prstGeom>
        </p:spPr>
      </p:pic>
    </p:spTree>
    <p:extLst>
      <p:ext uri="{BB962C8B-B14F-4D97-AF65-F5344CB8AC3E}">
        <p14:creationId xmlns:p14="http://schemas.microsoft.com/office/powerpoint/2010/main" val="36041236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6CF09E-F569-495C-B99D-AB83424C9D39}"/>
              </a:ext>
            </a:extLst>
          </p:cNvPr>
          <p:cNvSpPr>
            <a:spLocks noGrp="1"/>
          </p:cNvSpPr>
          <p:nvPr>
            <p:ph type="title"/>
          </p:nvPr>
        </p:nvSpPr>
        <p:spPr/>
        <p:txBody>
          <a:bodyPr/>
          <a:lstStyle/>
          <a:p>
            <a:r>
              <a:rPr lang="en-US" b="1">
                <a:latin typeface="Arial"/>
                <a:cs typeface="Arial"/>
              </a:rPr>
              <a:t>Not Just Reading and Math</a:t>
            </a:r>
            <a:endParaRPr lang="en-US"/>
          </a:p>
        </p:txBody>
      </p:sp>
      <p:sp>
        <p:nvSpPr>
          <p:cNvPr id="6" name="TextBox 5">
            <a:extLst>
              <a:ext uri="{FF2B5EF4-FFF2-40B4-BE49-F238E27FC236}">
                <a16:creationId xmlns:a16="http://schemas.microsoft.com/office/drawing/2014/main" id="{1C6364E9-52DC-487E-8DFA-69C00ADF74BE}"/>
              </a:ext>
            </a:extLst>
          </p:cNvPr>
          <p:cNvSpPr txBox="1"/>
          <p:nvPr/>
        </p:nvSpPr>
        <p:spPr>
          <a:xfrm>
            <a:off x="255175" y="3736258"/>
            <a:ext cx="4306993" cy="523220"/>
          </a:xfrm>
          <a:prstGeom prst="rect">
            <a:avLst/>
          </a:prstGeom>
          <a:noFill/>
        </p:spPr>
        <p:txBody>
          <a:bodyPr wrap="square" rtlCol="0">
            <a:spAutoFit/>
          </a:bodyPr>
          <a:lstStyle/>
          <a:p>
            <a:r>
              <a:rPr lang="en-US" sz="2800" b="1" dirty="0">
                <a:latin typeface="Arial"/>
                <a:ea typeface="+mn-lt"/>
                <a:cs typeface="+mn-lt"/>
              </a:rPr>
              <a:t>Health literacy includes:</a:t>
            </a:r>
            <a:endParaRPr lang="en-US" dirty="0"/>
          </a:p>
        </p:txBody>
      </p:sp>
      <p:graphicFrame>
        <p:nvGraphicFramePr>
          <p:cNvPr id="9" name="Diagram 8" descr="Written communication / Numbers and math / Spoken communication / Navigating healthcare system / Using health information">
            <a:extLst>
              <a:ext uri="{FF2B5EF4-FFF2-40B4-BE49-F238E27FC236}">
                <a16:creationId xmlns:a16="http://schemas.microsoft.com/office/drawing/2014/main" id="{A1C3B9F3-3317-139B-EDA3-3F31206F70A7}"/>
              </a:ext>
            </a:extLst>
          </p:cNvPr>
          <p:cNvGraphicFramePr/>
          <p:nvPr>
            <p:extLst>
              <p:ext uri="{D42A27DB-BD31-4B8C-83A1-F6EECF244321}">
                <p14:modId xmlns:p14="http://schemas.microsoft.com/office/powerpoint/2010/main" val="2592944952"/>
              </p:ext>
            </p:extLst>
          </p:nvPr>
        </p:nvGraphicFramePr>
        <p:xfrm>
          <a:off x="4963652" y="1760519"/>
          <a:ext cx="6390148" cy="44746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lide Number Placeholder 3">
            <a:extLst>
              <a:ext uri="{FF2B5EF4-FFF2-40B4-BE49-F238E27FC236}">
                <a16:creationId xmlns:a16="http://schemas.microsoft.com/office/drawing/2014/main" id="{0A6BBAEF-D4A5-4408-8CEF-7B18460BB467}"/>
              </a:ext>
            </a:extLst>
          </p:cNvPr>
          <p:cNvSpPr>
            <a:spLocks noGrp="1"/>
          </p:cNvSpPr>
          <p:nvPr>
            <p:ph type="sldNum" sz="quarter" idx="12"/>
          </p:nvPr>
        </p:nvSpPr>
        <p:spPr/>
        <p:txBody>
          <a:bodyPr/>
          <a:lstStyle/>
          <a:p>
            <a:fld id="{D2F0E868-51BE-4490-BEF9-30CD8F8E185C}" type="slidenum">
              <a:rPr lang="en-US" smtClean="0"/>
              <a:pPr/>
              <a:t>10</a:t>
            </a:fld>
            <a:endParaRPr lang="en-US"/>
          </a:p>
        </p:txBody>
      </p:sp>
    </p:spTree>
    <p:extLst>
      <p:ext uri="{BB962C8B-B14F-4D97-AF65-F5344CB8AC3E}">
        <p14:creationId xmlns:p14="http://schemas.microsoft.com/office/powerpoint/2010/main" val="40451211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D98EED-D07B-4A5A-3CCE-DB94950556C2}"/>
              </a:ext>
            </a:extLst>
          </p:cNvPr>
          <p:cNvSpPr>
            <a:spLocks noGrp="1"/>
          </p:cNvSpPr>
          <p:nvPr>
            <p:ph type="title"/>
          </p:nvPr>
        </p:nvSpPr>
        <p:spPr/>
        <p:txBody>
          <a:bodyPr/>
          <a:lstStyle/>
          <a:p>
            <a:r>
              <a:rPr lang="en-US" dirty="0"/>
              <a:t>You Can’t Tell By Looking</a:t>
            </a:r>
          </a:p>
        </p:txBody>
      </p:sp>
      <p:sp>
        <p:nvSpPr>
          <p:cNvPr id="14" name="TextBox 13">
            <a:extLst>
              <a:ext uri="{FF2B5EF4-FFF2-40B4-BE49-F238E27FC236}">
                <a16:creationId xmlns:a16="http://schemas.microsoft.com/office/drawing/2014/main" id="{24FA4EF1-BFFF-DCE8-B8B1-71B6A8EC4A19}"/>
              </a:ext>
            </a:extLst>
          </p:cNvPr>
          <p:cNvSpPr txBox="1"/>
          <p:nvPr/>
        </p:nvSpPr>
        <p:spPr>
          <a:xfrm>
            <a:off x="1204245" y="1613761"/>
            <a:ext cx="3574022" cy="369332"/>
          </a:xfrm>
          <a:prstGeom prst="rect">
            <a:avLst/>
          </a:prstGeom>
          <a:noFill/>
        </p:spPr>
        <p:txBody>
          <a:bodyPr wrap="square" rtlCol="0">
            <a:spAutoFit/>
          </a:bodyPr>
          <a:lstStyle/>
          <a:p>
            <a:r>
              <a:rPr lang="en-US" b="1" dirty="0"/>
              <a:t>Health Literacy in the United States</a:t>
            </a:r>
          </a:p>
        </p:txBody>
      </p:sp>
      <p:pic>
        <p:nvPicPr>
          <p:cNvPr id="7" name="Picture 6" descr="Pie chart showing levels of health literacy in the United States: 14% below basic, 21% basic, 53% intermediate, and 12% proficient.">
            <a:extLst>
              <a:ext uri="{FF2B5EF4-FFF2-40B4-BE49-F238E27FC236}">
                <a16:creationId xmlns:a16="http://schemas.microsoft.com/office/drawing/2014/main" id="{F2EFF017-25C4-683F-EDD6-3159F72425D8}"/>
              </a:ext>
            </a:extLst>
          </p:cNvPr>
          <p:cNvPicPr>
            <a:picLocks noChangeAspect="1"/>
          </p:cNvPicPr>
          <p:nvPr/>
        </p:nvPicPr>
        <p:blipFill>
          <a:blip r:embed="rId3"/>
          <a:stretch>
            <a:fillRect/>
          </a:stretch>
        </p:blipFill>
        <p:spPr>
          <a:xfrm>
            <a:off x="972654" y="2051685"/>
            <a:ext cx="3574023" cy="4263945"/>
          </a:xfrm>
          <a:prstGeom prst="rect">
            <a:avLst/>
          </a:prstGeom>
        </p:spPr>
      </p:pic>
      <p:sp>
        <p:nvSpPr>
          <p:cNvPr id="3" name="Content Placeholder 2">
            <a:extLst>
              <a:ext uri="{FF2B5EF4-FFF2-40B4-BE49-F238E27FC236}">
                <a16:creationId xmlns:a16="http://schemas.microsoft.com/office/drawing/2014/main" id="{A1072048-EA38-6DB3-CF6B-CFA6D2BAB0D6}"/>
              </a:ext>
            </a:extLst>
          </p:cNvPr>
          <p:cNvSpPr>
            <a:spLocks noGrp="1"/>
          </p:cNvSpPr>
          <p:nvPr>
            <p:ph idx="1"/>
          </p:nvPr>
        </p:nvSpPr>
        <p:spPr>
          <a:xfrm>
            <a:off x="5843494" y="1798427"/>
            <a:ext cx="5144261" cy="4263945"/>
          </a:xfrm>
        </p:spPr>
        <p:txBody>
          <a:bodyPr>
            <a:normAutofit/>
          </a:bodyPr>
          <a:lstStyle/>
          <a:p>
            <a:pPr marL="0" indent="0">
              <a:buNone/>
            </a:pPr>
            <a:r>
              <a:rPr lang="en-US" dirty="0">
                <a:latin typeface="Arial" panose="020B0604020202020204" pitchFamily="34" charset="0"/>
                <a:cs typeface="Arial" panose="020B0604020202020204" pitchFamily="34" charset="0"/>
              </a:rPr>
              <a:t>Nearly 9 out of 10 adults have difficulty using everyday health information.</a:t>
            </a:r>
          </a:p>
          <a:p>
            <a:pPr marL="0" indent="0">
              <a:buNone/>
            </a:pPr>
            <a:endParaRPr lang="en-US" dirty="0">
              <a:latin typeface="Arial" panose="020B0604020202020204" pitchFamily="34" charset="0"/>
              <a:cs typeface="Arial" panose="020B0604020202020204" pitchFamily="34" charset="0"/>
            </a:endParaRPr>
          </a:p>
          <a:p>
            <a:pPr marL="0" indent="0">
              <a:buNone/>
            </a:pPr>
            <a:r>
              <a:rPr lang="en-US" dirty="0">
                <a:latin typeface="Arial" panose="020B0604020202020204" pitchFamily="34" charset="0"/>
                <a:cs typeface="Arial" panose="020B0604020202020204" pitchFamily="34" charset="0"/>
              </a:rPr>
              <a:t>Limited health literacy affects:</a:t>
            </a:r>
          </a:p>
          <a:p>
            <a:r>
              <a:rPr lang="en-US" dirty="0">
                <a:latin typeface="Arial" panose="020B0604020202020204" pitchFamily="34" charset="0"/>
                <a:cs typeface="Arial" panose="020B0604020202020204" pitchFamily="34" charset="0"/>
              </a:rPr>
              <a:t>All racial and ethnic groups.</a:t>
            </a:r>
          </a:p>
          <a:p>
            <a:r>
              <a:rPr lang="en-US" dirty="0">
                <a:latin typeface="Arial" panose="020B0604020202020204" pitchFamily="34" charset="0"/>
                <a:cs typeface="Arial" panose="020B0604020202020204" pitchFamily="34" charset="0"/>
              </a:rPr>
              <a:t>People of all ages.</a:t>
            </a:r>
          </a:p>
          <a:p>
            <a:r>
              <a:rPr lang="en-US" dirty="0">
                <a:latin typeface="Arial" panose="020B0604020202020204" pitchFamily="34" charset="0"/>
                <a:cs typeface="Arial" panose="020B0604020202020204" pitchFamily="34" charset="0"/>
              </a:rPr>
              <a:t>Even highly educated people.</a:t>
            </a:r>
          </a:p>
          <a:p>
            <a:endParaRPr lang="en-US" dirty="0">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7E213D54-57D0-44F5-632A-E4EC8BCDC275}"/>
              </a:ext>
            </a:extLst>
          </p:cNvPr>
          <p:cNvSpPr txBox="1"/>
          <p:nvPr/>
        </p:nvSpPr>
        <p:spPr>
          <a:xfrm>
            <a:off x="1000372" y="6307870"/>
            <a:ext cx="9686243" cy="338554"/>
          </a:xfrm>
          <a:prstGeom prst="rect">
            <a:avLst/>
          </a:prstGeom>
          <a:noFill/>
        </p:spPr>
        <p:txBody>
          <a:bodyPr wrap="square" rtlCol="0">
            <a:spAutoFit/>
          </a:bodyPr>
          <a:lstStyle/>
          <a:p>
            <a:r>
              <a:rPr lang="en-US" sz="1600" dirty="0"/>
              <a:t>Source: U.S. Department of Education, Institute of Education Sciences, 2003 National Assessment of Adult Literacy</a:t>
            </a:r>
          </a:p>
        </p:txBody>
      </p:sp>
      <p:sp>
        <p:nvSpPr>
          <p:cNvPr id="4" name="Slide Number Placeholder 3">
            <a:extLst>
              <a:ext uri="{FF2B5EF4-FFF2-40B4-BE49-F238E27FC236}">
                <a16:creationId xmlns:a16="http://schemas.microsoft.com/office/drawing/2014/main" id="{6F6E7A9E-F1C9-AFC5-6C22-E870B89FF3C4}"/>
              </a:ext>
            </a:extLst>
          </p:cNvPr>
          <p:cNvSpPr>
            <a:spLocks noGrp="1"/>
          </p:cNvSpPr>
          <p:nvPr>
            <p:ph type="sldNum" sz="quarter" idx="12"/>
          </p:nvPr>
        </p:nvSpPr>
        <p:spPr/>
        <p:txBody>
          <a:bodyPr/>
          <a:lstStyle/>
          <a:p>
            <a:fld id="{D2F0E868-51BE-4490-BEF9-30CD8F8E185C}" type="slidenum">
              <a:rPr lang="en-US" smtClean="0"/>
              <a:pPr/>
              <a:t>11</a:t>
            </a:fld>
            <a:endParaRPr lang="en-US"/>
          </a:p>
        </p:txBody>
      </p:sp>
    </p:spTree>
    <p:extLst>
      <p:ext uri="{BB962C8B-B14F-4D97-AF65-F5344CB8AC3E}">
        <p14:creationId xmlns:p14="http://schemas.microsoft.com/office/powerpoint/2010/main" val="10786550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83C710-589A-28CF-0D77-D3A0B695ADD6}"/>
              </a:ext>
            </a:extLst>
          </p:cNvPr>
          <p:cNvSpPr>
            <a:spLocks noGrp="1"/>
          </p:cNvSpPr>
          <p:nvPr>
            <p:ph type="title"/>
          </p:nvPr>
        </p:nvSpPr>
        <p:spPr/>
        <p:txBody>
          <a:bodyPr>
            <a:normAutofit fontScale="90000"/>
          </a:bodyPr>
          <a:lstStyle/>
          <a:p>
            <a:r>
              <a:rPr lang="en-US" b="1" dirty="0">
                <a:latin typeface="Arial"/>
                <a:cs typeface="Arial"/>
              </a:rPr>
              <a:t>Anyone Can Experience </a:t>
            </a:r>
            <a:br>
              <a:rPr lang="en-US" b="1" dirty="0"/>
            </a:br>
            <a:r>
              <a:rPr lang="en-US" b="1" dirty="0"/>
              <a:t>Limited</a:t>
            </a:r>
            <a:r>
              <a:rPr lang="en-US" b="1" dirty="0">
                <a:latin typeface="Arial"/>
                <a:cs typeface="Arial"/>
              </a:rPr>
              <a:t> Personal Health Literacy</a:t>
            </a:r>
            <a:endParaRPr lang="en-US" dirty="0">
              <a:latin typeface="Arial"/>
              <a:cs typeface="Arial"/>
            </a:endParaRPr>
          </a:p>
        </p:txBody>
      </p:sp>
      <p:sp>
        <p:nvSpPr>
          <p:cNvPr id="3" name="Content Placeholder 2">
            <a:extLst>
              <a:ext uri="{FF2B5EF4-FFF2-40B4-BE49-F238E27FC236}">
                <a16:creationId xmlns:a16="http://schemas.microsoft.com/office/drawing/2014/main" id="{BE68ADD8-A3BE-1FBB-9F37-AD6DA2835CEA}"/>
              </a:ext>
            </a:extLst>
          </p:cNvPr>
          <p:cNvSpPr>
            <a:spLocks noGrp="1"/>
          </p:cNvSpPr>
          <p:nvPr>
            <p:ph idx="1"/>
          </p:nvPr>
        </p:nvSpPr>
        <p:spPr>
          <a:xfrm>
            <a:off x="838200" y="1587551"/>
            <a:ext cx="10515600" cy="4351338"/>
          </a:xfrm>
        </p:spPr>
        <p:txBody>
          <a:bodyPr vert="horz" lIns="91440" tIns="45720" rIns="91440" bIns="45720" rtlCol="0" anchor="t">
            <a:normAutofit/>
          </a:bodyPr>
          <a:lstStyle/>
          <a:p>
            <a:pPr>
              <a:buNone/>
            </a:pPr>
            <a:r>
              <a:rPr lang="en-US" sz="3200" b="1" dirty="0">
                <a:latin typeface="Arial" panose="020B0604020202020204" pitchFamily="34" charset="0"/>
                <a:ea typeface="+mn-lt"/>
                <a:cs typeface="Arial" panose="020B0604020202020204" pitchFamily="34" charset="0"/>
              </a:rPr>
              <a:t>Health literacy can change.</a:t>
            </a:r>
            <a:endParaRPr lang="en-US" sz="3200" dirty="0">
              <a:latin typeface="Arial" panose="020B0604020202020204" pitchFamily="34" charset="0"/>
              <a:cs typeface="Arial" panose="020B0604020202020204" pitchFamily="34" charset="0"/>
            </a:endParaRPr>
          </a:p>
          <a:p>
            <a:pPr marL="0" indent="0">
              <a:buNone/>
            </a:pPr>
            <a:endParaRPr lang="en-US" sz="3200" dirty="0">
              <a:latin typeface="Arial" panose="020B0604020202020204" pitchFamily="34" charset="0"/>
              <a:ea typeface="+mn-lt"/>
              <a:cs typeface="Arial" panose="020B0604020202020204" pitchFamily="34" charset="0"/>
            </a:endParaRPr>
          </a:p>
          <a:p>
            <a:pPr marL="0" indent="0">
              <a:buNone/>
            </a:pPr>
            <a:r>
              <a:rPr lang="en-US" sz="3200" dirty="0">
                <a:latin typeface="Arial" panose="020B0604020202020204" pitchFamily="34" charset="0"/>
                <a:ea typeface="+mn-lt"/>
                <a:cs typeface="Arial" panose="020B0604020202020204" pitchFamily="34" charset="0"/>
              </a:rPr>
              <a:t>People’s ability to find, understand, and use health information and services is affected when they are:</a:t>
            </a:r>
            <a:endParaRPr lang="en-US" sz="3200" dirty="0">
              <a:latin typeface="Arial" panose="020B0604020202020204" pitchFamily="34" charset="0"/>
              <a:ea typeface="Calibri" panose="020F0502020204030204"/>
              <a:cs typeface="Arial" panose="020B0604020202020204" pitchFamily="34" charset="0"/>
            </a:endParaRPr>
          </a:p>
          <a:p>
            <a:r>
              <a:rPr lang="en-US" dirty="0">
                <a:latin typeface="Arial" panose="020B0604020202020204" pitchFamily="34" charset="0"/>
                <a:ea typeface="+mn-lt"/>
                <a:cs typeface="Arial" panose="020B0604020202020204" pitchFamily="34" charset="0"/>
              </a:rPr>
              <a:t>Tired</a:t>
            </a:r>
            <a:endParaRPr lang="en-US" dirty="0">
              <a:latin typeface="Arial" panose="020B0604020202020204" pitchFamily="34" charset="0"/>
              <a:ea typeface="Calibri"/>
              <a:cs typeface="Arial" panose="020B0604020202020204" pitchFamily="34" charset="0"/>
            </a:endParaRPr>
          </a:p>
          <a:p>
            <a:r>
              <a:rPr lang="en-US" dirty="0">
                <a:latin typeface="Arial" panose="020B0604020202020204" pitchFamily="34" charset="0"/>
                <a:ea typeface="+mn-lt"/>
                <a:cs typeface="Arial" panose="020B0604020202020204" pitchFamily="34" charset="0"/>
              </a:rPr>
              <a:t>Sick</a:t>
            </a:r>
            <a:endParaRPr lang="en-US" dirty="0">
              <a:latin typeface="Arial" panose="020B0604020202020204" pitchFamily="34" charset="0"/>
              <a:ea typeface="Calibri" panose="020F0502020204030204"/>
              <a:cs typeface="Arial" panose="020B0604020202020204" pitchFamily="34" charset="0"/>
            </a:endParaRPr>
          </a:p>
          <a:p>
            <a:r>
              <a:rPr lang="en-US" dirty="0">
                <a:latin typeface="Arial" panose="020B0604020202020204" pitchFamily="34" charset="0"/>
                <a:ea typeface="+mn-lt"/>
                <a:cs typeface="Arial" panose="020B0604020202020204" pitchFamily="34" charset="0"/>
              </a:rPr>
              <a:t>Anxious</a:t>
            </a:r>
            <a:endParaRPr lang="en-US" dirty="0">
              <a:latin typeface="Arial" panose="020B0604020202020204" pitchFamily="34" charset="0"/>
              <a:ea typeface="Calibri" panose="020F0502020204030204"/>
              <a:cs typeface="Arial" panose="020B0604020202020204" pitchFamily="34" charset="0"/>
            </a:endParaRPr>
          </a:p>
          <a:p>
            <a:r>
              <a:rPr lang="en-US" dirty="0">
                <a:latin typeface="Arial" panose="020B0604020202020204" pitchFamily="34" charset="0"/>
                <a:ea typeface="+mn-lt"/>
                <a:cs typeface="Arial" panose="020B0604020202020204" pitchFamily="34" charset="0"/>
              </a:rPr>
              <a:t>Overwhelmed</a:t>
            </a:r>
            <a:endParaRPr lang="en-US" dirty="0">
              <a:latin typeface="Arial" panose="020B0604020202020204" pitchFamily="34" charset="0"/>
              <a:ea typeface="Calibri"/>
              <a:cs typeface="Arial" panose="020B0604020202020204" pitchFamily="34" charset="0"/>
            </a:endParaRPr>
          </a:p>
          <a:p>
            <a:endParaRPr lang="en-US" dirty="0">
              <a:ea typeface="Calibri"/>
              <a:cs typeface="Calibri"/>
            </a:endParaRPr>
          </a:p>
        </p:txBody>
      </p:sp>
      <p:sp>
        <p:nvSpPr>
          <p:cNvPr id="5" name="TextBox 4">
            <a:extLst>
              <a:ext uri="{FF2B5EF4-FFF2-40B4-BE49-F238E27FC236}">
                <a16:creationId xmlns:a16="http://schemas.microsoft.com/office/drawing/2014/main" id="{479E01EE-A5DE-4AEC-854E-AB218365B144}"/>
              </a:ext>
            </a:extLst>
          </p:cNvPr>
          <p:cNvSpPr txBox="1"/>
          <p:nvPr/>
        </p:nvSpPr>
        <p:spPr>
          <a:xfrm>
            <a:off x="6778050" y="4528856"/>
            <a:ext cx="3470028" cy="1077218"/>
          </a:xfrm>
          <a:prstGeom prst="rect">
            <a:avLst/>
          </a:prstGeom>
          <a:noFill/>
          <a:ln w="38100">
            <a:solidFill>
              <a:schemeClr val="accent1"/>
            </a:solidFill>
          </a:ln>
        </p:spPr>
        <p:txBody>
          <a:bodyPr wrap="square" rtlCol="0">
            <a:spAutoFit/>
          </a:bodyPr>
          <a:lstStyle/>
          <a:p>
            <a:r>
              <a:rPr lang="en-US" sz="3200" dirty="0">
                <a:latin typeface="Arial" panose="020B0604020202020204" pitchFamily="34" charset="0"/>
                <a:cs typeface="Arial" panose="020B0604020202020204" pitchFamily="34" charset="0"/>
              </a:rPr>
              <a:t>Health literacy is a state not a trait</a:t>
            </a:r>
            <a:r>
              <a:rPr lang="en-US" sz="2800" dirty="0">
                <a:latin typeface="Arial" panose="020B0604020202020204" pitchFamily="34" charset="0"/>
                <a:cs typeface="Arial" panose="020B0604020202020204" pitchFamily="34" charset="0"/>
              </a:rPr>
              <a:t>.</a:t>
            </a:r>
            <a:endParaRPr lang="en-US" sz="1600" dirty="0"/>
          </a:p>
        </p:txBody>
      </p:sp>
      <p:sp>
        <p:nvSpPr>
          <p:cNvPr id="4" name="Slide Number Placeholder 3">
            <a:extLst>
              <a:ext uri="{FF2B5EF4-FFF2-40B4-BE49-F238E27FC236}">
                <a16:creationId xmlns:a16="http://schemas.microsoft.com/office/drawing/2014/main" id="{E12A4815-D69F-5772-CA1A-7E61AF345FA3}"/>
              </a:ext>
            </a:extLst>
          </p:cNvPr>
          <p:cNvSpPr>
            <a:spLocks noGrp="1"/>
          </p:cNvSpPr>
          <p:nvPr>
            <p:ph type="sldNum" sz="quarter" idx="12"/>
          </p:nvPr>
        </p:nvSpPr>
        <p:spPr/>
        <p:txBody>
          <a:bodyPr/>
          <a:lstStyle/>
          <a:p>
            <a:fld id="{D2F0E868-51BE-4490-BEF9-30CD8F8E185C}" type="slidenum">
              <a:rPr lang="en-US" smtClean="0"/>
              <a:pPr/>
              <a:t>12</a:t>
            </a:fld>
            <a:endParaRPr lang="en-US"/>
          </a:p>
        </p:txBody>
      </p:sp>
    </p:spTree>
    <p:extLst>
      <p:ext uri="{BB962C8B-B14F-4D97-AF65-F5344CB8AC3E}">
        <p14:creationId xmlns:p14="http://schemas.microsoft.com/office/powerpoint/2010/main" val="12101862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64B569-F47A-6D4A-78C4-56B333737F03}"/>
              </a:ext>
            </a:extLst>
          </p:cNvPr>
          <p:cNvSpPr>
            <a:spLocks noGrp="1"/>
          </p:cNvSpPr>
          <p:nvPr>
            <p:ph type="title"/>
          </p:nvPr>
        </p:nvSpPr>
        <p:spPr/>
        <p:txBody>
          <a:bodyPr/>
          <a:lstStyle/>
          <a:p>
            <a:r>
              <a:rPr lang="en-US" dirty="0"/>
              <a:t>Discussion Questions</a:t>
            </a:r>
          </a:p>
        </p:txBody>
      </p:sp>
      <p:sp>
        <p:nvSpPr>
          <p:cNvPr id="3" name="Content Placeholder 2">
            <a:extLst>
              <a:ext uri="{FF2B5EF4-FFF2-40B4-BE49-F238E27FC236}">
                <a16:creationId xmlns:a16="http://schemas.microsoft.com/office/drawing/2014/main" id="{2E8A9005-FE22-4FB9-FD36-379EB8E0F7B7}"/>
              </a:ext>
            </a:extLst>
          </p:cNvPr>
          <p:cNvSpPr>
            <a:spLocks noGrp="1"/>
          </p:cNvSpPr>
          <p:nvPr>
            <p:ph idx="1"/>
          </p:nvPr>
        </p:nvSpPr>
        <p:spPr>
          <a:xfrm>
            <a:off x="838200" y="1889759"/>
            <a:ext cx="10515600" cy="4287203"/>
          </a:xfrm>
        </p:spPr>
        <p:txBody>
          <a:bodyPr/>
          <a:lstStyle/>
          <a:p>
            <a:pPr marL="0" indent="0">
              <a:buNone/>
            </a:pPr>
            <a:endParaRPr lang="en-US" sz="3200" dirty="0">
              <a:solidFill>
                <a:srgbClr val="1B1B1B"/>
              </a:solidFill>
              <a:latin typeface="Source Sans Pro" panose="020B0503030403020204" pitchFamily="34" charset="0"/>
            </a:endParaRPr>
          </a:p>
          <a:p>
            <a:pPr marL="0" indent="0">
              <a:buNone/>
            </a:pPr>
            <a:r>
              <a:rPr lang="en-US" sz="3200" b="0" i="0" dirty="0">
                <a:solidFill>
                  <a:srgbClr val="1B1B1B"/>
                </a:solidFill>
                <a:effectLst/>
                <a:latin typeface="Source Sans Pro" panose="020B0503030403020204" pitchFamily="34" charset="0"/>
              </a:rPr>
              <a:t>What have you noticed that would suggest patients may have a difficult time understanding what you say?</a:t>
            </a:r>
          </a:p>
          <a:p>
            <a:pPr marL="0" indent="0">
              <a:buNone/>
            </a:pPr>
            <a:endParaRPr lang="en-US" sz="3200" dirty="0">
              <a:solidFill>
                <a:srgbClr val="1B1B1B"/>
              </a:solidFill>
              <a:latin typeface="Source Sans Pro" panose="020B0503030403020204" pitchFamily="34" charset="0"/>
            </a:endParaRPr>
          </a:p>
          <a:p>
            <a:pPr marL="0" indent="0">
              <a:buNone/>
            </a:pPr>
            <a:r>
              <a:rPr lang="en-US" sz="3200" dirty="0">
                <a:solidFill>
                  <a:srgbClr val="1B1B1B"/>
                </a:solidFill>
                <a:latin typeface="Source Sans Pro" panose="020B0503030403020204" pitchFamily="34" charset="0"/>
              </a:rPr>
              <a:t>What information do we give patients that you notice is hard to understand or use? </a:t>
            </a:r>
          </a:p>
          <a:p>
            <a:endParaRPr lang="en-US" dirty="0"/>
          </a:p>
        </p:txBody>
      </p:sp>
      <p:sp>
        <p:nvSpPr>
          <p:cNvPr id="4" name="Slide Number Placeholder 3">
            <a:extLst>
              <a:ext uri="{FF2B5EF4-FFF2-40B4-BE49-F238E27FC236}">
                <a16:creationId xmlns:a16="http://schemas.microsoft.com/office/drawing/2014/main" id="{14602B2F-CABE-E8F7-9DC5-5E2B7AF5B062}"/>
              </a:ext>
            </a:extLst>
          </p:cNvPr>
          <p:cNvSpPr>
            <a:spLocks noGrp="1"/>
          </p:cNvSpPr>
          <p:nvPr>
            <p:ph type="sldNum" sz="quarter" idx="12"/>
          </p:nvPr>
        </p:nvSpPr>
        <p:spPr/>
        <p:txBody>
          <a:bodyPr/>
          <a:lstStyle/>
          <a:p>
            <a:fld id="{D2F0E868-51BE-4490-BEF9-30CD8F8E185C}" type="slidenum">
              <a:rPr lang="en-US" smtClean="0"/>
              <a:pPr/>
              <a:t>13</a:t>
            </a:fld>
            <a:endParaRPr lang="en-US"/>
          </a:p>
        </p:txBody>
      </p:sp>
    </p:spTree>
    <p:extLst>
      <p:ext uri="{BB962C8B-B14F-4D97-AF65-F5344CB8AC3E}">
        <p14:creationId xmlns:p14="http://schemas.microsoft.com/office/powerpoint/2010/main" val="14383296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FEE994-6103-41E8-830F-F6B73DB8CD4D}"/>
              </a:ext>
            </a:extLst>
          </p:cNvPr>
          <p:cNvSpPr>
            <a:spLocks noGrp="1"/>
          </p:cNvSpPr>
          <p:nvPr>
            <p:ph type="title"/>
          </p:nvPr>
        </p:nvSpPr>
        <p:spPr/>
        <p:txBody>
          <a:bodyPr>
            <a:normAutofit fontScale="90000"/>
          </a:bodyPr>
          <a:lstStyle/>
          <a:p>
            <a:r>
              <a:rPr lang="en-US" b="1" dirty="0"/>
              <a:t>Organizational Health Literacy </a:t>
            </a:r>
            <a:br>
              <a:rPr lang="en-US" b="1" dirty="0"/>
            </a:br>
            <a:r>
              <a:rPr lang="en-US" b="1" dirty="0"/>
              <a:t>in the United States is Low</a:t>
            </a:r>
          </a:p>
        </p:txBody>
      </p:sp>
      <p:sp>
        <p:nvSpPr>
          <p:cNvPr id="3" name="Content Placeholder 2">
            <a:extLst>
              <a:ext uri="{FF2B5EF4-FFF2-40B4-BE49-F238E27FC236}">
                <a16:creationId xmlns:a16="http://schemas.microsoft.com/office/drawing/2014/main" id="{59B75EF2-5A4A-41B0-A830-F8949D2A9634}"/>
              </a:ext>
            </a:extLst>
          </p:cNvPr>
          <p:cNvSpPr>
            <a:spLocks noGrp="1"/>
          </p:cNvSpPr>
          <p:nvPr>
            <p:ph idx="1"/>
          </p:nvPr>
        </p:nvSpPr>
        <p:spPr>
          <a:xfrm>
            <a:off x="1267877" y="1825625"/>
            <a:ext cx="9717206" cy="4351338"/>
          </a:xfrm>
        </p:spPr>
        <p:txBody>
          <a:bodyPr/>
          <a:lstStyle/>
          <a:p>
            <a:pPr>
              <a:spcAft>
                <a:spcPts val="1200"/>
              </a:spcAft>
            </a:pPr>
            <a:r>
              <a:rPr lang="en-US" dirty="0">
                <a:latin typeface="Arial" panose="020B0604020202020204" pitchFamily="34" charset="0"/>
                <a:cs typeface="Arial" panose="020B0604020202020204" pitchFamily="34" charset="0"/>
              </a:rPr>
              <a:t>Health information is routinely written at a level that </a:t>
            </a:r>
            <a:r>
              <a:rPr lang="en-US" b="1" dirty="0">
                <a:latin typeface="Arial" panose="020B0604020202020204" pitchFamily="34" charset="0"/>
                <a:cs typeface="Arial" panose="020B0604020202020204" pitchFamily="34" charset="0"/>
              </a:rPr>
              <a:t>the majority </a:t>
            </a:r>
            <a:r>
              <a:rPr lang="en-US" dirty="0">
                <a:latin typeface="Arial" panose="020B0604020202020204" pitchFamily="34" charset="0"/>
                <a:cs typeface="Arial" panose="020B0604020202020204" pitchFamily="34" charset="0"/>
              </a:rPr>
              <a:t>of adults cannot understand.</a:t>
            </a:r>
          </a:p>
          <a:p>
            <a:pPr>
              <a:spcAft>
                <a:spcPts val="1200"/>
              </a:spcAft>
            </a:pPr>
            <a:r>
              <a:rPr lang="en-US" dirty="0">
                <a:latin typeface="Arial" panose="020B0604020202020204" pitchFamily="34" charset="0"/>
                <a:cs typeface="Arial" panose="020B0604020202020204" pitchFamily="34" charset="0"/>
              </a:rPr>
              <a:t>Clinical teams frequently </a:t>
            </a:r>
            <a:r>
              <a:rPr lang="en-US" b="1" dirty="0">
                <a:latin typeface="Arial" panose="020B0604020202020204" pitchFamily="34" charset="0"/>
                <a:cs typeface="Arial" panose="020B0604020202020204" pitchFamily="34" charset="0"/>
              </a:rPr>
              <a:t>do not check patients’ understanding and do not  follow up</a:t>
            </a:r>
            <a:r>
              <a:rPr lang="en-US" dirty="0">
                <a:latin typeface="Arial" panose="020B0604020202020204" pitchFamily="34" charset="0"/>
                <a:cs typeface="Arial" panose="020B0604020202020204" pitchFamily="34" charset="0"/>
              </a:rPr>
              <a:t>.</a:t>
            </a:r>
          </a:p>
          <a:p>
            <a:pPr>
              <a:spcAft>
                <a:spcPts val="1200"/>
              </a:spcAft>
            </a:pPr>
            <a:r>
              <a:rPr lang="en-US" dirty="0">
                <a:latin typeface="Arial" panose="020B0604020202020204" pitchFamily="34" charset="0"/>
                <a:cs typeface="Arial" panose="020B0604020202020204" pitchFamily="34" charset="0"/>
              </a:rPr>
              <a:t>There is a </a:t>
            </a:r>
            <a:r>
              <a:rPr lang="en-US" b="1" dirty="0">
                <a:latin typeface="Arial" panose="020B0604020202020204" pitchFamily="34" charset="0"/>
                <a:cs typeface="Arial" panose="020B0604020202020204" pitchFamily="34" charset="0"/>
              </a:rPr>
              <a:t>lack of communication </a:t>
            </a:r>
            <a:r>
              <a:rPr lang="en-US" dirty="0">
                <a:latin typeface="Arial" panose="020B0604020202020204" pitchFamily="34" charset="0"/>
                <a:cs typeface="Arial" panose="020B0604020202020204" pitchFamily="34" charset="0"/>
              </a:rPr>
              <a:t>among providers, so people have to coordinate their own care.</a:t>
            </a:r>
          </a:p>
          <a:p>
            <a:pPr>
              <a:spcAft>
                <a:spcPts val="1200"/>
              </a:spcAft>
            </a:pPr>
            <a:r>
              <a:rPr lang="en-US" dirty="0">
                <a:latin typeface="Arial" panose="020B0604020202020204" pitchFamily="34" charset="0"/>
                <a:cs typeface="Arial" panose="020B0604020202020204" pitchFamily="34" charset="0"/>
              </a:rPr>
              <a:t>Providers often </a:t>
            </a:r>
            <a:r>
              <a:rPr lang="en-US" b="1" dirty="0">
                <a:latin typeface="Arial" panose="020B0604020202020204" pitchFamily="34" charset="0"/>
                <a:cs typeface="Arial" panose="020B0604020202020204" pitchFamily="34" charset="0"/>
              </a:rPr>
              <a:t>do not check what barriers patients face </a:t>
            </a:r>
            <a:r>
              <a:rPr lang="en-US" dirty="0">
                <a:latin typeface="Arial" panose="020B0604020202020204" pitchFamily="34" charset="0"/>
                <a:cs typeface="Arial" panose="020B0604020202020204" pitchFamily="34" charset="0"/>
              </a:rPr>
              <a:t>and </a:t>
            </a:r>
            <a:r>
              <a:rPr lang="en-US" b="1" dirty="0">
                <a:latin typeface="Arial" panose="020B0604020202020204" pitchFamily="34" charset="0"/>
                <a:cs typeface="Arial" panose="020B0604020202020204" pitchFamily="34" charset="0"/>
              </a:rPr>
              <a:t>do not connect them to resources </a:t>
            </a:r>
            <a:r>
              <a:rPr lang="en-US" dirty="0">
                <a:latin typeface="Arial" panose="020B0604020202020204" pitchFamily="34" charset="0"/>
                <a:cs typeface="Arial" panose="020B0604020202020204" pitchFamily="34" charset="0"/>
              </a:rPr>
              <a:t>that could help.</a:t>
            </a:r>
          </a:p>
        </p:txBody>
      </p:sp>
      <p:sp>
        <p:nvSpPr>
          <p:cNvPr id="4" name="Slide Number Placeholder 3">
            <a:extLst>
              <a:ext uri="{FF2B5EF4-FFF2-40B4-BE49-F238E27FC236}">
                <a16:creationId xmlns:a16="http://schemas.microsoft.com/office/drawing/2014/main" id="{95703533-B941-45F3-81CD-FFD0FE1CAE59}"/>
              </a:ext>
            </a:extLst>
          </p:cNvPr>
          <p:cNvSpPr>
            <a:spLocks noGrp="1"/>
          </p:cNvSpPr>
          <p:nvPr>
            <p:ph type="sldNum" sz="quarter" idx="12"/>
          </p:nvPr>
        </p:nvSpPr>
        <p:spPr/>
        <p:txBody>
          <a:bodyPr/>
          <a:lstStyle/>
          <a:p>
            <a:fld id="{D2F0E868-51BE-4490-BEF9-30CD8F8E185C}" type="slidenum">
              <a:rPr lang="en-US" smtClean="0"/>
              <a:pPr/>
              <a:t>14</a:t>
            </a:fld>
            <a:endParaRPr lang="en-US"/>
          </a:p>
        </p:txBody>
      </p:sp>
    </p:spTree>
    <p:extLst>
      <p:ext uri="{BB962C8B-B14F-4D97-AF65-F5344CB8AC3E}">
        <p14:creationId xmlns:p14="http://schemas.microsoft.com/office/powerpoint/2010/main" val="16712044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42D9EDF-A233-4C7C-975B-1786199A5B33}"/>
              </a:ext>
            </a:extLst>
          </p:cNvPr>
          <p:cNvSpPr>
            <a:spLocks noGrp="1"/>
          </p:cNvSpPr>
          <p:nvPr>
            <p:ph type="title"/>
          </p:nvPr>
        </p:nvSpPr>
        <p:spPr/>
        <p:txBody>
          <a:bodyPr>
            <a:normAutofit fontScale="90000"/>
          </a:bodyPr>
          <a:lstStyle/>
          <a:p>
            <a:r>
              <a:rPr lang="en-US" b="1" dirty="0"/>
              <a:t>What Happens If Organizations</a:t>
            </a:r>
            <a:br>
              <a:rPr lang="en-US" b="1" dirty="0"/>
            </a:br>
            <a:r>
              <a:rPr lang="en-US" b="1" dirty="0"/>
              <a:t>Do Not Address Health Literacy? (Afra)</a:t>
            </a:r>
            <a:endParaRPr lang="en-US" dirty="0"/>
          </a:p>
        </p:txBody>
      </p:sp>
      <p:pic>
        <p:nvPicPr>
          <p:cNvPr id="9" name="Picture 8" descr="Woman in wheelchair hand on head">
            <a:extLst>
              <a:ext uri="{FF2B5EF4-FFF2-40B4-BE49-F238E27FC236}">
                <a16:creationId xmlns:a16="http://schemas.microsoft.com/office/drawing/2014/main" id="{4BE814A2-0530-48B1-A1BE-F39684BEF3E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3837" y="2399716"/>
            <a:ext cx="1778390" cy="3546414"/>
          </a:xfrm>
          <a:prstGeom prst="rect">
            <a:avLst/>
          </a:prstGeom>
        </p:spPr>
      </p:pic>
      <p:sp>
        <p:nvSpPr>
          <p:cNvPr id="10" name="TextBox 9">
            <a:extLst>
              <a:ext uri="{FF2B5EF4-FFF2-40B4-BE49-F238E27FC236}">
                <a16:creationId xmlns:a16="http://schemas.microsoft.com/office/drawing/2014/main" id="{29580875-91A6-4D0F-95CD-57F6DBA4CC61}"/>
              </a:ext>
            </a:extLst>
          </p:cNvPr>
          <p:cNvSpPr txBox="1"/>
          <p:nvPr/>
        </p:nvSpPr>
        <p:spPr>
          <a:xfrm>
            <a:off x="1026262" y="5946130"/>
            <a:ext cx="1513540" cy="461665"/>
          </a:xfrm>
          <a:prstGeom prst="rect">
            <a:avLst/>
          </a:prstGeom>
          <a:noFill/>
        </p:spPr>
        <p:txBody>
          <a:bodyPr wrap="square">
            <a:spAutoFit/>
          </a:bodyPr>
          <a:lstStyle/>
          <a:p>
            <a:r>
              <a:rPr lang="en-US" sz="2400" dirty="0"/>
              <a:t>Afra Salah</a:t>
            </a:r>
            <a:endParaRPr lang="en-US" dirty="0"/>
          </a:p>
        </p:txBody>
      </p:sp>
      <p:sp>
        <p:nvSpPr>
          <p:cNvPr id="7" name="Content Placeholder 6">
            <a:extLst>
              <a:ext uri="{FF2B5EF4-FFF2-40B4-BE49-F238E27FC236}">
                <a16:creationId xmlns:a16="http://schemas.microsoft.com/office/drawing/2014/main" id="{31651CE7-00A1-4A13-B2BE-E984F1EB2CD5}"/>
              </a:ext>
            </a:extLst>
          </p:cNvPr>
          <p:cNvSpPr>
            <a:spLocks noGrp="1"/>
          </p:cNvSpPr>
          <p:nvPr>
            <p:ph sz="half" idx="2"/>
          </p:nvPr>
        </p:nvSpPr>
        <p:spPr>
          <a:xfrm>
            <a:off x="3845802" y="1642586"/>
            <a:ext cx="7507997" cy="4351338"/>
          </a:xfrm>
        </p:spPr>
        <p:txBody>
          <a:bodyPr>
            <a:noAutofit/>
          </a:bodyPr>
          <a:lstStyle/>
          <a:p>
            <a:pPr marL="0" indent="0">
              <a:buNone/>
            </a:pPr>
            <a:r>
              <a:rPr lang="en-US" b="1" dirty="0">
                <a:latin typeface="Arial" panose="020B0604020202020204" pitchFamily="34" charset="0"/>
                <a:cs typeface="Arial" panose="020B0604020202020204" pitchFamily="34" charset="0"/>
              </a:rPr>
              <a:t>Bad health outcomes</a:t>
            </a:r>
          </a:p>
          <a:p>
            <a:r>
              <a:rPr lang="en-US" dirty="0">
                <a:latin typeface="Arial" panose="020B0604020202020204" pitchFamily="34" charset="0"/>
                <a:cs typeface="Arial" panose="020B0604020202020204" pitchFamily="34" charset="0"/>
              </a:rPr>
              <a:t>Afra Salah got birth control pills from her doctor. She did not read the dense, confusing handout. </a:t>
            </a:r>
          </a:p>
          <a:p>
            <a:r>
              <a:rPr lang="en-US" dirty="0">
                <a:latin typeface="Arial" panose="020B0604020202020204" pitchFamily="34" charset="0"/>
                <a:cs typeface="Arial" panose="020B0604020202020204" pitchFamily="34" charset="0"/>
              </a:rPr>
              <a:t>Afra thought the pills protected her from STDs. </a:t>
            </a:r>
          </a:p>
          <a:p>
            <a:r>
              <a:rPr lang="en-US" dirty="0">
                <a:latin typeface="Arial" panose="020B0604020202020204" pitchFamily="34" charset="0"/>
                <a:cs typeface="Arial" panose="020B0604020202020204" pitchFamily="34" charset="0"/>
              </a:rPr>
              <a:t>No one checked her understanding of STDs and how to prevent them.</a:t>
            </a:r>
          </a:p>
          <a:p>
            <a:r>
              <a:rPr lang="en-US" dirty="0">
                <a:latin typeface="Arial" panose="020B0604020202020204" pitchFamily="34" charset="0"/>
                <a:cs typeface="Arial" panose="020B0604020202020204" pitchFamily="34" charset="0"/>
              </a:rPr>
              <a:t>She wound up with chlamydia, which resulted in her not being able to have children.</a:t>
            </a:r>
          </a:p>
        </p:txBody>
      </p:sp>
      <p:sp>
        <p:nvSpPr>
          <p:cNvPr id="4" name="Slide Number Placeholder 3">
            <a:extLst>
              <a:ext uri="{FF2B5EF4-FFF2-40B4-BE49-F238E27FC236}">
                <a16:creationId xmlns:a16="http://schemas.microsoft.com/office/drawing/2014/main" id="{EA0E3877-BA2D-40A9-8090-CCB34C7474A5}"/>
              </a:ext>
            </a:extLst>
          </p:cNvPr>
          <p:cNvSpPr>
            <a:spLocks noGrp="1"/>
          </p:cNvSpPr>
          <p:nvPr>
            <p:ph type="sldNum" sz="quarter" idx="12"/>
          </p:nvPr>
        </p:nvSpPr>
        <p:spPr/>
        <p:txBody>
          <a:bodyPr/>
          <a:lstStyle/>
          <a:p>
            <a:fld id="{D2F0E868-51BE-4490-BEF9-30CD8F8E185C}" type="slidenum">
              <a:rPr lang="en-US" smtClean="0"/>
              <a:pPr/>
              <a:t>15</a:t>
            </a:fld>
            <a:endParaRPr lang="en-US"/>
          </a:p>
        </p:txBody>
      </p:sp>
    </p:spTree>
    <p:extLst>
      <p:ext uri="{BB962C8B-B14F-4D97-AF65-F5344CB8AC3E}">
        <p14:creationId xmlns:p14="http://schemas.microsoft.com/office/powerpoint/2010/main" val="14306377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42D9EDF-A233-4C7C-975B-1786199A5B33}"/>
              </a:ext>
            </a:extLst>
          </p:cNvPr>
          <p:cNvSpPr>
            <a:spLocks noGrp="1"/>
          </p:cNvSpPr>
          <p:nvPr>
            <p:ph type="title"/>
          </p:nvPr>
        </p:nvSpPr>
        <p:spPr/>
        <p:txBody>
          <a:bodyPr>
            <a:normAutofit fontScale="90000"/>
          </a:bodyPr>
          <a:lstStyle/>
          <a:p>
            <a:r>
              <a:rPr lang="en-US" b="1" dirty="0"/>
              <a:t>What Happens If Organizations</a:t>
            </a:r>
            <a:br>
              <a:rPr lang="en-US" b="1" dirty="0"/>
            </a:br>
            <a:r>
              <a:rPr lang="en-US" b="1" dirty="0"/>
              <a:t>Do Not Address Health Literacy? (Ed)</a:t>
            </a:r>
            <a:endParaRPr lang="en-US" dirty="0"/>
          </a:p>
        </p:txBody>
      </p:sp>
      <p:pic>
        <p:nvPicPr>
          <p:cNvPr id="13" name="Picture 12" descr="Businessman hands in the back">
            <a:extLst>
              <a:ext uri="{FF2B5EF4-FFF2-40B4-BE49-F238E27FC236}">
                <a16:creationId xmlns:a16="http://schemas.microsoft.com/office/drawing/2014/main" id="{C16BFB89-0D33-49A9-912A-7C069F16829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56048" y="1997242"/>
            <a:ext cx="1375239" cy="4080005"/>
          </a:xfrm>
          <a:prstGeom prst="rect">
            <a:avLst/>
          </a:prstGeom>
        </p:spPr>
      </p:pic>
      <p:sp>
        <p:nvSpPr>
          <p:cNvPr id="9" name="TextBox 8">
            <a:extLst>
              <a:ext uri="{FF2B5EF4-FFF2-40B4-BE49-F238E27FC236}">
                <a16:creationId xmlns:a16="http://schemas.microsoft.com/office/drawing/2014/main" id="{32244CC2-5087-4FFC-B865-70BB550FC354}"/>
              </a:ext>
            </a:extLst>
          </p:cNvPr>
          <p:cNvSpPr txBox="1"/>
          <p:nvPr/>
        </p:nvSpPr>
        <p:spPr>
          <a:xfrm>
            <a:off x="961904" y="6125517"/>
            <a:ext cx="1763526" cy="461665"/>
          </a:xfrm>
          <a:prstGeom prst="rect">
            <a:avLst/>
          </a:prstGeom>
          <a:noFill/>
        </p:spPr>
        <p:txBody>
          <a:bodyPr wrap="square" lIns="91440" tIns="45720" rIns="91440" bIns="45720" rtlCol="0" anchor="t">
            <a:spAutoFit/>
          </a:bodyPr>
          <a:lstStyle/>
          <a:p>
            <a:r>
              <a:rPr lang="en-US" sz="2400" dirty="0"/>
              <a:t>Ed Williams</a:t>
            </a:r>
            <a:endParaRPr lang="en-US" sz="3600" dirty="0"/>
          </a:p>
        </p:txBody>
      </p:sp>
      <p:sp>
        <p:nvSpPr>
          <p:cNvPr id="7" name="Content Placeholder 6">
            <a:extLst>
              <a:ext uri="{FF2B5EF4-FFF2-40B4-BE49-F238E27FC236}">
                <a16:creationId xmlns:a16="http://schemas.microsoft.com/office/drawing/2014/main" id="{31651CE7-00A1-4A13-B2BE-E984F1EB2CD5}"/>
              </a:ext>
            </a:extLst>
          </p:cNvPr>
          <p:cNvSpPr>
            <a:spLocks noGrp="1"/>
          </p:cNvSpPr>
          <p:nvPr>
            <p:ph sz="half" idx="2"/>
          </p:nvPr>
        </p:nvSpPr>
        <p:spPr>
          <a:xfrm>
            <a:off x="3901440" y="1825625"/>
            <a:ext cx="7452360" cy="4351338"/>
          </a:xfrm>
        </p:spPr>
        <p:txBody>
          <a:bodyPr vert="horz" lIns="91440" tIns="45720" rIns="91440" bIns="45720" rtlCol="0" anchor="t">
            <a:normAutofit/>
          </a:bodyPr>
          <a:lstStyle/>
          <a:p>
            <a:pPr marL="0" indent="0">
              <a:buNone/>
            </a:pPr>
            <a:r>
              <a:rPr lang="en-US" sz="3000" b="1" dirty="0">
                <a:latin typeface="Arial" panose="020B0604020202020204" pitchFamily="34" charset="0"/>
                <a:cs typeface="Arial" panose="020B0604020202020204" pitchFamily="34" charset="0"/>
              </a:rPr>
              <a:t>Medical errors, preventable hospitalizations</a:t>
            </a:r>
          </a:p>
          <a:p>
            <a:r>
              <a:rPr lang="en-US" sz="2800" dirty="0">
                <a:latin typeface="Arial" panose="020B0604020202020204" pitchFamily="34" charset="0"/>
                <a:cs typeface="Arial" panose="020B0604020202020204" pitchFamily="34" charset="0"/>
              </a:rPr>
              <a:t>Ed</a:t>
            </a:r>
            <a:r>
              <a:rPr lang="en-US" dirty="0">
                <a:latin typeface="Arial" panose="020B0604020202020204" pitchFamily="34" charset="0"/>
                <a:cs typeface="Arial" panose="020B0604020202020204" pitchFamily="34" charset="0"/>
              </a:rPr>
              <a:t> Williams’ doctor switched him to a new beta blocker.</a:t>
            </a:r>
          </a:p>
          <a:p>
            <a:r>
              <a:rPr lang="en-US" sz="2800" dirty="0">
                <a:latin typeface="Arial" panose="020B0604020202020204" pitchFamily="34" charset="0"/>
                <a:cs typeface="Arial" panose="020B0604020202020204" pitchFamily="34" charset="0"/>
              </a:rPr>
              <a:t>Ed</a:t>
            </a:r>
            <a:r>
              <a:rPr lang="en-US" dirty="0">
                <a:latin typeface="Arial" panose="020B0604020202020204" pitchFamily="34" charset="0"/>
                <a:cs typeface="Arial" panose="020B0604020202020204" pitchFamily="34" charset="0"/>
              </a:rPr>
              <a:t> did not realize he should stop taking his old medicine, and the doctor did not check his understanding. </a:t>
            </a:r>
          </a:p>
          <a:p>
            <a:r>
              <a:rPr lang="en-US" sz="2800" dirty="0">
                <a:latin typeface="Arial" panose="020B0604020202020204" pitchFamily="34" charset="0"/>
                <a:cs typeface="Arial" panose="020B0604020202020204" pitchFamily="34" charset="0"/>
              </a:rPr>
              <a:t>Ed</a:t>
            </a:r>
            <a:r>
              <a:rPr lang="en-US" dirty="0">
                <a:latin typeface="Arial" panose="020B0604020202020204" pitchFamily="34" charset="0"/>
                <a:cs typeface="Arial" panose="020B0604020202020204" pitchFamily="34" charset="0"/>
              </a:rPr>
              <a:t> wound up in the hospital from taking both medicines.</a:t>
            </a:r>
          </a:p>
          <a:p>
            <a:endParaRPr lang="en-US" dirty="0"/>
          </a:p>
        </p:txBody>
      </p:sp>
      <p:sp>
        <p:nvSpPr>
          <p:cNvPr id="4" name="Slide Number Placeholder 3">
            <a:extLst>
              <a:ext uri="{FF2B5EF4-FFF2-40B4-BE49-F238E27FC236}">
                <a16:creationId xmlns:a16="http://schemas.microsoft.com/office/drawing/2014/main" id="{EA0E3877-BA2D-40A9-8090-CCB34C7474A5}"/>
              </a:ext>
            </a:extLst>
          </p:cNvPr>
          <p:cNvSpPr>
            <a:spLocks noGrp="1"/>
          </p:cNvSpPr>
          <p:nvPr>
            <p:ph type="sldNum" sz="quarter" idx="12"/>
          </p:nvPr>
        </p:nvSpPr>
        <p:spPr/>
        <p:txBody>
          <a:bodyPr/>
          <a:lstStyle/>
          <a:p>
            <a:fld id="{D2F0E868-51BE-4490-BEF9-30CD8F8E185C}" type="slidenum">
              <a:rPr lang="en-US" smtClean="0"/>
              <a:pPr/>
              <a:t>16</a:t>
            </a:fld>
            <a:endParaRPr lang="en-US"/>
          </a:p>
        </p:txBody>
      </p:sp>
    </p:spTree>
    <p:extLst>
      <p:ext uri="{BB962C8B-B14F-4D97-AF65-F5344CB8AC3E}">
        <p14:creationId xmlns:p14="http://schemas.microsoft.com/office/powerpoint/2010/main" val="22799470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42D9EDF-A233-4C7C-975B-1786199A5B33}"/>
              </a:ext>
            </a:extLst>
          </p:cNvPr>
          <p:cNvSpPr>
            <a:spLocks noGrp="1"/>
          </p:cNvSpPr>
          <p:nvPr>
            <p:ph type="title"/>
          </p:nvPr>
        </p:nvSpPr>
        <p:spPr/>
        <p:txBody>
          <a:bodyPr>
            <a:normAutofit fontScale="90000"/>
          </a:bodyPr>
          <a:lstStyle/>
          <a:p>
            <a:r>
              <a:rPr lang="en-US" b="1" dirty="0"/>
              <a:t>What Happens If Organizations</a:t>
            </a:r>
            <a:br>
              <a:rPr lang="en-US" b="1" dirty="0"/>
            </a:br>
            <a:r>
              <a:rPr lang="en-US" b="1" dirty="0"/>
              <a:t>Do Not Address Health Literacy? (Jose)</a:t>
            </a:r>
            <a:endParaRPr lang="en-US" dirty="0"/>
          </a:p>
        </p:txBody>
      </p:sp>
      <p:pic>
        <p:nvPicPr>
          <p:cNvPr id="9" name="Picture 8" descr="Young businessman hands together">
            <a:extLst>
              <a:ext uri="{FF2B5EF4-FFF2-40B4-BE49-F238E27FC236}">
                <a16:creationId xmlns:a16="http://schemas.microsoft.com/office/drawing/2014/main" id="{9C7D57DF-FA42-46E2-8EF2-0BA30D87F8B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200" y="2023238"/>
            <a:ext cx="1528013" cy="4179948"/>
          </a:xfrm>
          <a:prstGeom prst="rect">
            <a:avLst/>
          </a:prstGeom>
        </p:spPr>
      </p:pic>
      <p:sp>
        <p:nvSpPr>
          <p:cNvPr id="10" name="TextBox 9">
            <a:extLst>
              <a:ext uri="{FF2B5EF4-FFF2-40B4-BE49-F238E27FC236}">
                <a16:creationId xmlns:a16="http://schemas.microsoft.com/office/drawing/2014/main" id="{122D44D8-E57D-47CA-940F-429EEF1AC9C7}"/>
              </a:ext>
            </a:extLst>
          </p:cNvPr>
          <p:cNvSpPr txBox="1"/>
          <p:nvPr/>
        </p:nvSpPr>
        <p:spPr>
          <a:xfrm>
            <a:off x="970885" y="6203186"/>
            <a:ext cx="1746309" cy="461665"/>
          </a:xfrm>
          <a:prstGeom prst="rect">
            <a:avLst/>
          </a:prstGeom>
          <a:noFill/>
        </p:spPr>
        <p:txBody>
          <a:bodyPr wrap="square">
            <a:spAutoFit/>
          </a:bodyPr>
          <a:lstStyle/>
          <a:p>
            <a:r>
              <a:rPr lang="en-US" sz="2400" dirty="0"/>
              <a:t>Jose Torres</a:t>
            </a:r>
          </a:p>
        </p:txBody>
      </p:sp>
      <p:sp>
        <p:nvSpPr>
          <p:cNvPr id="7" name="Content Placeholder 6">
            <a:extLst>
              <a:ext uri="{FF2B5EF4-FFF2-40B4-BE49-F238E27FC236}">
                <a16:creationId xmlns:a16="http://schemas.microsoft.com/office/drawing/2014/main" id="{31651CE7-00A1-4A13-B2BE-E984F1EB2CD5}"/>
              </a:ext>
            </a:extLst>
          </p:cNvPr>
          <p:cNvSpPr>
            <a:spLocks noGrp="1"/>
          </p:cNvSpPr>
          <p:nvPr>
            <p:ph sz="half" idx="2"/>
          </p:nvPr>
        </p:nvSpPr>
        <p:spPr>
          <a:xfrm>
            <a:off x="3764280" y="2023238"/>
            <a:ext cx="7589519" cy="4377562"/>
          </a:xfrm>
        </p:spPr>
        <p:txBody>
          <a:bodyPr>
            <a:normAutofit/>
          </a:bodyPr>
          <a:lstStyle/>
          <a:p>
            <a:pPr marL="0" indent="0">
              <a:buNone/>
            </a:pPr>
            <a:r>
              <a:rPr lang="en-US" sz="3000" b="1" dirty="0">
                <a:latin typeface="Arial" panose="020B0604020202020204" pitchFamily="34" charset="0"/>
                <a:cs typeface="Arial" panose="020B0604020202020204" pitchFamily="34" charset="0"/>
              </a:rPr>
              <a:t>Fewer preventive services, more disease</a:t>
            </a:r>
          </a:p>
          <a:p>
            <a:pPr marL="171450" indent="-171450">
              <a:buFont typeface="Arial" panose="020B0604020202020204" pitchFamily="34" charset="0"/>
              <a:buChar char="•"/>
            </a:pPr>
            <a:r>
              <a:rPr lang="en-US" dirty="0">
                <a:latin typeface="Arial" panose="020B0604020202020204" pitchFamily="34" charset="0"/>
                <a:cs typeface="Arial" panose="020B0604020202020204" pitchFamily="34" charset="0"/>
              </a:rPr>
              <a:t>Jose Torres’ doctor sent a message through the patient portal that he was due for a flu shot.</a:t>
            </a:r>
          </a:p>
          <a:p>
            <a:pPr marL="171450" indent="-171450">
              <a:buFont typeface="Arial" panose="020B0604020202020204" pitchFamily="34" charset="0"/>
              <a:buChar char="•"/>
            </a:pPr>
            <a:r>
              <a:rPr lang="en-US" dirty="0">
                <a:latin typeface="Arial" panose="020B0604020202020204" pitchFamily="34" charset="0"/>
                <a:cs typeface="Arial" panose="020B0604020202020204" pitchFamily="34" charset="0"/>
              </a:rPr>
              <a:t>Jose doesn’t know how to log onto the patient portal. </a:t>
            </a:r>
          </a:p>
          <a:p>
            <a:pPr marL="171450" indent="-171450">
              <a:buFont typeface="Arial" panose="020B0604020202020204" pitchFamily="34" charset="0"/>
              <a:buChar char="•"/>
            </a:pPr>
            <a:r>
              <a:rPr lang="en-US" dirty="0">
                <a:latin typeface="Arial" panose="020B0604020202020204" pitchFamily="34" charset="0"/>
                <a:cs typeface="Arial" panose="020B0604020202020204" pitchFamily="34" charset="0"/>
              </a:rPr>
              <a:t>Jose lost his job when he was out sick with the flu.</a:t>
            </a:r>
            <a:endParaRPr lang="en-US" dirty="0"/>
          </a:p>
        </p:txBody>
      </p:sp>
      <p:sp>
        <p:nvSpPr>
          <p:cNvPr id="4" name="Slide Number Placeholder 3">
            <a:extLst>
              <a:ext uri="{FF2B5EF4-FFF2-40B4-BE49-F238E27FC236}">
                <a16:creationId xmlns:a16="http://schemas.microsoft.com/office/drawing/2014/main" id="{EA0E3877-BA2D-40A9-8090-CCB34C7474A5}"/>
              </a:ext>
            </a:extLst>
          </p:cNvPr>
          <p:cNvSpPr>
            <a:spLocks noGrp="1"/>
          </p:cNvSpPr>
          <p:nvPr>
            <p:ph type="sldNum" sz="quarter" idx="12"/>
          </p:nvPr>
        </p:nvSpPr>
        <p:spPr/>
        <p:txBody>
          <a:bodyPr/>
          <a:lstStyle/>
          <a:p>
            <a:fld id="{D2F0E868-51BE-4490-BEF9-30CD8F8E185C}" type="slidenum">
              <a:rPr lang="en-US" smtClean="0"/>
              <a:pPr/>
              <a:t>17</a:t>
            </a:fld>
            <a:endParaRPr lang="en-US"/>
          </a:p>
        </p:txBody>
      </p:sp>
    </p:spTree>
    <p:extLst>
      <p:ext uri="{BB962C8B-B14F-4D97-AF65-F5344CB8AC3E}">
        <p14:creationId xmlns:p14="http://schemas.microsoft.com/office/powerpoint/2010/main" val="25053227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42D9EDF-A233-4C7C-975B-1786199A5B33}"/>
              </a:ext>
            </a:extLst>
          </p:cNvPr>
          <p:cNvSpPr>
            <a:spLocks noGrp="1"/>
          </p:cNvSpPr>
          <p:nvPr>
            <p:ph type="title"/>
          </p:nvPr>
        </p:nvSpPr>
        <p:spPr/>
        <p:txBody>
          <a:bodyPr>
            <a:normAutofit fontScale="90000"/>
          </a:bodyPr>
          <a:lstStyle/>
          <a:p>
            <a:r>
              <a:rPr lang="en-US" b="1" dirty="0"/>
              <a:t>What Happens If Organizations</a:t>
            </a:r>
            <a:br>
              <a:rPr lang="en-US" b="1" dirty="0"/>
            </a:br>
            <a:r>
              <a:rPr lang="en-US" b="1" dirty="0"/>
              <a:t>Do Not Address Health Literacy? (Terri)</a:t>
            </a:r>
            <a:endParaRPr lang="en-US" dirty="0"/>
          </a:p>
        </p:txBody>
      </p:sp>
      <p:pic>
        <p:nvPicPr>
          <p:cNvPr id="21" name="Content Placeholder 20" descr="Elderly woman with hands on waist smiling">
            <a:extLst>
              <a:ext uri="{FF2B5EF4-FFF2-40B4-BE49-F238E27FC236}">
                <a16:creationId xmlns:a16="http://schemas.microsoft.com/office/drawing/2014/main" id="{C12D8904-16AF-0645-5098-978C022B7EE8}"/>
              </a:ext>
            </a:extLst>
          </p:cNvPr>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1046841" y="1956650"/>
            <a:ext cx="1781146" cy="4168867"/>
          </a:xfrm>
        </p:spPr>
      </p:pic>
      <p:sp>
        <p:nvSpPr>
          <p:cNvPr id="12" name="TextBox 11">
            <a:extLst>
              <a:ext uri="{FF2B5EF4-FFF2-40B4-BE49-F238E27FC236}">
                <a16:creationId xmlns:a16="http://schemas.microsoft.com/office/drawing/2014/main" id="{40608E96-C9F7-4834-B1C5-E378385CD62A}"/>
              </a:ext>
            </a:extLst>
          </p:cNvPr>
          <p:cNvSpPr txBox="1"/>
          <p:nvPr/>
        </p:nvSpPr>
        <p:spPr>
          <a:xfrm>
            <a:off x="1114786" y="6129018"/>
            <a:ext cx="1645256" cy="461665"/>
          </a:xfrm>
          <a:prstGeom prst="rect">
            <a:avLst/>
          </a:prstGeom>
          <a:noFill/>
        </p:spPr>
        <p:txBody>
          <a:bodyPr wrap="square">
            <a:spAutoFit/>
          </a:bodyPr>
          <a:lstStyle/>
          <a:p>
            <a:r>
              <a:rPr lang="en-US" sz="2400" dirty="0"/>
              <a:t>Terri Nolan</a:t>
            </a:r>
          </a:p>
        </p:txBody>
      </p:sp>
      <p:sp>
        <p:nvSpPr>
          <p:cNvPr id="7" name="Content Placeholder 6">
            <a:extLst>
              <a:ext uri="{FF2B5EF4-FFF2-40B4-BE49-F238E27FC236}">
                <a16:creationId xmlns:a16="http://schemas.microsoft.com/office/drawing/2014/main" id="{31651CE7-00A1-4A13-B2BE-E984F1EB2CD5}"/>
              </a:ext>
            </a:extLst>
          </p:cNvPr>
          <p:cNvSpPr>
            <a:spLocks noGrp="1"/>
          </p:cNvSpPr>
          <p:nvPr>
            <p:ph sz="half" idx="2"/>
          </p:nvPr>
        </p:nvSpPr>
        <p:spPr>
          <a:xfrm>
            <a:off x="3886200" y="1825624"/>
            <a:ext cx="7559040" cy="4761557"/>
          </a:xfrm>
        </p:spPr>
        <p:txBody>
          <a:bodyPr>
            <a:normAutofit lnSpcReduction="10000"/>
          </a:bodyPr>
          <a:lstStyle/>
          <a:p>
            <a:pPr marL="0" indent="0">
              <a:buNone/>
            </a:pPr>
            <a:r>
              <a:rPr lang="en-US" sz="2800" b="1" dirty="0">
                <a:latin typeface="Arial" panose="020B0604020202020204" pitchFamily="34" charset="0"/>
                <a:cs typeface="Arial" panose="020B0604020202020204" pitchFamily="34" charset="0"/>
              </a:rPr>
              <a:t>Skipped medicine, preventable hospitalizations</a:t>
            </a:r>
          </a:p>
          <a:p>
            <a:r>
              <a:rPr lang="en-US" dirty="0">
                <a:latin typeface="Arial" panose="020B0604020202020204" pitchFamily="34" charset="0"/>
                <a:cs typeface="Arial" panose="020B0604020202020204" pitchFamily="34" charset="0"/>
              </a:rPr>
              <a:t>Terri Nolan’s asthma had been well controlled for years.</a:t>
            </a:r>
          </a:p>
          <a:p>
            <a:r>
              <a:rPr lang="en-US" dirty="0">
                <a:latin typeface="Arial" panose="020B0604020202020204" pitchFamily="34" charset="0"/>
                <a:cs typeface="Arial" panose="020B0604020202020204" pitchFamily="34" charset="0"/>
              </a:rPr>
              <a:t>After a severe attack landed her in the hospital, her doctor suggested increasing her controller medicine.</a:t>
            </a:r>
          </a:p>
          <a:p>
            <a:r>
              <a:rPr lang="en-US" dirty="0">
                <a:latin typeface="Arial" panose="020B0604020202020204" pitchFamily="34" charset="0"/>
                <a:cs typeface="Arial" panose="020B0604020202020204" pitchFamily="34" charset="0"/>
              </a:rPr>
              <a:t>Terri admitted she had only been taking her medicine once a week to save money.</a:t>
            </a:r>
          </a:p>
          <a:p>
            <a:r>
              <a:rPr lang="en-US" dirty="0">
                <a:latin typeface="Arial" panose="020B0604020202020204" pitchFamily="34" charset="0"/>
                <a:cs typeface="Arial" panose="020B0604020202020204" pitchFamily="34" charset="0"/>
              </a:rPr>
              <a:t>No one had asked if she had trouble affording her medicine.</a:t>
            </a:r>
          </a:p>
        </p:txBody>
      </p:sp>
      <p:sp>
        <p:nvSpPr>
          <p:cNvPr id="4" name="Slide Number Placeholder 3">
            <a:extLst>
              <a:ext uri="{FF2B5EF4-FFF2-40B4-BE49-F238E27FC236}">
                <a16:creationId xmlns:a16="http://schemas.microsoft.com/office/drawing/2014/main" id="{EA0E3877-BA2D-40A9-8090-CCB34C7474A5}"/>
              </a:ext>
            </a:extLst>
          </p:cNvPr>
          <p:cNvSpPr>
            <a:spLocks noGrp="1"/>
          </p:cNvSpPr>
          <p:nvPr>
            <p:ph type="sldNum" sz="quarter" idx="12"/>
          </p:nvPr>
        </p:nvSpPr>
        <p:spPr/>
        <p:txBody>
          <a:bodyPr/>
          <a:lstStyle/>
          <a:p>
            <a:fld id="{D2F0E868-51BE-4490-BEF9-30CD8F8E185C}" type="slidenum">
              <a:rPr lang="en-US" smtClean="0"/>
              <a:pPr/>
              <a:t>18</a:t>
            </a:fld>
            <a:endParaRPr lang="en-US"/>
          </a:p>
        </p:txBody>
      </p:sp>
    </p:spTree>
    <p:extLst>
      <p:ext uri="{BB962C8B-B14F-4D97-AF65-F5344CB8AC3E}">
        <p14:creationId xmlns:p14="http://schemas.microsoft.com/office/powerpoint/2010/main" val="38267152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8F409DE-826E-DF6B-8AE5-C10F1203800B}"/>
              </a:ext>
            </a:extLst>
          </p:cNvPr>
          <p:cNvSpPr>
            <a:spLocks noGrp="1"/>
          </p:cNvSpPr>
          <p:nvPr>
            <p:ph type="title"/>
          </p:nvPr>
        </p:nvSpPr>
        <p:spPr/>
        <p:txBody>
          <a:bodyPr/>
          <a:lstStyle/>
          <a:p>
            <a:r>
              <a:rPr lang="en-US" dirty="0"/>
              <a:t>Discussion Questions: Stories</a:t>
            </a:r>
          </a:p>
        </p:txBody>
      </p:sp>
      <p:sp>
        <p:nvSpPr>
          <p:cNvPr id="7" name="Content Placeholder 6">
            <a:extLst>
              <a:ext uri="{FF2B5EF4-FFF2-40B4-BE49-F238E27FC236}">
                <a16:creationId xmlns:a16="http://schemas.microsoft.com/office/drawing/2014/main" id="{97F37BAE-1713-BA06-48FD-85C93AD2F7D9}"/>
              </a:ext>
            </a:extLst>
          </p:cNvPr>
          <p:cNvSpPr>
            <a:spLocks noGrp="1"/>
          </p:cNvSpPr>
          <p:nvPr>
            <p:ph idx="1"/>
          </p:nvPr>
        </p:nvSpPr>
        <p:spPr>
          <a:xfrm>
            <a:off x="1432560" y="2275839"/>
            <a:ext cx="9921240" cy="3901123"/>
          </a:xfrm>
        </p:spPr>
        <p:txBody>
          <a:bodyPr>
            <a:normAutofit/>
          </a:bodyPr>
          <a:lstStyle/>
          <a:p>
            <a:pPr marL="0" indent="0">
              <a:buNone/>
            </a:pPr>
            <a:r>
              <a:rPr lang="en-US" sz="3200" dirty="0"/>
              <a:t>Do these stories remind you of any of your patients?</a:t>
            </a:r>
          </a:p>
          <a:p>
            <a:pPr marL="0" indent="0">
              <a:buNone/>
            </a:pPr>
            <a:endParaRPr lang="en-US" sz="3200" dirty="0"/>
          </a:p>
          <a:p>
            <a:pPr marL="0" indent="0">
              <a:buNone/>
            </a:pPr>
            <a:r>
              <a:rPr lang="en-US" sz="3200" dirty="0"/>
              <a:t>Can you think of a time when you and a patient didn’t understand each other? What happened?</a:t>
            </a:r>
          </a:p>
          <a:p>
            <a:pPr marL="0" indent="0">
              <a:buNone/>
            </a:pPr>
            <a:endParaRPr lang="en-US" sz="3200" dirty="0"/>
          </a:p>
          <a:p>
            <a:pPr marL="0" indent="0">
              <a:buNone/>
            </a:pPr>
            <a:endParaRPr lang="en-US" sz="3200" dirty="0"/>
          </a:p>
        </p:txBody>
      </p:sp>
      <p:sp>
        <p:nvSpPr>
          <p:cNvPr id="5" name="Slide Number Placeholder 4">
            <a:extLst>
              <a:ext uri="{FF2B5EF4-FFF2-40B4-BE49-F238E27FC236}">
                <a16:creationId xmlns:a16="http://schemas.microsoft.com/office/drawing/2014/main" id="{6C8F89AF-A80A-ABC0-3BB3-E2EF147837D2}"/>
              </a:ext>
            </a:extLst>
          </p:cNvPr>
          <p:cNvSpPr>
            <a:spLocks noGrp="1"/>
          </p:cNvSpPr>
          <p:nvPr>
            <p:ph type="sldNum" sz="quarter" idx="12"/>
          </p:nvPr>
        </p:nvSpPr>
        <p:spPr/>
        <p:txBody>
          <a:bodyPr/>
          <a:lstStyle/>
          <a:p>
            <a:fld id="{95C9B120-244C-4CA4-A1D8-95B51459BB93}" type="slidenum">
              <a:rPr lang="en-US" smtClean="0"/>
              <a:t>19</a:t>
            </a:fld>
            <a:endParaRPr lang="en-US"/>
          </a:p>
        </p:txBody>
      </p:sp>
    </p:spTree>
    <p:extLst>
      <p:ext uri="{BB962C8B-B14F-4D97-AF65-F5344CB8AC3E}">
        <p14:creationId xmlns:p14="http://schemas.microsoft.com/office/powerpoint/2010/main" val="36179718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6793E7EE-EF2B-4E78-89A5-4E6C206A1C08}"/>
              </a:ext>
            </a:extLst>
          </p:cNvPr>
          <p:cNvSpPr>
            <a:spLocks noGrp="1"/>
          </p:cNvSpPr>
          <p:nvPr>
            <p:ph type="title"/>
          </p:nvPr>
        </p:nvSpPr>
        <p:spPr>
          <a:xfrm>
            <a:off x="0" y="0"/>
            <a:ext cx="12192000" cy="1280160"/>
          </a:xfrm>
          <a:gradFill flip="none" rotWithShape="1">
            <a:gsLst>
              <a:gs pos="0">
                <a:schemeClr val="accent1">
                  <a:lumMod val="75000"/>
                  <a:shade val="30000"/>
                  <a:satMod val="115000"/>
                </a:schemeClr>
              </a:gs>
              <a:gs pos="50000">
                <a:schemeClr val="accent1">
                  <a:lumMod val="75000"/>
                  <a:shade val="67500"/>
                  <a:satMod val="115000"/>
                </a:schemeClr>
              </a:gs>
              <a:gs pos="100000">
                <a:schemeClr val="accent1">
                  <a:lumMod val="75000"/>
                  <a:shade val="100000"/>
                  <a:satMod val="115000"/>
                </a:schemeClr>
              </a:gs>
            </a:gsLst>
            <a:lin ang="2700000" scaled="1"/>
            <a:tileRect/>
          </a:gradFill>
        </p:spPr>
        <p:txBody>
          <a:bodyPr/>
          <a:lstStyle/>
          <a:p>
            <a:pPr algn="ctr"/>
            <a:r>
              <a:rPr lang="en-US" b="1">
                <a:solidFill>
                  <a:schemeClr val="bg1"/>
                </a:solidFill>
                <a:latin typeface="Arial" panose="020B0604020202020204" pitchFamily="34" charset="0"/>
                <a:cs typeface="Arial" panose="020B0604020202020204" pitchFamily="34" charset="0"/>
              </a:rPr>
              <a:t>Overview</a:t>
            </a:r>
          </a:p>
        </p:txBody>
      </p:sp>
      <p:sp>
        <p:nvSpPr>
          <p:cNvPr id="6" name="Content Placeholder 2">
            <a:extLst>
              <a:ext uri="{FF2B5EF4-FFF2-40B4-BE49-F238E27FC236}">
                <a16:creationId xmlns:a16="http://schemas.microsoft.com/office/drawing/2014/main" id="{AB63CC22-CEFF-455E-AE41-E3173AA4262B}"/>
              </a:ext>
            </a:extLst>
          </p:cNvPr>
          <p:cNvSpPr>
            <a:spLocks noGrp="1"/>
          </p:cNvSpPr>
          <p:nvPr>
            <p:ph idx="1"/>
          </p:nvPr>
        </p:nvSpPr>
        <p:spPr>
          <a:xfrm>
            <a:off x="1981200" y="3023616"/>
            <a:ext cx="8229600" cy="3226498"/>
          </a:xfrm>
        </p:spPr>
        <p:txBody>
          <a:bodyPr vert="horz" lIns="91440" tIns="45720" rIns="91440" bIns="45720" rtlCol="0" anchor="t">
            <a:normAutofit/>
          </a:bodyPr>
          <a:lstStyle/>
          <a:p>
            <a:pPr marL="274320" indent="-274320">
              <a:lnSpc>
                <a:spcPct val="100000"/>
              </a:lnSpc>
              <a:spcBef>
                <a:spcPts val="1200"/>
              </a:spcBef>
            </a:pPr>
            <a:r>
              <a:rPr lang="en-US" dirty="0">
                <a:latin typeface="Arial" panose="020B0604020202020204" pitchFamily="34" charset="0"/>
                <a:cs typeface="Arial" panose="020B0604020202020204" pitchFamily="34" charset="0"/>
              </a:rPr>
              <a:t>Health Literacy: What It Is and Why It’s Important</a:t>
            </a:r>
          </a:p>
          <a:p>
            <a:pPr marL="274320" indent="-274320">
              <a:lnSpc>
                <a:spcPct val="100000"/>
              </a:lnSpc>
              <a:spcBef>
                <a:spcPts val="1200"/>
              </a:spcBef>
            </a:pPr>
            <a:r>
              <a:rPr lang="en-US" dirty="0">
                <a:effectLst/>
                <a:latin typeface="Arial" panose="020B0604020202020204" pitchFamily="34" charset="0"/>
                <a:ea typeface="Calibri" panose="020F0502020204030204" pitchFamily="34" charset="0"/>
                <a:cs typeface="Arial" panose="020B0604020202020204" pitchFamily="34" charset="0"/>
              </a:rPr>
              <a:t>Health Literacy Strategies</a:t>
            </a:r>
          </a:p>
          <a:p>
            <a:pPr marL="0" indent="0">
              <a:lnSpc>
                <a:spcPct val="100000"/>
              </a:lnSpc>
              <a:spcBef>
                <a:spcPts val="1200"/>
              </a:spcBef>
              <a:buNone/>
            </a:pPr>
            <a:endParaRPr lang="en-US"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515FE5F3-F055-4B74-82E4-6D0BE06FA8BF}"/>
              </a:ext>
            </a:extLst>
          </p:cNvPr>
          <p:cNvSpPr>
            <a:spLocks noGrp="1"/>
          </p:cNvSpPr>
          <p:nvPr>
            <p:ph type="sldNum" sz="quarter" idx="12"/>
          </p:nvPr>
        </p:nvSpPr>
        <p:spPr/>
        <p:txBody>
          <a:bodyPr/>
          <a:lstStyle/>
          <a:p>
            <a:fld id="{95C9B120-244C-4CA4-A1D8-95B51459BB93}" type="slidenum">
              <a:rPr lang="en-US" smtClean="0"/>
              <a:t>2</a:t>
            </a:fld>
            <a:endParaRPr lang="en-US"/>
          </a:p>
        </p:txBody>
      </p:sp>
    </p:spTree>
    <p:extLst>
      <p:ext uri="{BB962C8B-B14F-4D97-AF65-F5344CB8AC3E}">
        <p14:creationId xmlns:p14="http://schemas.microsoft.com/office/powerpoint/2010/main" val="391717882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78F8D1-9A61-4C6B-8199-2BA29054226A}"/>
              </a:ext>
            </a:extLst>
          </p:cNvPr>
          <p:cNvSpPr>
            <a:spLocks noGrp="1"/>
          </p:cNvSpPr>
          <p:nvPr>
            <p:ph type="title"/>
          </p:nvPr>
        </p:nvSpPr>
        <p:spPr/>
        <p:txBody>
          <a:bodyPr>
            <a:normAutofit/>
          </a:bodyPr>
          <a:lstStyle/>
          <a:p>
            <a:r>
              <a:rPr lang="en-US" sz="4400" b="1" dirty="0">
                <a:latin typeface="Arial" panose="020B0604020202020204" pitchFamily="34" charset="0"/>
                <a:cs typeface="Arial" panose="020B0604020202020204" pitchFamily="34" charset="0"/>
              </a:rPr>
              <a:t>Health Literacy Strategies</a:t>
            </a:r>
            <a:endParaRPr lang="en-US" b="1" dirty="0"/>
          </a:p>
        </p:txBody>
      </p:sp>
      <p:sp>
        <p:nvSpPr>
          <p:cNvPr id="3" name="Content Placeholder 2">
            <a:extLst>
              <a:ext uri="{FF2B5EF4-FFF2-40B4-BE49-F238E27FC236}">
                <a16:creationId xmlns:a16="http://schemas.microsoft.com/office/drawing/2014/main" id="{656BA4A4-13D7-47F2-B375-AABE515B2357}"/>
              </a:ext>
            </a:extLst>
          </p:cNvPr>
          <p:cNvSpPr>
            <a:spLocks noGrp="1"/>
          </p:cNvSpPr>
          <p:nvPr>
            <p:ph idx="1"/>
          </p:nvPr>
        </p:nvSpPr>
        <p:spPr>
          <a:xfrm>
            <a:off x="838200" y="2826327"/>
            <a:ext cx="10515600" cy="3779425"/>
          </a:xfrm>
        </p:spPr>
        <p:txBody>
          <a:bodyPr>
            <a:normAutofit/>
          </a:bodyPr>
          <a:lstStyle/>
          <a:p>
            <a:pPr marL="0" indent="0" algn="ctr">
              <a:buNone/>
            </a:pPr>
            <a:r>
              <a:rPr lang="en-US" sz="3600" dirty="0">
                <a:latin typeface="Arial" panose="020B0604020202020204" pitchFamily="34" charset="0"/>
                <a:cs typeface="Arial" panose="020B0604020202020204" pitchFamily="34" charset="0"/>
              </a:rPr>
              <a:t>Let’s talk about ways to improve health literacy.</a:t>
            </a:r>
          </a:p>
          <a:p>
            <a:pPr marL="0" indent="0" algn="ctr">
              <a:buNone/>
            </a:pPr>
            <a:endParaRPr lang="en-US" sz="2000" b="1" i="1" dirty="0">
              <a:solidFill>
                <a:srgbClr val="C00000"/>
              </a:solidFill>
              <a:highlight>
                <a:srgbClr val="FFFF00"/>
              </a:highlight>
              <a:latin typeface="Arial" panose="020B0604020202020204" pitchFamily="34" charset="0"/>
              <a:cs typeface="Arial" panose="020B0604020202020204" pitchFamily="34" charset="0"/>
            </a:endParaRPr>
          </a:p>
          <a:p>
            <a:pPr marL="0" indent="0" algn="ctr">
              <a:buNone/>
            </a:pPr>
            <a:endParaRPr lang="en-US" sz="2000" b="1" i="1" dirty="0">
              <a:solidFill>
                <a:srgbClr val="C00000"/>
              </a:solidFill>
              <a:highlight>
                <a:srgbClr val="FFFF00"/>
              </a:highlight>
              <a:latin typeface="Arial" panose="020B0604020202020204" pitchFamily="34" charset="0"/>
              <a:cs typeface="Arial" panose="020B0604020202020204" pitchFamily="34" charset="0"/>
            </a:endParaRPr>
          </a:p>
          <a:p>
            <a:pPr marL="0" indent="0" algn="ctr">
              <a:buNone/>
            </a:pPr>
            <a:endParaRPr lang="en-US" sz="2000" b="1" i="1" dirty="0">
              <a:solidFill>
                <a:srgbClr val="C00000"/>
              </a:solidFill>
              <a:highlight>
                <a:srgbClr val="FFFF00"/>
              </a:highlight>
              <a:latin typeface="Arial" panose="020B0604020202020204" pitchFamily="34" charset="0"/>
              <a:cs typeface="Arial" panose="020B0604020202020204" pitchFamily="34" charset="0"/>
            </a:endParaRPr>
          </a:p>
          <a:p>
            <a:pPr marL="0" indent="0" algn="ctr">
              <a:buNone/>
            </a:pPr>
            <a:endParaRPr lang="en-US" sz="4000"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CCA5571C-8139-4451-8A82-939960F58D05}"/>
              </a:ext>
            </a:extLst>
          </p:cNvPr>
          <p:cNvSpPr>
            <a:spLocks noGrp="1"/>
          </p:cNvSpPr>
          <p:nvPr>
            <p:ph type="sldNum" sz="quarter" idx="12"/>
          </p:nvPr>
        </p:nvSpPr>
        <p:spPr/>
        <p:txBody>
          <a:bodyPr/>
          <a:lstStyle/>
          <a:p>
            <a:fld id="{D2F0E868-51BE-4490-BEF9-30CD8F8E185C}" type="slidenum">
              <a:rPr lang="en-US" smtClean="0"/>
              <a:pPr/>
              <a:t>20</a:t>
            </a:fld>
            <a:endParaRPr lang="en-US"/>
          </a:p>
        </p:txBody>
      </p:sp>
    </p:spTree>
    <p:extLst>
      <p:ext uri="{BB962C8B-B14F-4D97-AF65-F5344CB8AC3E}">
        <p14:creationId xmlns:p14="http://schemas.microsoft.com/office/powerpoint/2010/main" val="21836912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BD24A0-E4D1-4701-BEDD-A00848E1C6EF}"/>
              </a:ext>
            </a:extLst>
          </p:cNvPr>
          <p:cNvSpPr>
            <a:spLocks noGrp="1"/>
          </p:cNvSpPr>
          <p:nvPr>
            <p:ph type="title"/>
          </p:nvPr>
        </p:nvSpPr>
        <p:spPr/>
        <p:txBody>
          <a:bodyPr>
            <a:normAutofit fontScale="90000"/>
          </a:bodyPr>
          <a:lstStyle/>
          <a:p>
            <a:r>
              <a:rPr lang="en-US" b="1" dirty="0"/>
              <a:t>Use Health Literacy </a:t>
            </a:r>
            <a:br>
              <a:rPr lang="en-US" b="1" dirty="0"/>
            </a:br>
            <a:r>
              <a:rPr lang="en-US" b="1" dirty="0"/>
              <a:t>Universal Precautions</a:t>
            </a:r>
          </a:p>
        </p:txBody>
      </p:sp>
      <p:sp>
        <p:nvSpPr>
          <p:cNvPr id="3" name="Content Placeholder 2">
            <a:extLst>
              <a:ext uri="{FF2B5EF4-FFF2-40B4-BE49-F238E27FC236}">
                <a16:creationId xmlns:a16="http://schemas.microsoft.com/office/drawing/2014/main" id="{6A37DC82-E3EC-4047-BF12-0AA4939D4B06}"/>
              </a:ext>
            </a:extLst>
          </p:cNvPr>
          <p:cNvSpPr>
            <a:spLocks noGrp="1"/>
          </p:cNvSpPr>
          <p:nvPr>
            <p:ph idx="1"/>
          </p:nvPr>
        </p:nvSpPr>
        <p:spPr>
          <a:xfrm>
            <a:off x="838200" y="1825625"/>
            <a:ext cx="10515600" cy="1069975"/>
          </a:xfrm>
        </p:spPr>
        <p:txBody>
          <a:bodyPr/>
          <a:lstStyle/>
          <a:p>
            <a:pPr indent="0">
              <a:buNone/>
              <a:defRPr/>
            </a:pPr>
            <a:r>
              <a:rPr lang="en-US" sz="3200" dirty="0">
                <a:latin typeface="Arial" panose="020B0604020202020204" pitchFamily="34" charset="0"/>
                <a:cs typeface="Arial" panose="020B0604020202020204" pitchFamily="34" charset="0"/>
              </a:rPr>
              <a:t>Structure health information and the delivery of care as if everyone may have limited health literacy. </a:t>
            </a:r>
          </a:p>
          <a:p>
            <a:pPr indent="0">
              <a:buNone/>
              <a:defRPr/>
            </a:pPr>
            <a:endParaRPr lang="en-US" dirty="0">
              <a:latin typeface="Arial" panose="020B0604020202020204" pitchFamily="34" charset="0"/>
              <a:cs typeface="Arial" panose="020B0604020202020204" pitchFamily="34" charset="0"/>
            </a:endParaRPr>
          </a:p>
          <a:p>
            <a:endParaRPr lang="en-US" dirty="0"/>
          </a:p>
        </p:txBody>
      </p:sp>
      <p:sp>
        <p:nvSpPr>
          <p:cNvPr id="5" name="TextBox 4">
            <a:extLst>
              <a:ext uri="{FF2B5EF4-FFF2-40B4-BE49-F238E27FC236}">
                <a16:creationId xmlns:a16="http://schemas.microsoft.com/office/drawing/2014/main" id="{03D50EC6-AA79-43D3-B62E-5B8DAFCEB099}"/>
              </a:ext>
            </a:extLst>
          </p:cNvPr>
          <p:cNvSpPr txBox="1"/>
          <p:nvPr/>
        </p:nvSpPr>
        <p:spPr>
          <a:xfrm>
            <a:off x="955963" y="3130799"/>
            <a:ext cx="6594764" cy="2954655"/>
          </a:xfrm>
          <a:prstGeom prst="rect">
            <a:avLst/>
          </a:prstGeom>
          <a:noFill/>
        </p:spPr>
        <p:txBody>
          <a:bodyPr wrap="square" rtlCol="0">
            <a:spAutoFit/>
          </a:bodyPr>
          <a:lstStyle/>
          <a:p>
            <a:pPr marL="685800" indent="-457200">
              <a:buFont typeface="Arial" panose="020B0604020202020204" pitchFamily="34" charset="0"/>
              <a:buChar char="•"/>
              <a:defRPr/>
            </a:pPr>
            <a:r>
              <a:rPr lang="en-US" sz="2800" dirty="0">
                <a:latin typeface="Arial" panose="020B0604020202020204" pitchFamily="34" charset="0"/>
                <a:cs typeface="Arial" panose="020B0604020202020204" pitchFamily="34" charset="0"/>
              </a:rPr>
              <a:t>You can’t tell by looking.</a:t>
            </a:r>
          </a:p>
          <a:p>
            <a:pPr marL="685800" indent="-457200">
              <a:buFont typeface="Arial" panose="020B0604020202020204" pitchFamily="34" charset="0"/>
              <a:buChar char="•"/>
              <a:defRPr/>
            </a:pPr>
            <a:r>
              <a:rPr lang="en-US" sz="2800" dirty="0">
                <a:latin typeface="Arial" panose="020B0604020202020204" pitchFamily="34" charset="0"/>
                <a:cs typeface="Arial" panose="020B0604020202020204" pitchFamily="34" charset="0"/>
              </a:rPr>
              <a:t>People are busy.</a:t>
            </a:r>
          </a:p>
          <a:p>
            <a:pPr marL="685800" indent="-457200">
              <a:buFont typeface="Arial" panose="020B0604020202020204" pitchFamily="34" charset="0"/>
              <a:buChar char="•"/>
              <a:defRPr/>
            </a:pPr>
            <a:r>
              <a:rPr lang="en-US" sz="2800" dirty="0">
                <a:latin typeface="Arial" panose="020B0604020202020204" pitchFamily="34" charset="0"/>
                <a:cs typeface="Arial" panose="020B0604020202020204" pitchFamily="34" charset="0"/>
              </a:rPr>
              <a:t>Let’s not make people work hard to understand.</a:t>
            </a:r>
          </a:p>
          <a:p>
            <a:pPr marL="685800" indent="-457200">
              <a:buFont typeface="Arial" panose="020B0604020202020204" pitchFamily="34" charset="0"/>
              <a:buChar char="•"/>
              <a:defRPr/>
            </a:pPr>
            <a:r>
              <a:rPr lang="en-US" sz="2800" dirty="0">
                <a:latin typeface="Arial" panose="020B0604020202020204" pitchFamily="34" charset="0"/>
                <a:cs typeface="Arial" panose="020B0604020202020204" pitchFamily="34" charset="0"/>
              </a:rPr>
              <a:t>Everyone appreciates and benefits from clear communication.</a:t>
            </a:r>
          </a:p>
          <a:p>
            <a:endParaRPr lang="en-US" dirty="0"/>
          </a:p>
        </p:txBody>
      </p:sp>
      <p:sp>
        <p:nvSpPr>
          <p:cNvPr id="9" name="TextBox 8">
            <a:extLst>
              <a:ext uri="{FF2B5EF4-FFF2-40B4-BE49-F238E27FC236}">
                <a16:creationId xmlns:a16="http://schemas.microsoft.com/office/drawing/2014/main" id="{7E3C9D08-13C9-6B9A-B01A-2098756950CD}"/>
              </a:ext>
            </a:extLst>
          </p:cNvPr>
          <p:cNvSpPr txBox="1"/>
          <p:nvPr/>
        </p:nvSpPr>
        <p:spPr>
          <a:xfrm>
            <a:off x="1234668" y="6135987"/>
            <a:ext cx="6060558" cy="369332"/>
          </a:xfrm>
          <a:prstGeom prst="rect">
            <a:avLst/>
          </a:prstGeom>
          <a:noFill/>
          <a:ln w="12700">
            <a:solidFill>
              <a:schemeClr val="accent1"/>
            </a:solidFill>
          </a:ln>
        </p:spPr>
        <p:txBody>
          <a:bodyPr wrap="square" rtlCol="0">
            <a:spAutoFit/>
          </a:bodyPr>
          <a:lstStyle/>
          <a:p>
            <a:r>
              <a:rPr lang="en-US" dirty="0">
                <a:hlinkClick r:id="rId3"/>
              </a:rPr>
              <a:t>AHRQ Health Literacy Universal Precautions Toolkit, 3</a:t>
            </a:r>
            <a:r>
              <a:rPr lang="en-US" baseline="30000" dirty="0">
                <a:hlinkClick r:id="rId3"/>
              </a:rPr>
              <a:t>rd</a:t>
            </a:r>
            <a:r>
              <a:rPr lang="en-US" dirty="0">
                <a:hlinkClick r:id="rId3"/>
              </a:rPr>
              <a:t> edition</a:t>
            </a:r>
            <a:endParaRPr lang="en-US" dirty="0"/>
          </a:p>
        </p:txBody>
      </p:sp>
      <p:pic>
        <p:nvPicPr>
          <p:cNvPr id="8" name="Picture 7" descr="Image of AHRQ Health Literacy Universal Precautions Toolkit, 3rd edition">
            <a:extLst>
              <a:ext uri="{FF2B5EF4-FFF2-40B4-BE49-F238E27FC236}">
                <a16:creationId xmlns:a16="http://schemas.microsoft.com/office/drawing/2014/main" id="{010754A0-5625-142F-A0CC-B5158F43B39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52913" y="2969757"/>
            <a:ext cx="2743200" cy="3541735"/>
          </a:xfrm>
          <a:prstGeom prst="rect">
            <a:avLst/>
          </a:prstGeom>
        </p:spPr>
      </p:pic>
      <p:sp>
        <p:nvSpPr>
          <p:cNvPr id="4" name="Slide Number Placeholder 3">
            <a:extLst>
              <a:ext uri="{FF2B5EF4-FFF2-40B4-BE49-F238E27FC236}">
                <a16:creationId xmlns:a16="http://schemas.microsoft.com/office/drawing/2014/main" id="{76026924-2FD9-49B2-9122-082F6AC19D0E}"/>
              </a:ext>
            </a:extLst>
          </p:cNvPr>
          <p:cNvSpPr>
            <a:spLocks noGrp="1"/>
          </p:cNvSpPr>
          <p:nvPr>
            <p:ph type="sldNum" sz="quarter" idx="12"/>
          </p:nvPr>
        </p:nvSpPr>
        <p:spPr/>
        <p:txBody>
          <a:bodyPr/>
          <a:lstStyle/>
          <a:p>
            <a:fld id="{D2F0E868-51BE-4490-BEF9-30CD8F8E185C}" type="slidenum">
              <a:rPr lang="en-US" smtClean="0"/>
              <a:pPr/>
              <a:t>21</a:t>
            </a:fld>
            <a:endParaRPr lang="en-US"/>
          </a:p>
        </p:txBody>
      </p:sp>
    </p:spTree>
    <p:extLst>
      <p:ext uri="{BB962C8B-B14F-4D97-AF65-F5344CB8AC3E}">
        <p14:creationId xmlns:p14="http://schemas.microsoft.com/office/powerpoint/2010/main" val="42843046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21141D-9A9E-441B-9B24-81D2FF988CE3}"/>
              </a:ext>
            </a:extLst>
          </p:cNvPr>
          <p:cNvSpPr>
            <a:spLocks noGrp="1"/>
          </p:cNvSpPr>
          <p:nvPr>
            <p:ph type="title"/>
          </p:nvPr>
        </p:nvSpPr>
        <p:spPr/>
        <p:txBody>
          <a:bodyPr>
            <a:normAutofit/>
          </a:bodyPr>
          <a:lstStyle/>
          <a:p>
            <a:r>
              <a:rPr lang="en-US" sz="4000" b="1" dirty="0"/>
              <a:t>We Think We Are Being Clear</a:t>
            </a:r>
          </a:p>
        </p:txBody>
      </p:sp>
      <p:sp>
        <p:nvSpPr>
          <p:cNvPr id="3" name="Content Placeholder 2">
            <a:extLst>
              <a:ext uri="{FF2B5EF4-FFF2-40B4-BE49-F238E27FC236}">
                <a16:creationId xmlns:a16="http://schemas.microsoft.com/office/drawing/2014/main" id="{C7F344D7-1550-4C21-A31B-192A921F11F3}"/>
              </a:ext>
            </a:extLst>
          </p:cNvPr>
          <p:cNvSpPr>
            <a:spLocks noGrp="1"/>
          </p:cNvSpPr>
          <p:nvPr>
            <p:ph idx="1"/>
          </p:nvPr>
        </p:nvSpPr>
        <p:spPr>
          <a:xfrm>
            <a:off x="935664" y="1786270"/>
            <a:ext cx="10418135" cy="4390693"/>
          </a:xfrm>
        </p:spPr>
        <p:txBody>
          <a:bodyPr>
            <a:normAutofit/>
          </a:bodyPr>
          <a:lstStyle/>
          <a:p>
            <a:pPr marL="0" indent="0">
              <a:buNone/>
            </a:pPr>
            <a:r>
              <a:rPr lang="en-US" sz="3200" dirty="0">
                <a:latin typeface="Arial" panose="020B0604020202020204" pitchFamily="34" charset="0"/>
                <a:cs typeface="Arial" panose="020B0604020202020204" pitchFamily="34" charset="0"/>
              </a:rPr>
              <a:t>The greatest problem with communication is the illusion it has occurred.</a:t>
            </a:r>
          </a:p>
          <a:p>
            <a:pPr marL="0" indent="0" algn="ctr">
              <a:buNone/>
            </a:pPr>
            <a:r>
              <a:rPr lang="en-US" sz="3200"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 Attributed to George Bernard Shaw</a:t>
            </a:r>
          </a:p>
          <a:p>
            <a:pPr marL="0" indent="0">
              <a:buNone/>
            </a:pPr>
            <a:endParaRPr lang="en-US" sz="3200" dirty="0">
              <a:latin typeface="Arial" panose="020B0604020202020204" pitchFamily="34" charset="0"/>
              <a:cs typeface="Arial" panose="020B0604020202020204" pitchFamily="34" charset="0"/>
            </a:endParaRPr>
          </a:p>
        </p:txBody>
      </p:sp>
      <p:pic>
        <p:nvPicPr>
          <p:cNvPr id="5" name="Picture 4" descr="Icon of a person speaking to a person who is listening but has a question mark thought bubble.">
            <a:extLst>
              <a:ext uri="{FF2B5EF4-FFF2-40B4-BE49-F238E27FC236}">
                <a16:creationId xmlns:a16="http://schemas.microsoft.com/office/drawing/2014/main" id="{8702FF0C-003C-4B3E-B0E7-0C146067673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48100" y="3429000"/>
            <a:ext cx="4495799" cy="3173505"/>
          </a:xfrm>
          <a:prstGeom prst="rect">
            <a:avLst/>
          </a:prstGeom>
        </p:spPr>
      </p:pic>
      <p:sp>
        <p:nvSpPr>
          <p:cNvPr id="4" name="Slide Number Placeholder 3">
            <a:extLst>
              <a:ext uri="{FF2B5EF4-FFF2-40B4-BE49-F238E27FC236}">
                <a16:creationId xmlns:a16="http://schemas.microsoft.com/office/drawing/2014/main" id="{78EFBCA0-5127-41E3-9597-A7350CBBDE6A}"/>
              </a:ext>
            </a:extLst>
          </p:cNvPr>
          <p:cNvSpPr>
            <a:spLocks noGrp="1"/>
          </p:cNvSpPr>
          <p:nvPr>
            <p:ph type="sldNum" sz="quarter" idx="12"/>
          </p:nvPr>
        </p:nvSpPr>
        <p:spPr/>
        <p:txBody>
          <a:bodyPr/>
          <a:lstStyle/>
          <a:p>
            <a:fld id="{D2F0E868-51BE-4490-BEF9-30CD8F8E185C}" type="slidenum">
              <a:rPr lang="en-US" smtClean="0"/>
              <a:pPr/>
              <a:t>22</a:t>
            </a:fld>
            <a:endParaRPr lang="en-US"/>
          </a:p>
        </p:txBody>
      </p:sp>
    </p:spTree>
    <p:extLst>
      <p:ext uri="{BB962C8B-B14F-4D97-AF65-F5344CB8AC3E}">
        <p14:creationId xmlns:p14="http://schemas.microsoft.com/office/powerpoint/2010/main" val="242122771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EA677D-B7EB-5476-1F7D-5DFA276317F7}"/>
              </a:ext>
            </a:extLst>
          </p:cNvPr>
          <p:cNvSpPr>
            <a:spLocks noGrp="1"/>
          </p:cNvSpPr>
          <p:nvPr>
            <p:ph type="title"/>
          </p:nvPr>
        </p:nvSpPr>
        <p:spPr/>
        <p:txBody>
          <a:bodyPr/>
          <a:lstStyle/>
          <a:p>
            <a:r>
              <a:rPr lang="en-US" b="1" dirty="0"/>
              <a:t>Do Not Make Assumptions About:</a:t>
            </a:r>
            <a:endParaRPr lang="en-US" dirty="0"/>
          </a:p>
        </p:txBody>
      </p:sp>
      <p:sp>
        <p:nvSpPr>
          <p:cNvPr id="6" name="Text Placeholder 5">
            <a:extLst>
              <a:ext uri="{FF2B5EF4-FFF2-40B4-BE49-F238E27FC236}">
                <a16:creationId xmlns:a16="http://schemas.microsoft.com/office/drawing/2014/main" id="{CEF910D4-F4E4-65DB-B3B8-CAE70F6E3C33}"/>
              </a:ext>
            </a:extLst>
          </p:cNvPr>
          <p:cNvSpPr>
            <a:spLocks noGrp="1"/>
          </p:cNvSpPr>
          <p:nvPr>
            <p:ph sz="half" idx="1"/>
          </p:nvPr>
        </p:nvSpPr>
        <p:spPr>
          <a:xfrm>
            <a:off x="838200" y="1825625"/>
            <a:ext cx="5181600" cy="4351338"/>
          </a:xfrm>
        </p:spPr>
        <p:txBody>
          <a:bodyPr>
            <a:normAutofit/>
          </a:bodyPr>
          <a:lstStyle/>
          <a:p>
            <a:pPr marL="0" indent="0">
              <a:buNone/>
            </a:pPr>
            <a:r>
              <a:rPr lang="en-US" sz="2800" b="1" dirty="0">
                <a:latin typeface="Arial" panose="020B0604020202020204" pitchFamily="34" charset="0"/>
                <a:cs typeface="Arial" panose="020B0604020202020204" pitchFamily="34" charset="0"/>
              </a:rPr>
              <a:t>Health Literacy</a:t>
            </a:r>
          </a:p>
        </p:txBody>
      </p:sp>
      <p:sp>
        <p:nvSpPr>
          <p:cNvPr id="7" name="Content Placeholder 6">
            <a:extLst>
              <a:ext uri="{FF2B5EF4-FFF2-40B4-BE49-F238E27FC236}">
                <a16:creationId xmlns:a16="http://schemas.microsoft.com/office/drawing/2014/main" id="{FF37F717-2209-5F60-7DCD-95F2A17A14AE}"/>
              </a:ext>
            </a:extLst>
          </p:cNvPr>
          <p:cNvSpPr txBox="1">
            <a:spLocks/>
          </p:cNvSpPr>
          <p:nvPr/>
        </p:nvSpPr>
        <p:spPr>
          <a:xfrm>
            <a:off x="839788" y="2505075"/>
            <a:ext cx="5157787" cy="368458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SzPct val="80000"/>
              <a:buFont typeface="Courier New" panose="02070309020205020404" pitchFamily="49" charset="0"/>
              <a:buChar char="o"/>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SzPct val="80000"/>
              <a:buFont typeface="Wingdings" panose="05000000000000000000" pitchFamily="2" charset="2"/>
              <a:buChar char="q"/>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Wingdings" panose="05000000000000000000" pitchFamily="2" charset="2"/>
              <a:buChar char="Ø"/>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en-US">
                <a:latin typeface="Arial" panose="020B0604020202020204" pitchFamily="34" charset="0"/>
                <a:cs typeface="Arial" panose="020B0604020202020204" pitchFamily="34" charset="0"/>
              </a:rPr>
              <a:t>Literacy</a:t>
            </a:r>
          </a:p>
          <a:p>
            <a:pPr>
              <a:defRPr/>
            </a:pPr>
            <a:r>
              <a:rPr lang="en-US">
                <a:latin typeface="Arial" panose="020B0604020202020204" pitchFamily="34" charset="0"/>
                <a:cs typeface="Arial" panose="020B0604020202020204" pitchFamily="34" charset="0"/>
              </a:rPr>
              <a:t>Numeracy</a:t>
            </a:r>
          </a:p>
          <a:p>
            <a:pPr>
              <a:defRPr/>
            </a:pPr>
            <a:r>
              <a:rPr lang="en-US">
                <a:latin typeface="Arial" panose="020B0604020202020204" pitchFamily="34" charset="0"/>
                <a:cs typeface="Arial" panose="020B0604020202020204" pitchFamily="34" charset="0"/>
              </a:rPr>
              <a:t>Medical terminology</a:t>
            </a:r>
          </a:p>
          <a:p>
            <a:pPr>
              <a:defRPr/>
            </a:pPr>
            <a:r>
              <a:rPr lang="en-US">
                <a:latin typeface="Arial" panose="020B0604020202020204" pitchFamily="34" charset="0"/>
                <a:cs typeface="Arial" panose="020B0604020202020204" pitchFamily="34" charset="0"/>
              </a:rPr>
              <a:t>Medical concepts (e.g., contagion, titration)</a:t>
            </a:r>
          </a:p>
          <a:p>
            <a:pPr>
              <a:defRPr/>
            </a:pPr>
            <a:r>
              <a:rPr lang="en-US">
                <a:latin typeface="Arial" panose="020B0604020202020204" pitchFamily="34" charset="0"/>
                <a:cs typeface="Arial" panose="020B0604020202020204" pitchFamily="34" charset="0"/>
              </a:rPr>
              <a:t>Body functions</a:t>
            </a:r>
          </a:p>
          <a:p>
            <a:endParaRPr lang="en-US" dirty="0"/>
          </a:p>
        </p:txBody>
      </p:sp>
      <p:sp>
        <p:nvSpPr>
          <p:cNvPr id="8" name="Text Placeholder 7">
            <a:extLst>
              <a:ext uri="{FF2B5EF4-FFF2-40B4-BE49-F238E27FC236}">
                <a16:creationId xmlns:a16="http://schemas.microsoft.com/office/drawing/2014/main" id="{8AA0EDD4-FD36-902B-95D0-72709B1BBF0E}"/>
              </a:ext>
            </a:extLst>
          </p:cNvPr>
          <p:cNvSpPr>
            <a:spLocks noGrp="1"/>
          </p:cNvSpPr>
          <p:nvPr>
            <p:ph sz="half" idx="2"/>
          </p:nvPr>
        </p:nvSpPr>
        <p:spPr>
          <a:xfrm>
            <a:off x="6172200" y="1825625"/>
            <a:ext cx="5181600" cy="4351338"/>
          </a:xfrm>
        </p:spPr>
        <p:txBody>
          <a:bodyPr>
            <a:normAutofit/>
          </a:bodyPr>
          <a:lstStyle/>
          <a:p>
            <a:pPr marL="0" indent="0">
              <a:buNone/>
            </a:pPr>
            <a:r>
              <a:rPr lang="en-US" sz="2800" b="1" dirty="0">
                <a:latin typeface="Arial" panose="020B0604020202020204" pitchFamily="34" charset="0"/>
                <a:cs typeface="Arial" panose="020B0604020202020204" pitchFamily="34" charset="0"/>
              </a:rPr>
              <a:t>Culture</a:t>
            </a:r>
          </a:p>
        </p:txBody>
      </p:sp>
      <p:sp>
        <p:nvSpPr>
          <p:cNvPr id="9" name="Content Placeholder 8">
            <a:extLst>
              <a:ext uri="{FF2B5EF4-FFF2-40B4-BE49-F238E27FC236}">
                <a16:creationId xmlns:a16="http://schemas.microsoft.com/office/drawing/2014/main" id="{4EE37A27-C9EE-4559-8B24-EB6F86A8A820}"/>
              </a:ext>
            </a:extLst>
          </p:cNvPr>
          <p:cNvSpPr txBox="1">
            <a:spLocks/>
          </p:cNvSpPr>
          <p:nvPr/>
        </p:nvSpPr>
        <p:spPr>
          <a:xfrm>
            <a:off x="6172200" y="2505075"/>
            <a:ext cx="5183188" cy="368458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SzPct val="80000"/>
              <a:buFont typeface="Courier New" panose="02070309020205020404" pitchFamily="49" charset="0"/>
              <a:buChar char="o"/>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SzPct val="80000"/>
              <a:buFont typeface="Wingdings" panose="05000000000000000000" pitchFamily="2" charset="2"/>
              <a:buChar char="q"/>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Wingdings" panose="05000000000000000000" pitchFamily="2" charset="2"/>
              <a:buChar char="Ø"/>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en-US">
                <a:latin typeface="Arial" panose="020B0604020202020204" pitchFamily="34" charset="0"/>
                <a:cs typeface="Arial" panose="020B0604020202020204" pitchFamily="34" charset="0"/>
              </a:rPr>
              <a:t>Language</a:t>
            </a:r>
          </a:p>
          <a:p>
            <a:pPr>
              <a:defRPr/>
            </a:pPr>
            <a:r>
              <a:rPr lang="en-US">
                <a:latin typeface="Arial" panose="020B0604020202020204" pitchFamily="34" charset="0"/>
                <a:cs typeface="Arial" panose="020B0604020202020204" pitchFamily="34" charset="0"/>
              </a:rPr>
              <a:t>Western medicine</a:t>
            </a:r>
          </a:p>
          <a:p>
            <a:pPr>
              <a:defRPr/>
            </a:pPr>
            <a:r>
              <a:rPr lang="en-US">
                <a:latin typeface="Arial" panose="020B0604020202020204" pitchFamily="34" charset="0"/>
                <a:cs typeface="Arial" panose="020B0604020202020204" pitchFamily="34" charset="0"/>
              </a:rPr>
              <a:t>Health beliefs</a:t>
            </a:r>
          </a:p>
          <a:p>
            <a:pPr>
              <a:defRPr/>
            </a:pPr>
            <a:r>
              <a:rPr lang="en-US">
                <a:latin typeface="Arial" panose="020B0604020202020204" pitchFamily="34" charset="0"/>
                <a:cs typeface="Arial" panose="020B0604020202020204" pitchFamily="34" charset="0"/>
              </a:rPr>
              <a:t>Religious beliefs</a:t>
            </a:r>
          </a:p>
          <a:p>
            <a:pPr>
              <a:defRPr/>
            </a:pPr>
            <a:r>
              <a:rPr lang="en-US">
                <a:latin typeface="Arial" panose="020B0604020202020204" pitchFamily="34" charset="0"/>
                <a:cs typeface="Arial" panose="020B0604020202020204" pitchFamily="34" charset="0"/>
              </a:rPr>
              <a:t>Health and cultural practices</a:t>
            </a:r>
          </a:p>
          <a:p>
            <a:pPr>
              <a:defRPr/>
            </a:pPr>
            <a:r>
              <a:rPr lang="en-US">
                <a:latin typeface="Arial" panose="020B0604020202020204" pitchFamily="34" charset="0"/>
                <a:cs typeface="Arial" panose="020B0604020202020204" pitchFamily="34" charset="0"/>
              </a:rPr>
              <a:t>Diet and supplements</a:t>
            </a:r>
          </a:p>
          <a:p>
            <a:pPr>
              <a:defRPr/>
            </a:pPr>
            <a:r>
              <a:rPr lang="en-US">
                <a:latin typeface="Arial" panose="020B0604020202020204" pitchFamily="34" charset="0"/>
                <a:cs typeface="Arial" panose="020B0604020202020204" pitchFamily="34" charset="0"/>
              </a:rPr>
              <a:t>Family and community roles</a:t>
            </a:r>
          </a:p>
          <a:p>
            <a:pPr marL="0" indent="0">
              <a:buFont typeface="Arial" panose="020B0604020202020204" pitchFamily="34" charset="0"/>
              <a:buNone/>
            </a:pPr>
            <a:endParaRPr lang="en-US" dirty="0">
              <a:latin typeface="Arial" panose="020B0604020202020204" pitchFamily="34" charset="0"/>
              <a:cs typeface="Arial" panose="020B0604020202020204" pitchFamily="34" charset="0"/>
            </a:endParaRPr>
          </a:p>
        </p:txBody>
      </p:sp>
      <p:sp>
        <p:nvSpPr>
          <p:cNvPr id="5" name="Slide Number Placeholder 4">
            <a:extLst>
              <a:ext uri="{FF2B5EF4-FFF2-40B4-BE49-F238E27FC236}">
                <a16:creationId xmlns:a16="http://schemas.microsoft.com/office/drawing/2014/main" id="{82DA7279-ADB4-4D38-133F-D1321FD54846}"/>
              </a:ext>
            </a:extLst>
          </p:cNvPr>
          <p:cNvSpPr>
            <a:spLocks noGrp="1"/>
          </p:cNvSpPr>
          <p:nvPr>
            <p:ph type="sldNum" sz="quarter" idx="12"/>
          </p:nvPr>
        </p:nvSpPr>
        <p:spPr/>
        <p:txBody>
          <a:bodyPr/>
          <a:lstStyle/>
          <a:p>
            <a:fld id="{95C9B120-244C-4CA4-A1D8-95B51459BB93}" type="slidenum">
              <a:rPr lang="en-US" smtClean="0"/>
              <a:t>23</a:t>
            </a:fld>
            <a:endParaRPr lang="en-US"/>
          </a:p>
        </p:txBody>
      </p:sp>
    </p:spTree>
    <p:extLst>
      <p:ext uri="{BB962C8B-B14F-4D97-AF65-F5344CB8AC3E}">
        <p14:creationId xmlns:p14="http://schemas.microsoft.com/office/powerpoint/2010/main" val="51123396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68A9BC-217C-47AF-87CD-9E9E1FBA0F76}"/>
              </a:ext>
            </a:extLst>
          </p:cNvPr>
          <p:cNvSpPr>
            <a:spLocks noGrp="1"/>
          </p:cNvSpPr>
          <p:nvPr>
            <p:ph type="title"/>
          </p:nvPr>
        </p:nvSpPr>
        <p:spPr/>
        <p:txBody>
          <a:bodyPr/>
          <a:lstStyle/>
          <a:p>
            <a:r>
              <a:rPr lang="en-US" b="1" dirty="0"/>
              <a:t>Improve Spoken Communication</a:t>
            </a:r>
          </a:p>
        </p:txBody>
      </p:sp>
      <p:pic>
        <p:nvPicPr>
          <p:cNvPr id="9" name="Graphic 8" descr="Doctor icon">
            <a:extLst>
              <a:ext uri="{FF2B5EF4-FFF2-40B4-BE49-F238E27FC236}">
                <a16:creationId xmlns:a16="http://schemas.microsoft.com/office/drawing/2014/main" id="{A36A6EA7-295D-497A-A9B8-5F4BEF88515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831239" y="1914925"/>
            <a:ext cx="914400" cy="914400"/>
          </a:xfrm>
          <a:prstGeom prst="rect">
            <a:avLst/>
          </a:prstGeom>
        </p:spPr>
      </p:pic>
      <p:sp>
        <p:nvSpPr>
          <p:cNvPr id="14" name="TextBox 13">
            <a:extLst>
              <a:ext uri="{FF2B5EF4-FFF2-40B4-BE49-F238E27FC236}">
                <a16:creationId xmlns:a16="http://schemas.microsoft.com/office/drawing/2014/main" id="{FA7B2D83-0E9E-40DA-A3FA-FA2466E60BEF}"/>
              </a:ext>
            </a:extLst>
          </p:cNvPr>
          <p:cNvSpPr txBox="1"/>
          <p:nvPr/>
        </p:nvSpPr>
        <p:spPr>
          <a:xfrm>
            <a:off x="1637279" y="3105834"/>
            <a:ext cx="1487050" cy="646331"/>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Healthcare Encounters</a:t>
            </a:r>
          </a:p>
        </p:txBody>
      </p:sp>
      <p:pic>
        <p:nvPicPr>
          <p:cNvPr id="22" name="Content Placeholder 21" descr="Office worker icon">
            <a:extLst>
              <a:ext uri="{FF2B5EF4-FFF2-40B4-BE49-F238E27FC236}">
                <a16:creationId xmlns:a16="http://schemas.microsoft.com/office/drawing/2014/main" id="{71512929-2B88-8287-509C-116FCA077171}"/>
              </a:ext>
            </a:extLst>
          </p:cNvPr>
          <p:cNvPicPr>
            <a:picLocks noGrp="1" noChangeAspect="1"/>
          </p:cNvPicPr>
          <p:nvPr>
            <p:ph idx="1"/>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831239" y="4274125"/>
            <a:ext cx="914400" cy="914400"/>
          </a:xfrm>
        </p:spPr>
      </p:pic>
      <p:sp>
        <p:nvSpPr>
          <p:cNvPr id="13" name="TextBox 12">
            <a:extLst>
              <a:ext uri="{FF2B5EF4-FFF2-40B4-BE49-F238E27FC236}">
                <a16:creationId xmlns:a16="http://schemas.microsoft.com/office/drawing/2014/main" id="{3BC56A1C-B7CB-4E84-A053-C54D15871DA0}"/>
              </a:ext>
            </a:extLst>
          </p:cNvPr>
          <p:cNvSpPr txBox="1"/>
          <p:nvPr/>
        </p:nvSpPr>
        <p:spPr>
          <a:xfrm>
            <a:off x="1637279" y="5468908"/>
            <a:ext cx="1487050" cy="369332"/>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Front Desk</a:t>
            </a:r>
          </a:p>
        </p:txBody>
      </p:sp>
      <p:pic>
        <p:nvPicPr>
          <p:cNvPr id="17" name="Graphic 16" descr="Telephone icon">
            <a:extLst>
              <a:ext uri="{FF2B5EF4-FFF2-40B4-BE49-F238E27FC236}">
                <a16:creationId xmlns:a16="http://schemas.microsoft.com/office/drawing/2014/main" id="{3C3ED9A6-25C9-49A8-8C88-B688E188BEC5}"/>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4156866" y="1912465"/>
            <a:ext cx="872127" cy="872127"/>
          </a:xfrm>
          <a:prstGeom prst="rect">
            <a:avLst/>
          </a:prstGeom>
        </p:spPr>
      </p:pic>
      <p:sp>
        <p:nvSpPr>
          <p:cNvPr id="18" name="TextBox 17">
            <a:extLst>
              <a:ext uri="{FF2B5EF4-FFF2-40B4-BE49-F238E27FC236}">
                <a16:creationId xmlns:a16="http://schemas.microsoft.com/office/drawing/2014/main" id="{9DE63BAF-C59D-5270-6D6B-EC2396D1CF89}"/>
              </a:ext>
            </a:extLst>
          </p:cNvPr>
          <p:cNvSpPr txBox="1"/>
          <p:nvPr/>
        </p:nvSpPr>
        <p:spPr>
          <a:xfrm>
            <a:off x="3879985" y="3123028"/>
            <a:ext cx="1487050" cy="646331"/>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Telephone Access</a:t>
            </a:r>
          </a:p>
        </p:txBody>
      </p:sp>
      <p:pic>
        <p:nvPicPr>
          <p:cNvPr id="26" name="Graphic 25" descr="Person at a desk icon">
            <a:extLst>
              <a:ext uri="{FF2B5EF4-FFF2-40B4-BE49-F238E27FC236}">
                <a16:creationId xmlns:a16="http://schemas.microsoft.com/office/drawing/2014/main" id="{83141768-AC84-E7B6-305C-B6BCE77A4477}"/>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4135729" y="4274125"/>
            <a:ext cx="914400" cy="914400"/>
          </a:xfrm>
          <a:prstGeom prst="rect">
            <a:avLst/>
          </a:prstGeom>
        </p:spPr>
      </p:pic>
      <p:sp>
        <p:nvSpPr>
          <p:cNvPr id="27" name="TextBox 26">
            <a:extLst>
              <a:ext uri="{FF2B5EF4-FFF2-40B4-BE49-F238E27FC236}">
                <a16:creationId xmlns:a16="http://schemas.microsoft.com/office/drawing/2014/main" id="{8D267485-EFB2-CE63-7DD3-73506E81B5EA}"/>
              </a:ext>
            </a:extLst>
          </p:cNvPr>
          <p:cNvSpPr txBox="1"/>
          <p:nvPr/>
        </p:nvSpPr>
        <p:spPr>
          <a:xfrm>
            <a:off x="4135729" y="5468908"/>
            <a:ext cx="1487050" cy="369332"/>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Billing</a:t>
            </a:r>
          </a:p>
        </p:txBody>
      </p:sp>
      <p:sp>
        <p:nvSpPr>
          <p:cNvPr id="16" name="TextBox 15">
            <a:extLst>
              <a:ext uri="{FF2B5EF4-FFF2-40B4-BE49-F238E27FC236}">
                <a16:creationId xmlns:a16="http://schemas.microsoft.com/office/drawing/2014/main" id="{59987557-EBF2-464F-9104-C235972A32A6}"/>
              </a:ext>
            </a:extLst>
          </p:cNvPr>
          <p:cNvSpPr txBox="1"/>
          <p:nvPr/>
        </p:nvSpPr>
        <p:spPr>
          <a:xfrm>
            <a:off x="6096000" y="1627246"/>
            <a:ext cx="5612318" cy="4308872"/>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spcBef>
                <a:spcPts val="2400"/>
              </a:spcBef>
            </a:pPr>
            <a:r>
              <a:rPr lang="en-US" sz="2800" b="1" dirty="0">
                <a:latin typeface="Arial" panose="020B0604020202020204" pitchFamily="34" charset="0"/>
                <a:cs typeface="Arial" panose="020B0604020202020204" pitchFamily="34" charset="0"/>
              </a:rPr>
              <a:t>Related Tools</a:t>
            </a:r>
          </a:p>
          <a:p>
            <a:pPr marL="342900" indent="-342900">
              <a:spcBef>
                <a:spcPts val="600"/>
              </a:spcBef>
              <a:buFont typeface="Arial" panose="020B0604020202020204" pitchFamily="34" charset="0"/>
              <a:buChar char="•"/>
            </a:pPr>
            <a:r>
              <a:rPr lang="en-US" sz="2700" b="0" i="0" u="sng" dirty="0">
                <a:solidFill>
                  <a:srgbClr val="005B94"/>
                </a:solidFill>
                <a:effectLst/>
                <a:latin typeface="Source Sans Pro" panose="020B0503030403020204" pitchFamily="34" charset="0"/>
                <a:hlinkClick r:id="rId11"/>
              </a:rPr>
              <a:t>Communicate Clearly: Tool #4</a:t>
            </a:r>
            <a:endParaRPr lang="en-US" sz="2700" b="1" u="sng" dirty="0">
              <a:solidFill>
                <a:srgbClr val="005B94"/>
              </a:solidFill>
              <a:latin typeface="Arial" panose="020B0604020202020204" pitchFamily="34" charset="0"/>
              <a:cs typeface="Arial" panose="020B0604020202020204" pitchFamily="34" charset="0"/>
            </a:endParaRPr>
          </a:p>
          <a:p>
            <a:pPr marL="342900" indent="-342900">
              <a:spcBef>
                <a:spcPts val="600"/>
              </a:spcBef>
              <a:buFont typeface="Arial" panose="020B0604020202020204" pitchFamily="34" charset="0"/>
              <a:buChar char="•"/>
            </a:pPr>
            <a:r>
              <a:rPr lang="en-US" sz="2700" b="0" i="0" u="sng" dirty="0">
                <a:solidFill>
                  <a:srgbClr val="005B94"/>
                </a:solidFill>
                <a:effectLst/>
                <a:latin typeface="Source Sans Pro" panose="020B0503030403020204" pitchFamily="34" charset="0"/>
                <a:hlinkClick r:id="rId12"/>
              </a:rPr>
              <a:t>Use the Teach-Back Method: Tool #5</a:t>
            </a:r>
            <a:endParaRPr lang="en-US" sz="2700" b="1" u="sng" dirty="0">
              <a:solidFill>
                <a:srgbClr val="005B94"/>
              </a:solidFill>
              <a:latin typeface="Arial" panose="020B0604020202020204" pitchFamily="34" charset="0"/>
              <a:cs typeface="Arial" panose="020B0604020202020204" pitchFamily="34" charset="0"/>
            </a:endParaRPr>
          </a:p>
          <a:p>
            <a:pPr marL="342900" indent="-342900">
              <a:spcBef>
                <a:spcPts val="600"/>
              </a:spcBef>
              <a:buFont typeface="Arial" panose="020B0604020202020204" pitchFamily="34" charset="0"/>
              <a:buChar char="•"/>
            </a:pPr>
            <a:r>
              <a:rPr lang="en-US" sz="2700" b="0" i="0" u="sng" dirty="0">
                <a:solidFill>
                  <a:srgbClr val="005B94"/>
                </a:solidFill>
                <a:effectLst/>
                <a:latin typeface="Source Sans Pro" panose="020B0503030403020204" pitchFamily="34" charset="0"/>
                <a:hlinkClick r:id="rId13"/>
              </a:rPr>
              <a:t>Be Easy to Access: Tool #7</a:t>
            </a:r>
            <a:endParaRPr lang="en-US" sz="2700" b="0" i="0" u="sng" dirty="0">
              <a:solidFill>
                <a:srgbClr val="005B94"/>
              </a:solidFill>
              <a:effectLst/>
              <a:latin typeface="Source Sans Pro" panose="020B0503030403020204" pitchFamily="34" charset="0"/>
            </a:endParaRPr>
          </a:p>
          <a:p>
            <a:pPr marL="342900" indent="-342900">
              <a:spcBef>
                <a:spcPts val="600"/>
              </a:spcBef>
              <a:buFont typeface="Arial" panose="020B0604020202020204" pitchFamily="34" charset="0"/>
              <a:buChar char="•"/>
            </a:pPr>
            <a:r>
              <a:rPr lang="en-US" sz="2700" b="0" i="0" u="sng" dirty="0">
                <a:solidFill>
                  <a:srgbClr val="005B94"/>
                </a:solidFill>
                <a:effectLst/>
                <a:latin typeface="Source Sans Pro" panose="020B0503030403020204" pitchFamily="34" charset="0"/>
                <a:hlinkClick r:id="rId14"/>
              </a:rPr>
              <a:t>Address Language Differences: Tool #9</a:t>
            </a:r>
            <a:endParaRPr lang="en-US" sz="2700" b="0" i="0" u="sng" dirty="0">
              <a:solidFill>
                <a:srgbClr val="005B94"/>
              </a:solidFill>
              <a:effectLst/>
              <a:latin typeface="Source Sans Pro" panose="020B0503030403020204" pitchFamily="34" charset="0"/>
            </a:endParaRPr>
          </a:p>
          <a:p>
            <a:pPr marL="342900" indent="-342900">
              <a:spcBef>
                <a:spcPts val="600"/>
              </a:spcBef>
              <a:buFont typeface="Arial" panose="020B0604020202020204" pitchFamily="34" charset="0"/>
              <a:buChar char="•"/>
            </a:pPr>
            <a:r>
              <a:rPr lang="en-US" sz="2700" b="0" i="0" u="sng" dirty="0">
                <a:solidFill>
                  <a:srgbClr val="005B94"/>
                </a:solidFill>
                <a:effectLst/>
                <a:latin typeface="Source Sans Pro" panose="020B0503030403020204" pitchFamily="34" charset="0"/>
                <a:hlinkClick r:id="rId15"/>
              </a:rPr>
              <a:t>Consider </a:t>
            </a:r>
            <a:r>
              <a:rPr lang="en-US" sz="2700" u="sng" dirty="0">
                <a:solidFill>
                  <a:srgbClr val="005B94"/>
                </a:solidFill>
                <a:latin typeface="Source Sans Pro" panose="020B0503030403020204" pitchFamily="34" charset="0"/>
              </a:rPr>
              <a:t>Culture</a:t>
            </a:r>
            <a:r>
              <a:rPr lang="en-US" sz="2700" b="0" i="0" u="sng" dirty="0">
                <a:solidFill>
                  <a:srgbClr val="005B94"/>
                </a:solidFill>
                <a:effectLst/>
                <a:latin typeface="Source Sans Pro" panose="020B0503030403020204" pitchFamily="34" charset="0"/>
                <a:hlinkClick r:id="rId15"/>
              </a:rPr>
              <a:t>: Tool #10</a:t>
            </a:r>
            <a:endParaRPr lang="en-US" sz="2700" b="0" i="0" u="sng" dirty="0">
              <a:solidFill>
                <a:srgbClr val="005B94"/>
              </a:solidFill>
              <a:effectLst/>
              <a:latin typeface="Source Sans Pro" panose="020B0503030403020204" pitchFamily="34" charset="0"/>
            </a:endParaRPr>
          </a:p>
          <a:p>
            <a:pPr marL="342900" indent="-342900">
              <a:spcBef>
                <a:spcPts val="600"/>
              </a:spcBef>
              <a:buFont typeface="Arial" panose="020B0604020202020204" pitchFamily="34" charset="0"/>
              <a:buChar char="•"/>
            </a:pPr>
            <a:r>
              <a:rPr lang="en-US" sz="2700" b="0" i="0" u="sng" dirty="0">
                <a:solidFill>
                  <a:srgbClr val="005B94"/>
                </a:solidFill>
                <a:effectLst/>
                <a:latin typeface="Source Sans Pro" panose="020B0503030403020204" pitchFamily="34" charset="0"/>
                <a:hlinkClick r:id="rId16"/>
              </a:rPr>
              <a:t>Encourage Questions: Tool #14</a:t>
            </a:r>
            <a:endParaRPr lang="en-US" sz="2700" b="1"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9096CB1C-CAD4-4212-9E9D-02A7610EC233}"/>
              </a:ext>
            </a:extLst>
          </p:cNvPr>
          <p:cNvSpPr>
            <a:spLocks noGrp="1"/>
          </p:cNvSpPr>
          <p:nvPr>
            <p:ph type="sldNum" sz="quarter" idx="12"/>
          </p:nvPr>
        </p:nvSpPr>
        <p:spPr/>
        <p:txBody>
          <a:bodyPr/>
          <a:lstStyle/>
          <a:p>
            <a:fld id="{D2F0E868-51BE-4490-BEF9-30CD8F8E185C}" type="slidenum">
              <a:rPr lang="en-US" smtClean="0"/>
              <a:pPr/>
              <a:t>24</a:t>
            </a:fld>
            <a:endParaRPr lang="en-US"/>
          </a:p>
        </p:txBody>
      </p:sp>
    </p:spTree>
    <p:extLst>
      <p:ext uri="{BB962C8B-B14F-4D97-AF65-F5344CB8AC3E}">
        <p14:creationId xmlns:p14="http://schemas.microsoft.com/office/powerpoint/2010/main" val="217293424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pPr>
              <a:defRPr/>
            </a:pPr>
            <a:r>
              <a:rPr lang="en-US" b="1" dirty="0"/>
              <a:t>Clear Communication</a:t>
            </a:r>
          </a:p>
        </p:txBody>
      </p:sp>
      <p:sp>
        <p:nvSpPr>
          <p:cNvPr id="6" name="Content Placeholder 5"/>
          <p:cNvSpPr>
            <a:spLocks noGrp="1"/>
          </p:cNvSpPr>
          <p:nvPr>
            <p:ph sz="half" idx="1"/>
          </p:nvPr>
        </p:nvSpPr>
        <p:spPr>
          <a:xfrm>
            <a:off x="1432560" y="1981200"/>
            <a:ext cx="4587240" cy="4038600"/>
          </a:xfrm>
        </p:spPr>
        <p:txBody>
          <a:bodyPr>
            <a:normAutofit/>
          </a:bodyPr>
          <a:lstStyle/>
          <a:p>
            <a:pPr>
              <a:defRPr/>
            </a:pPr>
            <a:r>
              <a:rPr lang="en-US" dirty="0">
                <a:latin typeface="Arial" panose="020B0604020202020204" pitchFamily="34" charset="0"/>
                <a:cs typeface="Arial" panose="020B0604020202020204" pitchFamily="34" charset="0"/>
              </a:rPr>
              <a:t>Get a qualified interpreter. </a:t>
            </a:r>
          </a:p>
          <a:p>
            <a:pPr>
              <a:defRPr/>
            </a:pPr>
            <a:r>
              <a:rPr lang="en-US" dirty="0">
                <a:latin typeface="Arial" panose="020B0604020202020204" pitchFamily="34" charset="0"/>
                <a:cs typeface="Arial" panose="020B0604020202020204" pitchFamily="34" charset="0"/>
              </a:rPr>
              <a:t>Engage with your patients.</a:t>
            </a:r>
          </a:p>
          <a:p>
            <a:pPr lvl="1">
              <a:defRPr/>
            </a:pPr>
            <a:r>
              <a:rPr lang="en-US" dirty="0">
                <a:latin typeface="Arial" panose="020B0604020202020204" pitchFamily="34" charset="0"/>
                <a:cs typeface="Arial" panose="020B0604020202020204" pitchFamily="34" charset="0"/>
              </a:rPr>
              <a:t>Be respectful and caring.</a:t>
            </a:r>
          </a:p>
          <a:p>
            <a:pPr lvl="1">
              <a:defRPr/>
            </a:pPr>
            <a:r>
              <a:rPr lang="en-US" dirty="0">
                <a:latin typeface="Arial" panose="020B0604020202020204" pitchFamily="34" charset="0"/>
                <a:cs typeface="Arial" panose="020B0604020202020204" pitchFamily="34" charset="0"/>
              </a:rPr>
              <a:t>Invite patient participation.</a:t>
            </a:r>
          </a:p>
          <a:p>
            <a:pPr lvl="1">
              <a:defRPr/>
            </a:pPr>
            <a:r>
              <a:rPr lang="en-US" dirty="0">
                <a:latin typeface="Arial" panose="020B0604020202020204" pitchFamily="34" charset="0"/>
                <a:cs typeface="Arial" panose="020B0604020202020204" pitchFamily="34" charset="0"/>
              </a:rPr>
              <a:t>Listen actively.</a:t>
            </a:r>
          </a:p>
          <a:p>
            <a:pPr lvl="1">
              <a:defRPr/>
            </a:pPr>
            <a:r>
              <a:rPr lang="en-US" dirty="0">
                <a:latin typeface="Arial" panose="020B0604020202020204" pitchFamily="34" charset="0"/>
                <a:cs typeface="Arial" panose="020B0604020202020204" pitchFamily="34" charset="0"/>
              </a:rPr>
              <a:t>Encourage questions.</a:t>
            </a:r>
          </a:p>
          <a:p>
            <a:pPr>
              <a:defRPr/>
            </a:pPr>
            <a:r>
              <a:rPr lang="en-US" dirty="0">
                <a:latin typeface="Arial" panose="020B0604020202020204" pitchFamily="34" charset="0"/>
                <a:cs typeface="Arial" panose="020B0604020202020204" pitchFamily="34" charset="0"/>
              </a:rPr>
              <a:t>Limit content and reinforce key points.</a:t>
            </a:r>
            <a:endParaRPr lang="en-US" dirty="0"/>
          </a:p>
        </p:txBody>
      </p:sp>
      <p:sp>
        <p:nvSpPr>
          <p:cNvPr id="8" name="Content Placeholder 7"/>
          <p:cNvSpPr>
            <a:spLocks noGrp="1"/>
          </p:cNvSpPr>
          <p:nvPr>
            <p:ph sz="half" idx="2"/>
          </p:nvPr>
        </p:nvSpPr>
        <p:spPr>
          <a:xfrm>
            <a:off x="6172202" y="1981200"/>
            <a:ext cx="4571998" cy="3779520"/>
          </a:xfrm>
        </p:spPr>
        <p:txBody>
          <a:bodyPr>
            <a:normAutofit/>
          </a:bodyPr>
          <a:lstStyle/>
          <a:p>
            <a:pPr>
              <a:defRPr/>
            </a:pPr>
            <a:r>
              <a:rPr lang="en-US" dirty="0">
                <a:latin typeface="Arial" panose="020B0604020202020204" pitchFamily="34" charset="0"/>
                <a:cs typeface="Arial" panose="020B0604020202020204" pitchFamily="34" charset="0"/>
              </a:rPr>
              <a:t>Use plain, non-medical language (no jargon).</a:t>
            </a:r>
          </a:p>
          <a:p>
            <a:pPr>
              <a:defRPr/>
            </a:pPr>
            <a:r>
              <a:rPr lang="en-US" dirty="0">
                <a:latin typeface="Arial" panose="020B0604020202020204" pitchFamily="34" charset="0"/>
                <a:cs typeface="Arial" panose="020B0604020202020204" pitchFamily="34" charset="0"/>
              </a:rPr>
              <a:t>Slow down. </a:t>
            </a:r>
          </a:p>
          <a:p>
            <a:pPr>
              <a:defRPr/>
            </a:pPr>
            <a:r>
              <a:rPr lang="en-US" dirty="0">
                <a:latin typeface="Arial" panose="020B0604020202020204" pitchFamily="34" charset="0"/>
                <a:cs typeface="Arial" panose="020B0604020202020204" pitchFamily="34" charset="0"/>
              </a:rPr>
              <a:t>Be specific and concrete.</a:t>
            </a:r>
          </a:p>
          <a:p>
            <a:pPr>
              <a:defRPr/>
            </a:pPr>
            <a:r>
              <a:rPr lang="en-US" dirty="0">
                <a:latin typeface="Arial" panose="020B0604020202020204" pitchFamily="34" charset="0"/>
                <a:cs typeface="Arial" panose="020B0604020202020204" pitchFamily="34" charset="0"/>
              </a:rPr>
              <a:t>Use pictures.</a:t>
            </a:r>
          </a:p>
          <a:p>
            <a:pPr>
              <a:defRPr/>
            </a:pPr>
            <a:r>
              <a:rPr lang="en-US" dirty="0">
                <a:latin typeface="Arial" panose="020B0604020202020204" pitchFamily="34" charset="0"/>
                <a:cs typeface="Arial" panose="020B0604020202020204" pitchFamily="34" charset="0"/>
              </a:rPr>
              <a:t>Show how it’s done. </a:t>
            </a:r>
          </a:p>
          <a:p>
            <a:pPr>
              <a:defRPr/>
            </a:pPr>
            <a:r>
              <a:rPr lang="en-US" dirty="0">
                <a:latin typeface="Arial" panose="020B0604020202020204" pitchFamily="34" charset="0"/>
                <a:cs typeface="Arial" panose="020B0604020202020204" pitchFamily="34" charset="0"/>
              </a:rPr>
              <a:t>Use teach-back.</a:t>
            </a:r>
          </a:p>
        </p:txBody>
      </p:sp>
      <p:sp>
        <p:nvSpPr>
          <p:cNvPr id="2" name="TextBox 1"/>
          <p:cNvSpPr txBox="1"/>
          <p:nvPr/>
        </p:nvSpPr>
        <p:spPr>
          <a:xfrm>
            <a:off x="1859280" y="5867400"/>
            <a:ext cx="8473440" cy="461665"/>
          </a:xfrm>
          <a:prstGeom prst="rect">
            <a:avLst/>
          </a:prstGeom>
          <a:noFill/>
        </p:spPr>
        <p:txBody>
          <a:bodyPr wrap="square">
            <a:spAutoFit/>
          </a:bodyPr>
          <a:lstStyle/>
          <a:p>
            <a:pPr>
              <a:defRPr/>
            </a:pPr>
            <a:r>
              <a:rPr lang="en-US" sz="2400" dirty="0"/>
              <a:t>Source: </a:t>
            </a:r>
            <a:r>
              <a:rPr lang="en-US" sz="2400" dirty="0">
                <a:hlinkClick r:id="rId3"/>
              </a:rPr>
              <a:t>AHRQ Health Literacy Universal Precautions Toolkit, Tool 4</a:t>
            </a:r>
            <a:endParaRPr lang="en-US" sz="2400" dirty="0"/>
          </a:p>
        </p:txBody>
      </p:sp>
    </p:spTree>
    <p:extLst>
      <p:ext uri="{BB962C8B-B14F-4D97-AF65-F5344CB8AC3E}">
        <p14:creationId xmlns:p14="http://schemas.microsoft.com/office/powerpoint/2010/main" val="341013759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E58B4F-CDA6-4C20-B4B1-12C06ED849AC}"/>
              </a:ext>
            </a:extLst>
          </p:cNvPr>
          <p:cNvSpPr>
            <a:spLocks noGrp="1"/>
          </p:cNvSpPr>
          <p:nvPr>
            <p:ph type="title"/>
          </p:nvPr>
        </p:nvSpPr>
        <p:spPr/>
        <p:txBody>
          <a:bodyPr/>
          <a:lstStyle/>
          <a:p>
            <a:r>
              <a:rPr lang="en-US" b="1" dirty="0"/>
              <a:t>Pause, Listen, and Do Not Interrupt</a:t>
            </a:r>
          </a:p>
        </p:txBody>
      </p:sp>
      <p:sp>
        <p:nvSpPr>
          <p:cNvPr id="3" name="TextBox 2">
            <a:extLst>
              <a:ext uri="{FF2B5EF4-FFF2-40B4-BE49-F238E27FC236}">
                <a16:creationId xmlns:a16="http://schemas.microsoft.com/office/drawing/2014/main" id="{3059E3C8-2FA3-A518-5274-6FBC21F56366}"/>
              </a:ext>
            </a:extLst>
          </p:cNvPr>
          <p:cNvSpPr txBox="1"/>
          <p:nvPr/>
        </p:nvSpPr>
        <p:spPr>
          <a:xfrm>
            <a:off x="990600" y="1825625"/>
            <a:ext cx="4779579" cy="553998"/>
          </a:xfrm>
          <a:prstGeom prst="rect">
            <a:avLst/>
          </a:prstGeom>
          <a:noFill/>
        </p:spPr>
        <p:txBody>
          <a:bodyPr wrap="square" rtlCol="0">
            <a:spAutoFit/>
          </a:bodyPr>
          <a:lstStyle/>
          <a:p>
            <a:pPr algn="ctr"/>
            <a:r>
              <a:rPr lang="en-US" sz="3000" dirty="0">
                <a:solidFill>
                  <a:schemeClr val="accent1">
                    <a:lumMod val="50000"/>
                  </a:schemeClr>
                </a:solidFill>
                <a:latin typeface="Arial" panose="020B0604020202020204" pitchFamily="34" charset="0"/>
                <a:cs typeface="Arial" panose="020B0604020202020204" pitchFamily="34" charset="0"/>
              </a:rPr>
              <a:t>Listen for 60 seconds.</a:t>
            </a:r>
          </a:p>
        </p:txBody>
      </p:sp>
      <p:pic>
        <p:nvPicPr>
          <p:cNvPr id="6" name="Content Placeholder 5" descr="Image of patient speaking (with speech bubbles) and provider taking notes, next to an image of a watch.">
            <a:extLst>
              <a:ext uri="{FF2B5EF4-FFF2-40B4-BE49-F238E27FC236}">
                <a16:creationId xmlns:a16="http://schemas.microsoft.com/office/drawing/2014/main" id="{1F0837B1-CF09-06CB-1BE9-52B308649D7C}"/>
              </a:ext>
            </a:extLst>
          </p:cNvPr>
          <p:cNvPicPr>
            <a:picLocks noGrp="1" noChangeAspect="1"/>
          </p:cNvPicPr>
          <p:nvPr>
            <p:ph sz="half" idx="1"/>
          </p:nvPr>
        </p:nvPicPr>
        <p:blipFill>
          <a:blip r:embed="rId3"/>
          <a:stretch>
            <a:fillRect/>
          </a:stretch>
        </p:blipFill>
        <p:spPr>
          <a:xfrm>
            <a:off x="990600" y="2563019"/>
            <a:ext cx="4876800" cy="2876550"/>
          </a:xfrm>
          <a:prstGeom prst="rect">
            <a:avLst/>
          </a:prstGeom>
        </p:spPr>
      </p:pic>
      <p:sp>
        <p:nvSpPr>
          <p:cNvPr id="4" name="Content Placeholder 3">
            <a:extLst>
              <a:ext uri="{FF2B5EF4-FFF2-40B4-BE49-F238E27FC236}">
                <a16:creationId xmlns:a16="http://schemas.microsoft.com/office/drawing/2014/main" id="{78A36072-95CA-76C1-C735-36E95242AE7B}"/>
              </a:ext>
            </a:extLst>
          </p:cNvPr>
          <p:cNvSpPr>
            <a:spLocks noGrp="1"/>
          </p:cNvSpPr>
          <p:nvPr>
            <p:ph sz="half" idx="2"/>
          </p:nvPr>
        </p:nvSpPr>
        <p:spPr/>
        <p:txBody>
          <a:bodyPr>
            <a:normAutofit/>
          </a:bodyPr>
          <a:lstStyle/>
          <a:p>
            <a:pPr marL="0" indent="0">
              <a:spcAft>
                <a:spcPts val="1800"/>
              </a:spcAft>
              <a:buNone/>
            </a:pPr>
            <a:r>
              <a:rPr lang="en-US" sz="3000" dirty="0">
                <a:latin typeface="Arial" panose="020B0604020202020204" pitchFamily="34" charset="0"/>
                <a:cs typeface="Arial" panose="020B0604020202020204" pitchFamily="34" charset="0"/>
              </a:rPr>
              <a:t>Patients are interrupted by their providers in the first 11 to 18 seconds of telling their story. </a:t>
            </a:r>
            <a:r>
              <a:rPr lang="en-US" sz="1800" dirty="0">
                <a:latin typeface="Arial" panose="020B0604020202020204" pitchFamily="34" charset="0"/>
                <a:cs typeface="Arial" panose="020B0604020202020204" pitchFamily="34" charset="0"/>
              </a:rPr>
              <a:t>(Singh Ospina et al. 2019)</a:t>
            </a:r>
            <a:endParaRPr lang="en-US" sz="3000" dirty="0">
              <a:latin typeface="Arial" panose="020B0604020202020204" pitchFamily="34" charset="0"/>
              <a:cs typeface="Arial" panose="020B0604020202020204" pitchFamily="34" charset="0"/>
            </a:endParaRPr>
          </a:p>
          <a:p>
            <a:pPr marL="0" indent="0">
              <a:spcAft>
                <a:spcPts val="1800"/>
              </a:spcAft>
              <a:buNone/>
            </a:pPr>
            <a:r>
              <a:rPr lang="en-US" sz="3000" dirty="0">
                <a:latin typeface="Arial" panose="020B0604020202020204" pitchFamily="34" charset="0"/>
                <a:cs typeface="Arial" panose="020B0604020202020204" pitchFamily="34" charset="0"/>
              </a:rPr>
              <a:t>79 percent of diagnostic errors are related to the patient-clinician encounter. </a:t>
            </a:r>
            <a:r>
              <a:rPr lang="en-US" sz="1800" dirty="0">
                <a:latin typeface="Arial" panose="020B0604020202020204" pitchFamily="34" charset="0"/>
                <a:cs typeface="Arial" panose="020B0604020202020204" pitchFamily="34" charset="0"/>
              </a:rPr>
              <a:t>(Singh Ospina et al. 2013)</a:t>
            </a:r>
          </a:p>
          <a:p>
            <a:pPr marL="0" indent="0">
              <a:spcAft>
                <a:spcPts val="1800"/>
              </a:spcAft>
              <a:buNone/>
            </a:pPr>
            <a:endParaRPr lang="en-US" sz="3000" dirty="0">
              <a:latin typeface="Arial" panose="020B0604020202020204" pitchFamily="34" charset="0"/>
              <a:cs typeface="Arial" panose="020B0604020202020204" pitchFamily="34" charset="0"/>
            </a:endParaRPr>
          </a:p>
          <a:p>
            <a:endParaRPr lang="en-US" dirty="0"/>
          </a:p>
        </p:txBody>
      </p:sp>
      <p:sp>
        <p:nvSpPr>
          <p:cNvPr id="7" name="Content Placeholder 5">
            <a:extLst>
              <a:ext uri="{FF2B5EF4-FFF2-40B4-BE49-F238E27FC236}">
                <a16:creationId xmlns:a16="http://schemas.microsoft.com/office/drawing/2014/main" id="{6BF017CF-9BF7-DD4D-9448-CFE82DDF0027}"/>
              </a:ext>
            </a:extLst>
          </p:cNvPr>
          <p:cNvSpPr txBox="1">
            <a:spLocks/>
          </p:cNvSpPr>
          <p:nvPr/>
        </p:nvSpPr>
        <p:spPr>
          <a:xfrm>
            <a:off x="990600" y="5857081"/>
            <a:ext cx="10165080" cy="639763"/>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SzPct val="80000"/>
              <a:buFont typeface="Courier New" panose="02070309020205020404" pitchFamily="49" charset="0"/>
              <a:buChar char="o"/>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SzPct val="80000"/>
              <a:buFont typeface="Wingdings" panose="05000000000000000000" pitchFamily="2" charset="2"/>
              <a:buChar char="q"/>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Wingdings" panose="05000000000000000000" pitchFamily="2" charset="2"/>
              <a:buChar char="Ø"/>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dirty="0">
                <a:solidFill>
                  <a:srgbClr val="1B1B1B"/>
                </a:solidFill>
                <a:latin typeface="Arial" panose="020B0604020202020204" pitchFamily="34" charset="0"/>
                <a:cs typeface="Arial" panose="020B0604020202020204" pitchFamily="34" charset="0"/>
              </a:rPr>
              <a:t>Source: </a:t>
            </a:r>
            <a:r>
              <a:rPr lang="en-US" dirty="0">
                <a:solidFill>
                  <a:srgbClr val="1B1B1B"/>
                </a:solidFill>
                <a:latin typeface="Arial" panose="020B0604020202020204" pitchFamily="34" charset="0"/>
                <a:cs typeface="Arial" panose="020B0604020202020204" pitchFamily="34" charset="0"/>
                <a:hlinkClick r:id="rId4"/>
              </a:rPr>
              <a:t>Toolkit for Engaging Patients To Improve Diagnostic Safety</a:t>
            </a:r>
            <a:endParaRPr lang="en-US" dirty="0">
              <a:solidFill>
                <a:srgbClr val="1B1B1B"/>
              </a:solidFill>
              <a:latin typeface="Arial" panose="020B0604020202020204" pitchFamily="34" charset="0"/>
              <a:cs typeface="Arial" panose="020B0604020202020204" pitchFamily="34" charset="0"/>
            </a:endParaRPr>
          </a:p>
        </p:txBody>
      </p:sp>
      <p:sp>
        <p:nvSpPr>
          <p:cNvPr id="5" name="Slide Number Placeholder 4">
            <a:extLst>
              <a:ext uri="{FF2B5EF4-FFF2-40B4-BE49-F238E27FC236}">
                <a16:creationId xmlns:a16="http://schemas.microsoft.com/office/drawing/2014/main" id="{164466FD-09CE-449A-F0C7-33CAED520BF9}"/>
              </a:ext>
            </a:extLst>
          </p:cNvPr>
          <p:cNvSpPr>
            <a:spLocks noGrp="1"/>
          </p:cNvSpPr>
          <p:nvPr>
            <p:ph type="sldNum" sz="quarter" idx="12"/>
          </p:nvPr>
        </p:nvSpPr>
        <p:spPr/>
        <p:txBody>
          <a:bodyPr/>
          <a:lstStyle/>
          <a:p>
            <a:fld id="{95C9B120-244C-4CA4-A1D8-95B51459BB93}" type="slidenum">
              <a:rPr lang="en-US" smtClean="0"/>
              <a:t>26</a:t>
            </a:fld>
            <a:endParaRPr lang="en-US"/>
          </a:p>
        </p:txBody>
      </p:sp>
    </p:spTree>
    <p:extLst>
      <p:ext uri="{BB962C8B-B14F-4D97-AF65-F5344CB8AC3E}">
        <p14:creationId xmlns:p14="http://schemas.microsoft.com/office/powerpoint/2010/main" val="251735091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C183D7F6-B498-43B3-948B-1728B52AA6E4}">
                <adec:decorative xmlns:adec="http://schemas.microsoft.com/office/drawing/2017/decorative" val="1"/>
              </a:ext>
            </a:extLst>
          </p:cNvPr>
          <p:cNvSpPr>
            <a:spLocks noGrp="1"/>
          </p:cNvSpPr>
          <p:nvPr>
            <p:ph idx="1"/>
          </p:nvPr>
        </p:nvSpPr>
        <p:spPr>
          <a:xfrm>
            <a:off x="1981200" y="1447800"/>
            <a:ext cx="8229600" cy="5181600"/>
          </a:xfrm>
        </p:spPr>
        <p:txBody>
          <a:bodyPr>
            <a:normAutofit/>
          </a:bodyPr>
          <a:lstStyle/>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endParaRPr lang="en-US" dirty="0"/>
          </a:p>
        </p:txBody>
      </p:sp>
      <p:sp>
        <p:nvSpPr>
          <p:cNvPr id="2" name="Title 1"/>
          <p:cNvSpPr>
            <a:spLocks noGrp="1"/>
          </p:cNvSpPr>
          <p:nvPr>
            <p:ph type="title"/>
          </p:nvPr>
        </p:nvSpPr>
        <p:spPr/>
        <p:txBody>
          <a:bodyPr>
            <a:normAutofit/>
          </a:bodyPr>
          <a:lstStyle/>
          <a:p>
            <a:r>
              <a:rPr lang="en-US" b="1" dirty="0"/>
              <a:t>Do Not Use Technical Terms</a:t>
            </a:r>
          </a:p>
        </p:txBody>
      </p:sp>
      <p:graphicFrame>
        <p:nvGraphicFramePr>
          <p:cNvPr id="5" name="Table 4">
            <a:extLst>
              <a:ext uri="{FF2B5EF4-FFF2-40B4-BE49-F238E27FC236}">
                <a16:creationId xmlns:a16="http://schemas.microsoft.com/office/drawing/2014/main" id="{3B6202D0-812F-EA11-14E4-867C799F63C7}"/>
              </a:ext>
            </a:extLst>
          </p:cNvPr>
          <p:cNvGraphicFramePr>
            <a:graphicFrameLocks noGrp="1"/>
          </p:cNvGraphicFramePr>
          <p:nvPr>
            <p:extLst>
              <p:ext uri="{D42A27DB-BD31-4B8C-83A1-F6EECF244321}">
                <p14:modId xmlns:p14="http://schemas.microsoft.com/office/powerpoint/2010/main" val="2544047486"/>
              </p:ext>
            </p:extLst>
          </p:nvPr>
        </p:nvGraphicFramePr>
        <p:xfrm>
          <a:off x="2812648" y="1539433"/>
          <a:ext cx="6111432" cy="5019456"/>
        </p:xfrm>
        <a:graphic>
          <a:graphicData uri="http://schemas.openxmlformats.org/drawingml/2006/table">
            <a:tbl>
              <a:tblPr firstRow="1" bandRow="1">
                <a:tableStyleId>{5C22544A-7EE6-4342-B048-85BDC9FD1C3A}</a:tableStyleId>
              </a:tblPr>
              <a:tblGrid>
                <a:gridCol w="3055716">
                  <a:extLst>
                    <a:ext uri="{9D8B030D-6E8A-4147-A177-3AD203B41FA5}">
                      <a16:colId xmlns:a16="http://schemas.microsoft.com/office/drawing/2014/main" val="2104708052"/>
                    </a:ext>
                  </a:extLst>
                </a:gridCol>
                <a:gridCol w="3055716">
                  <a:extLst>
                    <a:ext uri="{9D8B030D-6E8A-4147-A177-3AD203B41FA5}">
                      <a16:colId xmlns:a16="http://schemas.microsoft.com/office/drawing/2014/main" val="729766708"/>
                    </a:ext>
                  </a:extLst>
                </a:gridCol>
              </a:tblGrid>
              <a:tr h="682906">
                <a:tc>
                  <a:txBody>
                    <a:bodyPr/>
                    <a:lstStyle/>
                    <a:p>
                      <a:r>
                        <a:rPr lang="en-US" sz="2800" b="1" u="none" dirty="0"/>
                        <a:t>Say</a:t>
                      </a:r>
                    </a:p>
                  </a:txBody>
                  <a:tcPr marL="68580" marR="68580" marT="34290" marB="34290" anchor="ctr"/>
                </a:tc>
                <a:tc>
                  <a:txBody>
                    <a:bodyPr/>
                    <a:lstStyle/>
                    <a:p>
                      <a:r>
                        <a:rPr lang="en-US" sz="2800" dirty="0"/>
                        <a:t>Not</a:t>
                      </a:r>
                    </a:p>
                  </a:txBody>
                  <a:tcPr marL="68580" marR="68580" marT="34290" marB="34290" anchor="ctr"/>
                </a:tc>
                <a:extLst>
                  <a:ext uri="{0D108BD9-81ED-4DB2-BD59-A6C34878D82A}">
                    <a16:rowId xmlns:a16="http://schemas.microsoft.com/office/drawing/2014/main" val="3870924637"/>
                  </a:ext>
                </a:extLst>
              </a:tr>
              <a:tr h="682906">
                <a:tc>
                  <a:txBody>
                    <a:bodyPr/>
                    <a:lstStyle/>
                    <a:p>
                      <a:r>
                        <a:rPr lang="en-US" sz="2800" b="1" i="0" kern="1200" dirty="0">
                          <a:solidFill>
                            <a:srgbClr val="008000"/>
                          </a:solidFill>
                          <a:effectLst/>
                          <a:latin typeface="+mn-lt"/>
                          <a:ea typeface="+mn-ea"/>
                          <a:cs typeface="+mn-cs"/>
                        </a:rPr>
                        <a:t>Pain killer </a:t>
                      </a:r>
                    </a:p>
                  </a:txBody>
                  <a:tcPr marL="68580" marR="68580" marT="34290" marB="34290" anchor="ctr"/>
                </a:tc>
                <a:tc>
                  <a:txBody>
                    <a:bodyPr/>
                    <a:lstStyle/>
                    <a:p>
                      <a:r>
                        <a:rPr lang="en-US" sz="2800" b="1" dirty="0">
                          <a:solidFill>
                            <a:srgbClr val="C00000"/>
                          </a:solidFill>
                        </a:rPr>
                        <a:t>A</a:t>
                      </a:r>
                      <a:r>
                        <a:rPr lang="en-US" sz="2800" b="1" i="0" kern="1200" dirty="0">
                          <a:solidFill>
                            <a:srgbClr val="C00000"/>
                          </a:solidFill>
                          <a:effectLst/>
                          <a:latin typeface="+mn-lt"/>
                          <a:ea typeface="+mn-ea"/>
                          <a:cs typeface="+mn-cs"/>
                        </a:rPr>
                        <a:t>nalgesic</a:t>
                      </a:r>
                      <a:endParaRPr lang="en-US" sz="2800" b="1" dirty="0">
                        <a:solidFill>
                          <a:srgbClr val="C00000"/>
                        </a:solidFill>
                      </a:endParaRPr>
                    </a:p>
                  </a:txBody>
                  <a:tcPr marL="68580" marR="68580" marT="34290" marB="34290" anchor="ctr"/>
                </a:tc>
                <a:extLst>
                  <a:ext uri="{0D108BD9-81ED-4DB2-BD59-A6C34878D82A}">
                    <a16:rowId xmlns:a16="http://schemas.microsoft.com/office/drawing/2014/main" val="3590161768"/>
                  </a:ext>
                </a:extLst>
              </a:tr>
              <a:tr h="682906">
                <a:tc>
                  <a:txBody>
                    <a:bodyPr/>
                    <a:lstStyle/>
                    <a:p>
                      <a:r>
                        <a:rPr lang="en-US" sz="2800" b="1" i="0" kern="1200" dirty="0">
                          <a:solidFill>
                            <a:srgbClr val="008000"/>
                          </a:solidFill>
                          <a:effectLst/>
                          <a:latin typeface="+mn-lt"/>
                          <a:ea typeface="+mn-ea"/>
                          <a:cs typeface="+mn-cs"/>
                        </a:rPr>
                        <a:t>Swelling</a:t>
                      </a:r>
                      <a:endParaRPr lang="en-US" sz="2800" b="1" dirty="0">
                        <a:solidFill>
                          <a:srgbClr val="008000"/>
                        </a:solidFill>
                      </a:endParaRPr>
                    </a:p>
                  </a:txBody>
                  <a:tcPr marL="68580" marR="68580" marT="34290" marB="34290" anchor="ctr"/>
                </a:tc>
                <a:tc>
                  <a:txBody>
                    <a:bodyPr/>
                    <a:lstStyle/>
                    <a:p>
                      <a:r>
                        <a:rPr lang="en-US" sz="2800" b="1">
                          <a:solidFill>
                            <a:srgbClr val="C00000"/>
                          </a:solidFill>
                        </a:rPr>
                        <a:t>I</a:t>
                      </a:r>
                      <a:r>
                        <a:rPr lang="en-US" sz="2800" b="1" i="0" kern="1200">
                          <a:solidFill>
                            <a:srgbClr val="C00000"/>
                          </a:solidFill>
                          <a:effectLst/>
                          <a:latin typeface="+mn-lt"/>
                          <a:ea typeface="+mn-ea"/>
                          <a:cs typeface="+mn-cs"/>
                        </a:rPr>
                        <a:t>nflammation</a:t>
                      </a:r>
                      <a:endParaRPr lang="en-US" sz="2800" b="1">
                        <a:solidFill>
                          <a:srgbClr val="C00000"/>
                        </a:solidFill>
                      </a:endParaRPr>
                    </a:p>
                  </a:txBody>
                  <a:tcPr marL="68580" marR="68580" marT="34290" marB="34290" anchor="ctr"/>
                </a:tc>
                <a:extLst>
                  <a:ext uri="{0D108BD9-81ED-4DB2-BD59-A6C34878D82A}">
                    <a16:rowId xmlns:a16="http://schemas.microsoft.com/office/drawing/2014/main" val="1899730327"/>
                  </a:ext>
                </a:extLst>
              </a:tr>
              <a:tr h="682906">
                <a:tc>
                  <a:txBody>
                    <a:bodyPr/>
                    <a:lstStyle/>
                    <a:p>
                      <a:r>
                        <a:rPr lang="en-US" sz="2800" b="1" i="0" kern="1200">
                          <a:solidFill>
                            <a:srgbClr val="008000"/>
                          </a:solidFill>
                          <a:effectLst/>
                          <a:latin typeface="+mn-lt"/>
                          <a:ea typeface="+mn-ea"/>
                          <a:cs typeface="+mn-cs"/>
                        </a:rPr>
                        <a:t>Feverish</a:t>
                      </a:r>
                      <a:endParaRPr lang="en-US" sz="2800" b="1">
                        <a:solidFill>
                          <a:srgbClr val="008000"/>
                        </a:solidFill>
                      </a:endParaRPr>
                    </a:p>
                  </a:txBody>
                  <a:tcPr marL="68580" marR="68580" marT="34290" marB="34290" anchor="ctr"/>
                </a:tc>
                <a:tc>
                  <a:txBody>
                    <a:bodyPr/>
                    <a:lstStyle/>
                    <a:p>
                      <a:r>
                        <a:rPr lang="en-US" sz="2800" b="1">
                          <a:solidFill>
                            <a:srgbClr val="C00000"/>
                          </a:solidFill>
                        </a:rPr>
                        <a:t>F</a:t>
                      </a:r>
                      <a:r>
                        <a:rPr lang="en-US" sz="2800" b="1" i="0" kern="1200">
                          <a:solidFill>
                            <a:srgbClr val="C00000"/>
                          </a:solidFill>
                          <a:effectLst/>
                          <a:latin typeface="+mn-lt"/>
                          <a:ea typeface="+mn-ea"/>
                          <a:cs typeface="+mn-cs"/>
                        </a:rPr>
                        <a:t>ebrile</a:t>
                      </a:r>
                      <a:endParaRPr lang="en-US" sz="2800" b="1">
                        <a:solidFill>
                          <a:srgbClr val="C00000"/>
                        </a:solidFill>
                      </a:endParaRPr>
                    </a:p>
                  </a:txBody>
                  <a:tcPr marL="68580" marR="68580" marT="34290" marB="34290" anchor="ctr"/>
                </a:tc>
                <a:extLst>
                  <a:ext uri="{0D108BD9-81ED-4DB2-BD59-A6C34878D82A}">
                    <a16:rowId xmlns:a16="http://schemas.microsoft.com/office/drawing/2014/main" val="2869113381"/>
                  </a:ext>
                </a:extLst>
              </a:tr>
              <a:tr h="682906">
                <a:tc>
                  <a:txBody>
                    <a:bodyPr/>
                    <a:lstStyle/>
                    <a:p>
                      <a:r>
                        <a:rPr lang="en-US" sz="2800" b="1" dirty="0">
                          <a:solidFill>
                            <a:srgbClr val="008000"/>
                          </a:solidFill>
                        </a:rPr>
                        <a:t>High blood pressure</a:t>
                      </a:r>
                    </a:p>
                  </a:txBody>
                  <a:tcPr marL="68580" marR="68580" marT="34290" marB="34290" anchor="ctr"/>
                </a:tc>
                <a:tc>
                  <a:txBody>
                    <a:bodyPr/>
                    <a:lstStyle/>
                    <a:p>
                      <a:r>
                        <a:rPr lang="en-US" sz="2800" b="1">
                          <a:solidFill>
                            <a:srgbClr val="C00000"/>
                          </a:solidFill>
                        </a:rPr>
                        <a:t>H</a:t>
                      </a:r>
                      <a:r>
                        <a:rPr lang="en-US" sz="2800" b="1" i="0" kern="1200">
                          <a:solidFill>
                            <a:srgbClr val="C00000"/>
                          </a:solidFill>
                          <a:effectLst/>
                          <a:latin typeface="+mn-lt"/>
                          <a:ea typeface="+mn-ea"/>
                          <a:cs typeface="+mn-cs"/>
                        </a:rPr>
                        <a:t>ypertension</a:t>
                      </a:r>
                      <a:endParaRPr lang="en-US" sz="2800" b="1">
                        <a:solidFill>
                          <a:srgbClr val="C00000"/>
                        </a:solidFill>
                      </a:endParaRPr>
                    </a:p>
                  </a:txBody>
                  <a:tcPr marL="68580" marR="68580" marT="34290" marB="34290" anchor="ctr"/>
                </a:tc>
                <a:extLst>
                  <a:ext uri="{0D108BD9-81ED-4DB2-BD59-A6C34878D82A}">
                    <a16:rowId xmlns:a16="http://schemas.microsoft.com/office/drawing/2014/main" val="3819226207"/>
                  </a:ext>
                </a:extLst>
              </a:tr>
              <a:tr h="682906">
                <a:tc>
                  <a:txBody>
                    <a:bodyPr/>
                    <a:lstStyle/>
                    <a:p>
                      <a:r>
                        <a:rPr lang="en-US" sz="2800" b="1" i="0" kern="1200">
                          <a:solidFill>
                            <a:srgbClr val="008000"/>
                          </a:solidFill>
                          <a:effectLst/>
                          <a:latin typeface="+mn-lt"/>
                          <a:ea typeface="+mn-ea"/>
                          <a:cs typeface="+mn-cs"/>
                        </a:rPr>
                        <a:t>Wound </a:t>
                      </a:r>
                      <a:endParaRPr lang="en-US" sz="2800" b="1">
                        <a:solidFill>
                          <a:srgbClr val="008000"/>
                        </a:solidFill>
                      </a:endParaRPr>
                    </a:p>
                  </a:txBody>
                  <a:tcPr marL="68580" marR="68580" marT="34290" marB="34290" anchor="ctr"/>
                </a:tc>
                <a:tc>
                  <a:txBody>
                    <a:bodyPr/>
                    <a:lstStyle/>
                    <a:p>
                      <a:r>
                        <a:rPr lang="en-US" sz="2800" b="1">
                          <a:solidFill>
                            <a:srgbClr val="C00000"/>
                          </a:solidFill>
                        </a:rPr>
                        <a:t>L</a:t>
                      </a:r>
                      <a:r>
                        <a:rPr lang="en-US" sz="2800" b="1" i="0" kern="1200">
                          <a:solidFill>
                            <a:srgbClr val="C00000"/>
                          </a:solidFill>
                          <a:effectLst/>
                          <a:latin typeface="+mn-lt"/>
                          <a:ea typeface="+mn-ea"/>
                          <a:cs typeface="+mn-cs"/>
                        </a:rPr>
                        <a:t>esion</a:t>
                      </a:r>
                      <a:endParaRPr lang="en-US" sz="2800" b="1">
                        <a:solidFill>
                          <a:srgbClr val="C00000"/>
                        </a:solidFill>
                      </a:endParaRPr>
                    </a:p>
                  </a:txBody>
                  <a:tcPr marL="68580" marR="68580" marT="34290" marB="34290" anchor="ctr"/>
                </a:tc>
                <a:extLst>
                  <a:ext uri="{0D108BD9-81ED-4DB2-BD59-A6C34878D82A}">
                    <a16:rowId xmlns:a16="http://schemas.microsoft.com/office/drawing/2014/main" val="1139216793"/>
                  </a:ext>
                </a:extLst>
              </a:tr>
              <a:tr h="682906">
                <a:tc>
                  <a:txBody>
                    <a:bodyPr/>
                    <a:lstStyle/>
                    <a:p>
                      <a:r>
                        <a:rPr lang="en-US" sz="2800" b="1" dirty="0">
                          <a:solidFill>
                            <a:srgbClr val="008000"/>
                          </a:solidFill>
                        </a:rPr>
                        <a:t>Injury</a:t>
                      </a:r>
                    </a:p>
                  </a:txBody>
                  <a:tcPr marL="68580" marR="68580" marT="34290" marB="34290" anchor="ctr"/>
                </a:tc>
                <a:tc>
                  <a:txBody>
                    <a:bodyPr/>
                    <a:lstStyle/>
                    <a:p>
                      <a:r>
                        <a:rPr lang="en-US" sz="2800" b="1" dirty="0">
                          <a:solidFill>
                            <a:srgbClr val="C00000"/>
                          </a:solidFill>
                        </a:rPr>
                        <a:t>Insult</a:t>
                      </a:r>
                    </a:p>
                  </a:txBody>
                  <a:tcPr marL="68580" marR="68580" marT="34290" marB="34290" anchor="ctr"/>
                </a:tc>
                <a:extLst>
                  <a:ext uri="{0D108BD9-81ED-4DB2-BD59-A6C34878D82A}">
                    <a16:rowId xmlns:a16="http://schemas.microsoft.com/office/drawing/2014/main" val="79597812"/>
                  </a:ext>
                </a:extLst>
              </a:tr>
            </a:tbl>
          </a:graphicData>
        </a:graphic>
      </p:graphicFrame>
    </p:spTree>
    <p:extLst>
      <p:ext uri="{BB962C8B-B14F-4D97-AF65-F5344CB8AC3E}">
        <p14:creationId xmlns:p14="http://schemas.microsoft.com/office/powerpoint/2010/main" val="75262371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Use Common, Everyday Language</a:t>
            </a:r>
          </a:p>
        </p:txBody>
      </p:sp>
      <p:sp>
        <p:nvSpPr>
          <p:cNvPr id="3" name="Content Placeholder 2">
            <a:extLst>
              <a:ext uri="{C183D7F6-B498-43B3-948B-1728B52AA6E4}">
                <adec:decorative xmlns:adec="http://schemas.microsoft.com/office/drawing/2017/decorative" val="1"/>
              </a:ext>
            </a:extLst>
          </p:cNvPr>
          <p:cNvSpPr>
            <a:spLocks noGrp="1"/>
          </p:cNvSpPr>
          <p:nvPr>
            <p:ph idx="1"/>
          </p:nvPr>
        </p:nvSpPr>
        <p:spPr>
          <a:xfrm>
            <a:off x="1981200" y="1447800"/>
            <a:ext cx="8229600" cy="5181600"/>
          </a:xfrm>
        </p:spPr>
        <p:txBody>
          <a:bodyPr>
            <a:normAutofit/>
          </a:bodyPr>
          <a:lstStyle/>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1917791375"/>
              </p:ext>
            </p:extLst>
          </p:nvPr>
        </p:nvGraphicFramePr>
        <p:xfrm>
          <a:off x="2514600" y="1447802"/>
          <a:ext cx="6629400" cy="5181603"/>
        </p:xfrm>
        <a:graphic>
          <a:graphicData uri="http://schemas.openxmlformats.org/drawingml/2006/table">
            <a:tbl>
              <a:tblPr firstRow="1" bandRow="1">
                <a:tableStyleId>{5C22544A-7EE6-4342-B048-85BDC9FD1C3A}</a:tableStyleId>
              </a:tblPr>
              <a:tblGrid>
                <a:gridCol w="3314700">
                  <a:extLst>
                    <a:ext uri="{9D8B030D-6E8A-4147-A177-3AD203B41FA5}">
                      <a16:colId xmlns:a16="http://schemas.microsoft.com/office/drawing/2014/main" val="2104708052"/>
                    </a:ext>
                  </a:extLst>
                </a:gridCol>
                <a:gridCol w="3314700">
                  <a:extLst>
                    <a:ext uri="{9D8B030D-6E8A-4147-A177-3AD203B41FA5}">
                      <a16:colId xmlns:a16="http://schemas.microsoft.com/office/drawing/2014/main" val="729766708"/>
                    </a:ext>
                  </a:extLst>
                </a:gridCol>
              </a:tblGrid>
              <a:tr h="740229">
                <a:tc>
                  <a:txBody>
                    <a:bodyPr/>
                    <a:lstStyle/>
                    <a:p>
                      <a:r>
                        <a:rPr lang="en-US" sz="3200" dirty="0">
                          <a:solidFill>
                            <a:schemeClr val="bg1"/>
                          </a:solidFill>
                          <a:latin typeface="Arial" panose="020B0604020202020204" pitchFamily="34" charset="0"/>
                          <a:cs typeface="Arial" panose="020B0604020202020204" pitchFamily="34" charset="0"/>
                        </a:rPr>
                        <a:t>Say</a:t>
                      </a:r>
                    </a:p>
                  </a:txBody>
                  <a:tcPr anchor="ctr"/>
                </a:tc>
                <a:tc>
                  <a:txBody>
                    <a:bodyPr/>
                    <a:lstStyle/>
                    <a:p>
                      <a:r>
                        <a:rPr lang="en-US" sz="3200" dirty="0">
                          <a:latin typeface="Arial" panose="020B0604020202020204" pitchFamily="34" charset="0"/>
                          <a:cs typeface="Arial" panose="020B0604020202020204" pitchFamily="34" charset="0"/>
                        </a:rPr>
                        <a:t>Not</a:t>
                      </a:r>
                    </a:p>
                  </a:txBody>
                  <a:tcPr anchor="ctr"/>
                </a:tc>
                <a:extLst>
                  <a:ext uri="{0D108BD9-81ED-4DB2-BD59-A6C34878D82A}">
                    <a16:rowId xmlns:a16="http://schemas.microsoft.com/office/drawing/2014/main" val="3870924637"/>
                  </a:ext>
                </a:extLst>
              </a:tr>
              <a:tr h="740229">
                <a:tc>
                  <a:txBody>
                    <a:bodyPr/>
                    <a:lstStyle/>
                    <a:p>
                      <a:r>
                        <a:rPr lang="en-US" sz="2800" b="1" i="0" kern="1200" dirty="0">
                          <a:solidFill>
                            <a:srgbClr val="008000"/>
                          </a:solidFill>
                          <a:effectLst/>
                          <a:latin typeface="Arial" panose="020B0604020202020204" pitchFamily="34" charset="0"/>
                          <a:ea typeface="+mn-ea"/>
                          <a:cs typeface="Arial" panose="020B0604020202020204" pitchFamily="34" charset="0"/>
                        </a:rPr>
                        <a:t>Use</a:t>
                      </a:r>
                      <a:endParaRPr lang="en-US" sz="2800" b="1" dirty="0">
                        <a:solidFill>
                          <a:srgbClr val="008000"/>
                        </a:solidFill>
                        <a:latin typeface="Arial" panose="020B0604020202020204" pitchFamily="34" charset="0"/>
                        <a:cs typeface="Arial" panose="020B0604020202020204" pitchFamily="34" charset="0"/>
                      </a:endParaRPr>
                    </a:p>
                  </a:txBody>
                  <a:tcPr anchor="ctr"/>
                </a:tc>
                <a:tc>
                  <a:txBody>
                    <a:bodyPr/>
                    <a:lstStyle/>
                    <a:p>
                      <a:r>
                        <a:rPr lang="en-US" sz="2800" b="1" dirty="0">
                          <a:solidFill>
                            <a:srgbClr val="C00000"/>
                          </a:solidFill>
                          <a:latin typeface="Arial" panose="020B0604020202020204" pitchFamily="34" charset="0"/>
                          <a:cs typeface="Arial" panose="020B0604020202020204" pitchFamily="34" charset="0"/>
                        </a:rPr>
                        <a:t>U</a:t>
                      </a:r>
                      <a:r>
                        <a:rPr lang="en-US" sz="2800" b="1" i="0" kern="1200" dirty="0">
                          <a:solidFill>
                            <a:srgbClr val="C00000"/>
                          </a:solidFill>
                          <a:effectLst/>
                          <a:latin typeface="Arial" panose="020B0604020202020204" pitchFamily="34" charset="0"/>
                          <a:ea typeface="+mn-ea"/>
                          <a:cs typeface="Arial" panose="020B0604020202020204" pitchFamily="34" charset="0"/>
                        </a:rPr>
                        <a:t>tilize</a:t>
                      </a:r>
                      <a:endParaRPr lang="en-US" sz="2800" b="1" dirty="0">
                        <a:solidFill>
                          <a:srgbClr val="C00000"/>
                        </a:solidFill>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3590161768"/>
                  </a:ext>
                </a:extLst>
              </a:tr>
              <a:tr h="740229">
                <a:tc>
                  <a:txBody>
                    <a:bodyPr/>
                    <a:lstStyle/>
                    <a:p>
                      <a:r>
                        <a:rPr lang="en-US" sz="2800" b="1" i="0" kern="1200" dirty="0">
                          <a:solidFill>
                            <a:srgbClr val="008000"/>
                          </a:solidFill>
                          <a:effectLst/>
                          <a:latin typeface="Arial" panose="020B0604020202020204" pitchFamily="34" charset="0"/>
                          <a:ea typeface="+mn-ea"/>
                          <a:cs typeface="Arial" panose="020B0604020202020204" pitchFamily="34" charset="0"/>
                        </a:rPr>
                        <a:t>Enough</a:t>
                      </a:r>
                      <a:endParaRPr lang="en-US" sz="2800" b="1" dirty="0">
                        <a:solidFill>
                          <a:srgbClr val="008000"/>
                        </a:solidFill>
                        <a:latin typeface="Arial" panose="020B0604020202020204" pitchFamily="34" charset="0"/>
                        <a:cs typeface="Arial" panose="020B0604020202020204" pitchFamily="34" charset="0"/>
                      </a:endParaRPr>
                    </a:p>
                  </a:txBody>
                  <a:tcPr anchor="ctr"/>
                </a:tc>
                <a:tc>
                  <a:txBody>
                    <a:bodyPr/>
                    <a:lstStyle/>
                    <a:p>
                      <a:r>
                        <a:rPr lang="en-US" sz="2800" b="1" dirty="0">
                          <a:solidFill>
                            <a:srgbClr val="C00000"/>
                          </a:solidFill>
                          <a:latin typeface="Arial" panose="020B0604020202020204" pitchFamily="34" charset="0"/>
                          <a:cs typeface="Arial" panose="020B0604020202020204" pitchFamily="34" charset="0"/>
                        </a:rPr>
                        <a:t>S</a:t>
                      </a:r>
                      <a:r>
                        <a:rPr lang="en-US" sz="2800" b="1" i="0" kern="1200" dirty="0">
                          <a:solidFill>
                            <a:srgbClr val="C00000"/>
                          </a:solidFill>
                          <a:effectLst/>
                          <a:latin typeface="Arial" panose="020B0604020202020204" pitchFamily="34" charset="0"/>
                          <a:ea typeface="+mn-ea"/>
                          <a:cs typeface="Arial" panose="020B0604020202020204" pitchFamily="34" charset="0"/>
                        </a:rPr>
                        <a:t>ufficient</a:t>
                      </a:r>
                      <a:endParaRPr lang="en-US" sz="2800" b="1" dirty="0">
                        <a:solidFill>
                          <a:srgbClr val="C00000"/>
                        </a:solidFill>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899730327"/>
                  </a:ext>
                </a:extLst>
              </a:tr>
              <a:tr h="740229">
                <a:tc>
                  <a:txBody>
                    <a:bodyPr/>
                    <a:lstStyle/>
                    <a:p>
                      <a:r>
                        <a:rPr lang="en-US" sz="2800" b="1" i="0" kern="1200" dirty="0">
                          <a:solidFill>
                            <a:srgbClr val="008000"/>
                          </a:solidFill>
                          <a:effectLst/>
                          <a:latin typeface="Arial" panose="020B0604020202020204" pitchFamily="34" charset="0"/>
                          <a:ea typeface="+mn-ea"/>
                          <a:cs typeface="Arial" panose="020B0604020202020204" pitchFamily="34" charset="0"/>
                        </a:rPr>
                        <a:t>Helpful</a:t>
                      </a:r>
                      <a:endParaRPr lang="en-US" sz="2800" b="1" dirty="0">
                        <a:solidFill>
                          <a:srgbClr val="008000"/>
                        </a:solidFill>
                        <a:latin typeface="Arial" panose="020B0604020202020204" pitchFamily="34" charset="0"/>
                        <a:cs typeface="Arial" panose="020B0604020202020204" pitchFamily="34" charset="0"/>
                      </a:endParaRPr>
                    </a:p>
                  </a:txBody>
                  <a:tcPr anchor="ctr"/>
                </a:tc>
                <a:tc>
                  <a:txBody>
                    <a:bodyPr/>
                    <a:lstStyle/>
                    <a:p>
                      <a:r>
                        <a:rPr lang="en-US" sz="2800" b="1" dirty="0">
                          <a:solidFill>
                            <a:srgbClr val="C00000"/>
                          </a:solidFill>
                          <a:latin typeface="Arial" panose="020B0604020202020204" pitchFamily="34" charset="0"/>
                          <a:cs typeface="Arial" panose="020B0604020202020204" pitchFamily="34" charset="0"/>
                        </a:rPr>
                        <a:t>B</a:t>
                      </a:r>
                      <a:r>
                        <a:rPr lang="en-US" sz="2800" b="1" i="0" kern="1200" dirty="0">
                          <a:solidFill>
                            <a:srgbClr val="C00000"/>
                          </a:solidFill>
                          <a:effectLst/>
                          <a:latin typeface="Arial" panose="020B0604020202020204" pitchFamily="34" charset="0"/>
                          <a:ea typeface="+mn-ea"/>
                          <a:cs typeface="Arial" panose="020B0604020202020204" pitchFamily="34" charset="0"/>
                        </a:rPr>
                        <a:t>eneficial</a:t>
                      </a:r>
                      <a:endParaRPr lang="en-US" sz="2800" b="1" dirty="0">
                        <a:solidFill>
                          <a:srgbClr val="C00000"/>
                        </a:solidFill>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2869113381"/>
                  </a:ext>
                </a:extLst>
              </a:tr>
              <a:tr h="740229">
                <a:tc>
                  <a:txBody>
                    <a:bodyPr/>
                    <a:lstStyle/>
                    <a:p>
                      <a:r>
                        <a:rPr lang="en-US" sz="2800" b="1" i="0" kern="1200" dirty="0">
                          <a:solidFill>
                            <a:srgbClr val="008000"/>
                          </a:solidFill>
                          <a:effectLst/>
                          <a:latin typeface="Arial" panose="020B0604020202020204" pitchFamily="34" charset="0"/>
                          <a:ea typeface="+mn-ea"/>
                          <a:cs typeface="Arial" panose="020B0604020202020204" pitchFamily="34" charset="0"/>
                        </a:rPr>
                        <a:t>Make worse </a:t>
                      </a:r>
                      <a:endParaRPr lang="en-US" sz="2800" b="1" dirty="0">
                        <a:solidFill>
                          <a:srgbClr val="008000"/>
                        </a:solidFill>
                        <a:latin typeface="Arial" panose="020B0604020202020204" pitchFamily="34" charset="0"/>
                        <a:cs typeface="Arial" panose="020B0604020202020204" pitchFamily="34" charset="0"/>
                      </a:endParaRPr>
                    </a:p>
                  </a:txBody>
                  <a:tcPr anchor="ctr"/>
                </a:tc>
                <a:tc>
                  <a:txBody>
                    <a:bodyPr/>
                    <a:lstStyle/>
                    <a:p>
                      <a:r>
                        <a:rPr lang="en-US" sz="2800" b="1" dirty="0">
                          <a:solidFill>
                            <a:srgbClr val="C00000"/>
                          </a:solidFill>
                          <a:latin typeface="Arial" panose="020B0604020202020204" pitchFamily="34" charset="0"/>
                          <a:cs typeface="Arial" panose="020B0604020202020204" pitchFamily="34" charset="0"/>
                        </a:rPr>
                        <a:t>E</a:t>
                      </a:r>
                      <a:r>
                        <a:rPr lang="en-US" sz="2800" b="1" i="0" kern="1200" dirty="0">
                          <a:solidFill>
                            <a:srgbClr val="C00000"/>
                          </a:solidFill>
                          <a:effectLst/>
                          <a:latin typeface="Arial" panose="020B0604020202020204" pitchFamily="34" charset="0"/>
                          <a:ea typeface="+mn-ea"/>
                          <a:cs typeface="Arial" panose="020B0604020202020204" pitchFamily="34" charset="0"/>
                        </a:rPr>
                        <a:t>xacerbate</a:t>
                      </a:r>
                      <a:endParaRPr lang="en-US" sz="2800" b="1" dirty="0">
                        <a:solidFill>
                          <a:srgbClr val="C00000"/>
                        </a:solidFill>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3819226207"/>
                  </a:ext>
                </a:extLst>
              </a:tr>
              <a:tr h="740229">
                <a:tc>
                  <a:txBody>
                    <a:bodyPr/>
                    <a:lstStyle/>
                    <a:p>
                      <a:r>
                        <a:rPr lang="en-US" sz="2800" b="1" i="0" kern="1200" dirty="0">
                          <a:solidFill>
                            <a:srgbClr val="008000"/>
                          </a:solidFill>
                          <a:effectLst/>
                          <a:latin typeface="Arial" panose="020B0604020202020204" pitchFamily="34" charset="0"/>
                          <a:ea typeface="+mn-ea"/>
                          <a:cs typeface="Arial" panose="020B0604020202020204" pitchFamily="34" charset="0"/>
                        </a:rPr>
                        <a:t>Come back </a:t>
                      </a:r>
                      <a:endParaRPr lang="en-US" sz="2800" b="1" dirty="0">
                        <a:solidFill>
                          <a:srgbClr val="008000"/>
                        </a:solidFill>
                        <a:latin typeface="Arial" panose="020B0604020202020204" pitchFamily="34" charset="0"/>
                        <a:cs typeface="Arial" panose="020B0604020202020204" pitchFamily="34" charset="0"/>
                      </a:endParaRPr>
                    </a:p>
                  </a:txBody>
                  <a:tcPr anchor="ctr"/>
                </a:tc>
                <a:tc>
                  <a:txBody>
                    <a:bodyPr/>
                    <a:lstStyle/>
                    <a:p>
                      <a:r>
                        <a:rPr lang="en-US" sz="2800" b="1" dirty="0">
                          <a:solidFill>
                            <a:srgbClr val="C00000"/>
                          </a:solidFill>
                          <a:latin typeface="Arial" panose="020B0604020202020204" pitchFamily="34" charset="0"/>
                          <a:cs typeface="Arial" panose="020B0604020202020204" pitchFamily="34" charset="0"/>
                        </a:rPr>
                        <a:t>R</a:t>
                      </a:r>
                      <a:r>
                        <a:rPr lang="en-US" sz="2800" b="1" i="0" kern="1200" dirty="0">
                          <a:solidFill>
                            <a:srgbClr val="C00000"/>
                          </a:solidFill>
                          <a:effectLst/>
                          <a:latin typeface="Arial" panose="020B0604020202020204" pitchFamily="34" charset="0"/>
                          <a:ea typeface="+mn-ea"/>
                          <a:cs typeface="Arial" panose="020B0604020202020204" pitchFamily="34" charset="0"/>
                        </a:rPr>
                        <a:t>ecur</a:t>
                      </a:r>
                      <a:endParaRPr lang="en-US" sz="2800" b="1" dirty="0">
                        <a:solidFill>
                          <a:srgbClr val="C00000"/>
                        </a:solidFill>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139216793"/>
                  </a:ext>
                </a:extLst>
              </a:tr>
              <a:tr h="740229">
                <a:tc>
                  <a:txBody>
                    <a:bodyPr/>
                    <a:lstStyle/>
                    <a:p>
                      <a:r>
                        <a:rPr lang="en-US" sz="2800" b="1" dirty="0">
                          <a:solidFill>
                            <a:srgbClr val="008000"/>
                          </a:solidFill>
                          <a:latin typeface="Arial" panose="020B0604020202020204" pitchFamily="34" charset="0"/>
                          <a:cs typeface="Arial" panose="020B0604020202020204" pitchFamily="34" charset="0"/>
                        </a:rPr>
                        <a:t>About</a:t>
                      </a:r>
                    </a:p>
                  </a:txBody>
                  <a:tcPr anchor="ctr"/>
                </a:tc>
                <a:tc>
                  <a:txBody>
                    <a:bodyPr/>
                    <a:lstStyle/>
                    <a:p>
                      <a:r>
                        <a:rPr lang="en-US" sz="2800" b="1" dirty="0">
                          <a:solidFill>
                            <a:srgbClr val="C00000"/>
                          </a:solidFill>
                          <a:latin typeface="Arial" panose="020B0604020202020204" pitchFamily="34" charset="0"/>
                          <a:cs typeface="Arial" panose="020B0604020202020204" pitchFamily="34" charset="0"/>
                        </a:rPr>
                        <a:t>Regarding</a:t>
                      </a:r>
                    </a:p>
                  </a:txBody>
                  <a:tcPr anchor="ctr"/>
                </a:tc>
                <a:extLst>
                  <a:ext uri="{0D108BD9-81ED-4DB2-BD59-A6C34878D82A}">
                    <a16:rowId xmlns:a16="http://schemas.microsoft.com/office/drawing/2014/main" val="79597812"/>
                  </a:ext>
                </a:extLst>
              </a:tr>
            </a:tbl>
          </a:graphicData>
        </a:graphic>
      </p:graphicFrame>
    </p:spTree>
    <p:extLst>
      <p:ext uri="{BB962C8B-B14F-4D97-AF65-F5344CB8AC3E}">
        <p14:creationId xmlns:p14="http://schemas.microsoft.com/office/powerpoint/2010/main" val="234089733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1043B9-3FE3-BC13-3400-F4BD39222950}"/>
              </a:ext>
            </a:extLst>
          </p:cNvPr>
          <p:cNvSpPr>
            <a:spLocks noGrp="1"/>
          </p:cNvSpPr>
          <p:nvPr>
            <p:ph type="title"/>
          </p:nvPr>
        </p:nvSpPr>
        <p:spPr/>
        <p:txBody>
          <a:bodyPr/>
          <a:lstStyle/>
          <a:p>
            <a:r>
              <a:rPr lang="en-US" b="1" dirty="0"/>
              <a:t>Limit Content: Stop Information Overload</a:t>
            </a:r>
          </a:p>
        </p:txBody>
      </p:sp>
      <p:sp>
        <p:nvSpPr>
          <p:cNvPr id="6" name="Text Placeholder 5">
            <a:extLst>
              <a:ext uri="{FF2B5EF4-FFF2-40B4-BE49-F238E27FC236}">
                <a16:creationId xmlns:a16="http://schemas.microsoft.com/office/drawing/2014/main" id="{B8235026-DC9B-4D9F-7B43-9D423789EA28}"/>
              </a:ext>
            </a:extLst>
          </p:cNvPr>
          <p:cNvSpPr>
            <a:spLocks noGrp="1"/>
          </p:cNvSpPr>
          <p:nvPr>
            <p:ph sz="half" idx="1"/>
          </p:nvPr>
        </p:nvSpPr>
        <p:spPr>
          <a:xfrm>
            <a:off x="838200" y="1825625"/>
            <a:ext cx="5181600" cy="3770944"/>
          </a:xfrm>
        </p:spPr>
        <p:txBody>
          <a:bodyPr>
            <a:normAutofit/>
          </a:bodyPr>
          <a:lstStyle/>
          <a:p>
            <a:pPr marL="0" indent="0">
              <a:buNone/>
            </a:pPr>
            <a:r>
              <a:rPr lang="en-US" sz="2800" b="1" dirty="0"/>
              <a:t>What to know</a:t>
            </a:r>
          </a:p>
          <a:p>
            <a:r>
              <a:rPr lang="en-US" sz="2800" dirty="0"/>
              <a:t>40% to 80%</a:t>
            </a:r>
            <a:br>
              <a:rPr lang="en-US" sz="4000" b="1" dirty="0"/>
            </a:br>
            <a:r>
              <a:rPr lang="en-US" sz="2800" dirty="0"/>
              <a:t>of information shared in a primary care visit is immediately forgotten by patients</a:t>
            </a:r>
          </a:p>
          <a:p>
            <a:r>
              <a:rPr lang="en-US" sz="2800" dirty="0"/>
              <a:t>There’s a 50/50</a:t>
            </a:r>
            <a:br>
              <a:rPr lang="en-US" sz="1800" b="1" dirty="0"/>
            </a:br>
            <a:r>
              <a:rPr lang="en-US" sz="2800" dirty="0"/>
              <a:t>chance</a:t>
            </a:r>
            <a:r>
              <a:rPr lang="en-US" sz="2800" b="1" dirty="0"/>
              <a:t> </a:t>
            </a:r>
            <a:r>
              <a:rPr lang="en-US" sz="2800" dirty="0"/>
              <a:t>that what is remembered is correct</a:t>
            </a:r>
          </a:p>
          <a:p>
            <a:endParaRPr lang="en-US" sz="2800" dirty="0"/>
          </a:p>
          <a:p>
            <a:endParaRPr lang="en-US" sz="2800" dirty="0"/>
          </a:p>
        </p:txBody>
      </p:sp>
      <p:sp>
        <p:nvSpPr>
          <p:cNvPr id="7" name="Text Placeholder 7">
            <a:extLst>
              <a:ext uri="{FF2B5EF4-FFF2-40B4-BE49-F238E27FC236}">
                <a16:creationId xmlns:a16="http://schemas.microsoft.com/office/drawing/2014/main" id="{AFBC9A78-5E90-9780-7618-349ECBFDE232}"/>
              </a:ext>
            </a:extLst>
          </p:cNvPr>
          <p:cNvSpPr>
            <a:spLocks noGrp="1"/>
          </p:cNvSpPr>
          <p:nvPr>
            <p:ph sz="half" idx="2"/>
          </p:nvPr>
        </p:nvSpPr>
        <p:spPr>
          <a:xfrm>
            <a:off x="6172200" y="1825625"/>
            <a:ext cx="5181600" cy="3770944"/>
          </a:xfrm>
        </p:spPr>
        <p:txBody>
          <a:bodyPr>
            <a:normAutofit/>
          </a:bodyPr>
          <a:lstStyle/>
          <a:p>
            <a:pPr marL="0" indent="0">
              <a:buNone/>
            </a:pPr>
            <a:r>
              <a:rPr lang="en-US" sz="2800" b="1" dirty="0"/>
              <a:t>What to do</a:t>
            </a:r>
          </a:p>
          <a:p>
            <a:r>
              <a:rPr lang="en-US" dirty="0"/>
              <a:t>Limit yourself to 1-3 key points and reinforce them.</a:t>
            </a:r>
          </a:p>
          <a:p>
            <a:r>
              <a:rPr lang="en-US" dirty="0"/>
              <a:t>Focus on what patients </a:t>
            </a:r>
            <a:r>
              <a:rPr lang="en-US" b="1" dirty="0"/>
              <a:t>need</a:t>
            </a:r>
            <a:r>
              <a:rPr lang="en-US" dirty="0"/>
              <a:t> to know and do.</a:t>
            </a:r>
          </a:p>
          <a:p>
            <a:endParaRPr lang="en-US" sz="2800" dirty="0"/>
          </a:p>
          <a:p>
            <a:endParaRPr lang="en-US" sz="2800" dirty="0"/>
          </a:p>
        </p:txBody>
      </p:sp>
      <p:sp>
        <p:nvSpPr>
          <p:cNvPr id="8" name="TextBox 7">
            <a:extLst>
              <a:ext uri="{FF2B5EF4-FFF2-40B4-BE49-F238E27FC236}">
                <a16:creationId xmlns:a16="http://schemas.microsoft.com/office/drawing/2014/main" id="{6D2C38C0-2EB9-7BB1-13C5-580A63AC0441}"/>
              </a:ext>
            </a:extLst>
          </p:cNvPr>
          <p:cNvSpPr txBox="1"/>
          <p:nvPr/>
        </p:nvSpPr>
        <p:spPr>
          <a:xfrm>
            <a:off x="1099595" y="5868478"/>
            <a:ext cx="9120850" cy="369332"/>
          </a:xfrm>
          <a:prstGeom prst="rect">
            <a:avLst/>
          </a:prstGeom>
          <a:noFill/>
        </p:spPr>
        <p:txBody>
          <a:bodyPr wrap="square" rtlCol="0">
            <a:spAutoFit/>
          </a:bodyPr>
          <a:lstStyle/>
          <a:p>
            <a:r>
              <a:rPr lang="en-US" dirty="0"/>
              <a:t>Source: </a:t>
            </a:r>
            <a:r>
              <a:rPr lang="en-US" dirty="0" err="1"/>
              <a:t>Kessels</a:t>
            </a:r>
            <a:r>
              <a:rPr lang="en-US" dirty="0"/>
              <a:t> 2003</a:t>
            </a:r>
          </a:p>
        </p:txBody>
      </p:sp>
      <p:sp>
        <p:nvSpPr>
          <p:cNvPr id="5" name="Slide Number Placeholder 4">
            <a:extLst>
              <a:ext uri="{FF2B5EF4-FFF2-40B4-BE49-F238E27FC236}">
                <a16:creationId xmlns:a16="http://schemas.microsoft.com/office/drawing/2014/main" id="{856E79C2-AD56-D548-BFBF-BBF507267DBA}"/>
              </a:ext>
            </a:extLst>
          </p:cNvPr>
          <p:cNvSpPr>
            <a:spLocks noGrp="1"/>
          </p:cNvSpPr>
          <p:nvPr>
            <p:ph type="sldNum" sz="quarter" idx="12"/>
          </p:nvPr>
        </p:nvSpPr>
        <p:spPr/>
        <p:txBody>
          <a:bodyPr/>
          <a:lstStyle/>
          <a:p>
            <a:fld id="{95C9B120-244C-4CA4-A1D8-95B51459BB93}" type="slidenum">
              <a:rPr lang="en-US" smtClean="0"/>
              <a:t>29</a:t>
            </a:fld>
            <a:endParaRPr lang="en-US"/>
          </a:p>
        </p:txBody>
      </p:sp>
    </p:spTree>
    <p:extLst>
      <p:ext uri="{BB962C8B-B14F-4D97-AF65-F5344CB8AC3E}">
        <p14:creationId xmlns:p14="http://schemas.microsoft.com/office/powerpoint/2010/main" val="28935844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38A2D8-BEC3-4D16-831F-5BC5B9C04D41}"/>
              </a:ext>
            </a:extLst>
          </p:cNvPr>
          <p:cNvSpPr>
            <a:spLocks noGrp="1"/>
          </p:cNvSpPr>
          <p:nvPr>
            <p:ph type="title"/>
          </p:nvPr>
        </p:nvSpPr>
        <p:spPr>
          <a:xfrm>
            <a:off x="0" y="-28378"/>
            <a:ext cx="12252960" cy="1280160"/>
          </a:xfrm>
        </p:spPr>
        <p:txBody>
          <a:bodyPr>
            <a:normAutofit fontScale="90000"/>
          </a:bodyPr>
          <a:lstStyle/>
          <a:p>
            <a:pPr marL="0" indent="0" algn="ctr">
              <a:buNone/>
            </a:pPr>
            <a:r>
              <a:rPr lang="en-US" sz="4400" b="1" dirty="0">
                <a:effectLst/>
                <a:latin typeface="Arial" panose="020B0604020202020204" pitchFamily="34" charset="0"/>
                <a:ea typeface="Calibri" panose="020F0502020204030204" pitchFamily="34" charset="0"/>
                <a:cs typeface="Arial" panose="020B0604020202020204" pitchFamily="34" charset="0"/>
              </a:rPr>
              <a:t>Health Literacy: What It </a:t>
            </a:r>
            <a:r>
              <a:rPr lang="en-US" sz="4400" b="1" dirty="0">
                <a:latin typeface="Arial" panose="020B0604020202020204" pitchFamily="34" charset="0"/>
                <a:ea typeface="Calibri" panose="020F0502020204030204" pitchFamily="34" charset="0"/>
                <a:cs typeface="Arial" panose="020B0604020202020204" pitchFamily="34" charset="0"/>
              </a:rPr>
              <a:t>I</a:t>
            </a:r>
            <a:r>
              <a:rPr lang="en-US" sz="4400" b="1" dirty="0">
                <a:effectLst/>
                <a:latin typeface="Arial" panose="020B0604020202020204" pitchFamily="34" charset="0"/>
                <a:ea typeface="Calibri" panose="020F0502020204030204" pitchFamily="34" charset="0"/>
                <a:cs typeface="Arial" panose="020B0604020202020204" pitchFamily="34" charset="0"/>
              </a:rPr>
              <a:t>s </a:t>
            </a:r>
            <a:br>
              <a:rPr lang="en-US" sz="4400" b="1" dirty="0">
                <a:effectLst/>
                <a:latin typeface="Arial" panose="020B0604020202020204" pitchFamily="34" charset="0"/>
                <a:ea typeface="Calibri" panose="020F0502020204030204" pitchFamily="34" charset="0"/>
                <a:cs typeface="Arial" panose="020B0604020202020204" pitchFamily="34" charset="0"/>
              </a:rPr>
            </a:br>
            <a:r>
              <a:rPr lang="en-US" sz="4400" b="1" dirty="0">
                <a:effectLst/>
                <a:latin typeface="Arial" panose="020B0604020202020204" pitchFamily="34" charset="0"/>
                <a:ea typeface="Calibri" panose="020F0502020204030204" pitchFamily="34" charset="0"/>
                <a:cs typeface="Arial" panose="020B0604020202020204" pitchFamily="34" charset="0"/>
              </a:rPr>
              <a:t>and Why It’s Important</a:t>
            </a:r>
            <a:r>
              <a:rPr lang="en-US" dirty="0"/>
              <a:t> </a:t>
            </a:r>
          </a:p>
        </p:txBody>
      </p:sp>
      <p:sp>
        <p:nvSpPr>
          <p:cNvPr id="4" name="Slide Number Placeholder 3">
            <a:extLst>
              <a:ext uri="{FF2B5EF4-FFF2-40B4-BE49-F238E27FC236}">
                <a16:creationId xmlns:a16="http://schemas.microsoft.com/office/drawing/2014/main" id="{7B065FFF-4634-4CE9-A0DA-61544FD4285F}"/>
              </a:ext>
            </a:extLst>
          </p:cNvPr>
          <p:cNvSpPr>
            <a:spLocks noGrp="1"/>
          </p:cNvSpPr>
          <p:nvPr>
            <p:ph type="sldNum" sz="quarter" idx="12"/>
          </p:nvPr>
        </p:nvSpPr>
        <p:spPr/>
        <p:txBody>
          <a:bodyPr/>
          <a:lstStyle/>
          <a:p>
            <a:fld id="{D2F0E868-51BE-4490-BEF9-30CD8F8E185C}" type="slidenum">
              <a:rPr lang="en-US" smtClean="0"/>
              <a:pPr/>
              <a:t>3</a:t>
            </a:fld>
            <a:endParaRPr lang="en-US"/>
          </a:p>
        </p:txBody>
      </p:sp>
      <p:sp>
        <p:nvSpPr>
          <p:cNvPr id="6" name="TextBox 5">
            <a:extLst>
              <a:ext uri="{FF2B5EF4-FFF2-40B4-BE49-F238E27FC236}">
                <a16:creationId xmlns:a16="http://schemas.microsoft.com/office/drawing/2014/main" id="{DA98F9EE-0BCC-DD90-1EFF-96C12DED1AE9}"/>
              </a:ext>
            </a:extLst>
          </p:cNvPr>
          <p:cNvSpPr txBox="1"/>
          <p:nvPr/>
        </p:nvSpPr>
        <p:spPr>
          <a:xfrm>
            <a:off x="1090670" y="3164461"/>
            <a:ext cx="10102467" cy="646331"/>
          </a:xfrm>
          <a:prstGeom prst="rect">
            <a:avLst/>
          </a:prstGeom>
          <a:noFill/>
        </p:spPr>
        <p:txBody>
          <a:bodyPr wrap="square">
            <a:spAutoFit/>
          </a:bodyPr>
          <a:lstStyle/>
          <a:p>
            <a:pPr marL="0" indent="0" algn="ctr">
              <a:buNone/>
            </a:pPr>
            <a:r>
              <a:rPr lang="en-US" sz="3600" dirty="0">
                <a:latin typeface="Arial" panose="020B0604020202020204" pitchFamily="34" charset="0"/>
                <a:cs typeface="Arial" panose="020B0604020202020204" pitchFamily="34" charset="0"/>
              </a:rPr>
              <a:t>We’ll start with some common experiences.</a:t>
            </a:r>
          </a:p>
        </p:txBody>
      </p:sp>
      <p:sp>
        <p:nvSpPr>
          <p:cNvPr id="8" name="Content Placeholder 7">
            <a:extLst>
              <a:ext uri="{FF2B5EF4-FFF2-40B4-BE49-F238E27FC236}">
                <a16:creationId xmlns:a16="http://schemas.microsoft.com/office/drawing/2014/main" id="{0FE2AB04-0851-5D7B-869A-3DF4E2DCE0A4}"/>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124639800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The Teach-Back Method</a:t>
            </a:r>
            <a:endParaRPr lang="en-US" dirty="0"/>
          </a:p>
        </p:txBody>
      </p:sp>
      <p:sp>
        <p:nvSpPr>
          <p:cNvPr id="3" name="Speech Bubble: Oval 2">
            <a:extLst>
              <a:ext uri="{FF2B5EF4-FFF2-40B4-BE49-F238E27FC236}">
                <a16:creationId xmlns:a16="http://schemas.microsoft.com/office/drawing/2014/main" id="{6C8DC396-A0CE-9342-7F72-90DF5B6BB90B}"/>
              </a:ext>
            </a:extLst>
          </p:cNvPr>
          <p:cNvSpPr/>
          <p:nvPr/>
        </p:nvSpPr>
        <p:spPr>
          <a:xfrm>
            <a:off x="124695" y="1377387"/>
            <a:ext cx="4028203" cy="2523115"/>
          </a:xfrm>
          <a:prstGeom prst="wedgeEllipseCallout">
            <a:avLst>
              <a:gd name="adj1" fmla="val 47969"/>
              <a:gd name="adj2" fmla="val 49070"/>
            </a:avLst>
          </a:prstGeom>
          <a:solidFill>
            <a:srgbClr val="26437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“We’ve gone over a lot of information, and I want to make sure I explained things clearly. So tell me, what do you think are the 3 most important things to know about diabetes?”</a:t>
            </a:r>
          </a:p>
        </p:txBody>
      </p:sp>
      <p:sp>
        <p:nvSpPr>
          <p:cNvPr id="8" name="Content Placeholder 7"/>
          <p:cNvSpPr>
            <a:spLocks noGrp="1"/>
          </p:cNvSpPr>
          <p:nvPr>
            <p:ph idx="1"/>
          </p:nvPr>
        </p:nvSpPr>
        <p:spPr>
          <a:xfrm>
            <a:off x="4844404" y="1497897"/>
            <a:ext cx="21336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gn="ctr">
              <a:buNone/>
            </a:pPr>
            <a:r>
              <a:rPr lang="en-US" sz="2000" dirty="0"/>
              <a:t>Chunk and teach information.</a:t>
            </a:r>
          </a:p>
        </p:txBody>
      </p:sp>
      <p:cxnSp>
        <p:nvCxnSpPr>
          <p:cNvPr id="15" name="Straight Arrow Connector 14" descr="Arrow pointing from &quot;chunk and teach information&quot; to &quot;ask people to teach back.&quot;"/>
          <p:cNvCxnSpPr>
            <a:cxnSpLocks/>
            <a:endCxn id="11" idx="0"/>
          </p:cNvCxnSpPr>
          <p:nvPr/>
        </p:nvCxnSpPr>
        <p:spPr>
          <a:xfrm flipH="1">
            <a:off x="5905501" y="2362200"/>
            <a:ext cx="5703" cy="31816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1" name="Flowchart: Decision 10" descr="Ask people to teach back in their own words or demonstrate. Allow them to consult material."/>
          <p:cNvSpPr/>
          <p:nvPr/>
        </p:nvSpPr>
        <p:spPr>
          <a:xfrm>
            <a:off x="3581401" y="2680365"/>
            <a:ext cx="4648199" cy="2523115"/>
          </a:xfrm>
          <a:prstGeom prst="flowChartDecis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a:off x="4339856" y="3340001"/>
            <a:ext cx="3124200" cy="1323439"/>
          </a:xfrm>
          <a:prstGeom prst="rect">
            <a:avLst/>
          </a:prstGeom>
          <a:noFill/>
        </p:spPr>
        <p:txBody>
          <a:bodyPr wrap="square" rtlCol="0">
            <a:spAutoFit/>
          </a:bodyPr>
          <a:lstStyle/>
          <a:p>
            <a:pPr algn="ctr"/>
            <a:r>
              <a:rPr lang="en-US" sz="2000" dirty="0">
                <a:solidFill>
                  <a:schemeClr val="lt1"/>
                </a:solidFill>
              </a:rPr>
              <a:t>Ask people to teach back </a:t>
            </a:r>
          </a:p>
          <a:p>
            <a:pPr algn="ctr"/>
            <a:r>
              <a:rPr lang="en-US" sz="2000" dirty="0">
                <a:solidFill>
                  <a:schemeClr val="lt1"/>
                </a:solidFill>
              </a:rPr>
              <a:t>in their own words or demonstrate. Allow them to consult material.</a:t>
            </a:r>
          </a:p>
        </p:txBody>
      </p:sp>
      <p:cxnSp>
        <p:nvCxnSpPr>
          <p:cNvPr id="22" name="Straight Arrow Connector 21" descr="Arrow pointing from &quot;ask people to teach back&quot; to &quot;re-teach using different words.&quot;"/>
          <p:cNvCxnSpPr>
            <a:cxnSpLocks/>
            <a:endCxn id="12" idx="0"/>
          </p:cNvCxnSpPr>
          <p:nvPr/>
        </p:nvCxnSpPr>
        <p:spPr>
          <a:xfrm>
            <a:off x="5901956" y="4953000"/>
            <a:ext cx="3543" cy="62058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2" name="Content Placeholder 7"/>
          <p:cNvSpPr txBox="1">
            <a:spLocks/>
          </p:cNvSpPr>
          <p:nvPr/>
        </p:nvSpPr>
        <p:spPr>
          <a:xfrm>
            <a:off x="4152899" y="5573584"/>
            <a:ext cx="3505200" cy="68732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lt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lt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lt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9pPr>
          </a:lstStyle>
          <a:p>
            <a:pPr marL="0" indent="0" algn="ctr">
              <a:buNone/>
            </a:pPr>
            <a:r>
              <a:rPr lang="en-US" sz="2000" dirty="0"/>
              <a:t>Re-teach using different words</a:t>
            </a:r>
          </a:p>
        </p:txBody>
      </p:sp>
      <p:sp>
        <p:nvSpPr>
          <p:cNvPr id="30" name="Curved Up Arrow 29" descr="Curved arrow from &quot;ask people to teach back&quot; to &quot;chunk and teach information,&quot; if patient teaches back correctly and there's more to explain."/>
          <p:cNvSpPr/>
          <p:nvPr/>
        </p:nvSpPr>
        <p:spPr>
          <a:xfrm rot="15841138">
            <a:off x="7943410" y="1900418"/>
            <a:ext cx="2615669" cy="1798118"/>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9" name="TextBox 28"/>
          <p:cNvSpPr txBox="1"/>
          <p:nvPr/>
        </p:nvSpPr>
        <p:spPr>
          <a:xfrm>
            <a:off x="7484740" y="2420372"/>
            <a:ext cx="2057400" cy="1200329"/>
          </a:xfrm>
          <a:prstGeom prst="rect">
            <a:avLst/>
          </a:prstGeom>
          <a:noFill/>
        </p:spPr>
        <p:txBody>
          <a:bodyPr wrap="square" rtlCol="0">
            <a:spAutoFit/>
          </a:bodyPr>
          <a:lstStyle/>
          <a:p>
            <a:r>
              <a:rPr lang="en-US" dirty="0"/>
              <a:t>If patient teaches back correctly and there’s more to explain</a:t>
            </a:r>
          </a:p>
        </p:txBody>
      </p:sp>
      <p:sp>
        <p:nvSpPr>
          <p:cNvPr id="31" name="Curved Left Arrow 30" descr="Curved arrow from &quot;re-teach using different words&quot; to &quot;ask people to teach back,&quot; if patient doesn't teach back correctly."/>
          <p:cNvSpPr/>
          <p:nvPr/>
        </p:nvSpPr>
        <p:spPr>
          <a:xfrm rot="10800000">
            <a:off x="2438400" y="3649085"/>
            <a:ext cx="1080091" cy="2523115"/>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8" name="TextBox 27"/>
          <p:cNvSpPr txBox="1"/>
          <p:nvPr/>
        </p:nvSpPr>
        <p:spPr>
          <a:xfrm>
            <a:off x="2741428" y="4740740"/>
            <a:ext cx="2286000" cy="646331"/>
          </a:xfrm>
          <a:prstGeom prst="rect">
            <a:avLst/>
          </a:prstGeom>
          <a:noFill/>
        </p:spPr>
        <p:txBody>
          <a:bodyPr wrap="square" rtlCol="0">
            <a:spAutoFit/>
          </a:bodyPr>
          <a:lstStyle/>
          <a:p>
            <a:r>
              <a:rPr lang="en-US" dirty="0"/>
              <a:t>If patient doesn’t teach back correctly</a:t>
            </a:r>
          </a:p>
        </p:txBody>
      </p:sp>
      <p:sp>
        <p:nvSpPr>
          <p:cNvPr id="4" name="TextBox 3">
            <a:extLst>
              <a:ext uri="{FF2B5EF4-FFF2-40B4-BE49-F238E27FC236}">
                <a16:creationId xmlns:a16="http://schemas.microsoft.com/office/drawing/2014/main" id="{A8A5C87B-D493-E5C6-8B97-D729345A1ECD}"/>
              </a:ext>
            </a:extLst>
          </p:cNvPr>
          <p:cNvSpPr txBox="1"/>
          <p:nvPr/>
        </p:nvSpPr>
        <p:spPr>
          <a:xfrm>
            <a:off x="2225040" y="6410258"/>
            <a:ext cx="7741920" cy="369332"/>
          </a:xfrm>
          <a:prstGeom prst="rect">
            <a:avLst/>
          </a:prstGeom>
          <a:noFill/>
        </p:spPr>
        <p:txBody>
          <a:bodyPr wrap="square" rtlCol="0">
            <a:spAutoFit/>
          </a:bodyPr>
          <a:lstStyle/>
          <a:p>
            <a:pPr algn="ctr"/>
            <a:r>
              <a:rPr lang="en-US" dirty="0"/>
              <a:t>Source: AHRQ Health Literacy Universal Precautions, Tool 5</a:t>
            </a:r>
          </a:p>
        </p:txBody>
      </p:sp>
    </p:spTree>
    <p:extLst>
      <p:ext uri="{BB962C8B-B14F-4D97-AF65-F5344CB8AC3E}">
        <p14:creationId xmlns:p14="http://schemas.microsoft.com/office/powerpoint/2010/main" val="237647853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B06435-36CA-4D00-B467-027F0A236A25}"/>
              </a:ext>
            </a:extLst>
          </p:cNvPr>
          <p:cNvSpPr>
            <a:spLocks noGrp="1"/>
          </p:cNvSpPr>
          <p:nvPr>
            <p:ph type="title"/>
          </p:nvPr>
        </p:nvSpPr>
        <p:spPr/>
        <p:txBody>
          <a:bodyPr>
            <a:normAutofit/>
          </a:bodyPr>
          <a:lstStyle/>
          <a:p>
            <a:r>
              <a:rPr lang="en-US" b="1" dirty="0"/>
              <a:t>Encourage Questions</a:t>
            </a:r>
          </a:p>
        </p:txBody>
      </p:sp>
      <p:sp>
        <p:nvSpPr>
          <p:cNvPr id="3" name="Content Placeholder 2">
            <a:extLst>
              <a:ext uri="{FF2B5EF4-FFF2-40B4-BE49-F238E27FC236}">
                <a16:creationId xmlns:a16="http://schemas.microsoft.com/office/drawing/2014/main" id="{2561AA82-04D8-4D09-805C-7FDEEEBEEFFA}"/>
              </a:ext>
            </a:extLst>
          </p:cNvPr>
          <p:cNvSpPr>
            <a:spLocks noGrp="1"/>
          </p:cNvSpPr>
          <p:nvPr>
            <p:ph idx="1"/>
          </p:nvPr>
        </p:nvSpPr>
        <p:spPr/>
        <p:txBody>
          <a:bodyPr>
            <a:normAutofit/>
          </a:bodyPr>
          <a:lstStyle/>
          <a:p>
            <a:r>
              <a:rPr lang="en-US" dirty="0">
                <a:latin typeface="Arial" panose="020B0604020202020204" pitchFamily="34" charset="0"/>
                <a:cs typeface="Arial" panose="020B0604020202020204" pitchFamily="34" charset="0"/>
              </a:rPr>
              <a:t>Let patients know you expect questions. </a:t>
            </a:r>
          </a:p>
          <a:p>
            <a:pPr lvl="1"/>
            <a:r>
              <a:rPr lang="en-US" sz="2800" dirty="0">
                <a:latin typeface="Arial" panose="020B0604020202020204" pitchFamily="34" charset="0"/>
                <a:cs typeface="Arial" panose="020B0604020202020204" pitchFamily="34" charset="0"/>
              </a:rPr>
              <a:t>“What questions do you have?” (</a:t>
            </a:r>
            <a:r>
              <a:rPr lang="en-US" sz="2800" b="1" dirty="0">
                <a:latin typeface="Arial" panose="020B0604020202020204" pitchFamily="34" charset="0"/>
                <a:cs typeface="Arial" panose="020B0604020202020204" pitchFamily="34" charset="0"/>
              </a:rPr>
              <a:t>NOT</a:t>
            </a:r>
            <a:r>
              <a:rPr lang="en-US" sz="2800" dirty="0">
                <a:latin typeface="Arial" panose="020B0604020202020204" pitchFamily="34" charset="0"/>
                <a:cs typeface="Arial" panose="020B0604020202020204" pitchFamily="34" charset="0"/>
              </a:rPr>
              <a:t> “Do you have any questions?”)</a:t>
            </a:r>
          </a:p>
          <a:p>
            <a:pPr lvl="1"/>
            <a:r>
              <a:rPr lang="en-US" sz="2800" dirty="0">
                <a:latin typeface="Arial" panose="020B0604020202020204" pitchFamily="34" charset="0"/>
                <a:cs typeface="Arial" panose="020B0604020202020204" pitchFamily="34" charset="0"/>
              </a:rPr>
              <a:t>“This is the first time you are hearing about this condition, and I expect you have questions. What would you like to know more about?”</a:t>
            </a:r>
          </a:p>
          <a:p>
            <a:pPr lvl="1"/>
            <a:endParaRPr lang="en-US" sz="2800"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Use body language to invite questions.</a:t>
            </a:r>
          </a:p>
          <a:p>
            <a:pPr lvl="1"/>
            <a:r>
              <a:rPr lang="en-US" sz="2800" dirty="0">
                <a:latin typeface="Arial" panose="020B0604020202020204" pitchFamily="34" charset="0"/>
                <a:cs typeface="Arial" panose="020B0604020202020204" pitchFamily="34" charset="0"/>
              </a:rPr>
              <a:t>Sit, look, listen, show you have the time.</a:t>
            </a:r>
          </a:p>
        </p:txBody>
      </p:sp>
      <p:sp>
        <p:nvSpPr>
          <p:cNvPr id="4" name="Slide Number Placeholder 3">
            <a:extLst>
              <a:ext uri="{FF2B5EF4-FFF2-40B4-BE49-F238E27FC236}">
                <a16:creationId xmlns:a16="http://schemas.microsoft.com/office/drawing/2014/main" id="{244501D2-F023-4CC7-9F0F-675E7C0AEEC4}"/>
              </a:ext>
            </a:extLst>
          </p:cNvPr>
          <p:cNvSpPr>
            <a:spLocks noGrp="1"/>
          </p:cNvSpPr>
          <p:nvPr>
            <p:ph type="sldNum" sz="quarter" idx="10"/>
          </p:nvPr>
        </p:nvSpPr>
        <p:spPr/>
        <p:txBody>
          <a:bodyPr/>
          <a:lstStyle/>
          <a:p>
            <a:fld id="{85F5B7A5-34A7-4AB0-A34F-A4DF2002FA98}" type="slidenum">
              <a:rPr lang="en-US" smtClean="0"/>
              <a:t>31</a:t>
            </a:fld>
            <a:endParaRPr lang="en-US" dirty="0"/>
          </a:p>
        </p:txBody>
      </p:sp>
      <p:sp>
        <p:nvSpPr>
          <p:cNvPr id="5" name="TextBox 4">
            <a:extLst>
              <a:ext uri="{FF2B5EF4-FFF2-40B4-BE49-F238E27FC236}">
                <a16:creationId xmlns:a16="http://schemas.microsoft.com/office/drawing/2014/main" id="{07A24AD5-5A5B-4EE2-B3EC-4779F67A4A2E}"/>
              </a:ext>
            </a:extLst>
          </p:cNvPr>
          <p:cNvSpPr txBox="1"/>
          <p:nvPr/>
        </p:nvSpPr>
        <p:spPr>
          <a:xfrm>
            <a:off x="2225040" y="6049943"/>
            <a:ext cx="7741920" cy="461665"/>
          </a:xfrm>
          <a:prstGeom prst="rect">
            <a:avLst/>
          </a:prstGeom>
          <a:noFill/>
        </p:spPr>
        <p:txBody>
          <a:bodyPr wrap="square" rtlCol="0">
            <a:spAutoFit/>
          </a:bodyPr>
          <a:lstStyle/>
          <a:p>
            <a:r>
              <a:rPr lang="en-US" sz="2400" dirty="0"/>
              <a:t>Source: AHRQ Health Literacy Universal Precautions, Tool 14</a:t>
            </a:r>
          </a:p>
        </p:txBody>
      </p:sp>
    </p:spTree>
    <p:extLst>
      <p:ext uri="{BB962C8B-B14F-4D97-AF65-F5344CB8AC3E}">
        <p14:creationId xmlns:p14="http://schemas.microsoft.com/office/powerpoint/2010/main" val="332878610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203688-6345-70C9-FE08-5AB99FE4CD06}"/>
              </a:ext>
            </a:extLst>
          </p:cNvPr>
          <p:cNvSpPr>
            <a:spLocks noGrp="1"/>
          </p:cNvSpPr>
          <p:nvPr>
            <p:ph type="title"/>
          </p:nvPr>
        </p:nvSpPr>
        <p:spPr/>
        <p:txBody>
          <a:bodyPr>
            <a:normAutofit fontScale="90000"/>
          </a:bodyPr>
          <a:lstStyle/>
          <a:p>
            <a:r>
              <a:rPr lang="en-US" b="1" dirty="0"/>
              <a:t>Write Effectively and Use </a:t>
            </a:r>
            <a:br>
              <a:rPr lang="en-US" b="1" dirty="0"/>
            </a:br>
            <a:r>
              <a:rPr lang="en-US" b="1" dirty="0"/>
              <a:t>Easy-to-Understand Materials</a:t>
            </a:r>
            <a:endParaRPr lang="en-US" dirty="0"/>
          </a:p>
        </p:txBody>
      </p:sp>
      <p:pic>
        <p:nvPicPr>
          <p:cNvPr id="5" name="Content Placeholder 4" descr="Email icon">
            <a:extLst>
              <a:ext uri="{FF2B5EF4-FFF2-40B4-BE49-F238E27FC236}">
                <a16:creationId xmlns:a16="http://schemas.microsoft.com/office/drawing/2014/main" id="{07394C77-DAFD-BD51-134C-BF50BFFA3FD6}"/>
              </a:ext>
            </a:extLst>
          </p:cNvPr>
          <p:cNvPicPr>
            <a:picLocks noGrp="1" noChangeAspect="1"/>
          </p:cNvPicPr>
          <p:nvPr>
            <p:ph idx="1"/>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43070" y="1770378"/>
            <a:ext cx="914400" cy="914400"/>
          </a:xfrm>
          <a:prstGeom prst="rect">
            <a:avLst/>
          </a:prstGeom>
        </p:spPr>
      </p:pic>
      <p:sp>
        <p:nvSpPr>
          <p:cNvPr id="10" name="TextBox 9">
            <a:extLst>
              <a:ext uri="{FF2B5EF4-FFF2-40B4-BE49-F238E27FC236}">
                <a16:creationId xmlns:a16="http://schemas.microsoft.com/office/drawing/2014/main" id="{1C195163-1829-F8CC-65F0-616F54B4DB94}"/>
              </a:ext>
            </a:extLst>
          </p:cNvPr>
          <p:cNvSpPr txBox="1"/>
          <p:nvPr/>
        </p:nvSpPr>
        <p:spPr>
          <a:xfrm>
            <a:off x="1024647" y="2771473"/>
            <a:ext cx="1351246" cy="369332"/>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Messages</a:t>
            </a:r>
          </a:p>
        </p:txBody>
      </p:sp>
      <p:pic>
        <p:nvPicPr>
          <p:cNvPr id="6" name="Graphic 5" descr="Treasure Map icon">
            <a:extLst>
              <a:ext uri="{FF2B5EF4-FFF2-40B4-BE49-F238E27FC236}">
                <a16:creationId xmlns:a16="http://schemas.microsoft.com/office/drawing/2014/main" id="{71335554-B650-9C44-ACFE-8DA6993D738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151994" y="1795519"/>
            <a:ext cx="975954" cy="975954"/>
          </a:xfrm>
          <a:prstGeom prst="rect">
            <a:avLst/>
          </a:prstGeom>
        </p:spPr>
      </p:pic>
      <p:sp>
        <p:nvSpPr>
          <p:cNvPr id="11" name="TextBox 10">
            <a:extLst>
              <a:ext uri="{FF2B5EF4-FFF2-40B4-BE49-F238E27FC236}">
                <a16:creationId xmlns:a16="http://schemas.microsoft.com/office/drawing/2014/main" id="{AE07CAFB-6174-F119-B793-4DB976F0D554}"/>
              </a:ext>
            </a:extLst>
          </p:cNvPr>
          <p:cNvSpPr txBox="1"/>
          <p:nvPr/>
        </p:nvSpPr>
        <p:spPr>
          <a:xfrm>
            <a:off x="3013045" y="2748457"/>
            <a:ext cx="1253852" cy="369332"/>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Directions</a:t>
            </a:r>
          </a:p>
        </p:txBody>
      </p:sp>
      <p:pic>
        <p:nvPicPr>
          <p:cNvPr id="7" name="Graphic 6" descr="Pill bottle icon">
            <a:extLst>
              <a:ext uri="{FF2B5EF4-FFF2-40B4-BE49-F238E27FC236}">
                <a16:creationId xmlns:a16="http://schemas.microsoft.com/office/drawing/2014/main" id="{6B3FA56B-EB6F-0B74-7212-3799187174F7}"/>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160395" y="1670989"/>
            <a:ext cx="1112715" cy="1112715"/>
          </a:xfrm>
          <a:prstGeom prst="rect">
            <a:avLst/>
          </a:prstGeom>
        </p:spPr>
      </p:pic>
      <p:sp>
        <p:nvSpPr>
          <p:cNvPr id="12" name="TextBox 11">
            <a:extLst>
              <a:ext uri="{FF2B5EF4-FFF2-40B4-BE49-F238E27FC236}">
                <a16:creationId xmlns:a16="http://schemas.microsoft.com/office/drawing/2014/main" id="{3EC891D8-F877-3C25-92E3-8B4D186EF960}"/>
              </a:ext>
            </a:extLst>
          </p:cNvPr>
          <p:cNvSpPr txBox="1"/>
          <p:nvPr/>
        </p:nvSpPr>
        <p:spPr>
          <a:xfrm>
            <a:off x="4679281" y="2773741"/>
            <a:ext cx="2074941" cy="369332"/>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Instructions</a:t>
            </a:r>
          </a:p>
        </p:txBody>
      </p:sp>
      <p:pic>
        <p:nvPicPr>
          <p:cNvPr id="8" name="Graphic 7" descr="Clipboard icon">
            <a:extLst>
              <a:ext uri="{FF2B5EF4-FFF2-40B4-BE49-F238E27FC236}">
                <a16:creationId xmlns:a16="http://schemas.microsoft.com/office/drawing/2014/main" id="{B35A4B33-EF08-A06A-7BF2-CD68CBEAB76A}"/>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293835" y="1674106"/>
            <a:ext cx="914400" cy="914400"/>
          </a:xfrm>
          <a:prstGeom prst="rect">
            <a:avLst/>
          </a:prstGeom>
        </p:spPr>
      </p:pic>
      <p:sp>
        <p:nvSpPr>
          <p:cNvPr id="13" name="TextBox 12">
            <a:extLst>
              <a:ext uri="{FF2B5EF4-FFF2-40B4-BE49-F238E27FC236}">
                <a16:creationId xmlns:a16="http://schemas.microsoft.com/office/drawing/2014/main" id="{E16D1AC7-D817-23C4-B56F-D36F52774950}"/>
              </a:ext>
            </a:extLst>
          </p:cNvPr>
          <p:cNvSpPr txBox="1"/>
          <p:nvPr/>
        </p:nvSpPr>
        <p:spPr>
          <a:xfrm>
            <a:off x="6928128" y="2703162"/>
            <a:ext cx="1609703" cy="369332"/>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Forms</a:t>
            </a:r>
          </a:p>
        </p:txBody>
      </p:sp>
      <p:pic>
        <p:nvPicPr>
          <p:cNvPr id="9" name="Graphic 8" descr="Document icon">
            <a:extLst>
              <a:ext uri="{FF2B5EF4-FFF2-40B4-BE49-F238E27FC236}">
                <a16:creationId xmlns:a16="http://schemas.microsoft.com/office/drawing/2014/main" id="{21BE5021-3385-0B28-CAF7-1A029FFA480D}"/>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9176492" y="1656211"/>
            <a:ext cx="934833" cy="934833"/>
          </a:xfrm>
          <a:prstGeom prst="rect">
            <a:avLst/>
          </a:prstGeom>
        </p:spPr>
      </p:pic>
      <p:sp>
        <p:nvSpPr>
          <p:cNvPr id="14" name="TextBox 13">
            <a:extLst>
              <a:ext uri="{FF2B5EF4-FFF2-40B4-BE49-F238E27FC236}">
                <a16:creationId xmlns:a16="http://schemas.microsoft.com/office/drawing/2014/main" id="{3AD0F071-9943-652C-CBBF-1E46EA866218}"/>
              </a:ext>
            </a:extLst>
          </p:cNvPr>
          <p:cNvSpPr txBox="1"/>
          <p:nvPr/>
        </p:nvSpPr>
        <p:spPr>
          <a:xfrm>
            <a:off x="8926524" y="2780454"/>
            <a:ext cx="1434770" cy="646331"/>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Educational Materials</a:t>
            </a:r>
          </a:p>
        </p:txBody>
      </p:sp>
      <p:sp>
        <p:nvSpPr>
          <p:cNvPr id="15" name="Text Placeholder 4">
            <a:extLst>
              <a:ext uri="{FF2B5EF4-FFF2-40B4-BE49-F238E27FC236}">
                <a16:creationId xmlns:a16="http://schemas.microsoft.com/office/drawing/2014/main" id="{F0DF427E-C84A-2587-ABC2-796CFEC6B014}"/>
              </a:ext>
            </a:extLst>
          </p:cNvPr>
          <p:cNvSpPr txBox="1">
            <a:spLocks/>
          </p:cNvSpPr>
          <p:nvPr/>
        </p:nvSpPr>
        <p:spPr>
          <a:xfrm>
            <a:off x="847006" y="3235073"/>
            <a:ext cx="9424045" cy="58936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SzPct val="80000"/>
              <a:buFont typeface="Courier New" panose="02070309020205020404" pitchFamily="49" charset="0"/>
              <a:buChar char="o"/>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SzPct val="80000"/>
              <a:buFont typeface="Wingdings" panose="05000000000000000000" pitchFamily="2" charset="2"/>
              <a:buChar char="q"/>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Wingdings" panose="05000000000000000000" pitchFamily="2" charset="2"/>
              <a:buChar char="Ø"/>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200" dirty="0">
                <a:latin typeface="Arial" panose="020B0604020202020204" pitchFamily="34" charset="0"/>
                <a:cs typeface="Arial" panose="020B0604020202020204" pitchFamily="34" charset="0"/>
              </a:rPr>
              <a:t>Hallmarks of easy-to-understand writing:</a:t>
            </a:r>
          </a:p>
        </p:txBody>
      </p:sp>
      <p:sp>
        <p:nvSpPr>
          <p:cNvPr id="16" name="Content Placeholder 2">
            <a:extLst>
              <a:ext uri="{FF2B5EF4-FFF2-40B4-BE49-F238E27FC236}">
                <a16:creationId xmlns:a16="http://schemas.microsoft.com/office/drawing/2014/main" id="{BA216E74-2143-395A-7719-3E027441E945}"/>
              </a:ext>
            </a:extLst>
          </p:cNvPr>
          <p:cNvSpPr txBox="1">
            <a:spLocks/>
          </p:cNvSpPr>
          <p:nvPr/>
        </p:nvSpPr>
        <p:spPr>
          <a:xfrm>
            <a:off x="838200" y="3918531"/>
            <a:ext cx="10347690" cy="2744891"/>
          </a:xfrm>
          <a:prstGeom prst="rect">
            <a:avLst/>
          </a:prstGeom>
        </p:spPr>
        <p:txBody>
          <a:bodyPr vert="horz" lIns="91440" tIns="45720" rIns="91440" bIns="45720" rtlCol="0" anchor="t">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SzPct val="80000"/>
              <a:buFont typeface="Courier New" panose="02070309020205020404" pitchFamily="49" charset="0"/>
              <a:buChar char="o"/>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SzPct val="80000"/>
              <a:buFont typeface="Wingdings" panose="05000000000000000000" pitchFamily="2" charset="2"/>
              <a:buChar char="q"/>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Wingdings" panose="05000000000000000000" pitchFamily="2" charset="2"/>
              <a:buChar char="Ø"/>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atin typeface="Arial" panose="020B0604020202020204" pitchFamily="34" charset="0"/>
                <a:ea typeface="+mn-lt"/>
                <a:cs typeface="Arial" panose="020B0604020202020204" pitchFamily="34" charset="0"/>
              </a:rPr>
              <a:t>Clear purpose, logical flow.</a:t>
            </a:r>
          </a:p>
          <a:p>
            <a:r>
              <a:rPr lang="en-US">
                <a:latin typeface="Arial" panose="020B0604020202020204" pitchFamily="34" charset="0"/>
                <a:ea typeface="+mn-lt"/>
                <a:cs typeface="Arial" panose="020B0604020202020204" pitchFamily="34" charset="0"/>
              </a:rPr>
              <a:t>Everyday language, no jargon, active voice.</a:t>
            </a:r>
          </a:p>
          <a:p>
            <a:r>
              <a:rPr lang="en-US">
                <a:latin typeface="Arial" panose="020B0604020202020204" pitchFamily="34" charset="0"/>
                <a:ea typeface="+mn-lt"/>
                <a:cs typeface="Arial" panose="020B0604020202020204" pitchFamily="34" charset="0"/>
              </a:rPr>
              <a:t>No distracting content, visuals reinforce messages.</a:t>
            </a:r>
            <a:endParaRPr lang="en-US">
              <a:latin typeface="Arial" panose="020B0604020202020204" pitchFamily="34" charset="0"/>
              <a:ea typeface="Calibri" panose="020F0502020204030204"/>
              <a:cs typeface="Arial" panose="020B0604020202020204" pitchFamily="34" charset="0"/>
            </a:endParaRPr>
          </a:p>
          <a:p>
            <a:r>
              <a:rPr lang="en-US">
                <a:latin typeface="Arial" panose="020B0604020202020204" pitchFamily="34" charset="0"/>
                <a:ea typeface="+mn-lt"/>
                <a:cs typeface="Arial" panose="020B0604020202020204" pitchFamily="34" charset="0"/>
              </a:rPr>
              <a:t>Make numbers easy.</a:t>
            </a:r>
          </a:p>
          <a:p>
            <a:r>
              <a:rPr lang="en-US">
                <a:latin typeface="Arial" panose="020B0604020202020204" pitchFamily="34" charset="0"/>
                <a:ea typeface="+mn-lt"/>
                <a:cs typeface="Arial" panose="020B0604020202020204" pitchFamily="34" charset="0"/>
              </a:rPr>
              <a:t>Short sections, informative headings, large font size, bulleted lists, short lines, white space.</a:t>
            </a:r>
            <a:endParaRPr lang="en-US">
              <a:latin typeface="Arial" panose="020B0604020202020204" pitchFamily="34" charset="0"/>
              <a:ea typeface="Calibri" panose="020F0502020204030204"/>
              <a:cs typeface="Arial" panose="020B0604020202020204" pitchFamily="34" charset="0"/>
            </a:endParaRPr>
          </a:p>
          <a:p>
            <a:endParaRPr lang="en-US" sz="1000">
              <a:ea typeface="+mn-lt"/>
              <a:cs typeface="+mn-lt"/>
            </a:endParaRPr>
          </a:p>
          <a:p>
            <a:endParaRPr lang="en-US" sz="1000"/>
          </a:p>
          <a:p>
            <a:endParaRPr lang="en-US" sz="1000"/>
          </a:p>
          <a:p>
            <a:endParaRPr lang="en-US" sz="1000" dirty="0">
              <a:ea typeface="Calibri"/>
              <a:cs typeface="Calibri"/>
            </a:endParaRPr>
          </a:p>
        </p:txBody>
      </p:sp>
      <p:sp>
        <p:nvSpPr>
          <p:cNvPr id="4" name="Slide Number Placeholder 3">
            <a:extLst>
              <a:ext uri="{FF2B5EF4-FFF2-40B4-BE49-F238E27FC236}">
                <a16:creationId xmlns:a16="http://schemas.microsoft.com/office/drawing/2014/main" id="{D5C294D4-830D-94B7-C3A7-90E6FB8F21AD}"/>
              </a:ext>
            </a:extLst>
          </p:cNvPr>
          <p:cNvSpPr>
            <a:spLocks noGrp="1"/>
          </p:cNvSpPr>
          <p:nvPr>
            <p:ph type="sldNum" sz="quarter" idx="12"/>
          </p:nvPr>
        </p:nvSpPr>
        <p:spPr/>
        <p:txBody>
          <a:bodyPr/>
          <a:lstStyle/>
          <a:p>
            <a:fld id="{D2F0E868-51BE-4490-BEF9-30CD8F8E185C}" type="slidenum">
              <a:rPr lang="en-US" smtClean="0"/>
              <a:pPr/>
              <a:t>32</a:t>
            </a:fld>
            <a:endParaRPr lang="en-US"/>
          </a:p>
        </p:txBody>
      </p:sp>
    </p:spTree>
    <p:extLst>
      <p:ext uri="{BB962C8B-B14F-4D97-AF65-F5344CB8AC3E}">
        <p14:creationId xmlns:p14="http://schemas.microsoft.com/office/powerpoint/2010/main" val="195311562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8A7CB140-8DAC-CBA2-ED41-314BDAD566A1}"/>
              </a:ext>
            </a:extLst>
          </p:cNvPr>
          <p:cNvSpPr>
            <a:spLocks noGrp="1"/>
          </p:cNvSpPr>
          <p:nvPr>
            <p:ph type="title"/>
          </p:nvPr>
        </p:nvSpPr>
        <p:spPr/>
        <p:txBody>
          <a:bodyPr/>
          <a:lstStyle/>
          <a:p>
            <a:r>
              <a:rPr lang="en-US" dirty="0"/>
              <a:t>Discussion Questions: Communication</a:t>
            </a:r>
          </a:p>
        </p:txBody>
      </p:sp>
      <p:sp>
        <p:nvSpPr>
          <p:cNvPr id="9" name="Content Placeholder 8">
            <a:extLst>
              <a:ext uri="{FF2B5EF4-FFF2-40B4-BE49-F238E27FC236}">
                <a16:creationId xmlns:a16="http://schemas.microsoft.com/office/drawing/2014/main" id="{71E70C38-59E5-E2C3-A866-F50BCDD6F5AD}"/>
              </a:ext>
            </a:extLst>
          </p:cNvPr>
          <p:cNvSpPr>
            <a:spLocks noGrp="1"/>
          </p:cNvSpPr>
          <p:nvPr>
            <p:ph idx="1"/>
          </p:nvPr>
        </p:nvSpPr>
        <p:spPr>
          <a:xfrm>
            <a:off x="838200" y="1874520"/>
            <a:ext cx="10515600" cy="4302442"/>
          </a:xfrm>
        </p:spPr>
        <p:txBody>
          <a:bodyPr>
            <a:normAutofit/>
          </a:bodyPr>
          <a:lstStyle/>
          <a:p>
            <a:pPr marL="0" indent="0">
              <a:buNone/>
            </a:pPr>
            <a:r>
              <a:rPr lang="en-US" sz="3200" dirty="0"/>
              <a:t>What is the most important thing that </a:t>
            </a:r>
            <a:r>
              <a:rPr lang="en-US" sz="3200" b="1" dirty="0"/>
              <a:t>you</a:t>
            </a:r>
            <a:r>
              <a:rPr lang="en-US" sz="3200" dirty="0"/>
              <a:t> could change to promote better communication?</a:t>
            </a:r>
          </a:p>
          <a:p>
            <a:pPr marL="0" indent="0">
              <a:buNone/>
            </a:pPr>
            <a:endParaRPr lang="en-US" sz="3200" dirty="0"/>
          </a:p>
          <a:p>
            <a:pPr marL="0" indent="0">
              <a:buNone/>
            </a:pPr>
            <a:r>
              <a:rPr lang="en-US" sz="3200" dirty="0"/>
              <a:t>What ideas do you have for changes </a:t>
            </a:r>
            <a:r>
              <a:rPr lang="en-US" sz="3200" b="1" dirty="0"/>
              <a:t>we</a:t>
            </a:r>
            <a:r>
              <a:rPr lang="en-US" sz="3200" dirty="0"/>
              <a:t> could make to improve patients’ and families’ understanding and use of health information and services?</a:t>
            </a:r>
          </a:p>
          <a:p>
            <a:pPr marL="0" indent="0">
              <a:buNone/>
            </a:pPr>
            <a:endParaRPr lang="en-US" sz="3200" dirty="0"/>
          </a:p>
          <a:p>
            <a:pPr marL="0" indent="0">
              <a:buNone/>
            </a:pPr>
            <a:r>
              <a:rPr lang="en-US" sz="3200" dirty="0"/>
              <a:t>What will you do differently </a:t>
            </a:r>
            <a:r>
              <a:rPr lang="en-US" sz="3200" b="1" dirty="0"/>
              <a:t>tomorrow</a:t>
            </a:r>
            <a:r>
              <a:rPr lang="en-US" sz="3200" dirty="0"/>
              <a:t>?</a:t>
            </a:r>
          </a:p>
        </p:txBody>
      </p:sp>
      <p:sp>
        <p:nvSpPr>
          <p:cNvPr id="7" name="Slide Number Placeholder 6">
            <a:extLst>
              <a:ext uri="{FF2B5EF4-FFF2-40B4-BE49-F238E27FC236}">
                <a16:creationId xmlns:a16="http://schemas.microsoft.com/office/drawing/2014/main" id="{D7867144-8108-374B-7697-A90660DE5E86}"/>
              </a:ext>
            </a:extLst>
          </p:cNvPr>
          <p:cNvSpPr>
            <a:spLocks noGrp="1"/>
          </p:cNvSpPr>
          <p:nvPr>
            <p:ph type="sldNum" sz="quarter" idx="12"/>
          </p:nvPr>
        </p:nvSpPr>
        <p:spPr/>
        <p:txBody>
          <a:bodyPr/>
          <a:lstStyle/>
          <a:p>
            <a:fld id="{95C9B120-244C-4CA4-A1D8-95B51459BB93}" type="slidenum">
              <a:rPr lang="en-US" smtClean="0"/>
              <a:t>33</a:t>
            </a:fld>
            <a:endParaRPr lang="en-US"/>
          </a:p>
        </p:txBody>
      </p:sp>
    </p:spTree>
    <p:extLst>
      <p:ext uri="{BB962C8B-B14F-4D97-AF65-F5344CB8AC3E}">
        <p14:creationId xmlns:p14="http://schemas.microsoft.com/office/powerpoint/2010/main" val="39509563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F1AC43-E0A4-D239-965B-5EA524FC8CD3}"/>
              </a:ext>
            </a:extLst>
          </p:cNvPr>
          <p:cNvSpPr>
            <a:spLocks noGrp="1"/>
          </p:cNvSpPr>
          <p:nvPr>
            <p:ph type="title"/>
          </p:nvPr>
        </p:nvSpPr>
        <p:spPr/>
        <p:txBody>
          <a:bodyPr/>
          <a:lstStyle/>
          <a:p>
            <a:r>
              <a:rPr lang="en-US" dirty="0"/>
              <a:t>Tell Health Literacy Story</a:t>
            </a:r>
          </a:p>
        </p:txBody>
      </p:sp>
      <p:sp>
        <p:nvSpPr>
          <p:cNvPr id="3" name="Content Placeholder 2">
            <a:extLst>
              <a:ext uri="{FF2B5EF4-FFF2-40B4-BE49-F238E27FC236}">
                <a16:creationId xmlns:a16="http://schemas.microsoft.com/office/drawing/2014/main" id="{3BE3F63E-1289-375B-95C7-5F0747C916B9}"/>
              </a:ext>
            </a:extLst>
          </p:cNvPr>
          <p:cNvSpPr>
            <a:spLocks noGrp="1"/>
          </p:cNvSpPr>
          <p:nvPr>
            <p:ph idx="1"/>
          </p:nvPr>
        </p:nvSpPr>
        <p:spPr>
          <a:xfrm>
            <a:off x="838200" y="1836642"/>
            <a:ext cx="10515600" cy="4351338"/>
          </a:xfrm>
        </p:spPr>
        <p:txBody>
          <a:bodyPr>
            <a:normAutofit/>
          </a:bodyPr>
          <a:lstStyle/>
          <a:p>
            <a:pPr marL="0" indent="0">
              <a:buNone/>
            </a:pPr>
            <a:r>
              <a:rPr lang="en-US" dirty="0">
                <a:latin typeface="Arial" panose="020B0604020202020204" pitchFamily="34" charset="0"/>
                <a:cs typeface="Arial" panose="020B0604020202020204" pitchFamily="34" charset="0"/>
              </a:rPr>
              <a:t>Start with a story (see notes for ideas about possible scenarios).</a:t>
            </a:r>
          </a:p>
        </p:txBody>
      </p:sp>
      <p:sp>
        <p:nvSpPr>
          <p:cNvPr id="4" name="Slide Number Placeholder 3">
            <a:extLst>
              <a:ext uri="{FF2B5EF4-FFF2-40B4-BE49-F238E27FC236}">
                <a16:creationId xmlns:a16="http://schemas.microsoft.com/office/drawing/2014/main" id="{233641C6-FAC0-3BF0-E790-34D912EB40C5}"/>
              </a:ext>
            </a:extLst>
          </p:cNvPr>
          <p:cNvSpPr>
            <a:spLocks noGrp="1"/>
          </p:cNvSpPr>
          <p:nvPr>
            <p:ph type="sldNum" sz="quarter" idx="12"/>
          </p:nvPr>
        </p:nvSpPr>
        <p:spPr/>
        <p:txBody>
          <a:bodyPr/>
          <a:lstStyle/>
          <a:p>
            <a:fld id="{D2F0E868-51BE-4490-BEF9-30CD8F8E185C}" type="slidenum">
              <a:rPr lang="en-US" smtClean="0"/>
              <a:pPr/>
              <a:t>4</a:t>
            </a:fld>
            <a:endParaRPr lang="en-US"/>
          </a:p>
        </p:txBody>
      </p:sp>
    </p:spTree>
    <p:extLst>
      <p:ext uri="{BB962C8B-B14F-4D97-AF65-F5344CB8AC3E}">
        <p14:creationId xmlns:p14="http://schemas.microsoft.com/office/powerpoint/2010/main" val="24711294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4AA052-4B97-CD14-23CB-A4A119202AB0}"/>
              </a:ext>
            </a:extLst>
          </p:cNvPr>
          <p:cNvSpPr>
            <a:spLocks noGrp="1"/>
          </p:cNvSpPr>
          <p:nvPr>
            <p:ph type="title"/>
          </p:nvPr>
        </p:nvSpPr>
        <p:spPr/>
        <p:txBody>
          <a:bodyPr/>
          <a:lstStyle/>
          <a:p>
            <a:r>
              <a:rPr lang="en-US" b="1" dirty="0"/>
              <a:t>Quiz</a:t>
            </a:r>
            <a:endParaRPr lang="en-US" dirty="0"/>
          </a:p>
        </p:txBody>
      </p:sp>
      <p:sp>
        <p:nvSpPr>
          <p:cNvPr id="3" name="Content Placeholder 2">
            <a:extLst>
              <a:ext uri="{FF2B5EF4-FFF2-40B4-BE49-F238E27FC236}">
                <a16:creationId xmlns:a16="http://schemas.microsoft.com/office/drawing/2014/main" id="{9D49DD06-B5B0-6064-04C6-637FA972D98D}"/>
              </a:ext>
            </a:extLst>
          </p:cNvPr>
          <p:cNvSpPr>
            <a:spLocks noGrp="1"/>
          </p:cNvSpPr>
          <p:nvPr>
            <p:ph idx="1"/>
          </p:nvPr>
        </p:nvSpPr>
        <p:spPr/>
        <p:txBody>
          <a:bodyPr vert="horz" lIns="91440" tIns="45720" rIns="91440" bIns="45720" rtlCol="0" anchor="t">
            <a:normAutofit/>
          </a:bodyPr>
          <a:lstStyle/>
          <a:p>
            <a:pPr marL="0" indent="0">
              <a:buNone/>
            </a:pPr>
            <a:r>
              <a:rPr lang="en-US" b="1" dirty="0">
                <a:latin typeface="Arial"/>
                <a:ea typeface="+mn-lt"/>
                <a:cs typeface="Arial"/>
              </a:rPr>
              <a:t>Which is an example of health literacy? </a:t>
            </a:r>
            <a:endParaRPr lang="en-US" dirty="0">
              <a:latin typeface="Arial"/>
              <a:ea typeface="+mn-lt"/>
              <a:cs typeface="Arial"/>
            </a:endParaRPr>
          </a:p>
          <a:p>
            <a:pPr marL="0" indent="0">
              <a:buNone/>
            </a:pPr>
            <a:r>
              <a:rPr lang="en-US" b="1" dirty="0">
                <a:latin typeface="Arial"/>
                <a:ea typeface="+mn-lt"/>
                <a:cs typeface="Arial"/>
              </a:rPr>
              <a:t>(Choose all that apply)</a:t>
            </a:r>
            <a:endParaRPr lang="en-US" dirty="0">
              <a:latin typeface="Arial"/>
              <a:ea typeface="Calibri" panose="020F0502020204030204"/>
              <a:cs typeface="Arial"/>
            </a:endParaRPr>
          </a:p>
          <a:p>
            <a:pPr marL="514350" indent="-514350">
              <a:buAutoNum type="alphaUcPeriod"/>
            </a:pPr>
            <a:r>
              <a:rPr lang="en-US" dirty="0">
                <a:latin typeface="Arial" panose="020B0604020202020204" pitchFamily="34" charset="0"/>
                <a:ea typeface="+mn-lt"/>
                <a:cs typeface="Arial" panose="020B0604020202020204" pitchFamily="34" charset="0"/>
              </a:rPr>
              <a:t>When people can read and understand health information.</a:t>
            </a:r>
            <a:endParaRPr lang="en-US" dirty="0">
              <a:latin typeface="Arial" panose="020B0604020202020204" pitchFamily="34" charset="0"/>
              <a:ea typeface="Calibri" panose="020F0502020204030204"/>
              <a:cs typeface="Arial" panose="020B0604020202020204" pitchFamily="34" charset="0"/>
            </a:endParaRPr>
          </a:p>
          <a:p>
            <a:pPr marL="514350" indent="-514350">
              <a:buAutoNum type="alphaUcPeriod"/>
            </a:pPr>
            <a:r>
              <a:rPr lang="en-US" dirty="0">
                <a:latin typeface="Arial" panose="020B0604020202020204" pitchFamily="34" charset="0"/>
                <a:ea typeface="+mn-lt"/>
                <a:cs typeface="Arial" panose="020B0604020202020204" pitchFamily="34" charset="0"/>
              </a:rPr>
              <a:t>When people can act on health information to make informed decisions.</a:t>
            </a:r>
            <a:endParaRPr lang="en-US" dirty="0">
              <a:latin typeface="Arial" panose="020B0604020202020204" pitchFamily="34" charset="0"/>
              <a:ea typeface="Calibri" panose="020F0502020204030204"/>
              <a:cs typeface="Arial" panose="020B0604020202020204" pitchFamily="34" charset="0"/>
            </a:endParaRPr>
          </a:p>
          <a:p>
            <a:pPr marL="514350" indent="-514350">
              <a:buAutoNum type="alphaUcPeriod"/>
            </a:pPr>
            <a:r>
              <a:rPr lang="en-US" dirty="0">
                <a:latin typeface="Arial" panose="020B0604020202020204" pitchFamily="34" charset="0"/>
                <a:ea typeface="+mn-lt"/>
                <a:cs typeface="Arial" panose="020B0604020202020204" pitchFamily="34" charset="0"/>
              </a:rPr>
              <a:t>When organizations make sure that people can find the health information they need.</a:t>
            </a:r>
            <a:endParaRPr lang="en-US" dirty="0">
              <a:latin typeface="Arial" panose="020B0604020202020204" pitchFamily="34" charset="0"/>
              <a:ea typeface="Calibri" panose="020F0502020204030204"/>
              <a:cs typeface="Arial" panose="020B0604020202020204" pitchFamily="34" charset="0"/>
            </a:endParaRPr>
          </a:p>
          <a:p>
            <a:pPr marL="514350" indent="-514350">
              <a:buAutoNum type="alphaUcPeriod"/>
            </a:pPr>
            <a:r>
              <a:rPr lang="en-US" dirty="0">
                <a:latin typeface="Arial" panose="020B0604020202020204" pitchFamily="34" charset="0"/>
                <a:ea typeface="+mn-lt"/>
                <a:cs typeface="Arial" panose="020B0604020202020204" pitchFamily="34" charset="0"/>
              </a:rPr>
              <a:t>When organizations ensure that people can equitably access and use health services.</a:t>
            </a:r>
            <a:endParaRPr lang="en-US" dirty="0">
              <a:latin typeface="Arial" panose="020B0604020202020204" pitchFamily="34" charset="0"/>
              <a:ea typeface="Calibri"/>
              <a:cs typeface="Arial" panose="020B0604020202020204" pitchFamily="34" charset="0"/>
            </a:endParaRPr>
          </a:p>
          <a:p>
            <a:endParaRPr lang="en-US" dirty="0">
              <a:ea typeface="Calibri"/>
              <a:cs typeface="Calibri"/>
            </a:endParaRPr>
          </a:p>
        </p:txBody>
      </p:sp>
      <p:sp>
        <p:nvSpPr>
          <p:cNvPr id="4" name="Slide Number Placeholder 3">
            <a:extLst>
              <a:ext uri="{FF2B5EF4-FFF2-40B4-BE49-F238E27FC236}">
                <a16:creationId xmlns:a16="http://schemas.microsoft.com/office/drawing/2014/main" id="{5F543382-31EC-7513-243F-E9F885EEB600}"/>
              </a:ext>
            </a:extLst>
          </p:cNvPr>
          <p:cNvSpPr>
            <a:spLocks noGrp="1"/>
          </p:cNvSpPr>
          <p:nvPr>
            <p:ph type="sldNum" sz="quarter" idx="12"/>
          </p:nvPr>
        </p:nvSpPr>
        <p:spPr/>
        <p:txBody>
          <a:bodyPr/>
          <a:lstStyle/>
          <a:p>
            <a:fld id="{D2F0E868-51BE-4490-BEF9-30CD8F8E185C}" type="slidenum">
              <a:rPr lang="en-US" smtClean="0"/>
              <a:pPr/>
              <a:t>5</a:t>
            </a:fld>
            <a:endParaRPr lang="en-US"/>
          </a:p>
        </p:txBody>
      </p:sp>
    </p:spTree>
    <p:extLst>
      <p:ext uri="{BB962C8B-B14F-4D97-AF65-F5344CB8AC3E}">
        <p14:creationId xmlns:p14="http://schemas.microsoft.com/office/powerpoint/2010/main" val="30573370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C5A6FA-E4F6-EB47-B413-D68BC7FB6A1C}"/>
              </a:ext>
            </a:extLst>
          </p:cNvPr>
          <p:cNvSpPr>
            <a:spLocks noGrp="1"/>
          </p:cNvSpPr>
          <p:nvPr>
            <p:ph type="title"/>
          </p:nvPr>
        </p:nvSpPr>
        <p:spPr/>
        <p:txBody>
          <a:bodyPr/>
          <a:lstStyle/>
          <a:p>
            <a:r>
              <a:rPr lang="en-US" b="1" dirty="0">
                <a:latin typeface="Arial" panose="020B0604020202020204" pitchFamily="34" charset="0"/>
                <a:cs typeface="Arial" panose="020B0604020202020204" pitchFamily="34" charset="0"/>
              </a:rPr>
              <a:t>Two Kinds of Health Literacy </a:t>
            </a:r>
            <a:endParaRPr lang="en-US" dirty="0"/>
          </a:p>
        </p:txBody>
      </p:sp>
      <p:sp>
        <p:nvSpPr>
          <p:cNvPr id="6" name="Content Placeholder 5">
            <a:extLst>
              <a:ext uri="{FF2B5EF4-FFF2-40B4-BE49-F238E27FC236}">
                <a16:creationId xmlns:a16="http://schemas.microsoft.com/office/drawing/2014/main" id="{A6AD67CA-0E69-8B8A-7F53-1876C0FF5F3C}"/>
              </a:ext>
            </a:extLst>
          </p:cNvPr>
          <p:cNvSpPr>
            <a:spLocks noGrp="1"/>
          </p:cNvSpPr>
          <p:nvPr>
            <p:ph sz="half" idx="1"/>
          </p:nvPr>
        </p:nvSpPr>
        <p:spPr>
          <a:xfrm>
            <a:off x="838200" y="1825625"/>
            <a:ext cx="5181600" cy="4351338"/>
          </a:xfrm>
        </p:spPr>
        <p:txBody>
          <a:bodyPr>
            <a:normAutofit/>
          </a:bodyPr>
          <a:lstStyle/>
          <a:p>
            <a:pPr marL="0" indent="0">
              <a:buNone/>
            </a:pPr>
            <a:r>
              <a:rPr lang="en-US" sz="2800" b="1" dirty="0">
                <a:latin typeface="Arial" panose="020B0604020202020204" pitchFamily="34" charset="0"/>
                <a:cs typeface="Arial" panose="020B0604020202020204" pitchFamily="34" charset="0"/>
              </a:rPr>
              <a:t>Personal Health Literacy</a:t>
            </a:r>
            <a:endParaRPr lang="en-US" sz="2800" dirty="0">
              <a:latin typeface="Arial" panose="020B0604020202020204" pitchFamily="34" charset="0"/>
              <a:cs typeface="Arial" panose="020B0604020202020204" pitchFamily="34" charset="0"/>
            </a:endParaRPr>
          </a:p>
        </p:txBody>
      </p:sp>
      <p:sp>
        <p:nvSpPr>
          <p:cNvPr id="7" name="Content Placeholder 6">
            <a:extLst>
              <a:ext uri="{FF2B5EF4-FFF2-40B4-BE49-F238E27FC236}">
                <a16:creationId xmlns:a16="http://schemas.microsoft.com/office/drawing/2014/main" id="{CA69958D-3927-A2C2-BE77-55DA57C25E9D}"/>
              </a:ext>
            </a:extLst>
          </p:cNvPr>
          <p:cNvSpPr txBox="1">
            <a:spLocks/>
          </p:cNvSpPr>
          <p:nvPr/>
        </p:nvSpPr>
        <p:spPr>
          <a:xfrm>
            <a:off x="839788" y="2763519"/>
            <a:ext cx="5157787" cy="312928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SzPct val="80000"/>
              <a:buFont typeface="Courier New" panose="02070309020205020404" pitchFamily="49" charset="0"/>
              <a:buChar char="o"/>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SzPct val="80000"/>
              <a:buFont typeface="Wingdings" panose="05000000000000000000" pitchFamily="2" charset="2"/>
              <a:buChar char="q"/>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Wingdings" panose="05000000000000000000" pitchFamily="2" charset="2"/>
              <a:buChar char="Ø"/>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dirty="0">
                <a:latin typeface="Arial" panose="020B0604020202020204" pitchFamily="34" charset="0"/>
                <a:cs typeface="Arial" panose="020B0604020202020204" pitchFamily="34" charset="0"/>
              </a:rPr>
              <a:t>The degree to which individuals have the ability to find, understand, and use information and services to inform health-related decisions and actions for themselves and others.</a:t>
            </a:r>
          </a:p>
          <a:p>
            <a:endParaRPr lang="en-US" dirty="0"/>
          </a:p>
        </p:txBody>
      </p:sp>
      <p:sp>
        <p:nvSpPr>
          <p:cNvPr id="8" name="Text Placeholder 8">
            <a:extLst>
              <a:ext uri="{FF2B5EF4-FFF2-40B4-BE49-F238E27FC236}">
                <a16:creationId xmlns:a16="http://schemas.microsoft.com/office/drawing/2014/main" id="{EA19BCF2-073C-7BDD-FC14-574CBA11A079}"/>
              </a:ext>
            </a:extLst>
          </p:cNvPr>
          <p:cNvSpPr>
            <a:spLocks noGrp="1"/>
          </p:cNvSpPr>
          <p:nvPr>
            <p:ph sz="half" idx="2"/>
          </p:nvPr>
        </p:nvSpPr>
        <p:spPr>
          <a:xfrm>
            <a:off x="6172200" y="1825625"/>
            <a:ext cx="5181600" cy="4351338"/>
          </a:xfrm>
        </p:spPr>
        <p:txBody>
          <a:bodyPr>
            <a:normAutofit/>
          </a:bodyPr>
          <a:lstStyle/>
          <a:p>
            <a:pPr marL="0" indent="0">
              <a:buNone/>
            </a:pPr>
            <a:r>
              <a:rPr lang="en-US" sz="2800" b="1" dirty="0">
                <a:latin typeface="Arial" panose="020B0604020202020204" pitchFamily="34" charset="0"/>
                <a:cs typeface="Arial" panose="020B0604020202020204" pitchFamily="34" charset="0"/>
              </a:rPr>
              <a:t>Organizational Health Literacy</a:t>
            </a:r>
          </a:p>
        </p:txBody>
      </p:sp>
      <p:sp>
        <p:nvSpPr>
          <p:cNvPr id="9" name="Content Placeholder 9">
            <a:extLst>
              <a:ext uri="{FF2B5EF4-FFF2-40B4-BE49-F238E27FC236}">
                <a16:creationId xmlns:a16="http://schemas.microsoft.com/office/drawing/2014/main" id="{2911D2D7-FC1D-C8E4-7574-4343C5871483}"/>
              </a:ext>
            </a:extLst>
          </p:cNvPr>
          <p:cNvSpPr txBox="1">
            <a:spLocks/>
          </p:cNvSpPr>
          <p:nvPr/>
        </p:nvSpPr>
        <p:spPr>
          <a:xfrm>
            <a:off x="6172200" y="2763519"/>
            <a:ext cx="5183188" cy="312928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SzPct val="80000"/>
              <a:buFont typeface="Courier New" panose="02070309020205020404" pitchFamily="49" charset="0"/>
              <a:buChar char="o"/>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SzPct val="80000"/>
              <a:buFont typeface="Wingdings" panose="05000000000000000000" pitchFamily="2" charset="2"/>
              <a:buChar char="q"/>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Wingdings" panose="05000000000000000000" pitchFamily="2" charset="2"/>
              <a:buChar char="Ø"/>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dirty="0">
                <a:latin typeface="Arial" panose="020B0604020202020204" pitchFamily="34" charset="0"/>
                <a:cs typeface="Arial" panose="020B0604020202020204" pitchFamily="34" charset="0"/>
              </a:rPr>
              <a:t>The degree to which organizations equitably enable individuals to find, understand, and use information and services to inform health-related decisions and actions for themselves and others</a:t>
            </a:r>
            <a:r>
              <a:rPr lang="en-US" dirty="0"/>
              <a:t>.</a:t>
            </a:r>
          </a:p>
          <a:p>
            <a:endParaRPr lang="en-US" dirty="0"/>
          </a:p>
        </p:txBody>
      </p:sp>
      <p:sp>
        <p:nvSpPr>
          <p:cNvPr id="10" name="TextBox 9">
            <a:extLst>
              <a:ext uri="{FF2B5EF4-FFF2-40B4-BE49-F238E27FC236}">
                <a16:creationId xmlns:a16="http://schemas.microsoft.com/office/drawing/2014/main" id="{66417147-104C-1820-AA3A-A0FE2A3BDD89}"/>
              </a:ext>
            </a:extLst>
          </p:cNvPr>
          <p:cNvSpPr txBox="1"/>
          <p:nvPr/>
        </p:nvSpPr>
        <p:spPr>
          <a:xfrm>
            <a:off x="1137920" y="5892800"/>
            <a:ext cx="9225280" cy="461665"/>
          </a:xfrm>
          <a:prstGeom prst="rect">
            <a:avLst/>
          </a:prstGeom>
          <a:noFill/>
        </p:spPr>
        <p:txBody>
          <a:bodyPr wrap="square" rtlCol="0">
            <a:spAutoFit/>
          </a:bodyPr>
          <a:lstStyle/>
          <a:p>
            <a:pPr algn="ctr"/>
            <a:r>
              <a:rPr lang="en-US" sz="2400" dirty="0">
                <a:hlinkClick r:id="rId3"/>
              </a:rPr>
              <a:t>Definitions from Healthy People 2030</a:t>
            </a:r>
            <a:endParaRPr lang="en-US" sz="2400" dirty="0"/>
          </a:p>
        </p:txBody>
      </p:sp>
      <p:sp>
        <p:nvSpPr>
          <p:cNvPr id="5" name="Slide Number Placeholder 4">
            <a:extLst>
              <a:ext uri="{FF2B5EF4-FFF2-40B4-BE49-F238E27FC236}">
                <a16:creationId xmlns:a16="http://schemas.microsoft.com/office/drawing/2014/main" id="{22EEBDC8-C506-B41E-CC39-C41BE0DFB5C6}"/>
              </a:ext>
            </a:extLst>
          </p:cNvPr>
          <p:cNvSpPr>
            <a:spLocks noGrp="1"/>
          </p:cNvSpPr>
          <p:nvPr>
            <p:ph type="sldNum" sz="quarter" idx="12"/>
          </p:nvPr>
        </p:nvSpPr>
        <p:spPr/>
        <p:txBody>
          <a:bodyPr/>
          <a:lstStyle/>
          <a:p>
            <a:fld id="{95C9B120-244C-4CA4-A1D8-95B51459BB93}" type="slidenum">
              <a:rPr lang="en-US" smtClean="0"/>
              <a:t>6</a:t>
            </a:fld>
            <a:endParaRPr lang="en-US"/>
          </a:p>
        </p:txBody>
      </p:sp>
    </p:spTree>
    <p:extLst>
      <p:ext uri="{BB962C8B-B14F-4D97-AF65-F5344CB8AC3E}">
        <p14:creationId xmlns:p14="http://schemas.microsoft.com/office/powerpoint/2010/main" val="3771612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E752C9-DE36-7499-B9AD-C3FA01B221D0}"/>
              </a:ext>
            </a:extLst>
          </p:cNvPr>
          <p:cNvSpPr>
            <a:spLocks noGrp="1"/>
          </p:cNvSpPr>
          <p:nvPr>
            <p:ph type="title"/>
          </p:nvPr>
        </p:nvSpPr>
        <p:spPr/>
        <p:txBody>
          <a:bodyPr>
            <a:normAutofit fontScale="90000"/>
          </a:bodyPr>
          <a:lstStyle/>
          <a:p>
            <a:r>
              <a:rPr lang="en-US" b="1">
                <a:latin typeface="Arial"/>
                <a:cs typeface="Arial"/>
              </a:rPr>
              <a:t>Health Literacy Is a Combination of </a:t>
            </a:r>
            <a:br>
              <a:rPr lang="en-US" b="1">
                <a:latin typeface="Arial"/>
                <a:cs typeface="Arial"/>
              </a:rPr>
            </a:br>
            <a:r>
              <a:rPr lang="en-US" b="1">
                <a:latin typeface="Arial"/>
                <a:cs typeface="Arial"/>
              </a:rPr>
              <a:t>Personal and Organization Health Literacy</a:t>
            </a:r>
            <a:endParaRPr lang="en-US" b="1"/>
          </a:p>
        </p:txBody>
      </p:sp>
      <p:pic>
        <p:nvPicPr>
          <p:cNvPr id="7" name="Picture 6" descr="Healthcare providers and patients viewing information. Text reads: personal health literacy skills/abilities times organizational health literacy ease or complexity equals">
            <a:extLst>
              <a:ext uri="{FF2B5EF4-FFF2-40B4-BE49-F238E27FC236}">
                <a16:creationId xmlns:a16="http://schemas.microsoft.com/office/drawing/2014/main" id="{0165CAB4-8A4C-5E3A-FED4-EFBF43639263}"/>
              </a:ext>
            </a:extLst>
          </p:cNvPr>
          <p:cNvPicPr>
            <a:picLocks noChangeAspect="1"/>
          </p:cNvPicPr>
          <p:nvPr/>
        </p:nvPicPr>
        <p:blipFill>
          <a:blip r:embed="rId3"/>
          <a:stretch>
            <a:fillRect/>
          </a:stretch>
        </p:blipFill>
        <p:spPr>
          <a:xfrm>
            <a:off x="707131" y="1644002"/>
            <a:ext cx="7159906" cy="4894910"/>
          </a:xfrm>
          <a:prstGeom prst="rect">
            <a:avLst/>
          </a:prstGeom>
        </p:spPr>
      </p:pic>
      <p:pic>
        <p:nvPicPr>
          <p:cNvPr id="3" name="Content Placeholder 4" descr="Healthcare provider showing information to a patient.">
            <a:extLst>
              <a:ext uri="{FF2B5EF4-FFF2-40B4-BE49-F238E27FC236}">
                <a16:creationId xmlns:a16="http://schemas.microsoft.com/office/drawing/2014/main" id="{584420AA-9794-82E8-990E-7F982DCED198}"/>
              </a:ext>
            </a:extLst>
          </p:cNvPr>
          <p:cNvPicPr>
            <a:picLocks noChangeAspect="1"/>
          </p:cNvPicPr>
          <p:nvPr/>
        </p:nvPicPr>
        <p:blipFill>
          <a:blip r:embed="rId4"/>
          <a:stretch>
            <a:fillRect/>
          </a:stretch>
        </p:blipFill>
        <p:spPr>
          <a:xfrm>
            <a:off x="7867037" y="2395960"/>
            <a:ext cx="3580325" cy="2991158"/>
          </a:xfrm>
          <a:prstGeom prst="rect">
            <a:avLst/>
          </a:prstGeom>
        </p:spPr>
      </p:pic>
      <p:pic>
        <p:nvPicPr>
          <p:cNvPr id="9" name="Picture 8" descr="Health literacy">
            <a:extLst>
              <a:ext uri="{FF2B5EF4-FFF2-40B4-BE49-F238E27FC236}">
                <a16:creationId xmlns:a16="http://schemas.microsoft.com/office/drawing/2014/main" id="{7965EC68-5CB9-D2D1-EB44-D8DB290C6178}"/>
              </a:ext>
            </a:extLst>
          </p:cNvPr>
          <p:cNvPicPr>
            <a:picLocks noChangeAspect="1"/>
          </p:cNvPicPr>
          <p:nvPr/>
        </p:nvPicPr>
        <p:blipFill>
          <a:blip r:embed="rId5"/>
          <a:stretch>
            <a:fillRect/>
          </a:stretch>
        </p:blipFill>
        <p:spPr>
          <a:xfrm>
            <a:off x="8546128" y="5820202"/>
            <a:ext cx="2222142" cy="561146"/>
          </a:xfrm>
          <a:prstGeom prst="rect">
            <a:avLst/>
          </a:prstGeom>
        </p:spPr>
      </p:pic>
      <p:sp>
        <p:nvSpPr>
          <p:cNvPr id="4" name="Slide Number Placeholder 3">
            <a:extLst>
              <a:ext uri="{FF2B5EF4-FFF2-40B4-BE49-F238E27FC236}">
                <a16:creationId xmlns:a16="http://schemas.microsoft.com/office/drawing/2014/main" id="{AD042822-AC1B-F50E-0464-9FF158ED7BD7}"/>
              </a:ext>
            </a:extLst>
          </p:cNvPr>
          <p:cNvSpPr>
            <a:spLocks noGrp="1"/>
          </p:cNvSpPr>
          <p:nvPr>
            <p:ph type="sldNum" sz="quarter" idx="12"/>
          </p:nvPr>
        </p:nvSpPr>
        <p:spPr/>
        <p:txBody>
          <a:bodyPr/>
          <a:lstStyle/>
          <a:p>
            <a:fld id="{D2F0E868-51BE-4490-BEF9-30CD8F8E185C}" type="slidenum">
              <a:rPr lang="en-US" smtClean="0"/>
              <a:pPr/>
              <a:t>7</a:t>
            </a:fld>
            <a:endParaRPr lang="en-US"/>
          </a:p>
        </p:txBody>
      </p:sp>
    </p:spTree>
    <p:extLst>
      <p:ext uri="{BB962C8B-B14F-4D97-AF65-F5344CB8AC3E}">
        <p14:creationId xmlns:p14="http://schemas.microsoft.com/office/powerpoint/2010/main" val="31739986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0AF24D-75FB-4438-8D0C-7269DB438C23}"/>
              </a:ext>
            </a:extLst>
          </p:cNvPr>
          <p:cNvSpPr>
            <a:spLocks noGrp="1"/>
          </p:cNvSpPr>
          <p:nvPr>
            <p:ph type="title"/>
          </p:nvPr>
        </p:nvSpPr>
        <p:spPr/>
        <p:txBody>
          <a:bodyPr/>
          <a:lstStyle/>
          <a:p>
            <a:r>
              <a:rPr lang="en-US" b="1"/>
              <a:t>Why Health Literacy is Important</a:t>
            </a:r>
          </a:p>
        </p:txBody>
      </p:sp>
      <p:sp>
        <p:nvSpPr>
          <p:cNvPr id="3" name="Content Placeholder 2">
            <a:extLst>
              <a:ext uri="{FF2B5EF4-FFF2-40B4-BE49-F238E27FC236}">
                <a16:creationId xmlns:a16="http://schemas.microsoft.com/office/drawing/2014/main" id="{82FBF9F5-E837-440A-96DF-974AD68CBB72}"/>
              </a:ext>
            </a:extLst>
          </p:cNvPr>
          <p:cNvSpPr>
            <a:spLocks noGrp="1"/>
          </p:cNvSpPr>
          <p:nvPr>
            <p:ph idx="1"/>
          </p:nvPr>
        </p:nvSpPr>
        <p:spPr>
          <a:xfrm>
            <a:off x="739446" y="1495319"/>
            <a:ext cx="11013744" cy="4694527"/>
          </a:xfrm>
        </p:spPr>
        <p:txBody>
          <a:bodyPr/>
          <a:lstStyle/>
          <a:p>
            <a:pPr marL="0" indent="0">
              <a:buNone/>
            </a:pPr>
            <a:r>
              <a:rPr lang="en-US" sz="3200">
                <a:latin typeface="Arial" panose="020B0604020202020204" pitchFamily="34" charset="0"/>
                <a:cs typeface="Arial" panose="020B0604020202020204" pitchFamily="34" charset="0"/>
              </a:rPr>
              <a:t>People need health information and services they can easily find, understand, and use to get and stay healthy.</a:t>
            </a:r>
          </a:p>
          <a:p>
            <a:pPr marL="0" indent="0">
              <a:buNone/>
            </a:pPr>
            <a:endParaRPr lang="en-US"/>
          </a:p>
        </p:txBody>
      </p:sp>
      <p:sp>
        <p:nvSpPr>
          <p:cNvPr id="4" name="Slide Number Placeholder 3">
            <a:extLst>
              <a:ext uri="{FF2B5EF4-FFF2-40B4-BE49-F238E27FC236}">
                <a16:creationId xmlns:a16="http://schemas.microsoft.com/office/drawing/2014/main" id="{23C406F2-3E54-4347-A6E2-212179AF126F}"/>
              </a:ext>
            </a:extLst>
          </p:cNvPr>
          <p:cNvSpPr>
            <a:spLocks noGrp="1"/>
          </p:cNvSpPr>
          <p:nvPr>
            <p:ph type="sldNum" sz="quarter" idx="12"/>
          </p:nvPr>
        </p:nvSpPr>
        <p:spPr/>
        <p:txBody>
          <a:bodyPr/>
          <a:lstStyle/>
          <a:p>
            <a:fld id="{D2F0E868-51BE-4490-BEF9-30CD8F8E185C}" type="slidenum">
              <a:rPr lang="en-US" smtClean="0"/>
              <a:pPr/>
              <a:t>8</a:t>
            </a:fld>
            <a:endParaRPr lang="en-US"/>
          </a:p>
        </p:txBody>
      </p:sp>
      <p:graphicFrame>
        <p:nvGraphicFramePr>
          <p:cNvPr id="5" name="Diagram 4" descr="Importance of health literacy: get insurance, prevent disease, get services, choose tests and treatments, manage conditions">
            <a:extLst>
              <a:ext uri="{FF2B5EF4-FFF2-40B4-BE49-F238E27FC236}">
                <a16:creationId xmlns:a16="http://schemas.microsoft.com/office/drawing/2014/main" id="{6CFEC708-D6A3-486F-91E7-4CB6A0297DFA}"/>
              </a:ext>
            </a:extLst>
          </p:cNvPr>
          <p:cNvGraphicFramePr/>
          <p:nvPr>
            <p:extLst>
              <p:ext uri="{D42A27DB-BD31-4B8C-83A1-F6EECF244321}">
                <p14:modId xmlns:p14="http://schemas.microsoft.com/office/powerpoint/2010/main" val="814257554"/>
              </p:ext>
            </p:extLst>
          </p:nvPr>
        </p:nvGraphicFramePr>
        <p:xfrm>
          <a:off x="1288738" y="2506662"/>
          <a:ext cx="9915161"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3273052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E9D7AC-DCE5-F266-57A7-B27FA453DFA4}"/>
              </a:ext>
            </a:extLst>
          </p:cNvPr>
          <p:cNvSpPr>
            <a:spLocks noGrp="1"/>
          </p:cNvSpPr>
          <p:nvPr>
            <p:ph type="title"/>
          </p:nvPr>
        </p:nvSpPr>
        <p:spPr/>
        <p:txBody>
          <a:bodyPr>
            <a:normAutofit fontScale="90000"/>
          </a:bodyPr>
          <a:lstStyle/>
          <a:p>
            <a:r>
              <a:rPr lang="en-US" b="1" dirty="0"/>
              <a:t>Many in the United States </a:t>
            </a:r>
            <a:br>
              <a:rPr lang="en-US" b="1" dirty="0"/>
            </a:br>
            <a:r>
              <a:rPr lang="en-US" b="1" dirty="0"/>
              <a:t>Struggle With Reading and Math</a:t>
            </a:r>
            <a:endParaRPr lang="en-US" dirty="0"/>
          </a:p>
        </p:txBody>
      </p:sp>
      <p:graphicFrame>
        <p:nvGraphicFramePr>
          <p:cNvPr id="15" name="Content Placeholder 14" descr="Pie chart showing 23% of adults ages 16-65 have low literacy.">
            <a:extLst>
              <a:ext uri="{FF2B5EF4-FFF2-40B4-BE49-F238E27FC236}">
                <a16:creationId xmlns:a16="http://schemas.microsoft.com/office/drawing/2014/main" id="{6A93C1A9-4E35-AE3C-BAA0-4F839AA27158}"/>
              </a:ext>
            </a:extLst>
          </p:cNvPr>
          <p:cNvGraphicFramePr>
            <a:graphicFrameLocks noGrp="1"/>
          </p:cNvGraphicFramePr>
          <p:nvPr>
            <p:ph sz="half" idx="1"/>
            <p:extLst>
              <p:ext uri="{D42A27DB-BD31-4B8C-83A1-F6EECF244321}">
                <p14:modId xmlns:p14="http://schemas.microsoft.com/office/powerpoint/2010/main" val="703112256"/>
              </p:ext>
            </p:extLst>
          </p:nvPr>
        </p:nvGraphicFramePr>
        <p:xfrm>
          <a:off x="838200" y="1825625"/>
          <a:ext cx="5181600" cy="435133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7" name="Content Placeholder 14" descr="Pie chart showing 33% of adults ages 16-65 have low numeracy.">
            <a:extLst>
              <a:ext uri="{FF2B5EF4-FFF2-40B4-BE49-F238E27FC236}">
                <a16:creationId xmlns:a16="http://schemas.microsoft.com/office/drawing/2014/main" id="{D85CD96E-B07F-B40F-E637-61EE379992A3}"/>
              </a:ext>
            </a:extLst>
          </p:cNvPr>
          <p:cNvGraphicFramePr>
            <a:graphicFrameLocks noGrp="1"/>
          </p:cNvGraphicFramePr>
          <p:nvPr>
            <p:ph sz="half" idx="2"/>
            <p:extLst>
              <p:ext uri="{D42A27DB-BD31-4B8C-83A1-F6EECF244321}">
                <p14:modId xmlns:p14="http://schemas.microsoft.com/office/powerpoint/2010/main" val="684919218"/>
              </p:ext>
            </p:extLst>
          </p:nvPr>
        </p:nvGraphicFramePr>
        <p:xfrm>
          <a:off x="6172200" y="1825625"/>
          <a:ext cx="5181600" cy="4351338"/>
        </p:xfrm>
        <a:graphic>
          <a:graphicData uri="http://schemas.openxmlformats.org/drawingml/2006/chart">
            <c:chart xmlns:c="http://schemas.openxmlformats.org/drawingml/2006/chart" xmlns:r="http://schemas.openxmlformats.org/officeDocument/2006/relationships" r:id="rId4"/>
          </a:graphicData>
        </a:graphic>
      </p:graphicFrame>
      <p:sp>
        <p:nvSpPr>
          <p:cNvPr id="3" name="Text Placeholder 2">
            <a:extLst>
              <a:ext uri="{FF2B5EF4-FFF2-40B4-BE49-F238E27FC236}">
                <a16:creationId xmlns:a16="http://schemas.microsoft.com/office/drawing/2014/main" id="{95BDB111-D18D-AA8B-FAA5-7672C5DA23E2}"/>
              </a:ext>
              <a:ext uri="{C183D7F6-B498-43B3-948B-1728B52AA6E4}">
                <adec:decorative xmlns:adec="http://schemas.microsoft.com/office/drawing/2017/decorative" val="0"/>
              </a:ext>
            </a:extLst>
          </p:cNvPr>
          <p:cNvSpPr>
            <a:spLocks noGrp="1"/>
          </p:cNvSpPr>
          <p:nvPr>
            <p:ph type="body" idx="4294967295"/>
          </p:nvPr>
        </p:nvSpPr>
        <p:spPr>
          <a:xfrm>
            <a:off x="4583575" y="1459547"/>
            <a:ext cx="3020992" cy="823912"/>
          </a:xfrm>
        </p:spPr>
        <p:txBody>
          <a:bodyPr>
            <a:normAutofit/>
          </a:bodyPr>
          <a:lstStyle/>
          <a:p>
            <a:pPr marL="0" indent="0">
              <a:buNone/>
            </a:pPr>
            <a:r>
              <a:rPr lang="en-US" dirty="0"/>
              <a:t>Adults Ages 16-65</a:t>
            </a:r>
          </a:p>
        </p:txBody>
      </p:sp>
      <p:sp>
        <p:nvSpPr>
          <p:cNvPr id="19" name="TextBox 18">
            <a:extLst>
              <a:ext uri="{FF2B5EF4-FFF2-40B4-BE49-F238E27FC236}">
                <a16:creationId xmlns:a16="http://schemas.microsoft.com/office/drawing/2014/main" id="{C19DD4A0-4850-FB9A-7979-75692C24B0B4}"/>
              </a:ext>
            </a:extLst>
          </p:cNvPr>
          <p:cNvSpPr txBox="1"/>
          <p:nvPr/>
        </p:nvSpPr>
        <p:spPr>
          <a:xfrm>
            <a:off x="1763788" y="6308209"/>
            <a:ext cx="8467574" cy="369332"/>
          </a:xfrm>
          <a:prstGeom prst="rect">
            <a:avLst/>
          </a:prstGeom>
          <a:noFill/>
        </p:spPr>
        <p:txBody>
          <a:bodyPr wrap="square" rtlCol="0">
            <a:spAutoFit/>
          </a:bodyPr>
          <a:lstStyle/>
          <a:p>
            <a:r>
              <a:rPr lang="en-US" dirty="0"/>
              <a:t>Source: 2017 Program for the International Assessment of Adult Competencies</a:t>
            </a:r>
          </a:p>
        </p:txBody>
      </p:sp>
      <p:sp>
        <p:nvSpPr>
          <p:cNvPr id="7" name="Slide Number Placeholder 6">
            <a:extLst>
              <a:ext uri="{FF2B5EF4-FFF2-40B4-BE49-F238E27FC236}">
                <a16:creationId xmlns:a16="http://schemas.microsoft.com/office/drawing/2014/main" id="{C9C82C42-000F-CEF6-B257-B629E87B4F9C}"/>
              </a:ext>
              <a:ext uri="{C183D7F6-B498-43B3-948B-1728B52AA6E4}">
                <adec:decorative xmlns:adec="http://schemas.microsoft.com/office/drawing/2017/decorative" val="1"/>
              </a:ext>
            </a:extLst>
          </p:cNvPr>
          <p:cNvSpPr>
            <a:spLocks noGrp="1"/>
          </p:cNvSpPr>
          <p:nvPr>
            <p:ph type="sldNum" sz="quarter" idx="12"/>
          </p:nvPr>
        </p:nvSpPr>
        <p:spPr/>
        <p:txBody>
          <a:bodyPr/>
          <a:lstStyle/>
          <a:p>
            <a:fld id="{95C9B120-244C-4CA4-A1D8-95B51459BB93}" type="slidenum">
              <a:rPr lang="en-US" smtClean="0"/>
              <a:t>9</a:t>
            </a:fld>
            <a:endParaRPr lang="en-US" dirty="0"/>
          </a:p>
        </p:txBody>
      </p:sp>
    </p:spTree>
    <p:extLst>
      <p:ext uri="{BB962C8B-B14F-4D97-AF65-F5344CB8AC3E}">
        <p14:creationId xmlns:p14="http://schemas.microsoft.com/office/powerpoint/2010/main" val="402921702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DBDE68583A19D94FB8E76156591C2B05" ma:contentTypeVersion="5" ma:contentTypeDescription="Create a new document." ma:contentTypeScope="" ma:versionID="ad67427a6e06d13f2729d7c6e9a04d70">
  <xsd:schema xmlns:xsd="http://www.w3.org/2001/XMLSchema" xmlns:xs="http://www.w3.org/2001/XMLSchema" xmlns:p="http://schemas.microsoft.com/office/2006/metadata/properties" xmlns:ns2="447b095a-7e4d-474a-9b23-12af05ae2b28" targetNamespace="http://schemas.microsoft.com/office/2006/metadata/properties" ma:root="true" ma:fieldsID="d19bb8dae4e375938949569eb2725fed" ns2:_="">
    <xsd:import namespace="447b095a-7e4d-474a-9b23-12af05ae2b28"/>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47b095a-7e4d-474a-9b23-12af05ae2b2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0CC087F-EB1B-47CA-AA6C-3BB7BAD64BC3}">
  <ds:schemaRefs>
    <ds:schemaRef ds:uri="447b095a-7e4d-474a-9b23-12af05ae2b28"/>
    <ds:schemaRef ds:uri="http://purl.org/dc/elements/1.1/"/>
    <ds:schemaRef ds:uri="http://schemas.microsoft.com/office/2006/metadata/properties"/>
    <ds:schemaRef ds:uri="http://schemas.microsoft.com/office/2006/documentManagement/types"/>
    <ds:schemaRef ds:uri="http://purl.org/dc/terms/"/>
    <ds:schemaRef ds:uri="http://schemas.openxmlformats.org/package/2006/metadata/core-properties"/>
    <ds:schemaRef ds:uri="http://purl.org/dc/dcmitype/"/>
    <ds:schemaRef ds:uri="http://www.w3.org/XML/1998/namespace"/>
    <ds:schemaRef ds:uri="http://schemas.microsoft.com/office/infopath/2007/PartnerControls"/>
  </ds:schemaRefs>
</ds:datastoreItem>
</file>

<file path=customXml/itemProps2.xml><?xml version="1.0" encoding="utf-8"?>
<ds:datastoreItem xmlns:ds="http://schemas.openxmlformats.org/officeDocument/2006/customXml" ds:itemID="{8FB01602-C896-4BEC-A19A-1E304B4AE50E}">
  <ds:schemaRefs>
    <ds:schemaRef ds:uri="447b095a-7e4d-474a-9b23-12af05ae2b2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5BF7A6B3-1DDB-4C5B-A557-A1256DFC55C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7034</TotalTime>
  <Words>4531</Words>
  <Application>Microsoft Office PowerPoint</Application>
  <PresentationFormat>Widescreen</PresentationFormat>
  <Paragraphs>437</Paragraphs>
  <Slides>33</Slides>
  <Notes>33</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33</vt:i4>
      </vt:variant>
    </vt:vector>
  </HeadingPairs>
  <TitlesOfParts>
    <vt:vector size="42" baseType="lpstr">
      <vt:lpstr>Arial</vt:lpstr>
      <vt:lpstr>Arial Black</vt:lpstr>
      <vt:lpstr>Calibri</vt:lpstr>
      <vt:lpstr>Courier New</vt:lpstr>
      <vt:lpstr>Public Sans Semibold</vt:lpstr>
      <vt:lpstr>Roboto</vt:lpstr>
      <vt:lpstr>Source Sans Pro</vt:lpstr>
      <vt:lpstr>Wingdings</vt:lpstr>
      <vt:lpstr>Office Theme</vt:lpstr>
      <vt:lpstr>Health Literacy: Making It Easier for Patients to Find, Understand, and Use Health Information and Services    </vt:lpstr>
      <vt:lpstr>Overview</vt:lpstr>
      <vt:lpstr>Health Literacy: What It Is  and Why It’s Important </vt:lpstr>
      <vt:lpstr>Tell Health Literacy Story</vt:lpstr>
      <vt:lpstr>Quiz</vt:lpstr>
      <vt:lpstr>Two Kinds of Health Literacy </vt:lpstr>
      <vt:lpstr>Health Literacy Is a Combination of  Personal and Organization Health Literacy</vt:lpstr>
      <vt:lpstr>Why Health Literacy is Important</vt:lpstr>
      <vt:lpstr>Many in the United States  Struggle With Reading and Math</vt:lpstr>
      <vt:lpstr>Not Just Reading and Math</vt:lpstr>
      <vt:lpstr>You Can’t Tell By Looking</vt:lpstr>
      <vt:lpstr>Anyone Can Experience  Limited Personal Health Literacy</vt:lpstr>
      <vt:lpstr>Discussion Questions</vt:lpstr>
      <vt:lpstr>Organizational Health Literacy  in the United States is Low</vt:lpstr>
      <vt:lpstr>What Happens If Organizations Do Not Address Health Literacy? (Afra)</vt:lpstr>
      <vt:lpstr>What Happens If Organizations Do Not Address Health Literacy? (Ed)</vt:lpstr>
      <vt:lpstr>What Happens If Organizations Do Not Address Health Literacy? (Jose)</vt:lpstr>
      <vt:lpstr>What Happens If Organizations Do Not Address Health Literacy? (Terri)</vt:lpstr>
      <vt:lpstr>Discussion Questions: Stories</vt:lpstr>
      <vt:lpstr>Health Literacy Strategies</vt:lpstr>
      <vt:lpstr>Use Health Literacy  Universal Precautions</vt:lpstr>
      <vt:lpstr>We Think We Are Being Clear</vt:lpstr>
      <vt:lpstr>Do Not Make Assumptions About:</vt:lpstr>
      <vt:lpstr>Improve Spoken Communication</vt:lpstr>
      <vt:lpstr>Clear Communication</vt:lpstr>
      <vt:lpstr>Pause, Listen, and Do Not Interrupt</vt:lpstr>
      <vt:lpstr>Do Not Use Technical Terms</vt:lpstr>
      <vt:lpstr>Use Common, Everyday Language</vt:lpstr>
      <vt:lpstr>Limit Content: Stop Information Overload</vt:lpstr>
      <vt:lpstr>The Teach-Back Method</vt:lpstr>
      <vt:lpstr>Encourage Questions</vt:lpstr>
      <vt:lpstr>Write Effectively and Use  Easy-to-Understand Materials</vt:lpstr>
      <vt:lpstr>Discussion Questions: Communication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U.S. Department of Health and Human Services  Health Literacy</dc:title>
  <dc:creator>Pollard, Shelly (NIH/NIMHD) [E]</dc:creator>
  <cp:lastModifiedBy>Nawrocki, Laura (AHRQ/OC) (CTR)</cp:lastModifiedBy>
  <cp:revision>164</cp:revision>
  <dcterms:created xsi:type="dcterms:W3CDTF">2022-04-18T16:05:07Z</dcterms:created>
  <dcterms:modified xsi:type="dcterms:W3CDTF">2024-03-01T07:20:12Z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0x010100DBDE68583A19D94FB8E76156591C2B05</vt:lpwstr>
  </property>
</Properties>
</file>