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1"/>
  </p:notesMasterIdLst>
  <p:sldIdLst>
    <p:sldId id="258" r:id="rId2"/>
    <p:sldId id="268" r:id="rId3"/>
    <p:sldId id="269" r:id="rId4"/>
    <p:sldId id="270" r:id="rId5"/>
    <p:sldId id="271" r:id="rId6"/>
    <p:sldId id="267" r:id="rId7"/>
    <p:sldId id="264" r:id="rId8"/>
    <p:sldId id="265" r:id="rId9"/>
    <p:sldId id="266" r:id="rId10"/>
  </p:sldIdLst>
  <p:sldSz cx="9144000" cy="6858000" type="screen4x3"/>
  <p:notesSz cx="7010400" cy="9236075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b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20000"/>
      </a:spcBef>
      <a:spcAft>
        <a:spcPct val="0"/>
      </a:spcAft>
      <a:defRPr sz="2400" b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20000"/>
      </a:spcBef>
      <a:spcAft>
        <a:spcPct val="0"/>
      </a:spcAft>
      <a:defRPr sz="2400" b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20000"/>
      </a:spcBef>
      <a:spcAft>
        <a:spcPct val="0"/>
      </a:spcAft>
      <a:defRPr sz="2400" b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20000"/>
      </a:spcBef>
      <a:spcAft>
        <a:spcPct val="0"/>
      </a:spcAft>
      <a:defRPr sz="2400" b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4F5"/>
    <a:srgbClr val="6600CC"/>
    <a:srgbClr val="0099CC"/>
    <a:srgbClr val="9966FF"/>
    <a:srgbClr val="0066CC"/>
    <a:srgbClr val="99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4" autoAdjust="0"/>
    <p:restoredTop sz="86374" autoAdjust="0"/>
  </p:normalViewPr>
  <p:slideViewPr>
    <p:cSldViewPr>
      <p:cViewPr>
        <p:scale>
          <a:sx n="75" d="100"/>
          <a:sy n="75" d="100"/>
        </p:scale>
        <p:origin x="-1712" y="-12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387850"/>
            <a:ext cx="5140325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3038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fld id="{031EC9DA-889A-8341-8D84-E0F43CBDDC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8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hrq brandi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899150"/>
            <a:ext cx="2590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1447800"/>
            <a:ext cx="9144000" cy="152400"/>
          </a:xfrm>
          <a:prstGeom prst="rect">
            <a:avLst/>
          </a:prstGeom>
          <a:gradFill rotWithShape="1">
            <a:gsLst>
              <a:gs pos="0">
                <a:srgbClr val="0099CC"/>
              </a:gs>
              <a:gs pos="100000">
                <a:srgbClr val="6600C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9" descr="CAHPS Website 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44"/>
          <a:stretch>
            <a:fillRect/>
          </a:stretch>
        </p:blipFill>
        <p:spPr bwMode="auto">
          <a:xfrm>
            <a:off x="304800" y="457200"/>
            <a:ext cx="365760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319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2E336D-2255-8E4D-9C5E-F1ED771375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64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ED80E7-3FD4-B141-A74C-76D3166021C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8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9D95B6-7790-4C45-80C9-A1A78E5EB8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41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F4767-C1B3-2742-872D-222CCAD596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21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7FAC0-C279-A947-89F8-871905BC3F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40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92F7A5-3F66-3E45-9BB6-80EB0072AF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84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CBD7E1-485B-D94A-B90C-5D0A2809DE2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2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90D73F-BA47-AA48-A4BE-DFCF7421964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9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0ACE09-C012-FA4C-9C2F-9F921A7683E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5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B87AAC-2505-004E-80D6-AB5D3BB2634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 b="0"/>
            </a:lvl1pPr>
          </a:lstStyle>
          <a:p>
            <a:fld id="{1355C49D-F994-E545-9B42-8993003C580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29" name="Picture 8" descr="CAHPS_LOGOnotag15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0" descr="ahrq brandi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18225"/>
            <a:ext cx="2133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0" y="1447800"/>
            <a:ext cx="9144000" cy="152400"/>
          </a:xfrm>
          <a:prstGeom prst="rect">
            <a:avLst/>
          </a:prstGeom>
          <a:gradFill rotWithShape="1">
            <a:gsLst>
              <a:gs pos="0">
                <a:srgbClr val="0099CC"/>
              </a:gs>
              <a:gs pos="100000">
                <a:srgbClr val="6600C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766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400" b="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Verdana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Verdana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Verdana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Verdana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 i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Arial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latin typeface="Verdana" charset="0"/>
              </a:rPr>
              <a:t>Performance of CAHPS® Health IT items</a:t>
            </a:r>
            <a:br>
              <a:rPr lang="en-US" sz="2400" dirty="0">
                <a:latin typeface="Verdana" charset="0"/>
              </a:rPr>
            </a:br>
            <a:r>
              <a:rPr lang="en-US" sz="2400" dirty="0">
                <a:latin typeface="Verdana" charset="0"/>
              </a:rPr>
              <a:t>September 20, 2011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191000"/>
            <a:ext cx="6858000" cy="1066800"/>
          </a:xfrm>
        </p:spPr>
        <p:txBody>
          <a:bodyPr/>
          <a:lstStyle/>
          <a:p>
            <a:pPr eaLnBrk="1" hangingPunct="1"/>
            <a:r>
              <a:rPr lang="en-US" dirty="0">
                <a:latin typeface="Verdana" charset="0"/>
              </a:rPr>
              <a:t>Ron D. Hays, Ph.D. (</a:t>
            </a:r>
            <a:r>
              <a:rPr lang="en-US" dirty="0" err="1">
                <a:latin typeface="Verdana" charset="0"/>
              </a:rPr>
              <a:t>drhays@ucla.edu</a:t>
            </a:r>
            <a:r>
              <a:rPr lang="en-US" dirty="0">
                <a:latin typeface="Verdana" charset="0"/>
              </a:rPr>
              <a:t>)</a:t>
            </a:r>
          </a:p>
          <a:p>
            <a:pPr eaLnBrk="1" hangingPunct="1"/>
            <a:r>
              <a:rPr lang="en-US" dirty="0">
                <a:latin typeface="Verdana" charset="0"/>
              </a:rPr>
              <a:t>RAND, Santa Monica, </a:t>
            </a:r>
            <a:r>
              <a:rPr lang="en-US" dirty="0" err="1">
                <a:latin typeface="Verdana" charset="0"/>
              </a:rPr>
              <a:t>Ca</a:t>
            </a:r>
            <a:endParaRPr lang="en-US" dirty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erdana" charset="0"/>
              </a:rPr>
              <a:t>Helpfulness of Provider</a:t>
            </a:r>
            <a:r>
              <a:rPr lang="ja-JP" altLang="en-US" dirty="0">
                <a:latin typeface="Verdana" charset="0"/>
              </a:rPr>
              <a:t>’</a:t>
            </a:r>
            <a:r>
              <a:rPr lang="en-US" dirty="0">
                <a:latin typeface="Verdana" charset="0"/>
              </a:rPr>
              <a:t>s use of Computers during a visit (2 items)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r>
              <a:rPr lang="en-US" sz="2000">
                <a:latin typeface="Verdana" charset="0"/>
              </a:rPr>
              <a:t>During your visits in the last 12 months, was this provider</a:t>
            </a:r>
            <a:r>
              <a:rPr lang="ja-JP" altLang="en-US" sz="2000">
                <a:latin typeface="Verdana" charset="0"/>
              </a:rPr>
              <a:t>’</a:t>
            </a:r>
            <a:r>
              <a:rPr lang="en-US" sz="2000">
                <a:latin typeface="Verdana" charset="0"/>
              </a:rPr>
              <a:t>s use of a computer or handheld device helpful to you?</a:t>
            </a:r>
          </a:p>
          <a:p>
            <a:pPr lvl="1"/>
            <a:r>
              <a:rPr lang="en-US" sz="2000">
                <a:latin typeface="Verdana" charset="0"/>
              </a:rPr>
              <a:t>No                             4%</a:t>
            </a:r>
          </a:p>
          <a:p>
            <a:pPr lvl="1"/>
            <a:r>
              <a:rPr lang="en-US" sz="2000">
                <a:latin typeface="Verdana" charset="0"/>
              </a:rPr>
              <a:t>Yes, somewhat          20%</a:t>
            </a:r>
          </a:p>
          <a:p>
            <a:pPr lvl="1"/>
            <a:r>
              <a:rPr lang="en-US" sz="2000">
                <a:latin typeface="Verdana" charset="0"/>
              </a:rPr>
              <a:t>Yes, definitely           76%</a:t>
            </a:r>
          </a:p>
          <a:p>
            <a:pPr lvl="1"/>
            <a:endParaRPr lang="en-US" sz="2000">
              <a:latin typeface="Verdana" charset="0"/>
            </a:endParaRPr>
          </a:p>
          <a:p>
            <a:r>
              <a:rPr lang="en-US" sz="2000">
                <a:latin typeface="Verdana" charset="0"/>
              </a:rPr>
              <a:t>During your visits in the last 12 months, did this provider</a:t>
            </a:r>
            <a:r>
              <a:rPr lang="ja-JP" altLang="en-US" sz="2000">
                <a:latin typeface="Verdana" charset="0"/>
              </a:rPr>
              <a:t>’</a:t>
            </a:r>
            <a:r>
              <a:rPr lang="en-US" sz="2000">
                <a:latin typeface="Verdana" charset="0"/>
              </a:rPr>
              <a:t>s use of a computer or handheld device make it harder or easier for you to talk with him or her?</a:t>
            </a:r>
          </a:p>
          <a:p>
            <a:pPr lvl="1"/>
            <a:r>
              <a:rPr lang="en-US" sz="2000">
                <a:latin typeface="Verdana" charset="0"/>
              </a:rPr>
              <a:t>Harder                       3%</a:t>
            </a:r>
          </a:p>
          <a:p>
            <a:pPr lvl="1"/>
            <a:r>
              <a:rPr lang="en-US" sz="2000">
                <a:latin typeface="Verdana" charset="0"/>
              </a:rPr>
              <a:t>Not harder or easier   53%</a:t>
            </a:r>
          </a:p>
          <a:p>
            <a:pPr lvl="1"/>
            <a:r>
              <a:rPr lang="en-US" sz="2000">
                <a:latin typeface="Verdana" charset="0"/>
              </a:rPr>
              <a:t>Easier                       44%</a:t>
            </a:r>
          </a:p>
          <a:p>
            <a:endParaRPr lang="en-US">
              <a:latin typeface="Verdana" charset="0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5D5BD21-B4FF-3B4F-B643-97A8482A13FA}" type="slidenum">
              <a:rPr lang="en-US" sz="1400" b="0"/>
              <a:pPr/>
              <a:t>2</a:t>
            </a:fld>
            <a:endParaRPr lang="en-US" sz="1400" b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erdana" charset="0"/>
              </a:rPr>
              <a:t>Getting Timely Answers to Medical</a:t>
            </a:r>
            <a:br>
              <a:rPr lang="en-US" dirty="0">
                <a:latin typeface="Verdana" charset="0"/>
              </a:rPr>
            </a:br>
            <a:r>
              <a:rPr lang="en-US" dirty="0">
                <a:latin typeface="Verdana" charset="0"/>
              </a:rPr>
              <a:t>Questions by e-mail (2 items)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r>
              <a:rPr lang="en-US" sz="2000">
                <a:latin typeface="Verdana" charset="0"/>
              </a:rPr>
              <a:t>In the last 12 months, when you e-mailed this provider</a:t>
            </a:r>
            <a:r>
              <a:rPr lang="ja-JP" altLang="en-US" sz="2000">
                <a:latin typeface="Verdana" charset="0"/>
              </a:rPr>
              <a:t>’</a:t>
            </a:r>
            <a:r>
              <a:rPr lang="en-US" sz="2000">
                <a:latin typeface="Verdana" charset="0"/>
              </a:rPr>
              <a:t>s office, how often did you get an answer to your medical question as soon as you needed?</a:t>
            </a:r>
          </a:p>
          <a:p>
            <a:pPr lvl="1"/>
            <a:r>
              <a:rPr lang="en-US" sz="2000">
                <a:latin typeface="Verdana" charset="0"/>
              </a:rPr>
              <a:t>Never/Sometimes    6%</a:t>
            </a:r>
          </a:p>
          <a:p>
            <a:pPr lvl="1"/>
            <a:r>
              <a:rPr lang="en-US" sz="2000">
                <a:latin typeface="Verdana" charset="0"/>
              </a:rPr>
              <a:t>Usually                  14%</a:t>
            </a:r>
          </a:p>
          <a:p>
            <a:pPr lvl="1"/>
            <a:r>
              <a:rPr lang="en-US" sz="2000">
                <a:latin typeface="Verdana" charset="0"/>
              </a:rPr>
              <a:t>Always                   80%</a:t>
            </a:r>
          </a:p>
          <a:p>
            <a:pPr lvl="1"/>
            <a:endParaRPr lang="en-US" sz="2000">
              <a:latin typeface="Verdana" charset="0"/>
            </a:endParaRPr>
          </a:p>
          <a:p>
            <a:r>
              <a:rPr lang="en-US" sz="2000">
                <a:latin typeface="Verdana" charset="0"/>
              </a:rPr>
              <a:t>In the last 12 months, when you e-mailed this provider</a:t>
            </a:r>
            <a:r>
              <a:rPr lang="ja-JP" altLang="en-US" sz="2000">
                <a:latin typeface="Verdana" charset="0"/>
              </a:rPr>
              <a:t>’</a:t>
            </a:r>
            <a:r>
              <a:rPr lang="en-US" sz="2000">
                <a:latin typeface="Verdana" charset="0"/>
              </a:rPr>
              <a:t>s office, how often were all of the questions in your e-mail answered?</a:t>
            </a:r>
          </a:p>
          <a:p>
            <a:pPr lvl="1"/>
            <a:r>
              <a:rPr lang="en-US" sz="2000">
                <a:latin typeface="Verdana" charset="0"/>
              </a:rPr>
              <a:t>Never/Sometimes    5%</a:t>
            </a:r>
          </a:p>
          <a:p>
            <a:pPr lvl="1"/>
            <a:r>
              <a:rPr lang="en-US" sz="2000">
                <a:latin typeface="Verdana" charset="0"/>
              </a:rPr>
              <a:t>Usually                  12%</a:t>
            </a:r>
          </a:p>
          <a:p>
            <a:pPr lvl="1"/>
            <a:r>
              <a:rPr lang="en-US" sz="2000">
                <a:latin typeface="Verdana" charset="0"/>
              </a:rPr>
              <a:t>Always                   83%</a:t>
            </a:r>
          </a:p>
          <a:p>
            <a:endParaRPr lang="en-US" sz="2000">
              <a:latin typeface="Verdana" charset="0"/>
            </a:endParaRPr>
          </a:p>
          <a:p>
            <a:endParaRPr lang="en-US">
              <a:latin typeface="Verdana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1AB0A669-88C2-B143-B62E-795BEFAAE92C}" type="slidenum">
              <a:rPr lang="en-US" sz="1400" b="0"/>
              <a:pPr/>
              <a:t>3</a:t>
            </a:fld>
            <a:endParaRPr lang="en-US" sz="1400" b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erdana" charset="0"/>
              </a:rPr>
              <a:t>Helpfulness of Provider</a:t>
            </a:r>
            <a:r>
              <a:rPr lang="ja-JP" altLang="en-US" dirty="0">
                <a:latin typeface="Verdana" charset="0"/>
              </a:rPr>
              <a:t>’</a:t>
            </a:r>
            <a:r>
              <a:rPr lang="en-US" dirty="0">
                <a:latin typeface="Verdana" charset="0"/>
              </a:rPr>
              <a:t>s Website in Giving You Information about Your Care and Tests (4 items)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r>
              <a:rPr lang="en-US" sz="2000">
                <a:latin typeface="Verdana" charset="0"/>
              </a:rPr>
              <a:t>In the last 12 months, how often was it easy to find these lab or other test results on the website?</a:t>
            </a:r>
          </a:p>
          <a:p>
            <a:pPr lvl="1"/>
            <a:r>
              <a:rPr lang="en-US" sz="2000">
                <a:latin typeface="Verdana" charset="0"/>
              </a:rPr>
              <a:t>Never/Sometimes    3%</a:t>
            </a:r>
          </a:p>
          <a:p>
            <a:pPr lvl="1"/>
            <a:r>
              <a:rPr lang="en-US" sz="2000">
                <a:latin typeface="Verdana" charset="0"/>
              </a:rPr>
              <a:t>Usually                  14%</a:t>
            </a:r>
          </a:p>
          <a:p>
            <a:pPr lvl="1"/>
            <a:r>
              <a:rPr lang="en-US" sz="2000">
                <a:latin typeface="Verdana" charset="0"/>
              </a:rPr>
              <a:t>Always                   83%</a:t>
            </a:r>
          </a:p>
          <a:p>
            <a:pPr lvl="1"/>
            <a:endParaRPr lang="en-US" sz="2000">
              <a:latin typeface="Verdana" charset="0"/>
            </a:endParaRPr>
          </a:p>
          <a:p>
            <a:r>
              <a:rPr lang="en-US" sz="2000">
                <a:latin typeface="Verdana" charset="0"/>
              </a:rPr>
              <a:t>In the last 12 months, how often were these lab or other test results put on the website as soon as you needed them?</a:t>
            </a:r>
          </a:p>
          <a:p>
            <a:pPr lvl="1"/>
            <a:r>
              <a:rPr lang="en-US" sz="2000">
                <a:latin typeface="Verdana" charset="0"/>
              </a:rPr>
              <a:t>Never/Sometimes    2%</a:t>
            </a:r>
          </a:p>
          <a:p>
            <a:pPr lvl="1"/>
            <a:r>
              <a:rPr lang="en-US" sz="2000">
                <a:latin typeface="Verdana" charset="0"/>
              </a:rPr>
              <a:t>Usually                   18%</a:t>
            </a:r>
          </a:p>
          <a:p>
            <a:pPr lvl="1"/>
            <a:r>
              <a:rPr lang="en-US" sz="2000">
                <a:latin typeface="Verdana" charset="0"/>
              </a:rPr>
              <a:t>Always                   80%</a:t>
            </a:r>
          </a:p>
          <a:p>
            <a:endParaRPr lang="en-US" sz="2000">
              <a:latin typeface="Verdana" charset="0"/>
            </a:endParaRPr>
          </a:p>
          <a:p>
            <a:endParaRPr lang="en-US">
              <a:latin typeface="Verdana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F4DF6B66-BD7D-B54A-99F6-6E48ACCBCFA3}" type="slidenum">
              <a:rPr lang="en-US" sz="1400" b="0"/>
              <a:pPr/>
              <a:t>4</a:t>
            </a:fld>
            <a:endParaRPr lang="en-US" sz="1400" b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erdana" charset="0"/>
              </a:rPr>
              <a:t>Helpfulness of Provider</a:t>
            </a:r>
            <a:r>
              <a:rPr lang="ja-JP" altLang="en-US" dirty="0">
                <a:latin typeface="Verdana" charset="0"/>
              </a:rPr>
              <a:t>’</a:t>
            </a:r>
            <a:r>
              <a:rPr lang="en-US" dirty="0">
                <a:latin typeface="Verdana" charset="0"/>
              </a:rPr>
              <a:t>s Website in Giving You Information about Your Care and Tests (4 items continued)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r>
              <a:rPr lang="en-US" sz="2000">
                <a:latin typeface="Verdana" charset="0"/>
              </a:rPr>
              <a:t>In the last 12 months, how often were these lab or other test results presented in a way that was easy to understand?</a:t>
            </a:r>
          </a:p>
          <a:p>
            <a:pPr lvl="1"/>
            <a:r>
              <a:rPr lang="en-US" sz="2000">
                <a:latin typeface="Verdana" charset="0"/>
              </a:rPr>
              <a:t>Never/Sometimes    10%</a:t>
            </a:r>
          </a:p>
          <a:p>
            <a:pPr lvl="1"/>
            <a:r>
              <a:rPr lang="en-US" sz="2000">
                <a:latin typeface="Verdana" charset="0"/>
              </a:rPr>
              <a:t>Usually                    25%</a:t>
            </a:r>
          </a:p>
          <a:p>
            <a:pPr lvl="1"/>
            <a:r>
              <a:rPr lang="en-US" sz="2000">
                <a:latin typeface="Verdana" charset="0"/>
              </a:rPr>
              <a:t>Always                     65%</a:t>
            </a:r>
          </a:p>
          <a:p>
            <a:pPr lvl="1"/>
            <a:endParaRPr lang="en-US" sz="2000">
              <a:latin typeface="Verdana" charset="0"/>
            </a:endParaRPr>
          </a:p>
          <a:p>
            <a:r>
              <a:rPr lang="en-US" sz="2000">
                <a:latin typeface="Verdana" charset="0"/>
              </a:rPr>
              <a:t>In the last 12 months, how often were the visit notes easy to understand?</a:t>
            </a:r>
          </a:p>
          <a:p>
            <a:pPr lvl="1"/>
            <a:r>
              <a:rPr lang="en-US" sz="2000">
                <a:latin typeface="Verdana" charset="0"/>
              </a:rPr>
              <a:t>Never/Sometimes     2%</a:t>
            </a:r>
          </a:p>
          <a:p>
            <a:pPr lvl="1"/>
            <a:r>
              <a:rPr lang="en-US" sz="2000">
                <a:latin typeface="Verdana" charset="0"/>
              </a:rPr>
              <a:t>Usually                   19%</a:t>
            </a:r>
          </a:p>
          <a:p>
            <a:pPr lvl="1"/>
            <a:r>
              <a:rPr lang="en-US" sz="2000">
                <a:latin typeface="Verdana" charset="0"/>
              </a:rPr>
              <a:t>Always                    79%</a:t>
            </a:r>
          </a:p>
          <a:p>
            <a:endParaRPr lang="en-US" sz="2000">
              <a:latin typeface="Verdana" charset="0"/>
            </a:endParaRPr>
          </a:p>
          <a:p>
            <a:endParaRPr lang="en-US">
              <a:latin typeface="Verdana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01B7652-6BF0-364F-9A44-09A8BD69A0C1}" type="slidenum">
              <a:rPr lang="en-US" sz="1400" b="0"/>
              <a:pPr/>
              <a:t>5</a:t>
            </a:fld>
            <a:endParaRPr lang="en-US" sz="1400" b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307B146-E6DA-7940-97C2-263A83336928}" type="slidenum">
              <a:rPr lang="en-US" sz="1400" b="0"/>
              <a:pPr/>
              <a:t>6</a:t>
            </a:fld>
            <a:endParaRPr lang="en-US" sz="1400" b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pPr algn="ctr" eaLnBrk="1" hangingPunct="1"/>
            <a:r>
              <a:rPr lang="en-US" dirty="0">
                <a:latin typeface="Verdana" charset="0"/>
              </a:rPr>
              <a:t>Item-Scale Correlations (n = 4,715)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876800" y="1676400"/>
            <a:ext cx="42672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FontTx/>
              <a:buChar char="•"/>
            </a:pPr>
            <a:endParaRPr lang="en-US" i="1"/>
          </a:p>
          <a:p>
            <a:pPr marL="342900" indent="-342900" algn="l">
              <a:buFontTx/>
              <a:buChar char="•"/>
            </a:pPr>
            <a:endParaRPr lang="en-US" i="1"/>
          </a:p>
        </p:txBody>
      </p:sp>
      <p:graphicFrame>
        <p:nvGraphicFramePr>
          <p:cNvPr id="4263" name="Group 167" title="Item-Scale Correlations (n = 4,715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653718"/>
              </p:ext>
            </p:extLst>
          </p:nvPr>
        </p:nvGraphicFramePr>
        <p:xfrm>
          <a:off x="457200" y="1066800"/>
          <a:ext cx="8229600" cy="5445130"/>
        </p:xfrm>
        <a:graphic>
          <a:graphicData uri="http://schemas.openxmlformats.org/drawingml/2006/table">
            <a:tbl>
              <a:tblPr/>
              <a:tblGrid>
                <a:gridCol w="1905000"/>
                <a:gridCol w="1066800"/>
                <a:gridCol w="990600"/>
                <a:gridCol w="838200"/>
                <a:gridCol w="685800"/>
                <a:gridCol w="990600"/>
                <a:gridCol w="838200"/>
                <a:gridCol w="914400"/>
              </a:tblGrid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Times New Roman" charset="0"/>
                        </a:rPr>
                        <a:t>Items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Times New Roman" charset="0"/>
                        </a:rPr>
                        <a:t>Helpfulness  of provider</a:t>
                      </a:r>
                      <a:r>
                        <a:rPr kumimoji="0" lang="ja-JP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Times New Roman" charset="0"/>
                        </a:rPr>
                        <a:t>’</a:t>
                      </a: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Times New Roman" charset="0"/>
                        </a:rPr>
                        <a:t>s use of computers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Times New Roman" charset="0"/>
                        </a:rPr>
                        <a:t>Getting answers to e-mailed questions 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Times New Roman" charset="0"/>
                        </a:rPr>
                        <a:t>Helpful-ness of Website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Times New Roman" charset="0"/>
                        </a:rPr>
                        <a:t>Access to care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Times New Roman" charset="0"/>
                        </a:rPr>
                        <a:t>Communi-cation with doctor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Times New Roman" charset="0"/>
                        </a:rPr>
                        <a:t>Office Staff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Times New Roman" charset="0"/>
                        </a:rPr>
                        <a:t>Shared Decision Making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Times New Roman" charset="0"/>
                        </a:rPr>
                        <a:t>Helpful to you</a:t>
                      </a:r>
                      <a:endParaRPr kumimoji="0" 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0.37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0.27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0.32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0.27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0.42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0.23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0.23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Times New Roman" charset="0"/>
                        </a:rPr>
                        <a:t>Easier to talk</a:t>
                      </a:r>
                      <a:endParaRPr kumimoji="0" 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0.37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0.18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0.21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0.17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0.28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0.14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02.0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Times New Roman" charset="0"/>
                        </a:rPr>
                        <a:t>Get answers to email as soon as needed </a:t>
                      </a:r>
                      <a:endParaRPr kumimoji="0" 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0.23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0.71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0.40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0.58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0.48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0.31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0.23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Times New Roman" charset="0"/>
                        </a:rPr>
                        <a:t>All emailed questions answered </a:t>
                      </a:r>
                      <a:endParaRPr kumimoji="0" 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0.27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0.71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0.42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0.54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0.53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0.28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0.26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Times New Roman" charset="0"/>
                        </a:rPr>
                        <a:t>Easy to find lab/test results on website</a:t>
                      </a:r>
                      <a:endParaRPr kumimoji="0" 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0.21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0.32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0.55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0.32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0.32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0.29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0.16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Times New Roman" charset="0"/>
                        </a:rPr>
                        <a:t>Lab/test results on web soon as needed</a:t>
                      </a:r>
                      <a:endParaRPr kumimoji="0" 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0.23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0.34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0.60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0.40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0.36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0.34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0.19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Times New Roman" charset="0"/>
                        </a:rPr>
                        <a:t>Lab/test results easy to understand</a:t>
                      </a:r>
                      <a:endParaRPr kumimoji="0" 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0.26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0.30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0.56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0.39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0.38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0.32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0.21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Times New Roman" charset="0"/>
                        </a:rPr>
                        <a:t>Visit notes easy to understand</a:t>
                      </a:r>
                      <a:endParaRPr kumimoji="0" 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0.27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0.41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0.50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0.47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0.53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0.38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0.23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Times New Roman" charset="0"/>
                        </a:rPr>
                        <a:t>Alpha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1" marB="4572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0.54</a:t>
                      </a:r>
                    </a:p>
                  </a:txBody>
                  <a:tcPr marT="45721" marB="4572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0.83</a:t>
                      </a:r>
                    </a:p>
                  </a:txBody>
                  <a:tcPr marT="45721" marB="4572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0.75</a:t>
                      </a:r>
                    </a:p>
                  </a:txBody>
                  <a:tcPr marT="45721" marB="4572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0.85</a:t>
                      </a:r>
                    </a:p>
                  </a:txBody>
                  <a:tcPr marT="45721" marB="4572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0.92</a:t>
                      </a:r>
                    </a:p>
                  </a:txBody>
                  <a:tcPr marT="45721" marB="4572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0.85</a:t>
                      </a:r>
                    </a:p>
                  </a:txBody>
                  <a:tcPr marT="45721" marB="4572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0.47</a:t>
                      </a:r>
                    </a:p>
                  </a:txBody>
                  <a:tcPr marT="45721" marB="4572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/>
          <a:lstStyle/>
          <a:p>
            <a:pPr algn="ctr" eaLnBrk="1" hangingPunct="1"/>
            <a:r>
              <a:rPr lang="en-US" dirty="0">
                <a:latin typeface="Verdana" charset="0"/>
              </a:rPr>
              <a:t>Associations of Composites with  Global Rating of Doctor (R</a:t>
            </a:r>
            <a:r>
              <a:rPr lang="en-US" baseline="30000" dirty="0">
                <a:latin typeface="Verdana" charset="0"/>
              </a:rPr>
              <a:t>2</a:t>
            </a:r>
            <a:r>
              <a:rPr lang="en-US" dirty="0">
                <a:latin typeface="Verdana" charset="0"/>
              </a:rPr>
              <a:t> = 0.43)</a:t>
            </a:r>
          </a:p>
        </p:txBody>
      </p:sp>
      <p:graphicFrame>
        <p:nvGraphicFramePr>
          <p:cNvPr id="5165" name="Group 45" title="Associations of Composites with  Global Rating of Doctor (R2 = 0.43)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375405"/>
              </p:ext>
            </p:extLst>
          </p:nvPr>
        </p:nvGraphicFramePr>
        <p:xfrm>
          <a:off x="457200" y="1905000"/>
          <a:ext cx="8229600" cy="4754832"/>
        </p:xfrm>
        <a:graphic>
          <a:graphicData uri="http://schemas.openxmlformats.org/drawingml/2006/table">
            <a:tbl>
              <a:tblPr/>
              <a:tblGrid>
                <a:gridCol w="3962400"/>
                <a:gridCol w="1905000"/>
                <a:gridCol w="2362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Composite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120900" algn="l"/>
                        </a:tabLst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StandardizedBeta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P-value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Access to care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63700" algn="r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     0.044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  <a:tab pos="1600200" algn="r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		0.060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Communication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63700" algn="r"/>
                        </a:tabLst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0.557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  <a:tab pos="1600200" algn="r"/>
                        </a:tabLst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		&lt;0.001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Office Staff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63700" algn="r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0.032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00200" algn="r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	0.124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Shared decisions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63700" algn="r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0.016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00200" algn="r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	0.440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Helpfulness of provider</a:t>
                      </a:r>
                      <a:r>
                        <a:rPr kumimoji="0" lang="ja-JP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’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s use of computers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63700" algn="r"/>
                        </a:tabLst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0.081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00200" algn="r"/>
                        </a:tabLst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	&lt;0.001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Helpfulness of website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63700" algn="r"/>
                        </a:tabLst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0.047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00200" algn="r"/>
                        </a:tabLst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	0.023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Getting timely answers to      e-mailed questions 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63700" algn="r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0.034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00200" algn="r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	0.131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92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F8A24FDE-0346-CA42-81F2-1959C9587A78}" type="slidenum">
              <a:rPr lang="en-US" sz="1400" b="0"/>
              <a:pPr/>
              <a:t>7</a:t>
            </a:fld>
            <a:endParaRPr lang="en-US" sz="1400" b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latin typeface="Verdana" charset="0"/>
              </a:rPr>
              <a:t>Number of Patients Needed Per Doctor to obtain 0.70 Reliability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96200" cy="4449763"/>
          </a:xfrm>
        </p:spPr>
        <p:txBody>
          <a:bodyPr/>
          <a:lstStyle/>
          <a:p>
            <a:pPr eaLnBrk="1" hangingPunct="1"/>
            <a:r>
              <a:rPr lang="en-US">
                <a:latin typeface="Verdana" charset="0"/>
              </a:rPr>
              <a:t>Helpfulness of use of computer: 	   162</a:t>
            </a:r>
          </a:p>
          <a:p>
            <a:pPr eaLnBrk="1" hangingPunct="1"/>
            <a:r>
              <a:rPr lang="en-US">
                <a:latin typeface="Verdana" charset="0"/>
              </a:rPr>
              <a:t>Getting answers to email questions:    30</a:t>
            </a:r>
          </a:p>
          <a:p>
            <a:pPr eaLnBrk="1" hangingPunct="1"/>
            <a:r>
              <a:rPr lang="en-US">
                <a:latin typeface="Verdana" charset="0"/>
              </a:rPr>
              <a:t>Helpfulness of provider</a:t>
            </a:r>
            <a:r>
              <a:rPr lang="ja-JP" altLang="en-US">
                <a:latin typeface="Verdana" charset="0"/>
              </a:rPr>
              <a:t>’</a:t>
            </a:r>
            <a:r>
              <a:rPr lang="en-US">
                <a:latin typeface="Verdana" charset="0"/>
              </a:rPr>
              <a:t>s website:       47</a:t>
            </a:r>
          </a:p>
          <a:p>
            <a:pPr eaLnBrk="1" hangingPunct="1"/>
            <a:endParaRPr lang="en-US">
              <a:latin typeface="Verdana" charset="0"/>
            </a:endParaRPr>
          </a:p>
          <a:p>
            <a:pPr eaLnBrk="1" hangingPunct="1"/>
            <a:r>
              <a:rPr lang="en-US">
                <a:latin typeface="Verdana" charset="0"/>
              </a:rPr>
              <a:t>Access to care: 		                      30</a:t>
            </a:r>
          </a:p>
          <a:p>
            <a:pPr eaLnBrk="1" hangingPunct="1"/>
            <a:r>
              <a:rPr lang="en-US">
                <a:latin typeface="Verdana" charset="0"/>
              </a:rPr>
              <a:t>Communication: 			             11</a:t>
            </a:r>
          </a:p>
          <a:p>
            <a:pPr eaLnBrk="1" hangingPunct="1"/>
            <a:r>
              <a:rPr lang="en-US">
                <a:latin typeface="Verdana" charset="0"/>
              </a:rPr>
              <a:t>Office staff: 				             37</a:t>
            </a:r>
          </a:p>
          <a:p>
            <a:pPr eaLnBrk="1" hangingPunct="1"/>
            <a:r>
              <a:rPr lang="en-US">
                <a:latin typeface="Verdana" charset="0"/>
              </a:rPr>
              <a:t>Shared decision making: 	           153</a:t>
            </a:r>
          </a:p>
          <a:p>
            <a:pPr eaLnBrk="1" hangingPunct="1"/>
            <a:endParaRPr lang="en-US">
              <a:latin typeface="Verdana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352697E-71D2-754C-A338-4F65908536EF}" type="slidenum">
              <a:rPr lang="en-US" sz="1400" b="0"/>
              <a:pPr/>
              <a:t>8</a:t>
            </a:fld>
            <a:endParaRPr lang="en-US" sz="1400" b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latin typeface="Verdana" charset="0"/>
              </a:rPr>
              <a:t>Questions?</a:t>
            </a: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93C2C71-EDF8-4740-8C49-47BCDA15248A}" type="slidenum">
              <a:rPr lang="en-US" sz="1400" b="0"/>
              <a:pPr/>
              <a:t>9</a:t>
            </a:fld>
            <a:endParaRPr lang="en-US" sz="1400" b="0"/>
          </a:p>
        </p:txBody>
      </p:sp>
      <p:pic>
        <p:nvPicPr>
          <p:cNvPr id="11268" name="Picture 2" descr="pencil on pap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81250" y="1752600"/>
            <a:ext cx="4381500" cy="4373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1110</TotalTime>
  <Words>606</Words>
  <Application>Microsoft Macintosh PowerPoint</Application>
  <PresentationFormat>On-screen Show (4:3)</PresentationFormat>
  <Paragraphs>170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Verdana</vt:lpstr>
      <vt:lpstr>ＭＳ Ｐゴシック</vt:lpstr>
      <vt:lpstr>Arial</vt:lpstr>
      <vt:lpstr>Calibri</vt:lpstr>
      <vt:lpstr>Times New Roman</vt:lpstr>
      <vt:lpstr>Custom Design</vt:lpstr>
      <vt:lpstr>Performance of CAHPS® Health IT items September 20, 2011</vt:lpstr>
      <vt:lpstr>Helpfulness of Provider’s use of Computers during a visit (2 items)</vt:lpstr>
      <vt:lpstr>Getting Timely Answers to Medical Questions by e-mail (2 items)</vt:lpstr>
      <vt:lpstr>Helpfulness of Provider’s Website in Giving You Information about Your Care and Tests (4 items)</vt:lpstr>
      <vt:lpstr>Helpfulness of Provider’s Website in Giving You Information about Your Care and Tests (4 items continued)</vt:lpstr>
      <vt:lpstr>Item-Scale Correlations (n = 4,715)</vt:lpstr>
      <vt:lpstr>Associations of Composites with  Global Rating of Doctor (R2 = 0.43)</vt:lpstr>
      <vt:lpstr>Number of Patients Needed Per Doctor to obtain 0.70 Reliability</vt:lpstr>
      <vt:lpstr>Questions?</vt:lpstr>
    </vt:vector>
  </TitlesOfParts>
  <Company>Westat Westat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Westat Westat</dc:creator>
  <cp:lastModifiedBy>Vanessa Graham</cp:lastModifiedBy>
  <cp:revision>45</cp:revision>
  <cp:lastPrinted>2011-09-12T14:43:24Z</cp:lastPrinted>
  <dcterms:created xsi:type="dcterms:W3CDTF">2006-02-14T22:15:23Z</dcterms:created>
  <dcterms:modified xsi:type="dcterms:W3CDTF">2011-10-20T21:10:28Z</dcterms:modified>
</cp:coreProperties>
</file>