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787" r:id="rId3"/>
  </p:sldMasterIdLst>
  <p:notesMasterIdLst>
    <p:notesMasterId r:id="rId36"/>
  </p:notesMasterIdLst>
  <p:sldIdLst>
    <p:sldId id="307" r:id="rId4"/>
    <p:sldId id="294" r:id="rId5"/>
    <p:sldId id="257" r:id="rId6"/>
    <p:sldId id="269" r:id="rId7"/>
    <p:sldId id="270" r:id="rId8"/>
    <p:sldId id="295" r:id="rId9"/>
    <p:sldId id="271" r:id="rId10"/>
    <p:sldId id="303" r:id="rId11"/>
    <p:sldId id="278" r:id="rId12"/>
    <p:sldId id="275" r:id="rId13"/>
    <p:sldId id="276" r:id="rId14"/>
    <p:sldId id="277" r:id="rId15"/>
    <p:sldId id="280" r:id="rId16"/>
    <p:sldId id="297" r:id="rId17"/>
    <p:sldId id="281" r:id="rId18"/>
    <p:sldId id="282" r:id="rId19"/>
    <p:sldId id="283" r:id="rId20"/>
    <p:sldId id="304" r:id="rId21"/>
    <p:sldId id="284" r:id="rId22"/>
    <p:sldId id="285" r:id="rId23"/>
    <p:sldId id="286" r:id="rId24"/>
    <p:sldId id="300" r:id="rId25"/>
    <p:sldId id="288" r:id="rId26"/>
    <p:sldId id="289" r:id="rId27"/>
    <p:sldId id="290" r:id="rId28"/>
    <p:sldId id="291" r:id="rId29"/>
    <p:sldId id="306" r:id="rId30"/>
    <p:sldId id="292" r:id="rId31"/>
    <p:sldId id="298" r:id="rId32"/>
    <p:sldId id="293" r:id="rId33"/>
    <p:sldId id="308" r:id="rId34"/>
    <p:sldId id="305" r:id="rId35"/>
  </p:sldIdLst>
  <p:sldSz cx="6858000" cy="9144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HS" initials="D" lastIdx="6" clrIdx="0"/>
  <p:cmAuthor id="1" name="Donna Hurd" initials="DH"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3399"/>
    <a:srgbClr val="663300"/>
    <a:srgbClr val="EDEDE1"/>
    <a:srgbClr val="C7C397"/>
    <a:srgbClr val="FFFFCC"/>
    <a:srgbClr val="A50021"/>
    <a:srgbClr val="EAEAEA"/>
    <a:srgbClr val="FFFFE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897" autoAdjust="0"/>
    <p:restoredTop sz="96763" autoAdjust="0"/>
  </p:normalViewPr>
  <p:slideViewPr>
    <p:cSldViewPr snapToGrid="0">
      <p:cViewPr varScale="1">
        <p:scale>
          <a:sx n="79" d="100"/>
          <a:sy n="79" d="100"/>
        </p:scale>
        <p:origin x="-1980" y="-10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38145" cy="464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lvl1pPr defTabSz="931887">
              <a:defRPr sz="1200"/>
            </a:lvl1pPr>
          </a:lstStyle>
          <a:p>
            <a:pPr>
              <a:defRPr/>
            </a:pPr>
            <a:endParaRPr lang="en-US"/>
          </a:p>
        </p:txBody>
      </p:sp>
      <p:sp>
        <p:nvSpPr>
          <p:cNvPr id="5123" name="Rectangle 3"/>
          <p:cNvSpPr>
            <a:spLocks noGrp="1" noChangeArrowheads="1"/>
          </p:cNvSpPr>
          <p:nvPr>
            <p:ph type="dt" idx="1"/>
          </p:nvPr>
        </p:nvSpPr>
        <p:spPr bwMode="auto">
          <a:xfrm>
            <a:off x="3970734" y="1"/>
            <a:ext cx="3038145" cy="464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lvl1pPr algn="r" defTabSz="931887">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2198688" y="698500"/>
            <a:ext cx="2614612"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1345" y="4416099"/>
            <a:ext cx="5607711" cy="41824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0659"/>
            <a:ext cx="3038145" cy="464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b" anchorCtr="0" compatLnSpc="1">
            <a:prstTxWarp prst="textNoShape">
              <a:avLst/>
            </a:prstTxWarp>
          </a:bodyPr>
          <a:lstStyle>
            <a:lvl1pPr defTabSz="931887">
              <a:defRPr sz="1200"/>
            </a:lvl1pPr>
          </a:lstStyle>
          <a:p>
            <a:pPr>
              <a:defRPr/>
            </a:pPr>
            <a:endParaRPr lang="en-US"/>
          </a:p>
        </p:txBody>
      </p:sp>
      <p:sp>
        <p:nvSpPr>
          <p:cNvPr id="5127" name="Rectangle 7"/>
          <p:cNvSpPr>
            <a:spLocks noGrp="1" noChangeArrowheads="1"/>
          </p:cNvSpPr>
          <p:nvPr>
            <p:ph type="sldNum" sz="quarter" idx="5"/>
          </p:nvPr>
        </p:nvSpPr>
        <p:spPr bwMode="auto">
          <a:xfrm>
            <a:off x="3970734" y="8830659"/>
            <a:ext cx="3038145" cy="464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69" tIns="46584" rIns="93169" bIns="46584" numCol="1" anchor="b" anchorCtr="0" compatLnSpc="1">
            <a:prstTxWarp prst="textNoShape">
              <a:avLst/>
            </a:prstTxWarp>
          </a:bodyPr>
          <a:lstStyle>
            <a:lvl1pPr algn="r" defTabSz="931887">
              <a:defRPr sz="1200"/>
            </a:lvl1pPr>
          </a:lstStyle>
          <a:p>
            <a:pPr>
              <a:defRPr/>
            </a:pPr>
            <a:fld id="{B08E3232-0181-40FB-82F3-35528B108890}" type="slidenum">
              <a:rPr lang="en-US"/>
              <a:pPr>
                <a:defRPr/>
              </a:pPr>
              <a:t>‹#›</a:t>
            </a:fld>
            <a:endParaRPr lang="en-US"/>
          </a:p>
        </p:txBody>
      </p:sp>
    </p:spTree>
    <p:extLst>
      <p:ext uri="{BB962C8B-B14F-4D97-AF65-F5344CB8AC3E}">
        <p14:creationId xmlns="" xmlns:p14="http://schemas.microsoft.com/office/powerpoint/2010/main" val="22040894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468FED43-82F9-427B-987B-1C8242BF29EE}" type="slidenum">
              <a:rPr lang="en-US" smtClean="0"/>
              <a:pPr/>
              <a:t>26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D377CCBD-A0C4-4E10-9ACE-28FEAB9DD83D}" type="slidenum">
              <a:rPr lang="en-US" smtClean="0"/>
              <a:pPr/>
              <a:t>27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2540C01D-7DBE-402C-9660-F80212286490}" type="slidenum">
              <a:rPr lang="en-US" smtClean="0"/>
              <a:pPr/>
              <a:t>28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smtClean="0"/>
              <a:t>Need to update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8"/>
          <p:cNvSpPr>
            <a:spLocks noChangeArrowheads="1"/>
          </p:cNvSpPr>
          <p:nvPr userDrawn="1"/>
        </p:nvSpPr>
        <p:spPr bwMode="auto">
          <a:xfrm>
            <a:off x="0" y="6172200"/>
            <a:ext cx="6858000" cy="2286000"/>
          </a:xfrm>
          <a:prstGeom prst="rect">
            <a:avLst/>
          </a:prstGeom>
          <a:solidFill>
            <a:srgbClr val="EDEDE1"/>
          </a:solidFill>
          <a:ln w="9525">
            <a:noFill/>
            <a:miter lim="800000"/>
            <a:headEnd/>
            <a:tailEnd/>
          </a:ln>
          <a:effectLst/>
        </p:spPr>
        <p:txBody>
          <a:bodyPr wrap="none" anchor="ctr"/>
          <a:lstStyle/>
          <a:p>
            <a:endParaRPr lang="en-US"/>
          </a:p>
        </p:txBody>
      </p:sp>
      <p:sp>
        <p:nvSpPr>
          <p:cNvPr id="4" name="Line 10"/>
          <p:cNvSpPr>
            <a:spLocks noChangeShapeType="1"/>
          </p:cNvSpPr>
          <p:nvPr userDrawn="1"/>
        </p:nvSpPr>
        <p:spPr bwMode="auto">
          <a:xfrm>
            <a:off x="6248400" y="6172200"/>
            <a:ext cx="0" cy="2971800"/>
          </a:xfrm>
          <a:prstGeom prst="line">
            <a:avLst/>
          </a:prstGeom>
          <a:noFill/>
          <a:ln w="9525">
            <a:solidFill>
              <a:srgbClr val="C7C397"/>
            </a:solidFill>
            <a:round/>
            <a:headEnd/>
            <a:tailEnd/>
          </a:ln>
          <a:effectLst/>
        </p:spPr>
        <p:txBody>
          <a:bodyPr/>
          <a:lstStyle/>
          <a:p>
            <a:endParaRPr lang="en-US"/>
          </a:p>
        </p:txBody>
      </p:sp>
      <p:sp>
        <p:nvSpPr>
          <p:cNvPr id="5" name="Line 11"/>
          <p:cNvSpPr>
            <a:spLocks noChangeShapeType="1"/>
          </p:cNvSpPr>
          <p:nvPr userDrawn="1"/>
        </p:nvSpPr>
        <p:spPr bwMode="auto">
          <a:xfrm>
            <a:off x="3276600" y="6172200"/>
            <a:ext cx="0" cy="2971800"/>
          </a:xfrm>
          <a:prstGeom prst="line">
            <a:avLst/>
          </a:prstGeom>
          <a:noFill/>
          <a:ln w="9525">
            <a:solidFill>
              <a:srgbClr val="C7C397"/>
            </a:solidFill>
            <a:round/>
            <a:headEnd/>
            <a:tailEnd/>
          </a:ln>
          <a:effectLst/>
        </p:spPr>
        <p:txBody>
          <a:bodyPr/>
          <a:lstStyle/>
          <a:p>
            <a:endParaRPr lang="en-US"/>
          </a:p>
        </p:txBody>
      </p:sp>
      <p:pic>
        <p:nvPicPr>
          <p:cNvPr id="6" name="Picture 12"/>
          <p:cNvPicPr>
            <a:picLocks noChangeAspect="1" noChangeArrowheads="1"/>
          </p:cNvPicPr>
          <p:nvPr userDrawn="1"/>
        </p:nvPicPr>
        <p:blipFill>
          <a:blip r:embed="rId2" cstate="print"/>
          <a:srcRect/>
          <a:stretch>
            <a:fillRect/>
          </a:stretch>
        </p:blipFill>
        <p:spPr bwMode="auto">
          <a:xfrm flipV="1">
            <a:off x="3429000" y="6273800"/>
            <a:ext cx="228600" cy="276225"/>
          </a:xfrm>
          <a:prstGeom prst="rect">
            <a:avLst/>
          </a:prstGeom>
          <a:noFill/>
          <a:ln w="9525">
            <a:noFill/>
            <a:miter lim="800000"/>
            <a:headEnd/>
            <a:tailEnd/>
          </a:ln>
        </p:spPr>
      </p:pic>
      <p:sp>
        <p:nvSpPr>
          <p:cNvPr id="7" name="Rectangle 16"/>
          <p:cNvSpPr>
            <a:spLocks noChangeArrowheads="1"/>
          </p:cNvSpPr>
          <p:nvPr userDrawn="1"/>
        </p:nvSpPr>
        <p:spPr bwMode="auto">
          <a:xfrm>
            <a:off x="381000" y="457200"/>
            <a:ext cx="6096000" cy="3429000"/>
          </a:xfrm>
          <a:prstGeom prst="rect">
            <a:avLst/>
          </a:prstGeom>
          <a:no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514350" y="4038600"/>
            <a:ext cx="5829300" cy="762000"/>
          </a:xfrm>
        </p:spPr>
        <p:txBody>
          <a:bodyPr anchor="ctr"/>
          <a:lstStyle>
            <a:lvl1pPr algn="ctr">
              <a:defRPr sz="2200">
                <a:solidFill>
                  <a:srgbClr val="003366"/>
                </a:solidFill>
              </a:defRPr>
            </a:lvl1pPr>
          </a:lstStyle>
          <a:p>
            <a:pPr lvl="0"/>
            <a:r>
              <a:rPr 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5795152-2CBA-4A06-8D16-935DBB2F05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90950" y="290513"/>
            <a:ext cx="1162050" cy="8320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90513"/>
            <a:ext cx="3333750" cy="8320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89FBD2F-2CAF-4537-AE84-902302D489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D236B3A-BDE8-486B-B6C7-B838E7CA05E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91150" y="290513"/>
            <a:ext cx="1162050" cy="8320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90513"/>
            <a:ext cx="3333750" cy="8320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p14="http://schemas.microsoft.com/office/powerpoint/2010/main" val="2986447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628769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981453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2891145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8374297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691008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347482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7411045-2E39-4FFC-92D6-3B133CA92C2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 xmlns:p14="http://schemas.microsoft.com/office/powerpoint/2010/main" val="38964966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607778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545938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91150" y="290513"/>
            <a:ext cx="1162050" cy="8320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90513"/>
            <a:ext cx="3333750" cy="8320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589222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90513"/>
            <a:ext cx="4648200" cy="395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5000" y="852488"/>
            <a:ext cx="2247900" cy="7758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852488"/>
            <a:ext cx="2247900" cy="7758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10141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7051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77D6CED-9385-4C4E-80CA-D44EC9C403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24FF40E-6C1E-497B-A362-B2BB00BA8E9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6D90842-497C-4D99-9A27-B9792CC9B0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8D0DAF-EFA3-4402-8DB5-E0B3B29313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F161029-F950-47A4-BC14-DF23D0B840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F81CACA-A4D5-4070-ADC9-0823D0EF3D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auto">
          <a:xfrm>
            <a:off x="5029200" y="0"/>
            <a:ext cx="1524000" cy="9144000"/>
          </a:xfrm>
          <a:prstGeom prst="rect">
            <a:avLst/>
          </a:prstGeom>
          <a:solidFill>
            <a:srgbClr val="EDEDE1"/>
          </a:solidFill>
          <a:ln w="9525">
            <a:noFill/>
            <a:miter lim="800000"/>
            <a:headEnd/>
            <a:tailEnd/>
          </a:ln>
          <a:effectLst/>
        </p:spPr>
        <p:txBody>
          <a:bodyPr wrap="none" anchor="ctr"/>
          <a:lstStyle/>
          <a:p>
            <a:endParaRPr lang="en-US"/>
          </a:p>
        </p:txBody>
      </p:sp>
      <p:sp>
        <p:nvSpPr>
          <p:cNvPr id="1028" name="Rectangle 2"/>
          <p:cNvSpPr>
            <a:spLocks noGrp="1" noChangeArrowheads="1"/>
          </p:cNvSpPr>
          <p:nvPr>
            <p:ph type="title"/>
          </p:nvPr>
        </p:nvSpPr>
        <p:spPr bwMode="auto">
          <a:xfrm>
            <a:off x="304800" y="290513"/>
            <a:ext cx="4648200" cy="3952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04800" y="852488"/>
            <a:ext cx="4648200" cy="7758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0" name="Rectangle 6"/>
          <p:cNvSpPr>
            <a:spLocks noGrp="1" noChangeArrowheads="1"/>
          </p:cNvSpPr>
          <p:nvPr>
            <p:ph type="sldNum" sz="quarter" idx="4"/>
          </p:nvPr>
        </p:nvSpPr>
        <p:spPr bwMode="auto">
          <a:xfrm>
            <a:off x="6553200" y="8839200"/>
            <a:ext cx="3048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ctr">
              <a:defRPr sz="900">
                <a:solidFill>
                  <a:srgbClr val="663300"/>
                </a:solidFill>
                <a:latin typeface="Verdana" pitchFamily="34" charset="0"/>
              </a:defRPr>
            </a:lvl1pPr>
          </a:lstStyle>
          <a:p>
            <a:pPr>
              <a:defRPr/>
            </a:pPr>
            <a:fld id="{0278CE14-B637-4C9F-9AB1-F46F4E080992}" type="slidenum">
              <a:rPr lang="en-US"/>
              <a:pPr>
                <a:defRPr/>
              </a:pPr>
              <a:t>‹#›</a:t>
            </a:fld>
            <a:endParaRPr lang="en-US"/>
          </a:p>
        </p:txBody>
      </p:sp>
      <p:grpSp>
        <p:nvGrpSpPr>
          <p:cNvPr id="1031" name="Group 12"/>
          <p:cNvGrpSpPr>
            <a:grpSpLocks/>
          </p:cNvGrpSpPr>
          <p:nvPr userDrawn="1"/>
        </p:nvGrpSpPr>
        <p:grpSpPr bwMode="auto">
          <a:xfrm>
            <a:off x="0" y="8839200"/>
            <a:ext cx="6858000" cy="228600"/>
            <a:chOff x="-48" y="5568"/>
            <a:chExt cx="4320" cy="144"/>
          </a:xfrm>
        </p:grpSpPr>
        <p:sp>
          <p:nvSpPr>
            <p:cNvPr id="1037" name="Line 10"/>
            <p:cNvSpPr>
              <a:spLocks noChangeShapeType="1"/>
            </p:cNvSpPr>
            <p:nvPr userDrawn="1"/>
          </p:nvSpPr>
          <p:spPr bwMode="auto">
            <a:xfrm>
              <a:off x="-48" y="5712"/>
              <a:ext cx="4320" cy="0"/>
            </a:xfrm>
            <a:prstGeom prst="line">
              <a:avLst/>
            </a:prstGeom>
            <a:noFill/>
            <a:ln w="9525">
              <a:solidFill>
                <a:srgbClr val="C7C397"/>
              </a:solidFill>
              <a:round/>
              <a:headEnd/>
              <a:tailEnd/>
            </a:ln>
            <a:effectLst/>
          </p:spPr>
          <p:txBody>
            <a:bodyPr/>
            <a:lstStyle/>
            <a:p>
              <a:endParaRPr lang="en-US"/>
            </a:p>
          </p:txBody>
        </p:sp>
        <p:sp>
          <p:nvSpPr>
            <p:cNvPr id="1038" name="Line 11"/>
            <p:cNvSpPr>
              <a:spLocks noChangeShapeType="1"/>
            </p:cNvSpPr>
            <p:nvPr userDrawn="1"/>
          </p:nvSpPr>
          <p:spPr bwMode="auto">
            <a:xfrm>
              <a:off x="-48" y="5568"/>
              <a:ext cx="4320" cy="0"/>
            </a:xfrm>
            <a:prstGeom prst="line">
              <a:avLst/>
            </a:prstGeom>
            <a:noFill/>
            <a:ln w="9525">
              <a:solidFill>
                <a:srgbClr val="C7C397"/>
              </a:solidFill>
              <a:round/>
              <a:headEnd/>
              <a:tailEnd/>
            </a:ln>
            <a:effectLst/>
          </p:spPr>
          <p:txBody>
            <a:bodyPr/>
            <a:lstStyle/>
            <a:p>
              <a:endParaRPr lang="en-US"/>
            </a:p>
          </p:txBody>
        </p:sp>
      </p:grpSp>
      <p:sp>
        <p:nvSpPr>
          <p:cNvPr id="1032" name="Rectangle 14"/>
          <p:cNvSpPr>
            <a:spLocks noChangeArrowheads="1"/>
          </p:cNvSpPr>
          <p:nvPr/>
        </p:nvSpPr>
        <p:spPr bwMode="auto">
          <a:xfrm>
            <a:off x="0" y="8839200"/>
            <a:ext cx="2171700" cy="228600"/>
          </a:xfrm>
          <a:prstGeom prst="rect">
            <a:avLst/>
          </a:prstGeom>
          <a:noFill/>
          <a:ln w="9525">
            <a:noFill/>
            <a:miter lim="800000"/>
            <a:headEnd/>
            <a:tailEnd/>
          </a:ln>
          <a:effectLst/>
        </p:spPr>
        <p:txBody>
          <a:bodyPr wrap="none" lIns="0" tIns="0" rIns="0" bIns="0" anchor="ctr"/>
          <a:lstStyle/>
          <a:p>
            <a:r>
              <a:rPr lang="en-US" sz="900">
                <a:solidFill>
                  <a:srgbClr val="663300"/>
                </a:solidFill>
                <a:latin typeface="Verdana" pitchFamily="34" charset="0"/>
              </a:rPr>
              <a:t> TeamSTEPPS 06.1  |  Essentials Course </a:t>
            </a:r>
          </a:p>
        </p:txBody>
      </p:sp>
      <p:pic>
        <p:nvPicPr>
          <p:cNvPr id="1034" name="Picture 28" descr="blue grid"/>
          <p:cNvPicPr>
            <a:picLocks noChangeAspect="1" noChangeArrowheads="1"/>
          </p:cNvPicPr>
          <p:nvPr userDrawn="1"/>
        </p:nvPicPr>
        <p:blipFill>
          <a:blip r:embed="rId13" cstate="print"/>
          <a:srcRect r="12248" b="26315"/>
          <a:stretch>
            <a:fillRect/>
          </a:stretch>
        </p:blipFill>
        <p:spPr bwMode="auto">
          <a:xfrm>
            <a:off x="5029200" y="152400"/>
            <a:ext cx="1524000" cy="533400"/>
          </a:xfrm>
          <a:prstGeom prst="rect">
            <a:avLst/>
          </a:prstGeom>
          <a:noFill/>
          <a:ln w="9525">
            <a:noFill/>
            <a:miter lim="800000"/>
            <a:headEnd/>
            <a:tailEnd/>
          </a:ln>
        </p:spPr>
      </p:pic>
      <p:sp>
        <p:nvSpPr>
          <p:cNvPr id="1035" name="Line 34"/>
          <p:cNvSpPr>
            <a:spLocks noChangeShapeType="1"/>
          </p:cNvSpPr>
          <p:nvPr userDrawn="1"/>
        </p:nvSpPr>
        <p:spPr bwMode="auto">
          <a:xfrm>
            <a:off x="381000" y="685800"/>
            <a:ext cx="6172200" cy="0"/>
          </a:xfrm>
          <a:prstGeom prst="line">
            <a:avLst/>
          </a:prstGeom>
          <a:noFill/>
          <a:ln w="9525">
            <a:solidFill>
              <a:srgbClr val="C7C397"/>
            </a:solidFill>
            <a:round/>
            <a:headEnd/>
            <a:tailEnd/>
          </a:ln>
          <a:effectLst/>
        </p:spPr>
        <p:txBody>
          <a:bodyPr/>
          <a:lstStyle/>
          <a:p>
            <a:endParaRPr lang="en-US"/>
          </a:p>
        </p:txBody>
      </p:sp>
      <p:sp>
        <p:nvSpPr>
          <p:cNvPr id="1036" name="Rectangle 36"/>
          <p:cNvSpPr>
            <a:spLocks noChangeArrowheads="1"/>
          </p:cNvSpPr>
          <p:nvPr userDrawn="1"/>
        </p:nvSpPr>
        <p:spPr bwMode="gray">
          <a:xfrm>
            <a:off x="5111750" y="222250"/>
            <a:ext cx="1371600" cy="381000"/>
          </a:xfrm>
          <a:prstGeom prst="rect">
            <a:avLst/>
          </a:prstGeom>
          <a:noFill/>
          <a:ln w="9525">
            <a:noFill/>
            <a:miter lim="800000"/>
            <a:headEnd/>
            <a:tailEnd/>
          </a:ln>
          <a:effectLst/>
        </p:spPr>
        <p:txBody>
          <a:bodyPr lIns="45720" rIns="45720" anchor="ctr"/>
          <a:lstStyle/>
          <a:p>
            <a:pPr algn="ctr">
              <a:lnSpc>
                <a:spcPct val="95000"/>
              </a:lnSpc>
            </a:pPr>
            <a:r>
              <a:rPr lang="en-US" sz="1200" b="1" dirty="0" err="1">
                <a:solidFill>
                  <a:srgbClr val="FFFFE1"/>
                </a:solidFill>
              </a:rPr>
              <a:t>TeamSTEPPS</a:t>
            </a:r>
            <a:r>
              <a:rPr lang="en-US" sz="1200" b="1" baseline="40000" dirty="0">
                <a:solidFill>
                  <a:srgbClr val="FFFFE1"/>
                </a:solidFill>
                <a:cs typeface="Arial" charset="0"/>
              </a:rPr>
              <a:t>®</a:t>
            </a:r>
            <a:r>
              <a:rPr lang="en-US" sz="1200" b="1" dirty="0">
                <a:solidFill>
                  <a:srgbClr val="FFFFE1"/>
                </a:solidFill>
              </a:rPr>
              <a:t> Essentials Course</a:t>
            </a:r>
          </a:p>
        </p:txBody>
      </p:sp>
      <p:sp>
        <p:nvSpPr>
          <p:cNvPr id="16" name="Rectangle 3"/>
          <p:cNvSpPr>
            <a:spLocks noChangeArrowheads="1"/>
          </p:cNvSpPr>
          <p:nvPr userDrawn="1"/>
        </p:nvSpPr>
        <p:spPr bwMode="auto">
          <a:xfrm>
            <a:off x="5066805" y="861951"/>
            <a:ext cx="1524000" cy="1447800"/>
          </a:xfrm>
          <a:prstGeom prst="rect">
            <a:avLst/>
          </a:prstGeom>
          <a:solidFill>
            <a:srgbClr val="C7C397"/>
          </a:solidFill>
          <a:ln w="9525">
            <a:noFill/>
            <a:miter lim="800000"/>
            <a:headEnd/>
            <a:tailEnd/>
          </a:ln>
          <a:effectLst/>
        </p:spPr>
        <p:txBody>
          <a:bodyPr wrap="none" anchor="ctr"/>
          <a:lstStyle/>
          <a:p>
            <a:pPr>
              <a:defRPr/>
            </a:pPr>
            <a:endParaRPr lang="en-US">
              <a:solidFill>
                <a:srgbClr val="000000"/>
              </a:solidFill>
            </a:endParaRPr>
          </a:p>
        </p:txBody>
      </p:sp>
      <p:sp>
        <p:nvSpPr>
          <p:cNvPr id="15" name="Rectangle 10"/>
          <p:cNvSpPr>
            <a:spLocks noChangeArrowheads="1"/>
          </p:cNvSpPr>
          <p:nvPr userDrawn="1"/>
        </p:nvSpPr>
        <p:spPr bwMode="auto">
          <a:xfrm>
            <a:off x="5143005" y="1009404"/>
            <a:ext cx="1371600" cy="1033463"/>
          </a:xfrm>
          <a:prstGeom prst="rect">
            <a:avLst/>
          </a:prstGeom>
          <a:solidFill>
            <a:srgbClr val="EAEAEA"/>
          </a:solidFill>
          <a:ln w="9525">
            <a:solidFill>
              <a:srgbClr val="C7C397"/>
            </a:solidFill>
            <a:miter lim="800000"/>
            <a:headEnd/>
            <a:tailEnd/>
          </a:ln>
          <a:effectLst/>
        </p:spPr>
        <p:txBody>
          <a:bodyPr lIns="45720" rIns="45720" anchor="ctr"/>
          <a:lstStyle/>
          <a:p>
            <a:pPr algn="ctr">
              <a:lnSpc>
                <a:spcPct val="90000"/>
              </a:lnSpc>
              <a:defRPr/>
            </a:pPr>
            <a:endParaRPr lang="en-US" sz="800">
              <a:solidFill>
                <a:srgbClr val="000000"/>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l" rtl="0" eaLnBrk="0" fontAlgn="base" hangingPunct="0">
        <a:spcBef>
          <a:spcPct val="0"/>
        </a:spcBef>
        <a:spcAft>
          <a:spcPct val="0"/>
        </a:spcAft>
        <a:defRPr sz="1600" b="1">
          <a:solidFill>
            <a:srgbClr val="663300"/>
          </a:solidFill>
          <a:latin typeface="+mj-lt"/>
          <a:ea typeface="+mj-ea"/>
          <a:cs typeface="+mj-cs"/>
        </a:defRPr>
      </a:lvl1pPr>
      <a:lvl2pPr algn="l" rtl="0" eaLnBrk="0" fontAlgn="base" hangingPunct="0">
        <a:spcBef>
          <a:spcPct val="0"/>
        </a:spcBef>
        <a:spcAft>
          <a:spcPct val="0"/>
        </a:spcAft>
        <a:defRPr sz="1600" b="1">
          <a:solidFill>
            <a:srgbClr val="663300"/>
          </a:solidFill>
          <a:latin typeface="Arial" charset="0"/>
        </a:defRPr>
      </a:lvl2pPr>
      <a:lvl3pPr algn="l" rtl="0" eaLnBrk="0" fontAlgn="base" hangingPunct="0">
        <a:spcBef>
          <a:spcPct val="0"/>
        </a:spcBef>
        <a:spcAft>
          <a:spcPct val="0"/>
        </a:spcAft>
        <a:defRPr sz="1600" b="1">
          <a:solidFill>
            <a:srgbClr val="663300"/>
          </a:solidFill>
          <a:latin typeface="Arial" charset="0"/>
        </a:defRPr>
      </a:lvl3pPr>
      <a:lvl4pPr algn="l" rtl="0" eaLnBrk="0" fontAlgn="base" hangingPunct="0">
        <a:spcBef>
          <a:spcPct val="0"/>
        </a:spcBef>
        <a:spcAft>
          <a:spcPct val="0"/>
        </a:spcAft>
        <a:defRPr sz="1600" b="1">
          <a:solidFill>
            <a:srgbClr val="663300"/>
          </a:solidFill>
          <a:latin typeface="Arial" charset="0"/>
        </a:defRPr>
      </a:lvl4pPr>
      <a:lvl5pPr algn="l" rtl="0" eaLnBrk="0" fontAlgn="base" hangingPunct="0">
        <a:spcBef>
          <a:spcPct val="0"/>
        </a:spcBef>
        <a:spcAft>
          <a:spcPct val="0"/>
        </a:spcAft>
        <a:defRPr sz="1600" b="1">
          <a:solidFill>
            <a:srgbClr val="663300"/>
          </a:solidFill>
          <a:latin typeface="Arial" charset="0"/>
        </a:defRPr>
      </a:lvl5pPr>
      <a:lvl6pPr marL="457200" algn="l" rtl="0" fontAlgn="base">
        <a:spcBef>
          <a:spcPct val="0"/>
        </a:spcBef>
        <a:spcAft>
          <a:spcPct val="0"/>
        </a:spcAft>
        <a:defRPr sz="1600" b="1">
          <a:solidFill>
            <a:srgbClr val="663300"/>
          </a:solidFill>
          <a:latin typeface="Arial" charset="0"/>
        </a:defRPr>
      </a:lvl6pPr>
      <a:lvl7pPr marL="914400" algn="l" rtl="0" fontAlgn="base">
        <a:spcBef>
          <a:spcPct val="0"/>
        </a:spcBef>
        <a:spcAft>
          <a:spcPct val="0"/>
        </a:spcAft>
        <a:defRPr sz="1600" b="1">
          <a:solidFill>
            <a:srgbClr val="663300"/>
          </a:solidFill>
          <a:latin typeface="Arial" charset="0"/>
        </a:defRPr>
      </a:lvl7pPr>
      <a:lvl8pPr marL="1371600" algn="l" rtl="0" fontAlgn="base">
        <a:spcBef>
          <a:spcPct val="0"/>
        </a:spcBef>
        <a:spcAft>
          <a:spcPct val="0"/>
        </a:spcAft>
        <a:defRPr sz="1600" b="1">
          <a:solidFill>
            <a:srgbClr val="663300"/>
          </a:solidFill>
          <a:latin typeface="Arial" charset="0"/>
        </a:defRPr>
      </a:lvl8pPr>
      <a:lvl9pPr marL="1828800" algn="l" rtl="0" fontAlgn="base">
        <a:spcBef>
          <a:spcPct val="0"/>
        </a:spcBef>
        <a:spcAft>
          <a:spcPct val="0"/>
        </a:spcAft>
        <a:defRPr sz="1600" b="1">
          <a:solidFill>
            <a:srgbClr val="663300"/>
          </a:solidFill>
          <a:latin typeface="Arial" charset="0"/>
        </a:defRPr>
      </a:lvl9pPr>
    </p:titleStyle>
    <p:bodyStyle>
      <a:lvl1pPr marL="342900" indent="-342900" algn="l" rtl="0" eaLnBrk="0" fontAlgn="base" hangingPunct="0">
        <a:spcBef>
          <a:spcPct val="50000"/>
        </a:spcBef>
        <a:spcAft>
          <a:spcPct val="0"/>
        </a:spcAft>
        <a:tabLst>
          <a:tab pos="347663" algn="l"/>
        </a:tabLst>
        <a:defRPr sz="1200">
          <a:solidFill>
            <a:schemeClr val="tx1"/>
          </a:solidFill>
          <a:latin typeface="+mn-lt"/>
          <a:ea typeface="+mn-ea"/>
          <a:cs typeface="+mn-cs"/>
        </a:defRPr>
      </a:lvl1pPr>
      <a:lvl2pPr marL="174625" indent="-173038" algn="l" rtl="0" eaLnBrk="0" fontAlgn="base" hangingPunct="0">
        <a:spcBef>
          <a:spcPct val="50000"/>
        </a:spcBef>
        <a:spcAft>
          <a:spcPct val="0"/>
        </a:spcAft>
        <a:buChar char="•"/>
        <a:tabLst>
          <a:tab pos="347663" algn="l"/>
        </a:tabLst>
        <a:defRPr sz="1200">
          <a:solidFill>
            <a:schemeClr val="tx1"/>
          </a:solidFill>
          <a:latin typeface="+mn-lt"/>
        </a:defRPr>
      </a:lvl2pPr>
      <a:lvl3pPr marL="361950" indent="-174625" algn="l" rtl="0" eaLnBrk="0" fontAlgn="base" hangingPunct="0">
        <a:spcBef>
          <a:spcPct val="50000"/>
        </a:spcBef>
        <a:spcAft>
          <a:spcPct val="0"/>
        </a:spcAft>
        <a:buFont typeface="Arial" charset="0"/>
        <a:buChar char="–"/>
        <a:tabLst>
          <a:tab pos="347663" algn="l"/>
        </a:tabLst>
        <a:defRPr sz="1200">
          <a:solidFill>
            <a:schemeClr val="tx1"/>
          </a:solidFill>
          <a:latin typeface="+mn-lt"/>
        </a:defRPr>
      </a:lvl3pPr>
      <a:lvl4pPr marL="742950" indent="-165100" algn="l" rtl="0" eaLnBrk="0" fontAlgn="base" hangingPunct="0">
        <a:spcBef>
          <a:spcPct val="50000"/>
        </a:spcBef>
        <a:spcAft>
          <a:spcPct val="0"/>
        </a:spcAft>
        <a:buChar char="–"/>
        <a:tabLst>
          <a:tab pos="347663" algn="l"/>
        </a:tabLst>
        <a:defRPr sz="1200">
          <a:solidFill>
            <a:srgbClr val="003366"/>
          </a:solidFill>
          <a:latin typeface="+mn-lt"/>
        </a:defRPr>
      </a:lvl4pPr>
      <a:lvl5pPr marL="2057400" indent="-228600" algn="l" rtl="0" eaLnBrk="0" fontAlgn="base" hangingPunct="0">
        <a:spcBef>
          <a:spcPct val="25000"/>
        </a:spcBef>
        <a:spcAft>
          <a:spcPct val="0"/>
        </a:spcAft>
        <a:buChar char="»"/>
        <a:tabLst>
          <a:tab pos="347663" algn="l"/>
        </a:tabLst>
        <a:defRPr sz="1400">
          <a:solidFill>
            <a:schemeClr val="tx1"/>
          </a:solidFill>
          <a:latin typeface="+mn-lt"/>
        </a:defRPr>
      </a:lvl5pPr>
      <a:lvl6pPr marL="2514600" indent="-228600" algn="l" rtl="0" fontAlgn="base">
        <a:spcBef>
          <a:spcPct val="25000"/>
        </a:spcBef>
        <a:spcAft>
          <a:spcPct val="0"/>
        </a:spcAft>
        <a:buChar char="»"/>
        <a:tabLst>
          <a:tab pos="347663" algn="l"/>
        </a:tabLst>
        <a:defRPr sz="1400">
          <a:solidFill>
            <a:schemeClr val="tx1"/>
          </a:solidFill>
          <a:latin typeface="+mn-lt"/>
        </a:defRPr>
      </a:lvl6pPr>
      <a:lvl7pPr marL="2971800" indent="-228600" algn="l" rtl="0" fontAlgn="base">
        <a:spcBef>
          <a:spcPct val="25000"/>
        </a:spcBef>
        <a:spcAft>
          <a:spcPct val="0"/>
        </a:spcAft>
        <a:buChar char="»"/>
        <a:tabLst>
          <a:tab pos="347663" algn="l"/>
        </a:tabLst>
        <a:defRPr sz="1400">
          <a:solidFill>
            <a:schemeClr val="tx1"/>
          </a:solidFill>
          <a:latin typeface="+mn-lt"/>
        </a:defRPr>
      </a:lvl7pPr>
      <a:lvl8pPr marL="3429000" indent="-228600" algn="l" rtl="0" fontAlgn="base">
        <a:spcBef>
          <a:spcPct val="25000"/>
        </a:spcBef>
        <a:spcAft>
          <a:spcPct val="0"/>
        </a:spcAft>
        <a:buChar char="»"/>
        <a:tabLst>
          <a:tab pos="347663" algn="l"/>
        </a:tabLst>
        <a:defRPr sz="1400">
          <a:solidFill>
            <a:schemeClr val="tx1"/>
          </a:solidFill>
          <a:latin typeface="+mn-lt"/>
        </a:defRPr>
      </a:lvl8pPr>
      <a:lvl9pPr marL="3886200" indent="-228600" algn="l" rtl="0" fontAlgn="base">
        <a:spcBef>
          <a:spcPct val="25000"/>
        </a:spcBef>
        <a:spcAft>
          <a:spcPct val="0"/>
        </a:spcAft>
        <a:buChar char="»"/>
        <a:tabLst>
          <a:tab pos="347663" algn="l"/>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304800" y="0"/>
            <a:ext cx="1524000" cy="9144000"/>
          </a:xfrm>
          <a:prstGeom prst="rect">
            <a:avLst/>
          </a:prstGeom>
          <a:solidFill>
            <a:srgbClr val="EDEDE1"/>
          </a:solidFill>
          <a:ln w="9525">
            <a:noFill/>
            <a:miter lim="800000"/>
            <a:headEnd/>
            <a:tailEnd/>
          </a:ln>
          <a:effectLst/>
        </p:spPr>
        <p:txBody>
          <a:bodyPr wrap="none" anchor="ctr"/>
          <a:lstStyle/>
          <a:p>
            <a:endParaRPr lang="en-US"/>
          </a:p>
        </p:txBody>
      </p:sp>
      <p:sp>
        <p:nvSpPr>
          <p:cNvPr id="2051" name="Rectangle 4"/>
          <p:cNvSpPr>
            <a:spLocks noGrp="1" noChangeArrowheads="1"/>
          </p:cNvSpPr>
          <p:nvPr>
            <p:ph type="title"/>
          </p:nvPr>
        </p:nvSpPr>
        <p:spPr bwMode="auto">
          <a:xfrm>
            <a:off x="1905000" y="290513"/>
            <a:ext cx="4648200" cy="3952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52" name="Rectangle 5"/>
          <p:cNvSpPr>
            <a:spLocks noGrp="1" noChangeArrowheads="1"/>
          </p:cNvSpPr>
          <p:nvPr>
            <p:ph type="body" idx="1"/>
          </p:nvPr>
        </p:nvSpPr>
        <p:spPr bwMode="auto">
          <a:xfrm>
            <a:off x="1905000" y="852488"/>
            <a:ext cx="4648200" cy="7758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grpSp>
        <p:nvGrpSpPr>
          <p:cNvPr id="2053" name="Group 6"/>
          <p:cNvGrpSpPr>
            <a:grpSpLocks/>
          </p:cNvGrpSpPr>
          <p:nvPr userDrawn="1"/>
        </p:nvGrpSpPr>
        <p:grpSpPr bwMode="auto">
          <a:xfrm>
            <a:off x="0" y="8839200"/>
            <a:ext cx="6858000" cy="228600"/>
            <a:chOff x="-48" y="5568"/>
            <a:chExt cx="4320" cy="144"/>
          </a:xfrm>
        </p:grpSpPr>
        <p:sp>
          <p:nvSpPr>
            <p:cNvPr id="2061" name="Line 7"/>
            <p:cNvSpPr>
              <a:spLocks noChangeShapeType="1"/>
            </p:cNvSpPr>
            <p:nvPr userDrawn="1"/>
          </p:nvSpPr>
          <p:spPr bwMode="auto">
            <a:xfrm>
              <a:off x="-48" y="5712"/>
              <a:ext cx="4320" cy="0"/>
            </a:xfrm>
            <a:prstGeom prst="line">
              <a:avLst/>
            </a:prstGeom>
            <a:noFill/>
            <a:ln w="9525">
              <a:solidFill>
                <a:srgbClr val="C7C397"/>
              </a:solidFill>
              <a:round/>
              <a:headEnd/>
              <a:tailEnd/>
            </a:ln>
            <a:effectLst/>
          </p:spPr>
          <p:txBody>
            <a:bodyPr/>
            <a:lstStyle/>
            <a:p>
              <a:endParaRPr lang="en-US"/>
            </a:p>
          </p:txBody>
        </p:sp>
        <p:sp>
          <p:nvSpPr>
            <p:cNvPr id="2062" name="Line 8"/>
            <p:cNvSpPr>
              <a:spLocks noChangeShapeType="1"/>
            </p:cNvSpPr>
            <p:nvPr userDrawn="1"/>
          </p:nvSpPr>
          <p:spPr bwMode="auto">
            <a:xfrm>
              <a:off x="-48" y="5568"/>
              <a:ext cx="4320" cy="0"/>
            </a:xfrm>
            <a:prstGeom prst="line">
              <a:avLst/>
            </a:prstGeom>
            <a:noFill/>
            <a:ln w="9525">
              <a:solidFill>
                <a:srgbClr val="C7C397"/>
              </a:solidFill>
              <a:round/>
              <a:headEnd/>
              <a:tailEnd/>
            </a:ln>
            <a:effectLst/>
          </p:spPr>
          <p:txBody>
            <a:bodyPr/>
            <a:lstStyle/>
            <a:p>
              <a:endParaRPr lang="en-US"/>
            </a:p>
          </p:txBody>
        </p:sp>
      </p:grpSp>
      <p:pic>
        <p:nvPicPr>
          <p:cNvPr id="2054" name="Picture 11" descr="Slide_title2_02"/>
          <p:cNvPicPr>
            <a:picLocks noChangeAspect="1" noChangeArrowheads="1"/>
          </p:cNvPicPr>
          <p:nvPr userDrawn="1"/>
        </p:nvPicPr>
        <p:blipFill>
          <a:blip r:embed="rId13" cstate="print"/>
          <a:srcRect l="74965" t="32530" r="2986"/>
          <a:stretch>
            <a:fillRect/>
          </a:stretch>
        </p:blipFill>
        <p:spPr bwMode="auto">
          <a:xfrm>
            <a:off x="304800" y="152400"/>
            <a:ext cx="1524000" cy="533400"/>
          </a:xfrm>
          <a:prstGeom prst="rect">
            <a:avLst/>
          </a:prstGeom>
          <a:noFill/>
          <a:ln w="9525">
            <a:noFill/>
            <a:miter lim="800000"/>
            <a:headEnd/>
            <a:tailEnd/>
          </a:ln>
        </p:spPr>
      </p:pic>
      <p:sp>
        <p:nvSpPr>
          <p:cNvPr id="2055" name="Line 12"/>
          <p:cNvSpPr>
            <a:spLocks noChangeShapeType="1"/>
          </p:cNvSpPr>
          <p:nvPr userDrawn="1"/>
        </p:nvSpPr>
        <p:spPr bwMode="auto">
          <a:xfrm>
            <a:off x="304800" y="685800"/>
            <a:ext cx="6248400" cy="0"/>
          </a:xfrm>
          <a:prstGeom prst="line">
            <a:avLst/>
          </a:prstGeom>
          <a:noFill/>
          <a:ln w="9525">
            <a:solidFill>
              <a:srgbClr val="C7C397"/>
            </a:solidFill>
            <a:round/>
            <a:headEnd/>
            <a:tailEnd/>
          </a:ln>
          <a:effectLst/>
        </p:spPr>
        <p:txBody>
          <a:bodyPr/>
          <a:lstStyle/>
          <a:p>
            <a:endParaRPr lang="en-US"/>
          </a:p>
        </p:txBody>
      </p:sp>
      <p:sp>
        <p:nvSpPr>
          <p:cNvPr id="2056" name="Rectangle 13"/>
          <p:cNvSpPr>
            <a:spLocks noChangeArrowheads="1"/>
          </p:cNvSpPr>
          <p:nvPr/>
        </p:nvSpPr>
        <p:spPr bwMode="auto">
          <a:xfrm>
            <a:off x="0" y="8839200"/>
            <a:ext cx="304800" cy="228600"/>
          </a:xfrm>
          <a:prstGeom prst="rect">
            <a:avLst/>
          </a:prstGeom>
          <a:noFill/>
          <a:ln w="9525">
            <a:noFill/>
            <a:miter lim="800000"/>
            <a:headEnd/>
            <a:tailEnd/>
          </a:ln>
          <a:effectLst/>
        </p:spPr>
        <p:txBody>
          <a:bodyPr wrap="none" lIns="0" tIns="0" rIns="0" bIns="0" anchor="ctr"/>
          <a:lstStyle/>
          <a:p>
            <a:pPr algn="ctr"/>
            <a:fld id="{2B3A6667-FED6-4B1E-B7EE-C11076D519E5}" type="slidenum">
              <a:rPr lang="en-US" sz="900">
                <a:solidFill>
                  <a:srgbClr val="663300"/>
                </a:solidFill>
                <a:latin typeface="Verdana" pitchFamily="34" charset="0"/>
              </a:rPr>
              <a:pPr algn="ctr"/>
              <a:t>‹#›</a:t>
            </a:fld>
            <a:endParaRPr lang="en-US" sz="900">
              <a:solidFill>
                <a:srgbClr val="663300"/>
              </a:solidFill>
              <a:latin typeface="Verdana" pitchFamily="34" charset="0"/>
            </a:endParaRPr>
          </a:p>
        </p:txBody>
      </p:sp>
      <p:sp>
        <p:nvSpPr>
          <p:cNvPr id="2057" name="Rectangle 14"/>
          <p:cNvSpPr>
            <a:spLocks noChangeArrowheads="1"/>
          </p:cNvSpPr>
          <p:nvPr userDrawn="1"/>
        </p:nvSpPr>
        <p:spPr bwMode="auto">
          <a:xfrm>
            <a:off x="4610100" y="8839200"/>
            <a:ext cx="2171700" cy="228600"/>
          </a:xfrm>
          <a:prstGeom prst="rect">
            <a:avLst/>
          </a:prstGeom>
          <a:noFill/>
          <a:ln w="9525">
            <a:noFill/>
            <a:miter lim="800000"/>
            <a:headEnd/>
            <a:tailEnd/>
          </a:ln>
          <a:effectLst/>
        </p:spPr>
        <p:txBody>
          <a:bodyPr wrap="none" lIns="0" tIns="0" rIns="0" bIns="0" anchor="ctr"/>
          <a:lstStyle/>
          <a:p>
            <a:pPr algn="r"/>
            <a:r>
              <a:rPr lang="en-US" sz="900" dirty="0">
                <a:solidFill>
                  <a:srgbClr val="663300"/>
                </a:solidFill>
                <a:latin typeface="Verdana" pitchFamily="34" charset="0"/>
              </a:rPr>
              <a:t> </a:t>
            </a:r>
            <a:r>
              <a:rPr lang="en-US" sz="900" dirty="0" err="1">
                <a:solidFill>
                  <a:srgbClr val="663300"/>
                </a:solidFill>
                <a:latin typeface="Verdana" pitchFamily="34" charset="0"/>
              </a:rPr>
              <a:t>TeamSTEPPS</a:t>
            </a:r>
            <a:r>
              <a:rPr lang="en-US" sz="900" dirty="0">
                <a:solidFill>
                  <a:srgbClr val="663300"/>
                </a:solidFill>
                <a:latin typeface="Verdana" pitchFamily="34" charset="0"/>
              </a:rPr>
              <a:t> 06.1  |  Essentials Course </a:t>
            </a:r>
          </a:p>
        </p:txBody>
      </p:sp>
      <p:sp>
        <p:nvSpPr>
          <p:cNvPr id="2060" name="Rectangle 18"/>
          <p:cNvSpPr>
            <a:spLocks noChangeArrowheads="1"/>
          </p:cNvSpPr>
          <p:nvPr userDrawn="1"/>
        </p:nvSpPr>
        <p:spPr bwMode="gray">
          <a:xfrm>
            <a:off x="374650" y="228600"/>
            <a:ext cx="1371600" cy="381000"/>
          </a:xfrm>
          <a:prstGeom prst="rect">
            <a:avLst/>
          </a:prstGeom>
          <a:noFill/>
          <a:ln w="9525">
            <a:noFill/>
            <a:miter lim="800000"/>
            <a:headEnd/>
            <a:tailEnd/>
          </a:ln>
          <a:effectLst/>
        </p:spPr>
        <p:txBody>
          <a:bodyPr lIns="45720" rIns="45720" anchor="ctr"/>
          <a:lstStyle/>
          <a:p>
            <a:pPr algn="ctr">
              <a:lnSpc>
                <a:spcPct val="95000"/>
              </a:lnSpc>
            </a:pPr>
            <a:r>
              <a:rPr lang="en-US" sz="1200" b="1" dirty="0" err="1">
                <a:solidFill>
                  <a:srgbClr val="FFFFE1"/>
                </a:solidFill>
              </a:rPr>
              <a:t>TeamSTEPPS</a:t>
            </a:r>
            <a:r>
              <a:rPr lang="en-US" sz="1200" b="1" dirty="0">
                <a:solidFill>
                  <a:srgbClr val="FFFFE1"/>
                </a:solidFill>
                <a:cs typeface="Arial" charset="0"/>
              </a:rPr>
              <a:t>®</a:t>
            </a:r>
            <a:r>
              <a:rPr lang="en-US" sz="1200" b="1" dirty="0">
                <a:solidFill>
                  <a:srgbClr val="FFFFE1"/>
                </a:solidFill>
              </a:rPr>
              <a:t> Essentials Course</a:t>
            </a:r>
          </a:p>
        </p:txBody>
      </p:sp>
      <p:sp>
        <p:nvSpPr>
          <p:cNvPr id="16" name="Rectangle 3"/>
          <p:cNvSpPr>
            <a:spLocks noChangeArrowheads="1"/>
          </p:cNvSpPr>
          <p:nvPr userDrawn="1"/>
        </p:nvSpPr>
        <p:spPr bwMode="auto">
          <a:xfrm>
            <a:off x="292925" y="861951"/>
            <a:ext cx="1524000" cy="1447800"/>
          </a:xfrm>
          <a:prstGeom prst="rect">
            <a:avLst/>
          </a:prstGeom>
          <a:solidFill>
            <a:srgbClr val="C7C397"/>
          </a:solidFill>
          <a:ln w="9525">
            <a:noFill/>
            <a:miter lim="800000"/>
            <a:headEnd/>
            <a:tailEnd/>
          </a:ln>
          <a:effectLst/>
        </p:spPr>
        <p:txBody>
          <a:bodyPr wrap="none" anchor="ctr"/>
          <a:lstStyle/>
          <a:p>
            <a:pPr>
              <a:defRPr/>
            </a:pPr>
            <a:endParaRPr lang="en-US">
              <a:solidFill>
                <a:srgbClr val="000000"/>
              </a:solidFill>
            </a:endParaRPr>
          </a:p>
        </p:txBody>
      </p:sp>
      <p:sp>
        <p:nvSpPr>
          <p:cNvPr id="15" name="Rectangle 10"/>
          <p:cNvSpPr>
            <a:spLocks noChangeArrowheads="1"/>
          </p:cNvSpPr>
          <p:nvPr userDrawn="1"/>
        </p:nvSpPr>
        <p:spPr bwMode="auto">
          <a:xfrm>
            <a:off x="369125" y="985651"/>
            <a:ext cx="1371600" cy="1033463"/>
          </a:xfrm>
          <a:prstGeom prst="rect">
            <a:avLst/>
          </a:prstGeom>
          <a:solidFill>
            <a:srgbClr val="EAEAEA"/>
          </a:solidFill>
          <a:ln w="9525">
            <a:solidFill>
              <a:srgbClr val="C7C397"/>
            </a:solidFill>
            <a:miter lim="800000"/>
            <a:headEnd/>
            <a:tailEnd/>
          </a:ln>
          <a:effectLst/>
        </p:spPr>
        <p:txBody>
          <a:bodyPr lIns="45720" rIns="45720" anchor="ctr"/>
          <a:lstStyle/>
          <a:p>
            <a:pPr algn="ctr">
              <a:lnSpc>
                <a:spcPct val="90000"/>
              </a:lnSpc>
              <a:defRPr/>
            </a:pPr>
            <a:endParaRPr lang="en-US" sz="800">
              <a:solidFill>
                <a:srgbClr val="000000"/>
              </a:solidFill>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rtl="0" eaLnBrk="0" fontAlgn="base" hangingPunct="0">
        <a:spcBef>
          <a:spcPct val="0"/>
        </a:spcBef>
        <a:spcAft>
          <a:spcPct val="0"/>
        </a:spcAft>
        <a:defRPr sz="1600" b="1">
          <a:solidFill>
            <a:srgbClr val="663300"/>
          </a:solidFill>
          <a:latin typeface="+mj-lt"/>
          <a:ea typeface="+mj-ea"/>
          <a:cs typeface="+mj-cs"/>
        </a:defRPr>
      </a:lvl1pPr>
      <a:lvl2pPr algn="l" rtl="0" eaLnBrk="0" fontAlgn="base" hangingPunct="0">
        <a:spcBef>
          <a:spcPct val="0"/>
        </a:spcBef>
        <a:spcAft>
          <a:spcPct val="0"/>
        </a:spcAft>
        <a:defRPr sz="1600" b="1">
          <a:solidFill>
            <a:srgbClr val="663300"/>
          </a:solidFill>
          <a:latin typeface="Arial" charset="0"/>
        </a:defRPr>
      </a:lvl2pPr>
      <a:lvl3pPr algn="l" rtl="0" eaLnBrk="0" fontAlgn="base" hangingPunct="0">
        <a:spcBef>
          <a:spcPct val="0"/>
        </a:spcBef>
        <a:spcAft>
          <a:spcPct val="0"/>
        </a:spcAft>
        <a:defRPr sz="1600" b="1">
          <a:solidFill>
            <a:srgbClr val="663300"/>
          </a:solidFill>
          <a:latin typeface="Arial" charset="0"/>
        </a:defRPr>
      </a:lvl3pPr>
      <a:lvl4pPr algn="l" rtl="0" eaLnBrk="0" fontAlgn="base" hangingPunct="0">
        <a:spcBef>
          <a:spcPct val="0"/>
        </a:spcBef>
        <a:spcAft>
          <a:spcPct val="0"/>
        </a:spcAft>
        <a:defRPr sz="1600" b="1">
          <a:solidFill>
            <a:srgbClr val="663300"/>
          </a:solidFill>
          <a:latin typeface="Arial" charset="0"/>
        </a:defRPr>
      </a:lvl4pPr>
      <a:lvl5pPr algn="l" rtl="0" eaLnBrk="0" fontAlgn="base" hangingPunct="0">
        <a:spcBef>
          <a:spcPct val="0"/>
        </a:spcBef>
        <a:spcAft>
          <a:spcPct val="0"/>
        </a:spcAft>
        <a:defRPr sz="1600" b="1">
          <a:solidFill>
            <a:srgbClr val="663300"/>
          </a:solidFill>
          <a:latin typeface="Arial" charset="0"/>
        </a:defRPr>
      </a:lvl5pPr>
      <a:lvl6pPr marL="457200" algn="l" rtl="0" fontAlgn="base">
        <a:spcBef>
          <a:spcPct val="0"/>
        </a:spcBef>
        <a:spcAft>
          <a:spcPct val="0"/>
        </a:spcAft>
        <a:defRPr sz="1600" b="1">
          <a:solidFill>
            <a:srgbClr val="663300"/>
          </a:solidFill>
          <a:latin typeface="Arial" charset="0"/>
        </a:defRPr>
      </a:lvl6pPr>
      <a:lvl7pPr marL="914400" algn="l" rtl="0" fontAlgn="base">
        <a:spcBef>
          <a:spcPct val="0"/>
        </a:spcBef>
        <a:spcAft>
          <a:spcPct val="0"/>
        </a:spcAft>
        <a:defRPr sz="1600" b="1">
          <a:solidFill>
            <a:srgbClr val="663300"/>
          </a:solidFill>
          <a:latin typeface="Arial" charset="0"/>
        </a:defRPr>
      </a:lvl7pPr>
      <a:lvl8pPr marL="1371600" algn="l" rtl="0" fontAlgn="base">
        <a:spcBef>
          <a:spcPct val="0"/>
        </a:spcBef>
        <a:spcAft>
          <a:spcPct val="0"/>
        </a:spcAft>
        <a:defRPr sz="1600" b="1">
          <a:solidFill>
            <a:srgbClr val="663300"/>
          </a:solidFill>
          <a:latin typeface="Arial" charset="0"/>
        </a:defRPr>
      </a:lvl8pPr>
      <a:lvl9pPr marL="1828800" algn="l" rtl="0" fontAlgn="base">
        <a:spcBef>
          <a:spcPct val="0"/>
        </a:spcBef>
        <a:spcAft>
          <a:spcPct val="0"/>
        </a:spcAft>
        <a:defRPr sz="1600" b="1">
          <a:solidFill>
            <a:srgbClr val="663300"/>
          </a:solidFill>
          <a:latin typeface="Arial" charset="0"/>
        </a:defRPr>
      </a:lvl9pPr>
    </p:titleStyle>
    <p:bodyStyle>
      <a:lvl1pPr marL="342900" indent="-342900" algn="l" rtl="0" eaLnBrk="0" fontAlgn="base" hangingPunct="0">
        <a:spcBef>
          <a:spcPct val="50000"/>
        </a:spcBef>
        <a:spcAft>
          <a:spcPct val="0"/>
        </a:spcAft>
        <a:tabLst>
          <a:tab pos="347663" algn="l"/>
        </a:tabLst>
        <a:defRPr sz="1200">
          <a:solidFill>
            <a:schemeClr val="tx1"/>
          </a:solidFill>
          <a:latin typeface="+mn-lt"/>
          <a:ea typeface="+mn-ea"/>
          <a:cs typeface="+mn-cs"/>
        </a:defRPr>
      </a:lvl1pPr>
      <a:lvl2pPr marL="174625" indent="-173038" algn="l" rtl="0" eaLnBrk="0" fontAlgn="base" hangingPunct="0">
        <a:spcBef>
          <a:spcPct val="50000"/>
        </a:spcBef>
        <a:spcAft>
          <a:spcPct val="0"/>
        </a:spcAft>
        <a:buChar char="•"/>
        <a:tabLst>
          <a:tab pos="347663" algn="l"/>
        </a:tabLst>
        <a:defRPr sz="1200">
          <a:solidFill>
            <a:schemeClr val="tx1"/>
          </a:solidFill>
          <a:latin typeface="+mn-lt"/>
        </a:defRPr>
      </a:lvl2pPr>
      <a:lvl3pPr marL="361950" indent="-174625" algn="l" rtl="0" eaLnBrk="0" fontAlgn="base" hangingPunct="0">
        <a:spcBef>
          <a:spcPct val="50000"/>
        </a:spcBef>
        <a:spcAft>
          <a:spcPct val="0"/>
        </a:spcAft>
        <a:buFont typeface="Arial" charset="0"/>
        <a:buChar char="–"/>
        <a:tabLst>
          <a:tab pos="347663" algn="l"/>
        </a:tabLst>
        <a:defRPr sz="1200">
          <a:solidFill>
            <a:schemeClr val="tx1"/>
          </a:solidFill>
          <a:latin typeface="+mn-lt"/>
        </a:defRPr>
      </a:lvl3pPr>
      <a:lvl4pPr marL="742950" indent="-165100" algn="l" rtl="0" eaLnBrk="0" fontAlgn="base" hangingPunct="0">
        <a:spcBef>
          <a:spcPct val="50000"/>
        </a:spcBef>
        <a:spcAft>
          <a:spcPct val="0"/>
        </a:spcAft>
        <a:buChar char="–"/>
        <a:tabLst>
          <a:tab pos="347663" algn="l"/>
        </a:tabLst>
        <a:defRPr sz="1200">
          <a:solidFill>
            <a:srgbClr val="003366"/>
          </a:solidFill>
          <a:latin typeface="+mn-lt"/>
        </a:defRPr>
      </a:lvl4pPr>
      <a:lvl5pPr marL="2057400" indent="-228600" algn="l" rtl="0" eaLnBrk="0" fontAlgn="base" hangingPunct="0">
        <a:spcBef>
          <a:spcPct val="25000"/>
        </a:spcBef>
        <a:spcAft>
          <a:spcPct val="0"/>
        </a:spcAft>
        <a:buChar char="»"/>
        <a:tabLst>
          <a:tab pos="347663" algn="l"/>
        </a:tabLst>
        <a:defRPr sz="1400">
          <a:solidFill>
            <a:schemeClr val="tx1"/>
          </a:solidFill>
          <a:latin typeface="+mn-lt"/>
        </a:defRPr>
      </a:lvl5pPr>
      <a:lvl6pPr marL="2514600" indent="-228600" algn="l" rtl="0" fontAlgn="base">
        <a:spcBef>
          <a:spcPct val="25000"/>
        </a:spcBef>
        <a:spcAft>
          <a:spcPct val="0"/>
        </a:spcAft>
        <a:buChar char="»"/>
        <a:tabLst>
          <a:tab pos="347663" algn="l"/>
        </a:tabLst>
        <a:defRPr sz="1400">
          <a:solidFill>
            <a:schemeClr val="tx1"/>
          </a:solidFill>
          <a:latin typeface="+mn-lt"/>
        </a:defRPr>
      </a:lvl6pPr>
      <a:lvl7pPr marL="2971800" indent="-228600" algn="l" rtl="0" fontAlgn="base">
        <a:spcBef>
          <a:spcPct val="25000"/>
        </a:spcBef>
        <a:spcAft>
          <a:spcPct val="0"/>
        </a:spcAft>
        <a:buChar char="»"/>
        <a:tabLst>
          <a:tab pos="347663" algn="l"/>
        </a:tabLst>
        <a:defRPr sz="1400">
          <a:solidFill>
            <a:schemeClr val="tx1"/>
          </a:solidFill>
          <a:latin typeface="+mn-lt"/>
        </a:defRPr>
      </a:lvl7pPr>
      <a:lvl8pPr marL="3429000" indent="-228600" algn="l" rtl="0" fontAlgn="base">
        <a:spcBef>
          <a:spcPct val="25000"/>
        </a:spcBef>
        <a:spcAft>
          <a:spcPct val="0"/>
        </a:spcAft>
        <a:buChar char="»"/>
        <a:tabLst>
          <a:tab pos="347663" algn="l"/>
        </a:tabLst>
        <a:defRPr sz="1400">
          <a:solidFill>
            <a:schemeClr val="tx1"/>
          </a:solidFill>
          <a:latin typeface="+mn-lt"/>
        </a:defRPr>
      </a:lvl8pPr>
      <a:lvl9pPr marL="3886200" indent="-228600" algn="l" rtl="0" fontAlgn="base">
        <a:spcBef>
          <a:spcPct val="25000"/>
        </a:spcBef>
        <a:spcAft>
          <a:spcPct val="0"/>
        </a:spcAft>
        <a:buChar char="»"/>
        <a:tabLst>
          <a:tab pos="347663" algn="l"/>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ChangeArrowheads="1"/>
          </p:cNvSpPr>
          <p:nvPr userDrawn="1"/>
        </p:nvSpPr>
        <p:spPr bwMode="auto">
          <a:xfrm>
            <a:off x="304800" y="0"/>
            <a:ext cx="1524000" cy="9144000"/>
          </a:xfrm>
          <a:prstGeom prst="rect">
            <a:avLst/>
          </a:prstGeom>
          <a:solidFill>
            <a:srgbClr val="EDEDE1"/>
          </a:solidFill>
          <a:ln w="9525">
            <a:noFill/>
            <a:miter lim="800000"/>
            <a:headEnd/>
            <a:tailEnd/>
          </a:ln>
          <a:effectLst/>
        </p:spPr>
        <p:txBody>
          <a:bodyPr wrap="none" anchor="ctr"/>
          <a:lstStyle/>
          <a:p>
            <a:pPr>
              <a:defRPr/>
            </a:pPr>
            <a:endParaRPr lang="en-US">
              <a:solidFill>
                <a:srgbClr val="000000"/>
              </a:solidFill>
            </a:endParaRPr>
          </a:p>
        </p:txBody>
      </p:sp>
      <p:sp>
        <p:nvSpPr>
          <p:cNvPr id="54275" name="Rectangle 3"/>
          <p:cNvSpPr>
            <a:spLocks noChangeArrowheads="1"/>
          </p:cNvSpPr>
          <p:nvPr userDrawn="1"/>
        </p:nvSpPr>
        <p:spPr bwMode="auto">
          <a:xfrm>
            <a:off x="304800" y="838200"/>
            <a:ext cx="1524000" cy="1447800"/>
          </a:xfrm>
          <a:prstGeom prst="rect">
            <a:avLst/>
          </a:prstGeom>
          <a:solidFill>
            <a:srgbClr val="C7C397"/>
          </a:solidFill>
          <a:ln w="9525">
            <a:noFill/>
            <a:miter lim="800000"/>
            <a:headEnd/>
            <a:tailEnd/>
          </a:ln>
          <a:effectLst/>
        </p:spPr>
        <p:txBody>
          <a:bodyPr wrap="none" anchor="ctr"/>
          <a:lstStyle/>
          <a:p>
            <a:pPr>
              <a:defRPr/>
            </a:pPr>
            <a:endParaRPr lang="en-US">
              <a:solidFill>
                <a:srgbClr val="000000"/>
              </a:solidFill>
            </a:endParaRPr>
          </a:p>
        </p:txBody>
      </p:sp>
      <p:sp>
        <p:nvSpPr>
          <p:cNvPr id="14340" name="Rectangle 4"/>
          <p:cNvSpPr>
            <a:spLocks noGrp="1" noChangeArrowheads="1"/>
          </p:cNvSpPr>
          <p:nvPr>
            <p:ph type="title"/>
          </p:nvPr>
        </p:nvSpPr>
        <p:spPr bwMode="auto">
          <a:xfrm>
            <a:off x="1905000" y="290513"/>
            <a:ext cx="4648200" cy="3952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1" name="Rectangle 5"/>
          <p:cNvSpPr>
            <a:spLocks noGrp="1" noChangeArrowheads="1"/>
          </p:cNvSpPr>
          <p:nvPr>
            <p:ph type="body" idx="1"/>
          </p:nvPr>
        </p:nvSpPr>
        <p:spPr bwMode="auto">
          <a:xfrm>
            <a:off x="1905000" y="852488"/>
            <a:ext cx="4648200" cy="775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grpSp>
        <p:nvGrpSpPr>
          <p:cNvPr id="14342" name="Group 6"/>
          <p:cNvGrpSpPr>
            <a:grpSpLocks/>
          </p:cNvGrpSpPr>
          <p:nvPr userDrawn="1"/>
        </p:nvGrpSpPr>
        <p:grpSpPr bwMode="auto">
          <a:xfrm>
            <a:off x="0" y="8839200"/>
            <a:ext cx="6858000" cy="228600"/>
            <a:chOff x="-48" y="5568"/>
            <a:chExt cx="4320" cy="144"/>
          </a:xfrm>
        </p:grpSpPr>
        <p:sp>
          <p:nvSpPr>
            <p:cNvPr id="54279" name="Line 7"/>
            <p:cNvSpPr>
              <a:spLocks noChangeShapeType="1"/>
            </p:cNvSpPr>
            <p:nvPr userDrawn="1"/>
          </p:nvSpPr>
          <p:spPr bwMode="auto">
            <a:xfrm>
              <a:off x="-48" y="5712"/>
              <a:ext cx="4320" cy="0"/>
            </a:xfrm>
            <a:prstGeom prst="line">
              <a:avLst/>
            </a:prstGeom>
            <a:noFill/>
            <a:ln w="9525">
              <a:solidFill>
                <a:srgbClr val="C7C397"/>
              </a:solidFill>
              <a:round/>
              <a:headEnd/>
              <a:tailEnd/>
            </a:ln>
            <a:effectLst/>
          </p:spPr>
          <p:txBody>
            <a:bodyPr/>
            <a:lstStyle/>
            <a:p>
              <a:pPr>
                <a:defRPr/>
              </a:pPr>
              <a:endParaRPr lang="en-US">
                <a:solidFill>
                  <a:srgbClr val="000000"/>
                </a:solidFill>
              </a:endParaRPr>
            </a:p>
          </p:txBody>
        </p:sp>
        <p:sp>
          <p:nvSpPr>
            <p:cNvPr id="54280" name="Line 8"/>
            <p:cNvSpPr>
              <a:spLocks noChangeShapeType="1"/>
            </p:cNvSpPr>
            <p:nvPr userDrawn="1"/>
          </p:nvSpPr>
          <p:spPr bwMode="auto">
            <a:xfrm>
              <a:off x="-48" y="5568"/>
              <a:ext cx="4320" cy="0"/>
            </a:xfrm>
            <a:prstGeom prst="line">
              <a:avLst/>
            </a:prstGeom>
            <a:noFill/>
            <a:ln w="9525">
              <a:solidFill>
                <a:srgbClr val="C7C397"/>
              </a:solidFill>
              <a:round/>
              <a:headEnd/>
              <a:tailEnd/>
            </a:ln>
            <a:effectLst/>
          </p:spPr>
          <p:txBody>
            <a:bodyPr/>
            <a:lstStyle/>
            <a:p>
              <a:pPr>
                <a:defRPr/>
              </a:pPr>
              <a:endParaRPr lang="en-US">
                <a:solidFill>
                  <a:srgbClr val="000000"/>
                </a:solidFill>
              </a:endParaRPr>
            </a:p>
          </p:txBody>
        </p:sp>
      </p:grpSp>
      <p:sp>
        <p:nvSpPr>
          <p:cNvPr id="54281" name="Rectangle 9"/>
          <p:cNvSpPr>
            <a:spLocks noChangeArrowheads="1"/>
          </p:cNvSpPr>
          <p:nvPr userDrawn="1"/>
        </p:nvSpPr>
        <p:spPr bwMode="auto">
          <a:xfrm flipV="1">
            <a:off x="381000" y="2209799"/>
            <a:ext cx="1371600" cy="557151"/>
          </a:xfrm>
          <a:prstGeom prst="rect">
            <a:avLst/>
          </a:prstGeom>
          <a:noFill/>
          <a:ln w="9525">
            <a:noFill/>
            <a:miter lim="800000"/>
            <a:headEnd/>
            <a:tailEnd/>
          </a:ln>
          <a:effectLst/>
        </p:spPr>
        <p:txBody>
          <a:bodyPr wrap="none" anchor="ctr"/>
          <a:lstStyle/>
          <a:p>
            <a:pPr algn="ctr">
              <a:defRPr/>
            </a:pPr>
            <a:endParaRPr lang="en-US" sz="1200" b="1" dirty="0">
              <a:solidFill>
                <a:srgbClr val="663300"/>
              </a:solidFill>
            </a:endParaRPr>
          </a:p>
        </p:txBody>
      </p:sp>
      <p:sp>
        <p:nvSpPr>
          <p:cNvPr id="54282" name="Rectangle 10"/>
          <p:cNvSpPr>
            <a:spLocks noChangeArrowheads="1"/>
          </p:cNvSpPr>
          <p:nvPr userDrawn="1"/>
        </p:nvSpPr>
        <p:spPr bwMode="auto">
          <a:xfrm>
            <a:off x="381000" y="914400"/>
            <a:ext cx="1371600" cy="1033463"/>
          </a:xfrm>
          <a:prstGeom prst="rect">
            <a:avLst/>
          </a:prstGeom>
          <a:solidFill>
            <a:srgbClr val="EAEAEA"/>
          </a:solidFill>
          <a:ln w="9525">
            <a:solidFill>
              <a:srgbClr val="C7C397"/>
            </a:solidFill>
            <a:miter lim="800000"/>
            <a:headEnd/>
            <a:tailEnd/>
          </a:ln>
          <a:effectLst/>
        </p:spPr>
        <p:txBody>
          <a:bodyPr lIns="45720" rIns="45720" anchor="ctr"/>
          <a:lstStyle/>
          <a:p>
            <a:pPr algn="ctr">
              <a:lnSpc>
                <a:spcPct val="90000"/>
              </a:lnSpc>
              <a:defRPr/>
            </a:pPr>
            <a:endParaRPr lang="en-US" sz="800">
              <a:solidFill>
                <a:srgbClr val="000000"/>
              </a:solidFill>
            </a:endParaRPr>
          </a:p>
        </p:txBody>
      </p:sp>
      <p:pic>
        <p:nvPicPr>
          <p:cNvPr id="14345" name="Picture 11" descr="Slide_title2_02"/>
          <p:cNvPicPr>
            <a:picLocks noChangeAspect="1" noChangeArrowheads="1"/>
          </p:cNvPicPr>
          <p:nvPr userDrawn="1"/>
        </p:nvPicPr>
        <p:blipFill>
          <a:blip r:embed="rId14" cstate="print"/>
          <a:srcRect l="74965" t="32530" r="2986"/>
          <a:stretch>
            <a:fillRect/>
          </a:stretch>
        </p:blipFill>
        <p:spPr bwMode="auto">
          <a:xfrm>
            <a:off x="304800" y="152400"/>
            <a:ext cx="1524000" cy="533400"/>
          </a:xfrm>
          <a:prstGeom prst="rect">
            <a:avLst/>
          </a:prstGeom>
          <a:noFill/>
          <a:ln w="9525">
            <a:noFill/>
            <a:miter lim="800000"/>
            <a:headEnd/>
            <a:tailEnd/>
          </a:ln>
        </p:spPr>
      </p:pic>
      <p:sp>
        <p:nvSpPr>
          <p:cNvPr id="54284" name="Line 12"/>
          <p:cNvSpPr>
            <a:spLocks noChangeShapeType="1"/>
          </p:cNvSpPr>
          <p:nvPr userDrawn="1"/>
        </p:nvSpPr>
        <p:spPr bwMode="auto">
          <a:xfrm>
            <a:off x="304800" y="685800"/>
            <a:ext cx="6172200" cy="0"/>
          </a:xfrm>
          <a:prstGeom prst="line">
            <a:avLst/>
          </a:prstGeom>
          <a:noFill/>
          <a:ln w="9525">
            <a:solidFill>
              <a:srgbClr val="C7C397"/>
            </a:solidFill>
            <a:round/>
            <a:headEnd/>
            <a:tailEnd/>
          </a:ln>
          <a:effectLst/>
        </p:spPr>
        <p:txBody>
          <a:bodyPr/>
          <a:lstStyle/>
          <a:p>
            <a:pPr>
              <a:defRPr/>
            </a:pPr>
            <a:endParaRPr lang="en-US">
              <a:solidFill>
                <a:srgbClr val="000000"/>
              </a:solidFill>
            </a:endParaRPr>
          </a:p>
        </p:txBody>
      </p:sp>
      <p:sp>
        <p:nvSpPr>
          <p:cNvPr id="54285" name="Rectangle 13"/>
          <p:cNvSpPr>
            <a:spLocks noChangeArrowheads="1"/>
          </p:cNvSpPr>
          <p:nvPr/>
        </p:nvSpPr>
        <p:spPr bwMode="auto">
          <a:xfrm>
            <a:off x="0" y="8839200"/>
            <a:ext cx="304800" cy="228600"/>
          </a:xfrm>
          <a:prstGeom prst="rect">
            <a:avLst/>
          </a:prstGeom>
          <a:noFill/>
          <a:ln w="9525">
            <a:noFill/>
            <a:miter lim="800000"/>
            <a:headEnd/>
            <a:tailEnd/>
          </a:ln>
          <a:effectLst/>
        </p:spPr>
        <p:txBody>
          <a:bodyPr wrap="none" lIns="0" tIns="0" rIns="0" bIns="0" anchor="ctr"/>
          <a:lstStyle/>
          <a:p>
            <a:pPr algn="ctr">
              <a:defRPr/>
            </a:pPr>
            <a:fld id="{2830060D-C0A7-4572-9C50-F8C74EBDD6F3}" type="slidenum">
              <a:rPr lang="en-US" sz="900">
                <a:solidFill>
                  <a:srgbClr val="663300"/>
                </a:solidFill>
                <a:latin typeface="Verdana" pitchFamily="34" charset="0"/>
              </a:rPr>
              <a:pPr algn="ctr">
                <a:defRPr/>
              </a:pPr>
              <a:t>‹#›</a:t>
            </a:fld>
            <a:endParaRPr lang="en-US" sz="900">
              <a:solidFill>
                <a:srgbClr val="663300"/>
              </a:solidFill>
              <a:latin typeface="Verdana" pitchFamily="34" charset="0"/>
            </a:endParaRPr>
          </a:p>
        </p:txBody>
      </p:sp>
      <p:sp>
        <p:nvSpPr>
          <p:cNvPr id="16" name="Rectangle 36"/>
          <p:cNvSpPr>
            <a:spLocks noChangeArrowheads="1"/>
          </p:cNvSpPr>
          <p:nvPr userDrawn="1"/>
        </p:nvSpPr>
        <p:spPr bwMode="gray">
          <a:xfrm>
            <a:off x="381000" y="222250"/>
            <a:ext cx="1371600" cy="381000"/>
          </a:xfrm>
          <a:prstGeom prst="rect">
            <a:avLst/>
          </a:prstGeom>
          <a:noFill/>
          <a:ln w="9525">
            <a:noFill/>
            <a:miter lim="800000"/>
            <a:headEnd/>
            <a:tailEnd/>
          </a:ln>
          <a:effectLst/>
        </p:spPr>
        <p:txBody>
          <a:bodyPr lIns="45720" rIns="45720" anchor="ctr"/>
          <a:lstStyle/>
          <a:p>
            <a:pPr algn="ctr">
              <a:lnSpc>
                <a:spcPct val="95000"/>
              </a:lnSpc>
            </a:pPr>
            <a:r>
              <a:rPr lang="en-US" sz="1200" b="1" dirty="0" err="1">
                <a:solidFill>
                  <a:srgbClr val="FFFFE1"/>
                </a:solidFill>
              </a:rPr>
              <a:t>TeamSTEPPS</a:t>
            </a:r>
            <a:r>
              <a:rPr lang="en-US" sz="1200" b="1" baseline="40000" dirty="0">
                <a:solidFill>
                  <a:srgbClr val="FFFFE1"/>
                </a:solidFill>
                <a:cs typeface="Arial" charset="0"/>
              </a:rPr>
              <a:t>®</a:t>
            </a:r>
            <a:r>
              <a:rPr lang="en-US" sz="1200" b="1" dirty="0">
                <a:solidFill>
                  <a:srgbClr val="FFFFE1"/>
                </a:solidFill>
              </a:rPr>
              <a:t> Essentials Course</a:t>
            </a:r>
          </a:p>
        </p:txBody>
      </p:sp>
      <p:sp>
        <p:nvSpPr>
          <p:cNvPr id="17" name="Rectangle 14"/>
          <p:cNvSpPr>
            <a:spLocks noChangeArrowheads="1"/>
          </p:cNvSpPr>
          <p:nvPr userDrawn="1"/>
        </p:nvSpPr>
        <p:spPr bwMode="auto">
          <a:xfrm>
            <a:off x="4555670" y="8839200"/>
            <a:ext cx="2171700" cy="228600"/>
          </a:xfrm>
          <a:prstGeom prst="rect">
            <a:avLst/>
          </a:prstGeom>
          <a:noFill/>
          <a:ln w="9525">
            <a:noFill/>
            <a:miter lim="800000"/>
            <a:headEnd/>
            <a:tailEnd/>
          </a:ln>
          <a:effectLst/>
        </p:spPr>
        <p:txBody>
          <a:bodyPr wrap="none" lIns="0" tIns="0" rIns="0" bIns="0" anchor="ctr"/>
          <a:lstStyle/>
          <a:p>
            <a:pPr algn="r"/>
            <a:r>
              <a:rPr lang="en-US" sz="900" dirty="0">
                <a:solidFill>
                  <a:srgbClr val="663300"/>
                </a:solidFill>
                <a:latin typeface="Verdana" pitchFamily="34" charset="0"/>
              </a:rPr>
              <a:t> </a:t>
            </a:r>
            <a:r>
              <a:rPr lang="en-US" sz="900" dirty="0" err="1">
                <a:solidFill>
                  <a:srgbClr val="663300"/>
                </a:solidFill>
                <a:latin typeface="Verdana" pitchFamily="34" charset="0"/>
              </a:rPr>
              <a:t>TeamSTEPPS</a:t>
            </a:r>
            <a:r>
              <a:rPr lang="en-US" sz="900" dirty="0">
                <a:solidFill>
                  <a:srgbClr val="663300"/>
                </a:solidFill>
                <a:latin typeface="Verdana" pitchFamily="34" charset="0"/>
              </a:rPr>
              <a:t> 06.1  |  Essentials Course </a:t>
            </a:r>
          </a:p>
        </p:txBody>
      </p:sp>
    </p:spTree>
    <p:extLst>
      <p:ext uri="{BB962C8B-B14F-4D97-AF65-F5344CB8AC3E}">
        <p14:creationId xmlns="" xmlns:p14="http://schemas.microsoft.com/office/powerpoint/2010/main" val="3462718632"/>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l" rtl="0" eaLnBrk="0" fontAlgn="base" hangingPunct="0">
        <a:spcBef>
          <a:spcPct val="0"/>
        </a:spcBef>
        <a:spcAft>
          <a:spcPct val="0"/>
        </a:spcAft>
        <a:defRPr sz="1600" b="1">
          <a:solidFill>
            <a:srgbClr val="663300"/>
          </a:solidFill>
          <a:latin typeface="+mj-lt"/>
          <a:ea typeface="+mj-ea"/>
          <a:cs typeface="+mj-cs"/>
        </a:defRPr>
      </a:lvl1pPr>
      <a:lvl2pPr algn="l" rtl="0" eaLnBrk="0" fontAlgn="base" hangingPunct="0">
        <a:spcBef>
          <a:spcPct val="0"/>
        </a:spcBef>
        <a:spcAft>
          <a:spcPct val="0"/>
        </a:spcAft>
        <a:defRPr sz="1600" b="1">
          <a:solidFill>
            <a:srgbClr val="663300"/>
          </a:solidFill>
          <a:latin typeface="Arial" charset="0"/>
        </a:defRPr>
      </a:lvl2pPr>
      <a:lvl3pPr algn="l" rtl="0" eaLnBrk="0" fontAlgn="base" hangingPunct="0">
        <a:spcBef>
          <a:spcPct val="0"/>
        </a:spcBef>
        <a:spcAft>
          <a:spcPct val="0"/>
        </a:spcAft>
        <a:defRPr sz="1600" b="1">
          <a:solidFill>
            <a:srgbClr val="663300"/>
          </a:solidFill>
          <a:latin typeface="Arial" charset="0"/>
        </a:defRPr>
      </a:lvl3pPr>
      <a:lvl4pPr algn="l" rtl="0" eaLnBrk="0" fontAlgn="base" hangingPunct="0">
        <a:spcBef>
          <a:spcPct val="0"/>
        </a:spcBef>
        <a:spcAft>
          <a:spcPct val="0"/>
        </a:spcAft>
        <a:defRPr sz="1600" b="1">
          <a:solidFill>
            <a:srgbClr val="663300"/>
          </a:solidFill>
          <a:latin typeface="Arial" charset="0"/>
        </a:defRPr>
      </a:lvl4pPr>
      <a:lvl5pPr algn="l" rtl="0" eaLnBrk="0" fontAlgn="base" hangingPunct="0">
        <a:spcBef>
          <a:spcPct val="0"/>
        </a:spcBef>
        <a:spcAft>
          <a:spcPct val="0"/>
        </a:spcAft>
        <a:defRPr sz="1600" b="1">
          <a:solidFill>
            <a:srgbClr val="663300"/>
          </a:solidFill>
          <a:latin typeface="Arial" charset="0"/>
        </a:defRPr>
      </a:lvl5pPr>
      <a:lvl6pPr marL="457200" algn="l" rtl="0" fontAlgn="base">
        <a:spcBef>
          <a:spcPct val="0"/>
        </a:spcBef>
        <a:spcAft>
          <a:spcPct val="0"/>
        </a:spcAft>
        <a:defRPr sz="1600" b="1">
          <a:solidFill>
            <a:srgbClr val="663300"/>
          </a:solidFill>
          <a:latin typeface="Arial" charset="0"/>
        </a:defRPr>
      </a:lvl6pPr>
      <a:lvl7pPr marL="914400" algn="l" rtl="0" fontAlgn="base">
        <a:spcBef>
          <a:spcPct val="0"/>
        </a:spcBef>
        <a:spcAft>
          <a:spcPct val="0"/>
        </a:spcAft>
        <a:defRPr sz="1600" b="1">
          <a:solidFill>
            <a:srgbClr val="663300"/>
          </a:solidFill>
          <a:latin typeface="Arial" charset="0"/>
        </a:defRPr>
      </a:lvl7pPr>
      <a:lvl8pPr marL="1371600" algn="l" rtl="0" fontAlgn="base">
        <a:spcBef>
          <a:spcPct val="0"/>
        </a:spcBef>
        <a:spcAft>
          <a:spcPct val="0"/>
        </a:spcAft>
        <a:defRPr sz="1600" b="1">
          <a:solidFill>
            <a:srgbClr val="663300"/>
          </a:solidFill>
          <a:latin typeface="Arial" charset="0"/>
        </a:defRPr>
      </a:lvl8pPr>
      <a:lvl9pPr marL="1828800" algn="l" rtl="0" fontAlgn="base">
        <a:spcBef>
          <a:spcPct val="0"/>
        </a:spcBef>
        <a:spcAft>
          <a:spcPct val="0"/>
        </a:spcAft>
        <a:defRPr sz="1600" b="1">
          <a:solidFill>
            <a:srgbClr val="663300"/>
          </a:solidFill>
          <a:latin typeface="Arial" charset="0"/>
        </a:defRPr>
      </a:lvl9pPr>
    </p:titleStyle>
    <p:bodyStyle>
      <a:lvl1pPr marL="342900" indent="-342900" algn="l" rtl="0" eaLnBrk="0" fontAlgn="base" hangingPunct="0">
        <a:spcBef>
          <a:spcPct val="50000"/>
        </a:spcBef>
        <a:spcAft>
          <a:spcPct val="0"/>
        </a:spcAft>
        <a:tabLst>
          <a:tab pos="347663" algn="l"/>
        </a:tabLst>
        <a:defRPr sz="1200">
          <a:solidFill>
            <a:schemeClr val="tx1"/>
          </a:solidFill>
          <a:latin typeface="+mn-lt"/>
          <a:ea typeface="+mn-ea"/>
          <a:cs typeface="+mn-cs"/>
        </a:defRPr>
      </a:lvl1pPr>
      <a:lvl2pPr marL="174625" indent="-173038" algn="l" rtl="0" eaLnBrk="0" fontAlgn="base" hangingPunct="0">
        <a:spcBef>
          <a:spcPct val="50000"/>
        </a:spcBef>
        <a:spcAft>
          <a:spcPct val="0"/>
        </a:spcAft>
        <a:buChar char="•"/>
        <a:tabLst>
          <a:tab pos="347663" algn="l"/>
        </a:tabLst>
        <a:defRPr sz="1200">
          <a:solidFill>
            <a:schemeClr val="tx1"/>
          </a:solidFill>
          <a:latin typeface="+mn-lt"/>
        </a:defRPr>
      </a:lvl2pPr>
      <a:lvl3pPr marL="361950" indent="-174625" algn="l" rtl="0" eaLnBrk="0" fontAlgn="base" hangingPunct="0">
        <a:spcBef>
          <a:spcPct val="50000"/>
        </a:spcBef>
        <a:spcAft>
          <a:spcPct val="0"/>
        </a:spcAft>
        <a:buFont typeface="Arial" charset="0"/>
        <a:buChar char="–"/>
        <a:tabLst>
          <a:tab pos="347663" algn="l"/>
        </a:tabLst>
        <a:defRPr sz="1200">
          <a:solidFill>
            <a:schemeClr val="tx1"/>
          </a:solidFill>
          <a:latin typeface="+mn-lt"/>
        </a:defRPr>
      </a:lvl3pPr>
      <a:lvl4pPr marL="742950" indent="-165100" algn="l" rtl="0" eaLnBrk="0" fontAlgn="base" hangingPunct="0">
        <a:spcBef>
          <a:spcPct val="50000"/>
        </a:spcBef>
        <a:spcAft>
          <a:spcPct val="0"/>
        </a:spcAft>
        <a:buChar char="–"/>
        <a:tabLst>
          <a:tab pos="347663" algn="l"/>
        </a:tabLst>
        <a:defRPr sz="1200">
          <a:solidFill>
            <a:srgbClr val="003366"/>
          </a:solidFill>
          <a:latin typeface="+mn-lt"/>
        </a:defRPr>
      </a:lvl4pPr>
      <a:lvl5pPr marL="2057400" indent="-228600" algn="l" rtl="0" eaLnBrk="0" fontAlgn="base" hangingPunct="0">
        <a:spcBef>
          <a:spcPct val="25000"/>
        </a:spcBef>
        <a:spcAft>
          <a:spcPct val="0"/>
        </a:spcAft>
        <a:buChar char="»"/>
        <a:tabLst>
          <a:tab pos="347663" algn="l"/>
        </a:tabLst>
        <a:defRPr sz="1400">
          <a:solidFill>
            <a:schemeClr val="tx1"/>
          </a:solidFill>
          <a:latin typeface="+mn-lt"/>
        </a:defRPr>
      </a:lvl5pPr>
      <a:lvl6pPr marL="2514600" indent="-228600" algn="l" rtl="0" fontAlgn="base">
        <a:spcBef>
          <a:spcPct val="25000"/>
        </a:spcBef>
        <a:spcAft>
          <a:spcPct val="0"/>
        </a:spcAft>
        <a:buChar char="»"/>
        <a:tabLst>
          <a:tab pos="347663" algn="l"/>
        </a:tabLst>
        <a:defRPr sz="1400">
          <a:solidFill>
            <a:schemeClr val="tx1"/>
          </a:solidFill>
          <a:latin typeface="+mn-lt"/>
        </a:defRPr>
      </a:lvl6pPr>
      <a:lvl7pPr marL="2971800" indent="-228600" algn="l" rtl="0" fontAlgn="base">
        <a:spcBef>
          <a:spcPct val="25000"/>
        </a:spcBef>
        <a:spcAft>
          <a:spcPct val="0"/>
        </a:spcAft>
        <a:buChar char="»"/>
        <a:tabLst>
          <a:tab pos="347663" algn="l"/>
        </a:tabLst>
        <a:defRPr sz="1400">
          <a:solidFill>
            <a:schemeClr val="tx1"/>
          </a:solidFill>
          <a:latin typeface="+mn-lt"/>
        </a:defRPr>
      </a:lvl7pPr>
      <a:lvl8pPr marL="3429000" indent="-228600" algn="l" rtl="0" fontAlgn="base">
        <a:spcBef>
          <a:spcPct val="25000"/>
        </a:spcBef>
        <a:spcAft>
          <a:spcPct val="0"/>
        </a:spcAft>
        <a:buChar char="»"/>
        <a:tabLst>
          <a:tab pos="347663" algn="l"/>
        </a:tabLst>
        <a:defRPr sz="1400">
          <a:solidFill>
            <a:schemeClr val="tx1"/>
          </a:solidFill>
          <a:latin typeface="+mn-lt"/>
        </a:defRPr>
      </a:lvl8pPr>
      <a:lvl9pPr marL="3886200" indent="-228600" algn="l" rtl="0" fontAlgn="base">
        <a:spcBef>
          <a:spcPct val="25000"/>
        </a:spcBef>
        <a:spcAft>
          <a:spcPct val="0"/>
        </a:spcAft>
        <a:buChar char="»"/>
        <a:tabLst>
          <a:tab pos="347663" algn="l"/>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32.jpeg"/><Relationship Id="rId2" Type="http://schemas.openxmlformats.org/officeDocument/2006/relationships/image" Target="../media/image13.emf"/><Relationship Id="rId1" Type="http://schemas.openxmlformats.org/officeDocument/2006/relationships/slideLayout" Target="../slideLayouts/slideLayout13.xml"/><Relationship Id="rId6" Type="http://schemas.openxmlformats.org/officeDocument/2006/relationships/image" Target="../media/image31.emf"/><Relationship Id="rId5" Type="http://schemas.openxmlformats.org/officeDocument/2006/relationships/image" Target="../media/image16.emf"/><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31.emf"/><Relationship Id="rId7" Type="http://schemas.openxmlformats.org/officeDocument/2006/relationships/image" Target="../media/image13.emf"/><Relationship Id="rId2" Type="http://schemas.openxmlformats.org/officeDocument/2006/relationships/image" Target="../media/image39.emf"/><Relationship Id="rId1" Type="http://schemas.openxmlformats.org/officeDocument/2006/relationships/slideLayout" Target="../slideLayouts/slideLayout30.xml"/><Relationship Id="rId6" Type="http://schemas.openxmlformats.org/officeDocument/2006/relationships/image" Target="../media/image14.emf"/><Relationship Id="rId5" Type="http://schemas.openxmlformats.org/officeDocument/2006/relationships/image" Target="../media/image15.png"/><Relationship Id="rId4" Type="http://schemas.openxmlformats.org/officeDocument/2006/relationships/image" Target="../media/image6.emf"/><Relationship Id="rId9" Type="http://schemas.openxmlformats.org/officeDocument/2006/relationships/image" Target="../media/image40.jpeg"/></Relationships>
</file>

<file path=ppt/slides/_rels/slide3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39.emf"/><Relationship Id="rId1" Type="http://schemas.openxmlformats.org/officeDocument/2006/relationships/slideLayout" Target="../slideLayouts/slideLayout2.xml"/><Relationship Id="rId4" Type="http://schemas.openxmlformats.org/officeDocument/2006/relationships/image" Target="../media/image40.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3.xml"/><Relationship Id="rId6" Type="http://schemas.openxmlformats.org/officeDocument/2006/relationships/image" Target="../media/image17.jpeg"/><Relationship Id="rId5" Type="http://schemas.openxmlformats.org/officeDocument/2006/relationships/image" Target="../media/image16.emf"/><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514350" y="4495800"/>
            <a:ext cx="5829300" cy="762000"/>
          </a:xfrm>
        </p:spPr>
        <p:txBody>
          <a:bodyPr/>
          <a:lstStyle/>
          <a:p>
            <a:pPr eaLnBrk="1" hangingPunct="1"/>
            <a:r>
              <a:rPr lang="en-US" smtClean="0">
                <a:solidFill>
                  <a:schemeClr val="accent2"/>
                </a:solidFill>
              </a:rPr>
              <a:t>TeamSTEPPS ESSENTIALS COURSE </a:t>
            </a:r>
          </a:p>
        </p:txBody>
      </p:sp>
      <p:sp>
        <p:nvSpPr>
          <p:cNvPr id="35843" name="Rectangle 3"/>
          <p:cNvSpPr>
            <a:spLocks noGrp="1" noChangeArrowheads="1"/>
          </p:cNvSpPr>
          <p:nvPr>
            <p:ph type="subTitle" idx="4294967295"/>
          </p:nvPr>
        </p:nvSpPr>
        <p:spPr>
          <a:xfrm>
            <a:off x="3657600" y="6248400"/>
            <a:ext cx="2590800" cy="1752600"/>
          </a:xfrm>
        </p:spPr>
        <p:txBody>
          <a:bodyPr/>
          <a:lstStyle/>
          <a:p>
            <a:pPr marL="228600" indent="-228600" eaLnBrk="1" hangingPunct="1">
              <a:lnSpc>
                <a:spcPct val="95000"/>
              </a:lnSpc>
              <a:spcBef>
                <a:spcPct val="25000"/>
              </a:spcBef>
              <a:spcAft>
                <a:spcPct val="25000"/>
              </a:spcAft>
            </a:pPr>
            <a:r>
              <a:rPr lang="en-US" sz="1400" b="1" dirty="0" smtClean="0">
                <a:solidFill>
                  <a:srgbClr val="333399"/>
                </a:solidFill>
              </a:rPr>
              <a:t>SUBSECTIONS</a:t>
            </a:r>
            <a:endParaRPr lang="en-US" b="1" dirty="0" smtClean="0">
              <a:solidFill>
                <a:srgbClr val="333399"/>
              </a:solidFill>
            </a:endParaRPr>
          </a:p>
          <a:p>
            <a:pPr marL="228600" indent="-228600" eaLnBrk="1" hangingPunct="1">
              <a:lnSpc>
                <a:spcPct val="95000"/>
              </a:lnSpc>
              <a:spcBef>
                <a:spcPct val="25000"/>
              </a:spcBef>
              <a:buFontTx/>
              <a:buChar char="•"/>
            </a:pPr>
            <a:r>
              <a:rPr lang="en-US" sz="1000" dirty="0" err="1" smtClean="0">
                <a:solidFill>
                  <a:srgbClr val="333399"/>
                </a:solidFill>
              </a:rPr>
              <a:t>TeamSTEPPS</a:t>
            </a:r>
            <a:r>
              <a:rPr lang="en-US" sz="1000" dirty="0" smtClean="0">
                <a:solidFill>
                  <a:srgbClr val="333399"/>
                </a:solidFill>
              </a:rPr>
              <a:t> Framework</a:t>
            </a:r>
          </a:p>
          <a:p>
            <a:pPr marL="228600" indent="-228600" eaLnBrk="1" hangingPunct="1">
              <a:lnSpc>
                <a:spcPct val="95000"/>
              </a:lnSpc>
              <a:spcBef>
                <a:spcPct val="25000"/>
              </a:spcBef>
              <a:buFontTx/>
              <a:buChar char="•"/>
            </a:pPr>
            <a:r>
              <a:rPr lang="en-US" sz="1000" dirty="0" smtClean="0">
                <a:solidFill>
                  <a:srgbClr val="333399"/>
                </a:solidFill>
              </a:rPr>
              <a:t>Key Terms</a:t>
            </a:r>
          </a:p>
          <a:p>
            <a:pPr marL="228600" indent="-228600" eaLnBrk="1" hangingPunct="1">
              <a:lnSpc>
                <a:spcPct val="95000"/>
              </a:lnSpc>
              <a:spcBef>
                <a:spcPct val="25000"/>
              </a:spcBef>
              <a:buFontTx/>
              <a:buChar char="•"/>
            </a:pPr>
            <a:r>
              <a:rPr lang="en-US" sz="1000" dirty="0" smtClean="0">
                <a:solidFill>
                  <a:srgbClr val="333399"/>
                </a:solidFill>
              </a:rPr>
              <a:t>Team Structure</a:t>
            </a:r>
          </a:p>
          <a:p>
            <a:pPr marL="228600" indent="-228600" eaLnBrk="1" hangingPunct="1">
              <a:lnSpc>
                <a:spcPct val="95000"/>
              </a:lnSpc>
              <a:spcBef>
                <a:spcPct val="25000"/>
              </a:spcBef>
              <a:buFontTx/>
              <a:buChar char="•"/>
            </a:pPr>
            <a:r>
              <a:rPr lang="en-US" sz="1000" dirty="0" smtClean="0">
                <a:solidFill>
                  <a:srgbClr val="333399"/>
                </a:solidFill>
              </a:rPr>
              <a:t>Leadership</a:t>
            </a:r>
          </a:p>
          <a:p>
            <a:pPr marL="228600" indent="-228600" eaLnBrk="1" hangingPunct="1">
              <a:lnSpc>
                <a:spcPct val="95000"/>
              </a:lnSpc>
              <a:spcBef>
                <a:spcPct val="25000"/>
              </a:spcBef>
              <a:buFontTx/>
              <a:buChar char="•"/>
            </a:pPr>
            <a:r>
              <a:rPr lang="en-US" sz="1000" dirty="0" smtClean="0">
                <a:solidFill>
                  <a:srgbClr val="333399"/>
                </a:solidFill>
              </a:rPr>
              <a:t>Situation Monitoring</a:t>
            </a:r>
          </a:p>
          <a:p>
            <a:pPr marL="228600" indent="-228600" eaLnBrk="1" hangingPunct="1">
              <a:lnSpc>
                <a:spcPct val="95000"/>
              </a:lnSpc>
              <a:spcBef>
                <a:spcPct val="25000"/>
              </a:spcBef>
              <a:buFontTx/>
              <a:buChar char="•"/>
            </a:pPr>
            <a:r>
              <a:rPr lang="en-US" sz="1000" dirty="0" smtClean="0">
                <a:solidFill>
                  <a:srgbClr val="333399"/>
                </a:solidFill>
              </a:rPr>
              <a:t>Mutual Support</a:t>
            </a:r>
          </a:p>
          <a:p>
            <a:pPr marL="228600" indent="-228600" eaLnBrk="1" hangingPunct="1">
              <a:lnSpc>
                <a:spcPct val="95000"/>
              </a:lnSpc>
              <a:spcBef>
                <a:spcPct val="25000"/>
              </a:spcBef>
              <a:buFontTx/>
              <a:buChar char="•"/>
            </a:pPr>
            <a:r>
              <a:rPr lang="en-US" sz="1000" dirty="0" smtClean="0">
                <a:solidFill>
                  <a:srgbClr val="333399"/>
                </a:solidFill>
              </a:rPr>
              <a:t>Communication</a:t>
            </a:r>
          </a:p>
          <a:p>
            <a:pPr marL="228600" indent="-228600" eaLnBrk="1" hangingPunct="1">
              <a:lnSpc>
                <a:spcPct val="95000"/>
              </a:lnSpc>
              <a:spcBef>
                <a:spcPct val="25000"/>
              </a:spcBef>
              <a:buFontTx/>
              <a:buChar char="•"/>
            </a:pPr>
            <a:r>
              <a:rPr lang="en-US" sz="1000" dirty="0" smtClean="0">
                <a:solidFill>
                  <a:srgbClr val="333399"/>
                </a:solidFill>
              </a:rPr>
              <a:t>Team Performance Observation Tool</a:t>
            </a:r>
          </a:p>
          <a:p>
            <a:pPr marL="228600" indent="-228600" eaLnBrk="1" hangingPunct="1">
              <a:lnSpc>
                <a:spcPct val="95000"/>
              </a:lnSpc>
              <a:spcBef>
                <a:spcPct val="25000"/>
              </a:spcBef>
              <a:buFontTx/>
              <a:buChar char="•"/>
            </a:pPr>
            <a:r>
              <a:rPr lang="en-US" sz="1000" dirty="0" smtClean="0">
                <a:solidFill>
                  <a:srgbClr val="333399"/>
                </a:solidFill>
              </a:rPr>
              <a:t>Summary</a:t>
            </a:r>
          </a:p>
          <a:p>
            <a:pPr marL="228600" indent="-228600" eaLnBrk="1" hangingPunct="1">
              <a:lnSpc>
                <a:spcPct val="95000"/>
              </a:lnSpc>
              <a:spcBef>
                <a:spcPct val="25000"/>
              </a:spcBef>
              <a:buFontTx/>
              <a:buChar char="•"/>
            </a:pPr>
            <a:r>
              <a:rPr lang="en-US" sz="1000" dirty="0" smtClean="0">
                <a:solidFill>
                  <a:srgbClr val="333399"/>
                </a:solidFill>
              </a:rPr>
              <a:t>Contact Information</a:t>
            </a:r>
          </a:p>
        </p:txBody>
      </p:sp>
      <p:sp>
        <p:nvSpPr>
          <p:cNvPr id="35844" name="Rectangle 4"/>
          <p:cNvSpPr>
            <a:spLocks noChangeArrowheads="1"/>
          </p:cNvSpPr>
          <p:nvPr/>
        </p:nvSpPr>
        <p:spPr bwMode="auto">
          <a:xfrm>
            <a:off x="4038600" y="8534400"/>
            <a:ext cx="2133600" cy="304800"/>
          </a:xfrm>
          <a:prstGeom prst="rect">
            <a:avLst/>
          </a:prstGeom>
          <a:noFill/>
          <a:ln w="9525">
            <a:noFill/>
            <a:miter lim="800000"/>
            <a:headEnd/>
            <a:tailEnd/>
          </a:ln>
          <a:effectLst/>
        </p:spPr>
        <p:txBody>
          <a:bodyPr/>
          <a:lstStyle/>
          <a:p>
            <a:pPr algn="r">
              <a:spcBef>
                <a:spcPct val="50000"/>
              </a:spcBef>
            </a:pPr>
            <a:r>
              <a:rPr lang="en-US" sz="1200" b="1">
                <a:solidFill>
                  <a:schemeClr val="accent2"/>
                </a:solidFill>
              </a:rPr>
              <a:t>TIME: </a:t>
            </a:r>
            <a:r>
              <a:rPr lang="en-US" sz="1200">
                <a:solidFill>
                  <a:schemeClr val="accent2"/>
                </a:solidFill>
              </a:rPr>
              <a:t>2 hours</a:t>
            </a:r>
          </a:p>
        </p:txBody>
      </p:sp>
      <p:pic>
        <p:nvPicPr>
          <p:cNvPr id="35845" name="Picture 5" descr="Slide_content_2_10"/>
          <p:cNvPicPr>
            <a:picLocks noChangeAspect="1" noChangeArrowheads="1"/>
          </p:cNvPicPr>
          <p:nvPr/>
        </p:nvPicPr>
        <p:blipFill>
          <a:blip r:embed="rId2" cstate="print"/>
          <a:srcRect t="40189" r="38197" b="12088"/>
          <a:stretch>
            <a:fillRect/>
          </a:stretch>
        </p:blipFill>
        <p:spPr bwMode="auto">
          <a:xfrm>
            <a:off x="0" y="7010400"/>
            <a:ext cx="1828800" cy="1447800"/>
          </a:xfrm>
          <a:prstGeom prst="rect">
            <a:avLst/>
          </a:prstGeom>
          <a:noFill/>
          <a:ln w="9525">
            <a:noFill/>
            <a:miter lim="800000"/>
            <a:headEnd/>
            <a:tailEnd/>
          </a:ln>
        </p:spPr>
      </p:pic>
      <p:sp>
        <p:nvSpPr>
          <p:cNvPr id="35846" name="AutoShape 6"/>
          <p:cNvSpPr>
            <a:spLocks noChangeArrowheads="1"/>
          </p:cNvSpPr>
          <p:nvPr/>
        </p:nvSpPr>
        <p:spPr bwMode="auto">
          <a:xfrm rot="10800000">
            <a:off x="914400" y="7010400"/>
            <a:ext cx="1066800" cy="1143000"/>
          </a:xfrm>
          <a:prstGeom prst="rtTriangle">
            <a:avLst/>
          </a:prstGeom>
          <a:solidFill>
            <a:srgbClr val="EDEDE1"/>
          </a:solidFill>
          <a:ln w="9525" algn="ctr">
            <a:noFill/>
            <a:miter lim="800000"/>
            <a:headEnd/>
            <a:tailEnd/>
          </a:ln>
          <a:effectLst/>
        </p:spPr>
        <p:txBody>
          <a:bodyPr wrap="none" anchor="ctr"/>
          <a:lstStyle/>
          <a:p>
            <a:endParaRPr lang="en-US"/>
          </a:p>
        </p:txBody>
      </p:sp>
      <p:pic>
        <p:nvPicPr>
          <p:cNvPr id="8" name="Picture 7" descr="igessentialssl1.jpg"/>
          <p:cNvPicPr>
            <a:picLocks noChangeAspect="1"/>
          </p:cNvPicPr>
          <p:nvPr/>
        </p:nvPicPr>
        <p:blipFill>
          <a:blip r:embed="rId3" cstate="print"/>
          <a:stretch>
            <a:fillRect/>
          </a:stretch>
        </p:blipFill>
        <p:spPr>
          <a:xfrm>
            <a:off x="0" y="0"/>
            <a:ext cx="6858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miter lim="800000"/>
            <a:headEnd/>
            <a:tailEnd/>
          </a:ln>
        </p:spPr>
        <p:txBody>
          <a:bodyPr/>
          <a:lstStyle/>
          <a:p>
            <a:fld id="{7D3A7D8D-0027-4C2E-BB71-1A7381B171B6}"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DEBRIEF CHECKLIST </a:t>
            </a:r>
          </a:p>
        </p:txBody>
      </p:sp>
      <p:sp>
        <p:nvSpPr>
          <p:cNvPr id="12292"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To conduct a debrief:</a:t>
            </a:r>
          </a:p>
          <a:p>
            <a:pPr lvl="1" eaLnBrk="1" hangingPunct="1"/>
            <a:r>
              <a:rPr lang="en-US" dirty="0" smtClean="0"/>
              <a:t>Facilitate the discussion as a leader by asking questions related to team performance. What did we do well?</a:t>
            </a:r>
          </a:p>
          <a:p>
            <a:pPr lvl="1" eaLnBrk="1" hangingPunct="1"/>
            <a:r>
              <a:rPr lang="en-US" dirty="0" smtClean="0"/>
              <a:t>Recap the situation, background, and key events that occurred.</a:t>
            </a:r>
          </a:p>
          <a:p>
            <a:pPr marL="0" indent="0" eaLnBrk="1" hangingPunct="1"/>
            <a:r>
              <a:rPr lang="en-US" dirty="0" smtClean="0"/>
              <a:t>As a team, assess how the following played a role in the performance of the team:</a:t>
            </a:r>
          </a:p>
          <a:p>
            <a:pPr lvl="1" eaLnBrk="1" hangingPunct="1"/>
            <a:r>
              <a:rPr lang="en-US" dirty="0" smtClean="0"/>
              <a:t>Team leadership</a:t>
            </a:r>
          </a:p>
          <a:p>
            <a:pPr lvl="1" eaLnBrk="1" hangingPunct="1"/>
            <a:r>
              <a:rPr lang="en-US" dirty="0" smtClean="0"/>
              <a:t>Situation awareness</a:t>
            </a:r>
          </a:p>
          <a:p>
            <a:pPr lvl="1" eaLnBrk="1" hangingPunct="1"/>
            <a:r>
              <a:rPr lang="en-US" dirty="0" smtClean="0"/>
              <a:t>Mutual support</a:t>
            </a:r>
          </a:p>
          <a:p>
            <a:pPr lvl="1" eaLnBrk="1" hangingPunct="1"/>
            <a:r>
              <a:rPr lang="en-US" dirty="0" smtClean="0"/>
              <a:t>Communication</a:t>
            </a:r>
          </a:p>
          <a:p>
            <a:pPr lvl="1" eaLnBrk="1" hangingPunct="1">
              <a:buFontTx/>
              <a:buNone/>
            </a:pPr>
            <a:r>
              <a:rPr lang="en-US" dirty="0" smtClean="0"/>
              <a:t>Then summarize lessons learned and set goals for improvement.</a:t>
            </a:r>
          </a:p>
          <a:p>
            <a:pPr marL="0" indent="0" eaLnBrk="1" hangingPunct="1"/>
            <a:r>
              <a:rPr lang="en-US" dirty="0" smtClean="0"/>
              <a:t>The team can use this checklist  during a debriefing to ensure that all information is discussed.</a:t>
            </a:r>
          </a:p>
          <a:p>
            <a:pPr marL="0" indent="0" eaLnBrk="1" hangingPunct="1"/>
            <a:r>
              <a:rPr lang="en-US" dirty="0" smtClean="0"/>
              <a:t>These leadership techniques also help in maintaining an awareness of what is happening in your unit and with your team members. Situation monitoring is a continuous process that all team members should participate in.</a:t>
            </a:r>
          </a:p>
          <a:p>
            <a:pPr marL="0" indent="0" eaLnBrk="1" hangingPunct="1"/>
            <a:endParaRPr lang="en-US" dirty="0" smtClean="0"/>
          </a:p>
        </p:txBody>
      </p:sp>
      <p:pic>
        <p:nvPicPr>
          <p:cNvPr id="6" name="Picture 5" descr="igessentialssl8.JPG"/>
          <p:cNvPicPr>
            <a:picLocks noChangeAspect="1"/>
          </p:cNvPicPr>
          <p:nvPr/>
        </p:nvPicPr>
        <p:blipFill>
          <a:blip r:embed="rId2" cstate="print"/>
          <a:stretch>
            <a:fillRect/>
          </a:stretch>
        </p:blipFill>
        <p:spPr>
          <a:xfrm>
            <a:off x="5149516" y="1025692"/>
            <a:ext cx="1371600" cy="10287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SITUATION MONITORING</a:t>
            </a:r>
          </a:p>
        </p:txBody>
      </p:sp>
      <p:sp>
        <p:nvSpPr>
          <p:cNvPr id="13315"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Here we have a continuum that begins with the individual skill of situation monitoring. The processing of monitored information results in the individual outcome of situation awareness. Sharing your situation awareness with fellow team members results in the team outcome of a shared mental model.</a:t>
            </a:r>
            <a:endParaRPr lang="en-US" b="1" dirty="0" smtClean="0"/>
          </a:p>
          <a:p>
            <a:pPr lvl="1" eaLnBrk="1" hangingPunct="1"/>
            <a:r>
              <a:rPr lang="en-US" b="1" dirty="0" smtClean="0"/>
              <a:t>Situation monitoring</a:t>
            </a:r>
            <a:r>
              <a:rPr lang="en-US" dirty="0" smtClean="0"/>
              <a:t> is the process of actively scanning and assessing elements of the situation to gain information or maintain an accurate understanding of the situation in which the team functions. Situation monitoring is a skill, which implies that it can be taught and developed as discussed earlier.</a:t>
            </a:r>
            <a:endParaRPr lang="en-US" b="1" dirty="0" smtClean="0"/>
          </a:p>
          <a:p>
            <a:pPr lvl="1" eaLnBrk="1" hangingPunct="1"/>
            <a:r>
              <a:rPr lang="en-US" b="1" dirty="0" smtClean="0"/>
              <a:t>Situation awareness</a:t>
            </a:r>
            <a:r>
              <a:rPr lang="en-US" dirty="0" smtClean="0"/>
              <a:t> is the state of knowing the conditions that affect one’s work. It is a detailed picture of the situation. Note: Situation awareness (SA) is not a static “thing” or concept. Because the situation and context in which the situation exists are dynamic and ever changing, team members must continually assess relevant components of the situation and update their individual SA.</a:t>
            </a:r>
            <a:endParaRPr lang="en-US" b="1" dirty="0" smtClean="0"/>
          </a:p>
          <a:p>
            <a:pPr lvl="1" eaLnBrk="1" hangingPunct="1"/>
            <a:r>
              <a:rPr lang="en-US" b="1" dirty="0" smtClean="0"/>
              <a:t>Shared mental models</a:t>
            </a:r>
            <a:r>
              <a:rPr lang="en-US" dirty="0" smtClean="0"/>
              <a:t> are the result of each team member maintaining his or her situation awareness and sharing relevant facts with the entire team. Doing so helps ensure that everyone on the team is “on the same page.”</a:t>
            </a:r>
            <a:endParaRPr lang="en-US" b="1" dirty="0" smtClean="0"/>
          </a:p>
          <a:p>
            <a:pPr lvl="1" eaLnBrk="1" hangingPunct="1"/>
            <a:r>
              <a:rPr lang="en-US" b="1" dirty="0" smtClean="0"/>
              <a:t>A continuous process </a:t>
            </a:r>
            <a:r>
              <a:rPr lang="en-US" dirty="0" smtClean="0"/>
              <a:t>is necessary because of the dynamic situations in which teams function. It allows individual team members to maintain their situation awareness and share new and emerging information with other team members to retain a shared mental model.</a:t>
            </a:r>
          </a:p>
          <a:p>
            <a:pPr marL="0" indent="0" eaLnBrk="1" hangingPunct="1"/>
            <a:r>
              <a:rPr lang="en-US" dirty="0" smtClean="0"/>
              <a:t>One way to ensure situation monitoring is occurring is through cross-monitoring.</a:t>
            </a:r>
          </a:p>
          <a:p>
            <a:pPr marL="0" indent="0" eaLnBrk="1" hangingPunct="1"/>
            <a:endParaRPr lang="en-US" b="1" dirty="0" smtClean="0"/>
          </a:p>
          <a:p>
            <a:pPr marL="0" indent="0" eaLnBrk="1" hangingPunct="1"/>
            <a:r>
              <a:rPr lang="en-US" b="1" dirty="0" smtClean="0"/>
              <a:t>ASK: </a:t>
            </a:r>
          </a:p>
          <a:p>
            <a:pPr marL="0" indent="0" eaLnBrk="1" hangingPunct="1"/>
            <a:r>
              <a:rPr lang="en-US" dirty="0" smtClean="0"/>
              <a:t>When have you used situation monitoring in your work? How did the information that you obtained from the environment affect how you approached or responded to the situation? </a:t>
            </a:r>
          </a:p>
          <a:p>
            <a:pPr marL="0" indent="0" eaLnBrk="1" hangingPunct="1"/>
            <a:endParaRPr lang="en-US" dirty="0" smtClean="0"/>
          </a:p>
        </p:txBody>
      </p:sp>
      <p:pic>
        <p:nvPicPr>
          <p:cNvPr id="5" name="Picture 4" descr="igessentialssl9.JPG"/>
          <p:cNvPicPr>
            <a:picLocks noChangeAspect="1"/>
          </p:cNvPicPr>
          <p:nvPr/>
        </p:nvPicPr>
        <p:blipFill>
          <a:blip r:embed="rId2" cstate="print"/>
          <a:stretch>
            <a:fillRect/>
          </a:stretch>
        </p:blipFill>
        <p:spPr>
          <a:xfrm>
            <a:off x="372979" y="1001629"/>
            <a:ext cx="1371600" cy="10287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miter lim="800000"/>
            <a:headEnd/>
            <a:tailEnd/>
          </a:ln>
        </p:spPr>
        <p:txBody>
          <a:bodyPr/>
          <a:lstStyle/>
          <a:p>
            <a:fld id="{650E541F-A5B8-4154-83DB-84AB1FF4920B}"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CROSS-MONITORING</a:t>
            </a:r>
          </a:p>
        </p:txBody>
      </p:sp>
      <p:sp>
        <p:nvSpPr>
          <p:cNvPr id="14340"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Cross-monitoring is used by fellow team members to help maintain situation awareness and prevent errors. Commonly referred to as “watching each other’s back,” it is the action of monitoring the behavior of other team members by providing feedback and keeping track of fellow team members’ behaviors to ensure that procedures are being followed appropriately. It allows team members to self-correct their actions if necessary. Cross- monitoring is not a way to “spy” on other team members; rather, it is a way to provide a safety net or error-prevention mechanism for the team, ensuring that mistakes or oversights are caught early. When all members of the team trust the intentions of their fellow team members, a strong sense of team orientation and a high degree of psychological safety result.</a:t>
            </a:r>
          </a:p>
          <a:p>
            <a:pPr marL="0" indent="0" eaLnBrk="1" hangingPunct="1"/>
            <a:endParaRPr lang="en-US" dirty="0" smtClean="0"/>
          </a:p>
          <a:p>
            <a:pPr marL="0" indent="0" eaLnBrk="1" hangingPunct="1"/>
            <a:r>
              <a:rPr lang="en-US" b="1" dirty="0" smtClean="0">
                <a:solidFill>
                  <a:srgbClr val="663300"/>
                </a:solidFill>
              </a:rPr>
              <a:t>DO:</a:t>
            </a:r>
          </a:p>
          <a:p>
            <a:pPr marL="0" indent="0" eaLnBrk="1" hangingPunct="1"/>
            <a:r>
              <a:rPr lang="en-US" dirty="0" smtClean="0">
                <a:solidFill>
                  <a:srgbClr val="663300"/>
                </a:solidFill>
              </a:rPr>
              <a:t>Have participants form pairs, and have each pair share an example of a situation in which cross-monitoring was successful and one in which cross-monitoring should have been used but was not.</a:t>
            </a:r>
          </a:p>
          <a:p>
            <a:pPr marL="0" indent="0" eaLnBrk="1" hangingPunct="1"/>
            <a:r>
              <a:rPr lang="en-US" dirty="0" smtClean="0">
                <a:solidFill>
                  <a:srgbClr val="663300"/>
                </a:solidFill>
              </a:rPr>
              <a:t>Have several pairs volunteer to share their examples with the larger group.</a:t>
            </a:r>
          </a:p>
          <a:p>
            <a:pPr marL="0" indent="0" eaLnBrk="1" hangingPunct="1"/>
            <a:endParaRPr lang="en-US" dirty="0" smtClean="0"/>
          </a:p>
          <a:p>
            <a:pPr marL="0" indent="0" eaLnBrk="1" hangingPunct="1"/>
            <a:r>
              <a:rPr lang="en-US" b="1" dirty="0" smtClean="0"/>
              <a:t>SAY:</a:t>
            </a:r>
          </a:p>
          <a:p>
            <a:pPr marL="0" indent="0" eaLnBrk="1" hangingPunct="1"/>
            <a:r>
              <a:rPr lang="en-US" dirty="0" smtClean="0"/>
              <a:t>Another tool for effective situation monitoring is the STEP technique. </a:t>
            </a:r>
          </a:p>
          <a:p>
            <a:pPr marL="0" indent="0" eaLnBrk="1" hangingPunct="1"/>
            <a:endParaRPr lang="en-US" dirty="0" smtClean="0"/>
          </a:p>
        </p:txBody>
      </p:sp>
      <p:pic>
        <p:nvPicPr>
          <p:cNvPr id="6" name="Picture 5" descr="igessentialssl10.JPG"/>
          <p:cNvPicPr>
            <a:picLocks noChangeAspect="1"/>
          </p:cNvPicPr>
          <p:nvPr/>
        </p:nvPicPr>
        <p:blipFill>
          <a:blip r:embed="rId2" cstate="print"/>
          <a:stretch>
            <a:fillRect/>
          </a:stretch>
        </p:blipFill>
        <p:spPr>
          <a:xfrm>
            <a:off x="5149516" y="1013661"/>
            <a:ext cx="1371600" cy="10287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STEP</a:t>
            </a:r>
          </a:p>
        </p:txBody>
      </p:sp>
      <p:sp>
        <p:nvSpPr>
          <p:cNvPr id="15363"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How do you acquire a trained eye as you “monitor the situation” on your unit? What are relevant components of the situation that provide clues about impending complications or contingencies? The STEP process is a mnemonic tool that can help you monitor the situation and the overall environment. </a:t>
            </a:r>
          </a:p>
          <a:p>
            <a:pPr marL="0" indent="0" eaLnBrk="1" hangingPunct="1"/>
            <a:r>
              <a:rPr lang="en-US" dirty="0" smtClean="0"/>
              <a:t>The STEP process involves ongoing monitoring of the</a:t>
            </a:r>
            <a:r>
              <a:rPr lang="en-US" dirty="0" smtClean="0">
                <a:cs typeface="Arial" charset="0"/>
              </a:rPr>
              <a:t>—</a:t>
            </a:r>
            <a:r>
              <a:rPr lang="en-US" dirty="0" smtClean="0"/>
              <a:t> </a:t>
            </a:r>
          </a:p>
          <a:p>
            <a:pPr lvl="1" eaLnBrk="1" hangingPunct="1"/>
            <a:r>
              <a:rPr lang="en-US" b="1" dirty="0" smtClean="0"/>
              <a:t>S</a:t>
            </a:r>
            <a:r>
              <a:rPr lang="en-US" dirty="0" smtClean="0"/>
              <a:t>tatus of the resident</a:t>
            </a:r>
          </a:p>
          <a:p>
            <a:pPr lvl="1" eaLnBrk="1" hangingPunct="1"/>
            <a:r>
              <a:rPr lang="en-US" b="1" dirty="0" smtClean="0"/>
              <a:t>T</a:t>
            </a:r>
            <a:r>
              <a:rPr lang="en-US" dirty="0" smtClean="0"/>
              <a:t>eam members</a:t>
            </a:r>
          </a:p>
          <a:p>
            <a:pPr lvl="1" eaLnBrk="1" hangingPunct="1"/>
            <a:r>
              <a:rPr lang="en-US" b="1" dirty="0" smtClean="0"/>
              <a:t>E</a:t>
            </a:r>
            <a:r>
              <a:rPr lang="en-US" dirty="0" smtClean="0"/>
              <a:t>nvironment</a:t>
            </a:r>
          </a:p>
          <a:p>
            <a:pPr lvl="1" eaLnBrk="1" hangingPunct="1"/>
            <a:r>
              <a:rPr lang="en-US" b="1" dirty="0" smtClean="0"/>
              <a:t>P</a:t>
            </a:r>
            <a:r>
              <a:rPr lang="en-US" dirty="0" smtClean="0"/>
              <a:t>rogress toward the goal</a:t>
            </a:r>
          </a:p>
          <a:p>
            <a:pPr marL="0" indent="0" eaLnBrk="1" hangingPunct="1"/>
            <a:endParaRPr lang="en-US" dirty="0" smtClean="0"/>
          </a:p>
          <a:p>
            <a:pPr marL="0" indent="0" eaLnBrk="1" hangingPunct="1"/>
            <a:r>
              <a:rPr lang="en-US" b="1" i="1" dirty="0" smtClean="0"/>
              <a:t>Give Examples:</a:t>
            </a:r>
          </a:p>
          <a:p>
            <a:pPr lvl="1" eaLnBrk="1" hangingPunct="1"/>
            <a:r>
              <a:rPr lang="en-US" dirty="0" smtClean="0"/>
              <a:t>The social worker notes that a resident in the end stages of Alzheimer’s disease shows facial grimacing and restlessness. She thinks that this might indicate an increased level of pain that cannot be communicated (</a:t>
            </a:r>
            <a:r>
              <a:rPr lang="en-US" b="1" dirty="0" smtClean="0"/>
              <a:t>STATUS</a:t>
            </a:r>
            <a:r>
              <a:rPr lang="en-US" dirty="0" smtClean="0"/>
              <a:t>).</a:t>
            </a:r>
          </a:p>
          <a:p>
            <a:pPr lvl="1" eaLnBrk="1" hangingPunct="1"/>
            <a:r>
              <a:rPr lang="en-US" dirty="0" smtClean="0"/>
              <a:t>The resident’s nurse is busy helping another resident</a:t>
            </a:r>
            <a:br>
              <a:rPr lang="en-US" dirty="0" smtClean="0"/>
            </a:br>
            <a:r>
              <a:rPr lang="en-US" dirty="0" smtClean="0"/>
              <a:t>(</a:t>
            </a:r>
            <a:r>
              <a:rPr lang="en-US" b="1" dirty="0" smtClean="0"/>
              <a:t>TEAM MEMBERS</a:t>
            </a:r>
            <a:r>
              <a:rPr lang="en-US" dirty="0" smtClean="0"/>
              <a:t>).</a:t>
            </a:r>
          </a:p>
          <a:p>
            <a:pPr lvl="1" eaLnBrk="1" hangingPunct="1"/>
            <a:r>
              <a:rPr lang="en-US" dirty="0" smtClean="0"/>
              <a:t>It is a shift change, and everyone is busy, so the social worker checks the medication record and notes that the resident is overdue for his morphine (</a:t>
            </a:r>
            <a:r>
              <a:rPr lang="en-US" b="1" dirty="0" smtClean="0"/>
              <a:t>ENVIRONMENT</a:t>
            </a:r>
            <a:r>
              <a:rPr lang="en-US" dirty="0" smtClean="0"/>
              <a:t>).</a:t>
            </a:r>
          </a:p>
          <a:p>
            <a:pPr lvl="1" eaLnBrk="1" hangingPunct="1"/>
            <a:r>
              <a:rPr lang="en-US" dirty="0" smtClean="0"/>
              <a:t>The social worker notifies the oncoming nurse of her concern (</a:t>
            </a:r>
            <a:r>
              <a:rPr lang="en-US" b="1" dirty="0" smtClean="0"/>
              <a:t>PROGRESS</a:t>
            </a:r>
            <a:r>
              <a:rPr lang="en-US" dirty="0" smtClean="0"/>
              <a:t>).</a:t>
            </a:r>
          </a:p>
        </p:txBody>
      </p:sp>
      <p:pic>
        <p:nvPicPr>
          <p:cNvPr id="5" name="Picture 4" descr="igessentialssl11.JPG"/>
          <p:cNvPicPr>
            <a:picLocks noChangeAspect="1"/>
          </p:cNvPicPr>
          <p:nvPr/>
        </p:nvPicPr>
        <p:blipFill>
          <a:blip r:embed="rId2" cstate="print"/>
          <a:stretch>
            <a:fillRect/>
          </a:stretch>
        </p:blipFill>
        <p:spPr>
          <a:xfrm>
            <a:off x="372979" y="965534"/>
            <a:ext cx="1371600" cy="10287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fld id="{AE966073-7F11-48E4-9DB8-878607B33991}"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STEP ASSESSMENT</a:t>
            </a:r>
          </a:p>
        </p:txBody>
      </p:sp>
      <p:sp>
        <p:nvSpPr>
          <p:cNvPr id="16388"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In a health care setting, the most obvious element of the situation requiring constant monitoring is the resident’s status. Even minor changes in the resident’s vital signs may require dramatic changes in the team’s actions and the urgency of its response. When assessing resident status, consider the following:</a:t>
            </a:r>
          </a:p>
          <a:p>
            <a:pPr lvl="1" eaLnBrk="1" hangingPunct="1"/>
            <a:r>
              <a:rPr lang="en-US" dirty="0" smtClean="0"/>
              <a:t>Resident history</a:t>
            </a:r>
          </a:p>
          <a:p>
            <a:pPr lvl="1" eaLnBrk="1" hangingPunct="1">
              <a:spcBef>
                <a:spcPct val="0"/>
              </a:spcBef>
            </a:pPr>
            <a:r>
              <a:rPr lang="en-US" dirty="0" smtClean="0"/>
              <a:t>Vital signs</a:t>
            </a:r>
          </a:p>
          <a:p>
            <a:pPr lvl="1" eaLnBrk="1" hangingPunct="1">
              <a:spcBef>
                <a:spcPct val="0"/>
              </a:spcBef>
            </a:pPr>
            <a:r>
              <a:rPr lang="en-US" dirty="0" smtClean="0"/>
              <a:t>Medications</a:t>
            </a:r>
          </a:p>
          <a:p>
            <a:pPr lvl="1" eaLnBrk="1" hangingPunct="1">
              <a:spcBef>
                <a:spcPct val="0"/>
              </a:spcBef>
            </a:pPr>
            <a:r>
              <a:rPr lang="en-US" dirty="0" smtClean="0"/>
              <a:t>Physical exam/ADL status</a:t>
            </a:r>
          </a:p>
          <a:p>
            <a:pPr lvl="1" eaLnBrk="1" hangingPunct="1">
              <a:spcBef>
                <a:spcPct val="0"/>
              </a:spcBef>
            </a:pPr>
            <a:r>
              <a:rPr lang="en-US" dirty="0" smtClean="0"/>
              <a:t>Plan of care</a:t>
            </a:r>
          </a:p>
          <a:p>
            <a:pPr lvl="1" eaLnBrk="1" hangingPunct="1">
              <a:spcBef>
                <a:spcPct val="0"/>
              </a:spcBef>
            </a:pPr>
            <a:r>
              <a:rPr lang="en-US" dirty="0" smtClean="0"/>
              <a:t>Psychosocial condition (e.g., resident’s stress level, behaviors)</a:t>
            </a:r>
          </a:p>
          <a:p>
            <a:pPr marL="0" indent="0" eaLnBrk="1" hangingPunct="1"/>
            <a:r>
              <a:rPr lang="en-US" dirty="0" smtClean="0"/>
              <a:t>You should also be aware of team members’ status, to include the following:</a:t>
            </a:r>
          </a:p>
          <a:p>
            <a:pPr lvl="1" eaLnBrk="1" hangingPunct="1"/>
            <a:r>
              <a:rPr lang="en-US" dirty="0" smtClean="0"/>
              <a:t>Fatigue level</a:t>
            </a:r>
          </a:p>
          <a:p>
            <a:pPr lvl="1" eaLnBrk="1" hangingPunct="1">
              <a:spcBef>
                <a:spcPct val="0"/>
              </a:spcBef>
            </a:pPr>
            <a:r>
              <a:rPr lang="en-US" dirty="0" smtClean="0"/>
              <a:t>Workload</a:t>
            </a:r>
          </a:p>
          <a:p>
            <a:pPr lvl="1" eaLnBrk="1" hangingPunct="1">
              <a:spcBef>
                <a:spcPct val="0"/>
              </a:spcBef>
            </a:pPr>
            <a:r>
              <a:rPr lang="en-US" dirty="0" smtClean="0"/>
              <a:t>Task performance</a:t>
            </a:r>
          </a:p>
          <a:p>
            <a:pPr lvl="1" eaLnBrk="1" hangingPunct="1">
              <a:spcBef>
                <a:spcPct val="0"/>
              </a:spcBef>
            </a:pPr>
            <a:r>
              <a:rPr lang="en-US" dirty="0" smtClean="0"/>
              <a:t>Skill level</a:t>
            </a:r>
          </a:p>
          <a:p>
            <a:pPr lvl="1" eaLnBrk="1" hangingPunct="1">
              <a:spcBef>
                <a:spcPct val="0"/>
              </a:spcBef>
            </a:pPr>
            <a:r>
              <a:rPr lang="en-US" dirty="0" smtClean="0"/>
              <a:t>Stress level</a:t>
            </a:r>
          </a:p>
          <a:p>
            <a:pPr lvl="1" eaLnBrk="1" hangingPunct="1">
              <a:buFontTx/>
              <a:buNone/>
            </a:pPr>
            <a:r>
              <a:rPr lang="en-US" dirty="0" smtClean="0"/>
              <a:t>You should be aware of the environment, to include the following:</a:t>
            </a:r>
          </a:p>
          <a:p>
            <a:pPr lvl="1" eaLnBrk="1" hangingPunct="1"/>
            <a:r>
              <a:rPr lang="en-US" dirty="0" smtClean="0"/>
              <a:t>Facility information</a:t>
            </a:r>
          </a:p>
          <a:p>
            <a:pPr lvl="1" eaLnBrk="1" hangingPunct="1">
              <a:spcBef>
                <a:spcPct val="0"/>
              </a:spcBef>
            </a:pPr>
            <a:r>
              <a:rPr lang="en-US" dirty="0" smtClean="0"/>
              <a:t>Administrative information</a:t>
            </a:r>
          </a:p>
          <a:p>
            <a:pPr lvl="1" eaLnBrk="1" hangingPunct="1">
              <a:spcBef>
                <a:spcPct val="0"/>
              </a:spcBef>
            </a:pPr>
            <a:r>
              <a:rPr lang="en-US" dirty="0" smtClean="0"/>
              <a:t>Human resources</a:t>
            </a:r>
          </a:p>
          <a:p>
            <a:pPr lvl="1" eaLnBrk="1" hangingPunct="1">
              <a:spcBef>
                <a:spcPct val="0"/>
              </a:spcBef>
            </a:pPr>
            <a:r>
              <a:rPr lang="en-US" dirty="0" smtClean="0"/>
              <a:t>Acuity of residents and team members’ assignments</a:t>
            </a:r>
          </a:p>
          <a:p>
            <a:pPr lvl="1" eaLnBrk="1" hangingPunct="1">
              <a:spcBef>
                <a:spcPct val="0"/>
              </a:spcBef>
            </a:pPr>
            <a:r>
              <a:rPr lang="en-US" dirty="0" smtClean="0"/>
              <a:t>Equipment</a:t>
            </a:r>
          </a:p>
          <a:p>
            <a:pPr marL="0" indent="0" eaLnBrk="1" hangingPunct="1"/>
            <a:r>
              <a:rPr lang="en-US" dirty="0" smtClean="0"/>
              <a:t>And finally, you should assess your progress toward goals by asking the following key questions:</a:t>
            </a:r>
          </a:p>
          <a:p>
            <a:pPr lvl="1" eaLnBrk="1" hangingPunct="1"/>
            <a:r>
              <a:rPr lang="en-US" dirty="0" smtClean="0"/>
              <a:t>What is the status of the team’s resident(s)?</a:t>
            </a:r>
          </a:p>
          <a:p>
            <a:pPr lvl="1" eaLnBrk="1" hangingPunct="1">
              <a:spcBef>
                <a:spcPct val="0"/>
              </a:spcBef>
            </a:pPr>
            <a:r>
              <a:rPr lang="en-US" dirty="0" smtClean="0"/>
              <a:t>Has the team established goals?</a:t>
            </a:r>
          </a:p>
          <a:p>
            <a:pPr lvl="1" eaLnBrk="1" hangingPunct="1">
              <a:spcBef>
                <a:spcPct val="0"/>
              </a:spcBef>
            </a:pPr>
            <a:r>
              <a:rPr lang="en-US" dirty="0" smtClean="0"/>
              <a:t>Has the team accomplished their task/actions?</a:t>
            </a:r>
          </a:p>
          <a:p>
            <a:pPr lvl="1" eaLnBrk="1" hangingPunct="1">
              <a:spcBef>
                <a:spcPct val="0"/>
              </a:spcBef>
            </a:pPr>
            <a:r>
              <a:rPr lang="en-US" dirty="0" smtClean="0"/>
              <a:t>Is the plan still appropriate?</a:t>
            </a:r>
          </a:p>
          <a:p>
            <a:pPr lvl="1" eaLnBrk="1" hangingPunct="1">
              <a:buFontTx/>
              <a:buNone/>
            </a:pPr>
            <a:endParaRPr lang="en-US" dirty="0" smtClean="0"/>
          </a:p>
          <a:p>
            <a:pPr marL="0" indent="0" eaLnBrk="1" hangingPunct="1"/>
            <a:endParaRPr lang="en-US" dirty="0" smtClean="0"/>
          </a:p>
          <a:p>
            <a:pPr lvl="1" eaLnBrk="1" hangingPunct="1">
              <a:buFontTx/>
              <a:buNone/>
            </a:pPr>
            <a:endParaRPr lang="en-US" dirty="0" smtClean="0"/>
          </a:p>
        </p:txBody>
      </p:sp>
      <p:pic>
        <p:nvPicPr>
          <p:cNvPr id="6" name="Picture 5" descr="igessentialssl12.JPG"/>
          <p:cNvPicPr>
            <a:picLocks noChangeAspect="1"/>
          </p:cNvPicPr>
          <p:nvPr/>
        </p:nvPicPr>
        <p:blipFill>
          <a:blip r:embed="rId2" cstate="print"/>
          <a:stretch>
            <a:fillRect/>
          </a:stretch>
        </p:blipFill>
        <p:spPr>
          <a:xfrm>
            <a:off x="5149516" y="1001629"/>
            <a:ext cx="1371600" cy="10287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I’M SAFE CHECKLIST</a:t>
            </a:r>
          </a:p>
        </p:txBody>
      </p:sp>
      <p:sp>
        <p:nvSpPr>
          <p:cNvPr id="17411" name="Rectangle 3"/>
          <p:cNvSpPr>
            <a:spLocks noGrp="1" noChangeArrowheads="1"/>
          </p:cNvSpPr>
          <p:nvPr>
            <p:ph type="body" idx="1"/>
          </p:nvPr>
        </p:nvSpPr>
        <p:spPr/>
        <p:txBody>
          <a:bodyPr/>
          <a:lstStyle/>
          <a:p>
            <a:pPr marL="0" indent="0" eaLnBrk="1" hangingPunct="1">
              <a:lnSpc>
                <a:spcPct val="90000"/>
              </a:lnSpc>
            </a:pPr>
            <a:r>
              <a:rPr lang="en-US" b="1" dirty="0" smtClean="0"/>
              <a:t>SAY:</a:t>
            </a:r>
          </a:p>
          <a:p>
            <a:pPr marL="0" indent="0" eaLnBrk="1" hangingPunct="1">
              <a:lnSpc>
                <a:spcPct val="90000"/>
              </a:lnSpc>
            </a:pPr>
            <a:r>
              <a:rPr lang="en-US" dirty="0" smtClean="0"/>
              <a:t>Awareness of your own condition to ensure that you are fit and ready to fulfill your duties is essential to delivering safe, quality care. Team members should assess and report if there is a personal situation affecting their ability to perform. </a:t>
            </a:r>
          </a:p>
          <a:p>
            <a:pPr marL="0" indent="0" eaLnBrk="1" hangingPunct="1">
              <a:lnSpc>
                <a:spcPct val="90000"/>
              </a:lnSpc>
            </a:pPr>
            <a:r>
              <a:rPr lang="en-US" dirty="0" smtClean="0"/>
              <a:t>“I’M SAFE” is a simple checklist that should be used daily (or more frequently) to determine both your co-workers’ and your own ability to perform safely. I’M SAFE stands for</a:t>
            </a:r>
            <a:r>
              <a:rPr lang="en-US" dirty="0" smtClean="0">
                <a:cs typeface="Arial" charset="0"/>
              </a:rPr>
              <a:t>—</a:t>
            </a:r>
            <a:endParaRPr lang="en-US" dirty="0" smtClean="0"/>
          </a:p>
          <a:p>
            <a:pPr lvl="1" eaLnBrk="1" hangingPunct="1">
              <a:lnSpc>
                <a:spcPct val="90000"/>
              </a:lnSpc>
            </a:pPr>
            <a:r>
              <a:rPr lang="en-US" b="1" u="sng" dirty="0" smtClean="0">
                <a:solidFill>
                  <a:srgbClr val="A50021"/>
                </a:solidFill>
              </a:rPr>
              <a:t>I</a:t>
            </a:r>
            <a:r>
              <a:rPr lang="en-US" b="1" dirty="0" smtClean="0"/>
              <a:t>llness</a:t>
            </a:r>
            <a:r>
              <a:rPr lang="en-US" dirty="0" smtClean="0"/>
              <a:t>.</a:t>
            </a:r>
            <a:r>
              <a:rPr lang="en-US" b="1" dirty="0" smtClean="0"/>
              <a:t> </a:t>
            </a:r>
            <a:r>
              <a:rPr lang="en-US" dirty="0" smtClean="0"/>
              <a:t>Am I feeling so bad that I cannot perform my duties?</a:t>
            </a:r>
          </a:p>
          <a:p>
            <a:pPr lvl="1" eaLnBrk="1" hangingPunct="1">
              <a:lnSpc>
                <a:spcPct val="90000"/>
              </a:lnSpc>
            </a:pPr>
            <a:r>
              <a:rPr lang="en-US" b="1" u="sng" dirty="0" smtClean="0">
                <a:solidFill>
                  <a:srgbClr val="A50021"/>
                </a:solidFill>
              </a:rPr>
              <a:t>M</a:t>
            </a:r>
            <a:r>
              <a:rPr lang="en-US" b="1" dirty="0" smtClean="0"/>
              <a:t>edication. </a:t>
            </a:r>
            <a:r>
              <a:rPr lang="en-US" dirty="0" smtClean="0"/>
              <a:t>Is the medication I am taking affecting my ability to maintain situation awareness and perform my duties?</a:t>
            </a:r>
          </a:p>
          <a:p>
            <a:pPr lvl="1" eaLnBrk="1" hangingPunct="1">
              <a:lnSpc>
                <a:spcPct val="90000"/>
              </a:lnSpc>
            </a:pPr>
            <a:r>
              <a:rPr lang="en-US" b="1" u="sng" dirty="0" smtClean="0">
                <a:solidFill>
                  <a:srgbClr val="A50021"/>
                </a:solidFill>
              </a:rPr>
              <a:t>S</a:t>
            </a:r>
            <a:r>
              <a:rPr lang="en-US" b="1" dirty="0" smtClean="0"/>
              <a:t>tress.</a:t>
            </a:r>
            <a:r>
              <a:rPr lang="en-US" dirty="0" smtClean="0"/>
              <a:t> Is there something (such as a life event or situation at work) that is detracting from my ability to focus and perform my duties?</a:t>
            </a:r>
          </a:p>
          <a:p>
            <a:pPr lvl="1" eaLnBrk="1" hangingPunct="1">
              <a:lnSpc>
                <a:spcPct val="90000"/>
              </a:lnSpc>
            </a:pPr>
            <a:r>
              <a:rPr lang="en-US" b="1" u="sng" dirty="0" smtClean="0">
                <a:solidFill>
                  <a:srgbClr val="A50021"/>
                </a:solidFill>
              </a:rPr>
              <a:t>A</a:t>
            </a:r>
            <a:r>
              <a:rPr lang="en-US" b="1" dirty="0" smtClean="0"/>
              <a:t>lcohol/Drugs. </a:t>
            </a:r>
            <a:r>
              <a:rPr lang="en-US" dirty="0" smtClean="0"/>
              <a:t>Is my use of alcohol or illicit drugs affecting me so that I cannot focus on the performance of my duties?</a:t>
            </a:r>
          </a:p>
          <a:p>
            <a:pPr lvl="1" eaLnBrk="1" hangingPunct="1">
              <a:lnSpc>
                <a:spcPct val="90000"/>
              </a:lnSpc>
            </a:pPr>
            <a:r>
              <a:rPr lang="en-US" b="1" u="sng" dirty="0" smtClean="0">
                <a:solidFill>
                  <a:srgbClr val="A50021"/>
                </a:solidFill>
              </a:rPr>
              <a:t>F</a:t>
            </a:r>
            <a:r>
              <a:rPr lang="en-US" b="1" dirty="0" smtClean="0"/>
              <a:t>atigue.</a:t>
            </a:r>
            <a:r>
              <a:rPr lang="en-US" dirty="0" smtClean="0"/>
              <a:t> The effects of fatigue should not be ignored. Team members should alert the team regarding their state of fatigue (e.g., “Watch me a little closer today. I only had 3 hours of sleep last night”).</a:t>
            </a:r>
          </a:p>
          <a:p>
            <a:pPr lvl="1" eaLnBrk="1" hangingPunct="1">
              <a:lnSpc>
                <a:spcPct val="90000"/>
              </a:lnSpc>
            </a:pPr>
            <a:r>
              <a:rPr lang="en-US" b="1" u="sng" dirty="0" smtClean="0">
                <a:solidFill>
                  <a:srgbClr val="A50021"/>
                </a:solidFill>
              </a:rPr>
              <a:t>E</a:t>
            </a:r>
            <a:r>
              <a:rPr lang="en-US" b="1" dirty="0" smtClean="0"/>
              <a:t>ating and Elimination</a:t>
            </a:r>
            <a:r>
              <a:rPr lang="en-US" dirty="0" smtClean="0"/>
              <a:t>. Has it been 6 hours since I have eaten or used the restroom? Many times we are so focused on ensuring our resident’s basic needs that we forget to take care of our own. Not taking care of our elimination needs affects our ability to concentrate and stresses us physiologically. </a:t>
            </a:r>
          </a:p>
          <a:p>
            <a:pPr marL="0" indent="0" eaLnBrk="1" hangingPunct="1">
              <a:lnSpc>
                <a:spcPct val="90000"/>
              </a:lnSpc>
            </a:pPr>
            <a:r>
              <a:rPr lang="en-US" dirty="0" smtClean="0"/>
              <a:t>Teams should be encouraged to set goals concerning the items on this checklist (e.g., everyone will be given the opportunity to take a break and have lunch today).</a:t>
            </a:r>
          </a:p>
          <a:p>
            <a:pPr marL="0" indent="0" eaLnBrk="1" hangingPunct="1">
              <a:lnSpc>
                <a:spcPct val="90000"/>
              </a:lnSpc>
              <a:spcBef>
                <a:spcPct val="0"/>
              </a:spcBef>
            </a:pPr>
            <a:endParaRPr lang="en-US" dirty="0" smtClean="0"/>
          </a:p>
          <a:p>
            <a:pPr marL="0" indent="0" eaLnBrk="1" hangingPunct="1">
              <a:lnSpc>
                <a:spcPct val="90000"/>
              </a:lnSpc>
            </a:pPr>
            <a:r>
              <a:rPr lang="en-US" b="1" dirty="0" smtClean="0"/>
              <a:t>ASK:</a:t>
            </a:r>
          </a:p>
          <a:p>
            <a:pPr lvl="1" eaLnBrk="1" hangingPunct="1">
              <a:lnSpc>
                <a:spcPct val="90000"/>
              </a:lnSpc>
            </a:pPr>
            <a:r>
              <a:rPr lang="en-US" dirty="0" smtClean="0"/>
              <a:t>In your current situation, do you feel able to express that you’re not safe? </a:t>
            </a:r>
          </a:p>
          <a:p>
            <a:pPr lvl="1" eaLnBrk="1" hangingPunct="1">
              <a:lnSpc>
                <a:spcPct val="90000"/>
              </a:lnSpc>
            </a:pPr>
            <a:r>
              <a:rPr lang="en-US" dirty="0" smtClean="0"/>
              <a:t>What are the factors that inhibit you from doing so and/or that contribute to your inability to do so?</a:t>
            </a:r>
          </a:p>
          <a:p>
            <a:pPr lvl="1" eaLnBrk="1" hangingPunct="1">
              <a:lnSpc>
                <a:spcPct val="90000"/>
              </a:lnSpc>
            </a:pPr>
            <a:r>
              <a:rPr lang="en-US" dirty="0" smtClean="0"/>
              <a:t>If you feel inhibited, what can you and your team do to change the culture?</a:t>
            </a:r>
          </a:p>
          <a:p>
            <a:pPr marL="0" indent="0" eaLnBrk="1" hangingPunct="1">
              <a:lnSpc>
                <a:spcPct val="90000"/>
              </a:lnSpc>
            </a:pPr>
            <a:r>
              <a:rPr lang="en-US" dirty="0" smtClean="0"/>
              <a:t>For this to be successful, there must be a culture in place in which staff feel safe to be honest without fear of reprisal, retribution, or disdain.</a:t>
            </a:r>
          </a:p>
          <a:p>
            <a:pPr marL="0" indent="0" eaLnBrk="1" hangingPunct="1">
              <a:lnSpc>
                <a:spcPct val="90000"/>
              </a:lnSpc>
            </a:pPr>
            <a:endParaRPr lang="en-US" dirty="0" smtClean="0"/>
          </a:p>
        </p:txBody>
      </p:sp>
      <p:pic>
        <p:nvPicPr>
          <p:cNvPr id="5" name="Picture 4" descr="igessentialssl13.JPG"/>
          <p:cNvPicPr>
            <a:picLocks noChangeAspect="1"/>
          </p:cNvPicPr>
          <p:nvPr/>
        </p:nvPicPr>
        <p:blipFill>
          <a:blip r:embed="rId2" cstate="print"/>
          <a:stretch>
            <a:fillRect/>
          </a:stretch>
        </p:blipFill>
        <p:spPr>
          <a:xfrm>
            <a:off x="360948" y="1001629"/>
            <a:ext cx="1371600" cy="10287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miter lim="800000"/>
            <a:headEnd/>
            <a:tailEnd/>
          </a:ln>
        </p:spPr>
        <p:txBody>
          <a:bodyPr/>
          <a:lstStyle/>
          <a:p>
            <a:fld id="{DAFECE0E-85CA-48BE-975C-70BE93D41F58}"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TASK ASSISTANCE</a:t>
            </a:r>
          </a:p>
        </p:txBody>
      </p:sp>
      <p:sp>
        <p:nvSpPr>
          <p:cNvPr id="18436"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One method of providing mutual support is through task assistance. Task assistance is guided by situation monitoring because situation awareness allows team members to effectively identify the need for assistance by others on the team. To a certain degree, some of us have been conditioned to avoid asking for help because of the fear of suggesting lack of knowledge or confidence. Many people refuse to seek assistance when overwhelmed by tasks. In support of resident safety, however, task assistance is expected.  </a:t>
            </a:r>
          </a:p>
          <a:p>
            <a:pPr marL="0" indent="0" eaLnBrk="1" hangingPunct="1"/>
            <a:endParaRPr lang="en-US" b="1" dirty="0" smtClean="0"/>
          </a:p>
          <a:p>
            <a:pPr marL="0" indent="0" eaLnBrk="1" hangingPunct="1"/>
            <a:r>
              <a:rPr lang="en-US" b="1" dirty="0" smtClean="0"/>
              <a:t>ASK:</a:t>
            </a:r>
          </a:p>
          <a:p>
            <a:pPr marL="0" indent="0" eaLnBrk="1" hangingPunct="1"/>
            <a:r>
              <a:rPr lang="en-US" dirty="0" smtClean="0"/>
              <a:t>What can happen when we are overwhelmed and we do not seek task assistance? </a:t>
            </a:r>
          </a:p>
          <a:p>
            <a:pPr marL="0" indent="0" eaLnBrk="1" hangingPunct="1"/>
            <a:endParaRPr lang="en-US" dirty="0" smtClean="0"/>
          </a:p>
          <a:p>
            <a:pPr marL="0" indent="0" eaLnBrk="1" hangingPunct="1"/>
            <a:r>
              <a:rPr lang="en-US" b="1" dirty="0" smtClean="0"/>
              <a:t>SAY:</a:t>
            </a:r>
          </a:p>
          <a:p>
            <a:pPr marL="0" indent="0" eaLnBrk="1" hangingPunct="1"/>
            <a:r>
              <a:rPr lang="en-US" dirty="0" smtClean="0"/>
              <a:t>Error vulnerability is increased when people are under stress, are in high-task situations, or are fatigued. One of the most important concepts to remember with regard to task assistance is that assistance should be actively given and offered whenever there is a concern for resident safety related to workload. Always remember the focus should be on resident safety rather than the individual’s need for task assistance.</a:t>
            </a:r>
          </a:p>
          <a:p>
            <a:pPr marL="0" indent="0" eaLnBrk="1" hangingPunct="1"/>
            <a:r>
              <a:rPr lang="en-US" dirty="0" smtClean="0"/>
              <a:t>Task assistance may involve a</a:t>
            </a:r>
            <a:r>
              <a:rPr lang="en-US" dirty="0" smtClean="0">
                <a:cs typeface="Times New Roman" pitchFamily="18" charset="0"/>
              </a:rPr>
              <a:t>sking for assistance when overwhelmed or unsure, </a:t>
            </a:r>
            <a:r>
              <a:rPr lang="en-US" dirty="0" smtClean="0"/>
              <a:t>helping team members to perform their tasks, shifting workload by redistributing tasks to other team members, delaying/rerouting work so the overburdened member can recover, and/or filling in for overburdened team members when necessary.</a:t>
            </a:r>
          </a:p>
          <a:p>
            <a:pPr marL="0" indent="0" eaLnBrk="1" hangingPunct="1"/>
            <a:endParaRPr lang="en-US" dirty="0" smtClean="0"/>
          </a:p>
        </p:txBody>
      </p:sp>
      <p:pic>
        <p:nvPicPr>
          <p:cNvPr id="6" name="Picture 5" descr="igessentialssl14.JPG"/>
          <p:cNvPicPr>
            <a:picLocks noChangeAspect="1"/>
          </p:cNvPicPr>
          <p:nvPr/>
        </p:nvPicPr>
        <p:blipFill>
          <a:blip r:embed="rId2" cstate="print"/>
          <a:stretch>
            <a:fillRect/>
          </a:stretch>
        </p:blipFill>
        <p:spPr>
          <a:xfrm>
            <a:off x="5137485" y="1025692"/>
            <a:ext cx="1371600" cy="10287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FEEDBACK</a:t>
            </a:r>
          </a:p>
        </p:txBody>
      </p:sp>
      <p:sp>
        <p:nvSpPr>
          <p:cNvPr id="19459"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Another type of mutual support is feedback. Feedback is information provided for the purpose of improving team performance. The ability to communicate self-improvement information in a useful way is an important skill in the team improvement process. Feedback can be given by any team member at any time. It is not limited to management roles or formal evaluation mechanisms. Performance feedback benefits the team in several ways:</a:t>
            </a:r>
          </a:p>
          <a:p>
            <a:pPr lvl="1" eaLnBrk="1" hangingPunct="1"/>
            <a:r>
              <a:rPr lang="en-US" dirty="0" smtClean="0"/>
              <a:t>Fosters improvement in work performance</a:t>
            </a:r>
          </a:p>
          <a:p>
            <a:pPr lvl="1" eaLnBrk="1" hangingPunct="1"/>
            <a:r>
              <a:rPr lang="en-US" dirty="0" smtClean="0"/>
              <a:t>Meets the team’s and individual’s need for growth</a:t>
            </a:r>
          </a:p>
          <a:p>
            <a:pPr lvl="1" eaLnBrk="1" hangingPunct="1"/>
            <a:r>
              <a:rPr lang="en-US" dirty="0" smtClean="0"/>
              <a:t>Promotes better working relationships</a:t>
            </a:r>
          </a:p>
          <a:p>
            <a:pPr lvl="1" eaLnBrk="1" hangingPunct="1"/>
            <a:r>
              <a:rPr lang="en-US" dirty="0" smtClean="0"/>
              <a:t>Helps the team set goals for ongoing improvement</a:t>
            </a:r>
          </a:p>
          <a:p>
            <a:pPr marL="0" indent="0" eaLnBrk="1" hangingPunct="1"/>
            <a:endParaRPr lang="en-US" dirty="0" smtClean="0"/>
          </a:p>
          <a:p>
            <a:pPr marL="0" indent="0" eaLnBrk="1" hangingPunct="1"/>
            <a:r>
              <a:rPr lang="en-US" b="1" dirty="0" smtClean="0"/>
              <a:t>	DISCUSSION:</a:t>
            </a:r>
          </a:p>
          <a:p>
            <a:pPr lvl="1" eaLnBrk="1" hangingPunct="1"/>
            <a:r>
              <a:rPr lang="en-US" dirty="0" smtClean="0"/>
              <a:t>What are examples of giving feedback?</a:t>
            </a:r>
          </a:p>
          <a:p>
            <a:pPr lvl="2" eaLnBrk="1" hangingPunct="1"/>
            <a:r>
              <a:rPr lang="en-US" dirty="0" smtClean="0"/>
              <a:t>Cautioning team members about potentially unsafe situations. Example: “I have noticed that Mr. Walsh’s gait has become more unsteady. Do you think he should be screened by PT?”</a:t>
            </a:r>
          </a:p>
          <a:p>
            <a:pPr lvl="2" eaLnBrk="1" hangingPunct="1"/>
            <a:r>
              <a:rPr lang="en-US" dirty="0" smtClean="0"/>
              <a:t>Providing necessary information. Example: “I’ve researched the resident’s falls over the past few months. Here are the Accident &amp; Incident reports. He seems to be falling mostly on the second shift, about an hour after dinner.”</a:t>
            </a:r>
          </a:p>
          <a:p>
            <a:pPr lvl="2" eaLnBrk="1" hangingPunct="1"/>
            <a:r>
              <a:rPr lang="en-US" dirty="0" smtClean="0">
                <a:cs typeface="Times New Roman" pitchFamily="18" charset="0"/>
              </a:rPr>
              <a:t>P</a:t>
            </a:r>
            <a:r>
              <a:rPr lang="en-US" dirty="0" smtClean="0"/>
              <a:t>roviding encouragement. Example: After she completed her first day of work, she was told by the director of nursing that she did a great job treating all the residents with respect and dignity and they were happy to have her working at their nursing home. </a:t>
            </a:r>
            <a:endParaRPr lang="en-US" dirty="0" smtClean="0">
              <a:cs typeface="Times New Roman" pitchFamily="18" charset="0"/>
            </a:endParaRPr>
          </a:p>
          <a:p>
            <a:pPr marL="0" indent="0" eaLnBrk="1" hangingPunct="1"/>
            <a:endParaRPr lang="en-US" dirty="0" smtClean="0"/>
          </a:p>
        </p:txBody>
      </p:sp>
      <p:pic>
        <p:nvPicPr>
          <p:cNvPr id="19460" name="Picture 12"/>
          <p:cNvPicPr>
            <a:picLocks noChangeAspect="1" noChangeArrowheads="1"/>
          </p:cNvPicPr>
          <p:nvPr/>
        </p:nvPicPr>
        <p:blipFill>
          <a:blip r:embed="rId2" cstate="print"/>
          <a:srcRect/>
          <a:stretch>
            <a:fillRect/>
          </a:stretch>
        </p:blipFill>
        <p:spPr bwMode="auto">
          <a:xfrm>
            <a:off x="1981200" y="4038600"/>
            <a:ext cx="292100" cy="292100"/>
          </a:xfrm>
          <a:prstGeom prst="rect">
            <a:avLst/>
          </a:prstGeom>
          <a:noFill/>
          <a:ln w="9525">
            <a:noFill/>
            <a:miter lim="800000"/>
            <a:headEnd/>
            <a:tailEnd/>
          </a:ln>
        </p:spPr>
      </p:pic>
      <p:pic>
        <p:nvPicPr>
          <p:cNvPr id="6" name="Picture 5" descr="igessentialssl15.JPG"/>
          <p:cNvPicPr>
            <a:picLocks noChangeAspect="1"/>
          </p:cNvPicPr>
          <p:nvPr/>
        </p:nvPicPr>
        <p:blipFill>
          <a:blip r:embed="rId3" cstate="print"/>
          <a:stretch>
            <a:fillRect/>
          </a:stretch>
        </p:blipFill>
        <p:spPr>
          <a:xfrm>
            <a:off x="348916" y="1001629"/>
            <a:ext cx="1371600" cy="10287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miter lim="800000"/>
            <a:headEnd/>
            <a:tailEnd/>
          </a:ln>
        </p:spPr>
        <p:txBody>
          <a:bodyPr/>
          <a:lstStyle/>
          <a:p>
            <a:fld id="{AE8EFE0A-9610-4C47-B2A9-FEEDEAF434BF}"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ADVOCACY AND ASSERTION</a:t>
            </a:r>
          </a:p>
        </p:txBody>
      </p:sp>
      <p:sp>
        <p:nvSpPr>
          <p:cNvPr id="20484"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Advocacy and assertion interventions are invoked when a team member’s viewpoint does not coincide with that of a </a:t>
            </a:r>
            <a:r>
              <a:rPr lang="en-US" dirty="0" err="1" smtClean="0"/>
              <a:t>decisionmaker</a:t>
            </a:r>
            <a:r>
              <a:rPr lang="en-US" dirty="0" smtClean="0"/>
              <a:t>. In advocating for the resident and asserting a corrective action, the team member has an opportunity to correct errors or the loss of situation awareness. Failure to use advocacy and assertion has been frequently identified as a primary contributor to the clinical errors found in malpractice cases and sentinel events.</a:t>
            </a:r>
          </a:p>
          <a:p>
            <a:pPr marL="0" indent="0" eaLnBrk="1" hangingPunct="1"/>
            <a:endParaRPr lang="en-US" dirty="0" smtClean="0"/>
          </a:p>
          <a:p>
            <a:pPr marL="0" indent="0" eaLnBrk="1" hangingPunct="1"/>
            <a:r>
              <a:rPr lang="en-US" dirty="0" smtClean="0"/>
              <a:t>You should advocate for the resident even when your viewpoint is unpopular, is in opposition to another person's view, or questions authority. When advocating, assert your viewpoint in a firm and respectful manner. You should also be persistent and persuasive, providing evidence or data for your concerns.</a:t>
            </a:r>
          </a:p>
          <a:p>
            <a:pPr marL="0" indent="0" eaLnBrk="1" hangingPunct="1"/>
            <a:endParaRPr lang="en-US" dirty="0" smtClean="0"/>
          </a:p>
        </p:txBody>
      </p:sp>
      <p:pic>
        <p:nvPicPr>
          <p:cNvPr id="6" name="Picture 5" descr="igessentialssl16.JPG"/>
          <p:cNvPicPr>
            <a:picLocks noChangeAspect="1"/>
          </p:cNvPicPr>
          <p:nvPr/>
        </p:nvPicPr>
        <p:blipFill>
          <a:blip r:embed="rId2" cstate="print"/>
          <a:stretch>
            <a:fillRect/>
          </a:stretch>
        </p:blipFill>
        <p:spPr>
          <a:xfrm>
            <a:off x="5137484" y="1013661"/>
            <a:ext cx="1371600" cy="10287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TWO-CHALLENGE RULE</a:t>
            </a:r>
          </a:p>
        </p:txBody>
      </p:sp>
      <p:sp>
        <p:nvSpPr>
          <p:cNvPr id="21507"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It is important to voice your concern by advocating and asserting your statement at least twice if the initial assertion is ignored (thus the name, “Two-Challenge rule”). These two attempts may come from the same person or two different team members. The first challenge should be in the form of a question. The s</a:t>
            </a:r>
            <a:r>
              <a:rPr lang="en-US" dirty="0" smtClean="0">
                <a:cs typeface="Times New Roman" pitchFamily="18" charset="0"/>
              </a:rPr>
              <a:t>econd</a:t>
            </a:r>
            <a:r>
              <a:rPr lang="en-US" dirty="0" smtClean="0"/>
              <a:t> challenge should provide some support for your concern. Remember this is about advocating for the resident. The “Two-Challenge" tactic ensures that an expressed concern has been heard, understood, and acknowledged.</a:t>
            </a:r>
          </a:p>
          <a:p>
            <a:pPr marL="0" indent="0" eaLnBrk="1" hangingPunct="1"/>
            <a:endParaRPr lang="en-US" dirty="0" smtClean="0"/>
          </a:p>
          <a:p>
            <a:pPr marL="0" indent="0" eaLnBrk="1" hangingPunct="1"/>
            <a:r>
              <a:rPr lang="en-US" dirty="0" smtClean="0"/>
              <a:t>There may be times when an initial assertion is ignored. If after two attempts the concern is still disregarded, but the team member believes resident or staff safety is or may be severely compromised, the Two-Challenge rule mandates taking a stronger course of action or using a supervisor or chain of command. This overcomes our natural tendency to believe the medical team leader must always know what he or she is doing, even when the actions taken depart from established guidelines. When invoking this rule and moving up the chain, it is essential to communicate to the entire health care team that additional input has been solicited.</a:t>
            </a:r>
          </a:p>
          <a:p>
            <a:pPr marL="0" indent="0" eaLnBrk="1" hangingPunct="1"/>
            <a:endParaRPr lang="en-US" dirty="0" smtClean="0"/>
          </a:p>
          <a:p>
            <a:pPr marL="0" indent="0" eaLnBrk="1" hangingPunct="1"/>
            <a:r>
              <a:rPr lang="en-US" dirty="0" smtClean="0"/>
              <a:t>If you personally are challenged by a team member, it is your responsibility to acknowledge the concerns instead of ignoring the person. Any team member should be empowered to “stop the line” if he or she senses or discovers an essential safety breach. This is an action that should never be taken lightly, but requires immediate cessation of the process to resolve the safety issue.</a:t>
            </a:r>
          </a:p>
          <a:p>
            <a:pPr marL="0" indent="0" eaLnBrk="1" hangingPunct="1"/>
            <a:endParaRPr lang="en-US" dirty="0" smtClean="0"/>
          </a:p>
        </p:txBody>
      </p:sp>
      <p:pic>
        <p:nvPicPr>
          <p:cNvPr id="5" name="Picture 4" descr="igessentialssl17.JPG"/>
          <p:cNvPicPr>
            <a:picLocks noChangeAspect="1"/>
          </p:cNvPicPr>
          <p:nvPr/>
        </p:nvPicPr>
        <p:blipFill>
          <a:blip r:embed="rId2" cstate="print"/>
          <a:stretch>
            <a:fillRect/>
          </a:stretch>
        </p:blipFill>
        <p:spPr>
          <a:xfrm>
            <a:off x="372979" y="989597"/>
            <a:ext cx="1371600" cy="10287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miter lim="800000"/>
            <a:headEnd/>
            <a:tailEnd/>
          </a:ln>
        </p:spPr>
        <p:txBody>
          <a:bodyPr/>
          <a:lstStyle/>
          <a:p>
            <a:fld id="{47F88F28-E3AB-450A-93A4-4AF1BA0B3B32}"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p:txBody>
          <a:bodyPr/>
          <a:lstStyle/>
          <a:p>
            <a:pPr marL="0" indent="0" eaLnBrk="1" hangingPunct="1"/>
            <a:r>
              <a:rPr lang="en-US" b="1" dirty="0" smtClean="0"/>
              <a:t>	Instructor Note: </a:t>
            </a:r>
            <a:r>
              <a:rPr lang="en-US" dirty="0" smtClean="0"/>
              <a:t>Throughout this course you may choose to demonstrate tools and techniques using the video vignettes that are outlined in the video matrix. At the end of this course is an exercise to reinforce the use of </a:t>
            </a:r>
            <a:r>
              <a:rPr lang="en-US" dirty="0" err="1" smtClean="0"/>
              <a:t>TeamSTEPPS</a:t>
            </a:r>
            <a:r>
              <a:rPr lang="en-US" dirty="0" smtClean="0"/>
              <a:t> with </a:t>
            </a:r>
            <a:r>
              <a:rPr lang="en-US" dirty="0" smtClean="0"/>
              <a:t>a video vignette. You may choose to substitute with an example from the specialty scenario section. </a:t>
            </a:r>
          </a:p>
          <a:p>
            <a:pPr marL="0" indent="0" eaLnBrk="1" hangingPunct="1"/>
            <a:endParaRPr lang="en-US" b="1" dirty="0" smtClean="0"/>
          </a:p>
          <a:p>
            <a:pPr marL="0" indent="0" eaLnBrk="1" hangingPunct="1"/>
            <a:r>
              <a:rPr lang="en-US" b="1" dirty="0" smtClean="0"/>
              <a:t>SAY:</a:t>
            </a:r>
          </a:p>
          <a:p>
            <a:pPr marL="0" indent="0" eaLnBrk="1" hangingPunct="1"/>
            <a:r>
              <a:rPr lang="en-US" dirty="0" smtClean="0"/>
              <a:t>In this course, we’ll:</a:t>
            </a:r>
          </a:p>
          <a:p>
            <a:pPr lvl="1" eaLnBrk="1" hangingPunct="1"/>
            <a:r>
              <a:rPr lang="en-US" dirty="0" smtClean="0"/>
              <a:t>Discuss the </a:t>
            </a:r>
            <a:r>
              <a:rPr lang="en-US" dirty="0" err="1" smtClean="0"/>
              <a:t>TeamSTEPPS</a:t>
            </a:r>
            <a:r>
              <a:rPr lang="en-US" dirty="0" smtClean="0"/>
              <a:t> framework and key principles</a:t>
            </a:r>
          </a:p>
          <a:p>
            <a:pPr lvl="1" eaLnBrk="1" hangingPunct="1"/>
            <a:r>
              <a:rPr lang="en-US" dirty="0" smtClean="0"/>
              <a:t>Describe the components of a multi-team system (MTS)</a:t>
            </a:r>
          </a:p>
          <a:p>
            <a:pPr lvl="1" eaLnBrk="1" hangingPunct="1"/>
            <a:r>
              <a:rPr lang="en-US" dirty="0" smtClean="0"/>
              <a:t>Describe effective team leader skills and three leadership techniques</a:t>
            </a:r>
          </a:p>
          <a:p>
            <a:pPr lvl="1" eaLnBrk="1" hangingPunct="1"/>
            <a:r>
              <a:rPr lang="en-US" dirty="0" smtClean="0"/>
              <a:t>Define situation monitoring</a:t>
            </a:r>
          </a:p>
          <a:p>
            <a:pPr lvl="1" eaLnBrk="1" hangingPunct="1"/>
            <a:r>
              <a:rPr lang="en-US" dirty="0" smtClean="0"/>
              <a:t>Describe three situation monitoring techniques</a:t>
            </a:r>
          </a:p>
          <a:p>
            <a:pPr lvl="1" eaLnBrk="1" hangingPunct="1"/>
            <a:r>
              <a:rPr lang="en-US" dirty="0" smtClean="0"/>
              <a:t>Describe five mutual support techniques</a:t>
            </a:r>
          </a:p>
          <a:p>
            <a:pPr lvl="1" eaLnBrk="1" hangingPunct="1"/>
            <a:r>
              <a:rPr lang="en-US" dirty="0" smtClean="0"/>
              <a:t>Identify common approaches to conflict management</a:t>
            </a:r>
          </a:p>
          <a:p>
            <a:pPr lvl="1" eaLnBrk="1" hangingPunct="1"/>
            <a:r>
              <a:rPr lang="en-US" dirty="0" smtClean="0"/>
              <a:t>Describe four communication techniques</a:t>
            </a:r>
          </a:p>
          <a:p>
            <a:pPr lvl="1" eaLnBrk="1" hangingPunct="1"/>
            <a:r>
              <a:rPr lang="en-US" dirty="0" smtClean="0"/>
              <a:t>Describe observable behaviors for each of the key </a:t>
            </a:r>
            <a:r>
              <a:rPr lang="en-US" dirty="0" err="1" smtClean="0"/>
              <a:t>TeamSTEPPS</a:t>
            </a:r>
            <a:r>
              <a:rPr lang="en-US" dirty="0" smtClean="0"/>
              <a:t> terms</a:t>
            </a:r>
          </a:p>
          <a:p>
            <a:pPr lvl="1" eaLnBrk="1" hangingPunct="1"/>
            <a:r>
              <a:rPr lang="en-US" dirty="0" smtClean="0"/>
              <a:t>Identify barriers to teamwork, strategies to overcome teamwork barriers, and potential successful outcomes</a:t>
            </a:r>
          </a:p>
          <a:p>
            <a:pPr lvl="1" eaLnBrk="1" hangingPunct="1"/>
            <a:endParaRPr lang="en-US" dirty="0" smtClean="0"/>
          </a:p>
          <a:p>
            <a:pPr lvl="1" eaLnBrk="1" hangingPunct="1"/>
            <a:endParaRPr lang="en-US" dirty="0" smtClean="0"/>
          </a:p>
          <a:p>
            <a:pPr lvl="1" eaLnBrk="1" hangingPunct="1"/>
            <a:endParaRPr lang="en-US" dirty="0" smtClean="0"/>
          </a:p>
        </p:txBody>
      </p:sp>
      <p:sp>
        <p:nvSpPr>
          <p:cNvPr id="4101" name="Rectangle 6"/>
          <p:cNvSpPr>
            <a:spLocks noChangeArrowheads="1"/>
          </p:cNvSpPr>
          <p:nvPr/>
        </p:nvSpPr>
        <p:spPr bwMode="auto">
          <a:xfrm>
            <a:off x="5029200" y="3505200"/>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b="1">
                <a:solidFill>
                  <a:srgbClr val="333399"/>
                </a:solidFill>
              </a:rPr>
              <a:t>	TIME:</a:t>
            </a:r>
          </a:p>
          <a:p>
            <a:pPr>
              <a:spcBef>
                <a:spcPct val="50000"/>
              </a:spcBef>
              <a:tabLst>
                <a:tab pos="285750" algn="l"/>
              </a:tabLst>
            </a:pPr>
            <a:r>
              <a:rPr lang="en-US" sz="1200">
                <a:solidFill>
                  <a:srgbClr val="333399"/>
                </a:solidFill>
              </a:rPr>
              <a:t>	2 hours</a:t>
            </a:r>
          </a:p>
        </p:txBody>
      </p:sp>
      <p:pic>
        <p:nvPicPr>
          <p:cNvPr id="4102" name="Picture 7"/>
          <p:cNvPicPr>
            <a:picLocks noChangeAspect="1" noChangeArrowheads="1"/>
          </p:cNvPicPr>
          <p:nvPr/>
        </p:nvPicPr>
        <p:blipFill>
          <a:blip r:embed="rId2" cstate="print"/>
          <a:srcRect/>
          <a:stretch>
            <a:fillRect/>
          </a:stretch>
        </p:blipFill>
        <p:spPr bwMode="auto">
          <a:xfrm>
            <a:off x="5105400" y="3505200"/>
            <a:ext cx="209550" cy="228600"/>
          </a:xfrm>
          <a:prstGeom prst="rect">
            <a:avLst/>
          </a:prstGeom>
          <a:noFill/>
          <a:ln w="9525">
            <a:noFill/>
            <a:miter lim="800000"/>
            <a:headEnd/>
            <a:tailEnd/>
          </a:ln>
        </p:spPr>
      </p:pic>
      <p:pic>
        <p:nvPicPr>
          <p:cNvPr id="4103" name="Picture 5"/>
          <p:cNvPicPr>
            <a:picLocks noChangeAspect="1" noChangeArrowheads="1"/>
          </p:cNvPicPr>
          <p:nvPr/>
        </p:nvPicPr>
        <p:blipFill>
          <a:blip r:embed="rId3" cstate="print"/>
          <a:srcRect/>
          <a:stretch>
            <a:fillRect/>
          </a:stretch>
        </p:blipFill>
        <p:spPr bwMode="auto">
          <a:xfrm>
            <a:off x="381000" y="885825"/>
            <a:ext cx="304800" cy="201613"/>
          </a:xfrm>
          <a:prstGeom prst="rect">
            <a:avLst/>
          </a:prstGeom>
          <a:noFill/>
          <a:ln w="9525">
            <a:noFill/>
            <a:miter lim="800000"/>
            <a:headEnd/>
            <a:tailEnd/>
          </a:ln>
        </p:spPr>
      </p:pic>
      <p:sp>
        <p:nvSpPr>
          <p:cNvPr id="10" name="TextBox 9"/>
          <p:cNvSpPr txBox="1"/>
          <p:nvPr/>
        </p:nvSpPr>
        <p:spPr>
          <a:xfrm>
            <a:off x="5101389" y="2117558"/>
            <a:ext cx="1467853" cy="246221"/>
          </a:xfrm>
          <a:prstGeom prst="rect">
            <a:avLst/>
          </a:prstGeom>
          <a:noFill/>
        </p:spPr>
        <p:txBody>
          <a:bodyPr wrap="square" rtlCol="0">
            <a:spAutoFit/>
          </a:bodyPr>
          <a:lstStyle/>
          <a:p>
            <a:pPr algn="ctr"/>
            <a:r>
              <a:rPr lang="en-US" sz="1000" b="1" dirty="0" smtClean="0"/>
              <a:t>NO SLIDE</a:t>
            </a:r>
            <a:endParaRPr lang="en-US" sz="1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miter lim="800000"/>
            <a:headEnd/>
            <a:tailEnd/>
          </a:ln>
        </p:spPr>
        <p:txBody>
          <a:bodyPr/>
          <a:lstStyle/>
          <a:p>
            <a:fld id="{F77B8A8C-E4E9-4001-9BE3-82121DA854CD}"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CUS </a:t>
            </a:r>
          </a:p>
        </p:txBody>
      </p:sp>
      <p:sp>
        <p:nvSpPr>
          <p:cNvPr id="22532" name="Rectangle 3"/>
          <p:cNvSpPr>
            <a:spLocks noGrp="1" noChangeArrowheads="1"/>
          </p:cNvSpPr>
          <p:nvPr>
            <p:ph type="body" idx="1"/>
          </p:nvPr>
        </p:nvSpPr>
        <p:spPr/>
        <p:txBody>
          <a:bodyPr/>
          <a:lstStyle/>
          <a:p>
            <a:pPr marL="0" indent="0" eaLnBrk="1" hangingPunct="1"/>
            <a:r>
              <a:rPr lang="en-US" b="1" smtClean="0"/>
              <a:t>SAY:</a:t>
            </a:r>
          </a:p>
          <a:p>
            <a:pPr marL="0" indent="0" eaLnBrk="1" hangingPunct="1"/>
            <a:r>
              <a:rPr lang="en-US" smtClean="0"/>
              <a:t>Using the CUS technique provides another framework for conflict resolution, advocacy, and mutual support. Signal words, such as “danger,” “warning,” and “caution” are common in the medical arena. They catch the reader's attention. “CUS” and several other signal phrases have a similar effect in verbal communication. When they are spoken, all team members will understand clearly not only the issue but also the magnitude of the issue. </a:t>
            </a:r>
          </a:p>
          <a:p>
            <a:pPr lvl="1" eaLnBrk="1" hangingPunct="1"/>
            <a:r>
              <a:rPr lang="en-US" smtClean="0"/>
              <a:t>First, state your concern.</a:t>
            </a:r>
          </a:p>
          <a:p>
            <a:pPr lvl="1" eaLnBrk="1" hangingPunct="1"/>
            <a:r>
              <a:rPr lang="en-US" smtClean="0"/>
              <a:t>Then state why you are uncomfortable.</a:t>
            </a:r>
          </a:p>
          <a:p>
            <a:pPr lvl="1" eaLnBrk="1" hangingPunct="1"/>
            <a:r>
              <a:rPr lang="en-US" smtClean="0"/>
              <a:t>If the conflict is not resolved, state that there is a safety issue. Discuss in what way the concern is related to safety. If the safety issue is not acknowledged, a supervisor should be notified.</a:t>
            </a:r>
          </a:p>
          <a:p>
            <a:pPr marL="0" indent="0" eaLnBrk="1" hangingPunct="1"/>
            <a:r>
              <a:rPr lang="en-US" smtClean="0"/>
              <a:t>A few other phrases in use are</a:t>
            </a:r>
            <a:r>
              <a:rPr lang="en-US" smtClean="0">
                <a:cs typeface="Times New Roman" pitchFamily="18" charset="0"/>
              </a:rPr>
              <a:t>—</a:t>
            </a:r>
            <a:endParaRPr lang="en-US" smtClean="0"/>
          </a:p>
          <a:p>
            <a:pPr lvl="1" eaLnBrk="1" hangingPunct="1"/>
            <a:r>
              <a:rPr lang="en-US" smtClean="0"/>
              <a:t>I would like some clarity about…</a:t>
            </a:r>
          </a:p>
          <a:p>
            <a:pPr lvl="1" eaLnBrk="1" hangingPunct="1"/>
            <a:r>
              <a:rPr lang="en-US" smtClean="0"/>
              <a:t>Would you like some assistance?</a:t>
            </a:r>
          </a:p>
        </p:txBody>
      </p:sp>
      <p:pic>
        <p:nvPicPr>
          <p:cNvPr id="6" name="Picture 5" descr="igessentialssl18.JPG"/>
          <p:cNvPicPr>
            <a:picLocks noChangeAspect="1"/>
          </p:cNvPicPr>
          <p:nvPr/>
        </p:nvPicPr>
        <p:blipFill>
          <a:blip r:embed="rId2" cstate="print"/>
          <a:stretch>
            <a:fillRect/>
          </a:stretch>
        </p:blipFill>
        <p:spPr>
          <a:xfrm>
            <a:off x="5137484" y="1025692"/>
            <a:ext cx="1371600" cy="10287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CONFLICT RESOLUTION: DESC SCRIPT</a:t>
            </a:r>
          </a:p>
        </p:txBody>
      </p:sp>
      <p:sp>
        <p:nvSpPr>
          <p:cNvPr id="23555" name="Rectangle 3"/>
          <p:cNvSpPr>
            <a:spLocks noGrp="1" noChangeArrowheads="1"/>
          </p:cNvSpPr>
          <p:nvPr>
            <p:ph type="body" idx="1"/>
          </p:nvPr>
        </p:nvSpPr>
        <p:spPr/>
        <p:txBody>
          <a:bodyPr/>
          <a:lstStyle/>
          <a:p>
            <a:pPr marL="0" indent="0" eaLnBrk="1" hangingPunct="1">
              <a:tabLst/>
            </a:pPr>
            <a:r>
              <a:rPr lang="en-US" b="1" dirty="0" smtClean="0"/>
              <a:t>SAY:</a:t>
            </a:r>
          </a:p>
          <a:p>
            <a:pPr marL="0" indent="0" eaLnBrk="1" hangingPunct="1">
              <a:tabLst/>
            </a:pPr>
            <a:r>
              <a:rPr lang="en-US" dirty="0" smtClean="0"/>
              <a:t>What if a conflict has become personal in nature? The DESC script can be used to communicate effectively during all types of conflict, and is most effective in resolving personal conflict. The DESC script is used in the more challenging scenarios in which behaviors aren’t practiced, hostile or harassing behaviors are ongoing, and safe resident care is suffering.</a:t>
            </a:r>
          </a:p>
          <a:p>
            <a:pPr marL="0" indent="0" eaLnBrk="1" hangingPunct="1">
              <a:tabLst/>
            </a:pPr>
            <a:endParaRPr lang="en-US" dirty="0" smtClean="0"/>
          </a:p>
          <a:p>
            <a:pPr marL="0" indent="0" eaLnBrk="1" hangingPunct="1">
              <a:tabLst/>
            </a:pPr>
            <a:r>
              <a:rPr lang="en-US" dirty="0" smtClean="0"/>
              <a:t>DESC is a mnemonic for—</a:t>
            </a:r>
          </a:p>
          <a:p>
            <a:pPr marL="558800" lvl="2" indent="-371475" eaLnBrk="1" hangingPunct="1">
              <a:buFont typeface="Arial" charset="0"/>
              <a:buNone/>
              <a:tabLst/>
            </a:pPr>
            <a:r>
              <a:rPr lang="en-US" dirty="0" smtClean="0"/>
              <a:t>D =	Describe the specific situation</a:t>
            </a:r>
          </a:p>
          <a:p>
            <a:pPr marL="558800" lvl="2" indent="-371475" eaLnBrk="1" hangingPunct="1">
              <a:buFont typeface="Arial" charset="0"/>
              <a:buNone/>
              <a:tabLst/>
            </a:pPr>
            <a:r>
              <a:rPr lang="en-US" dirty="0" smtClean="0"/>
              <a:t>E =	Express your concerns about the action</a:t>
            </a:r>
          </a:p>
          <a:p>
            <a:pPr marL="558800" lvl="2" indent="-371475" eaLnBrk="1" hangingPunct="1">
              <a:buFont typeface="Arial" charset="0"/>
              <a:buNone/>
              <a:tabLst/>
            </a:pPr>
            <a:r>
              <a:rPr lang="en-US" dirty="0" smtClean="0"/>
              <a:t>S =	Suggest other alternatives</a:t>
            </a:r>
          </a:p>
          <a:p>
            <a:pPr marL="558800" lvl="2" indent="-371475" eaLnBrk="1" hangingPunct="1">
              <a:buFont typeface="Arial" charset="0"/>
              <a:buNone/>
              <a:tabLst/>
            </a:pPr>
            <a:r>
              <a:rPr lang="en-US" dirty="0" smtClean="0"/>
              <a:t>C =	Consequences should be stated</a:t>
            </a:r>
          </a:p>
          <a:p>
            <a:pPr marL="0" indent="0" eaLnBrk="1" hangingPunct="1">
              <a:tabLst/>
            </a:pPr>
            <a:endParaRPr lang="en-US" dirty="0" smtClean="0"/>
          </a:p>
          <a:p>
            <a:pPr marL="0" indent="0" eaLnBrk="1" hangingPunct="1">
              <a:tabLst/>
            </a:pPr>
            <a:r>
              <a:rPr lang="en-US" dirty="0" smtClean="0"/>
              <a:t>There are some crucial things to consider when using the DESC script:</a:t>
            </a:r>
          </a:p>
          <a:p>
            <a:pPr lvl="1" eaLnBrk="1" hangingPunct="1">
              <a:tabLst/>
            </a:pPr>
            <a:r>
              <a:rPr lang="en-US" dirty="0" smtClean="0"/>
              <a:t>Time the discussion.</a:t>
            </a:r>
          </a:p>
          <a:p>
            <a:pPr lvl="1" eaLnBrk="1" hangingPunct="1">
              <a:tabLst/>
            </a:pPr>
            <a:r>
              <a:rPr lang="en-US" dirty="0" smtClean="0">
                <a:cs typeface="Times New Roman" pitchFamily="18" charset="0"/>
              </a:rPr>
              <a:t> </a:t>
            </a:r>
            <a:r>
              <a:rPr lang="en-US" dirty="0" smtClean="0"/>
              <a:t>Work on win-win</a:t>
            </a:r>
            <a:r>
              <a:rPr lang="en-US" dirty="0" smtClean="0">
                <a:cs typeface="Times New Roman" pitchFamily="18" charset="0"/>
              </a:rPr>
              <a:t>—</a:t>
            </a:r>
            <a:r>
              <a:rPr lang="en-US" dirty="0" smtClean="0"/>
              <a:t>Despite your interpersonal conflict with the </a:t>
            </a:r>
            <a:br>
              <a:rPr lang="en-US" dirty="0" smtClean="0"/>
            </a:br>
            <a:r>
              <a:rPr lang="en-US" dirty="0" smtClean="0"/>
              <a:t> other party, team unity and quality of care depend on </a:t>
            </a:r>
            <a:br>
              <a:rPr lang="en-US" dirty="0" smtClean="0"/>
            </a:br>
            <a:r>
              <a:rPr lang="en-US" dirty="0" smtClean="0"/>
              <a:t> coming to a solution that all parties can live with.</a:t>
            </a:r>
          </a:p>
          <a:p>
            <a:pPr lvl="1" eaLnBrk="1" hangingPunct="1">
              <a:tabLst/>
            </a:pPr>
            <a:r>
              <a:rPr lang="en-US" dirty="0" smtClean="0">
                <a:cs typeface="Times New Roman" pitchFamily="18" charset="0"/>
              </a:rPr>
              <a:t> Frame problems in terms of personal experience and lessons </a:t>
            </a:r>
            <a:br>
              <a:rPr lang="en-US" dirty="0" smtClean="0">
                <a:cs typeface="Times New Roman" pitchFamily="18" charset="0"/>
              </a:rPr>
            </a:br>
            <a:r>
              <a:rPr lang="en-US" dirty="0" smtClean="0">
                <a:cs typeface="Times New Roman" pitchFamily="18" charset="0"/>
              </a:rPr>
              <a:t> learned.</a:t>
            </a:r>
          </a:p>
          <a:p>
            <a:pPr lvl="1" eaLnBrk="1" hangingPunct="1">
              <a:tabLst/>
            </a:pPr>
            <a:r>
              <a:rPr lang="en-US" dirty="0" smtClean="0"/>
              <a:t>Choose the location</a:t>
            </a:r>
            <a:r>
              <a:rPr lang="en-US" dirty="0" smtClean="0">
                <a:cs typeface="Times New Roman" pitchFamily="18" charset="0"/>
              </a:rPr>
              <a:t>—</a:t>
            </a:r>
            <a:r>
              <a:rPr lang="en-US" dirty="0" smtClean="0"/>
              <a:t>A private location that is not in front of the resident or other team members will allow both parties to focus on resolving the conflict rather than on saving face.</a:t>
            </a:r>
          </a:p>
          <a:p>
            <a:pPr lvl="1" eaLnBrk="1" hangingPunct="1">
              <a:tabLst/>
            </a:pPr>
            <a:r>
              <a:rPr lang="en-US" dirty="0" smtClean="0"/>
              <a:t>Use “I” statements rather than blaming statements.</a:t>
            </a:r>
          </a:p>
          <a:p>
            <a:pPr lvl="1" eaLnBrk="1" hangingPunct="1">
              <a:tabLst/>
            </a:pPr>
            <a:r>
              <a:rPr lang="en-US" dirty="0" smtClean="0"/>
              <a:t>Remember that critique is not criticism.</a:t>
            </a:r>
          </a:p>
          <a:p>
            <a:pPr lvl="1" eaLnBrk="1" hangingPunct="1">
              <a:tabLst/>
            </a:pPr>
            <a:r>
              <a:rPr lang="en-US" dirty="0" smtClean="0"/>
              <a:t>Focus on what is right, not who is right.</a:t>
            </a:r>
          </a:p>
        </p:txBody>
      </p:sp>
      <p:pic>
        <p:nvPicPr>
          <p:cNvPr id="5" name="Picture 4" descr="igessentialssl19.JPG"/>
          <p:cNvPicPr>
            <a:picLocks noChangeAspect="1"/>
          </p:cNvPicPr>
          <p:nvPr/>
        </p:nvPicPr>
        <p:blipFill>
          <a:blip r:embed="rId2" cstate="print"/>
          <a:stretch>
            <a:fillRect/>
          </a:stretch>
        </p:blipFill>
        <p:spPr>
          <a:xfrm>
            <a:off x="372978" y="989597"/>
            <a:ext cx="1371600" cy="10287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miter lim="800000"/>
            <a:headEnd/>
            <a:tailEnd/>
          </a:ln>
        </p:spPr>
        <p:txBody>
          <a:bodyPr/>
          <a:lstStyle/>
          <a:p>
            <a:fld id="{C5F39DB9-09E3-4712-B7CD-EB6DF6087410}"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COLLABORATION </a:t>
            </a:r>
          </a:p>
        </p:txBody>
      </p:sp>
      <p:sp>
        <p:nvSpPr>
          <p:cNvPr id="24580"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The best way to address conflict is to collaborate because collaboration has the highest potential for a win-win-win situation. The common mission is the safe and improved care of the resident.</a:t>
            </a:r>
          </a:p>
          <a:p>
            <a:pPr lvl="1" eaLnBrk="1" hangingPunct="1"/>
            <a:r>
              <a:rPr lang="en-US" dirty="0" smtClean="0">
                <a:cs typeface="Times New Roman" pitchFamily="18" charset="0"/>
              </a:rPr>
              <a:t>Ensures that all </a:t>
            </a:r>
            <a:r>
              <a:rPr lang="en-US" dirty="0" smtClean="0"/>
              <a:t>team members, the team, and the resident win (“win-win-win”)</a:t>
            </a:r>
          </a:p>
          <a:p>
            <a:pPr lvl="1" eaLnBrk="1" hangingPunct="1"/>
            <a:r>
              <a:rPr lang="en-US" dirty="0" smtClean="0">
                <a:cs typeface="Times New Roman" pitchFamily="18" charset="0"/>
              </a:rPr>
              <a:t>R</a:t>
            </a:r>
            <a:r>
              <a:rPr lang="en-US" dirty="0" smtClean="0"/>
              <a:t>equires commitment to a common mission</a:t>
            </a:r>
          </a:p>
          <a:p>
            <a:pPr lvl="1" eaLnBrk="1" hangingPunct="1"/>
            <a:r>
              <a:rPr lang="en-US" dirty="0" smtClean="0">
                <a:cs typeface="Times New Roman" pitchFamily="18" charset="0"/>
              </a:rPr>
              <a:t>Is a </a:t>
            </a:r>
            <a:r>
              <a:rPr lang="en-US" dirty="0" smtClean="0"/>
              <a:t>process, not an event</a:t>
            </a:r>
          </a:p>
          <a:p>
            <a:pPr marL="0" indent="0" eaLnBrk="1" hangingPunct="1"/>
            <a:r>
              <a:rPr lang="en-US" dirty="0" smtClean="0"/>
              <a:t>Collaboration takes time and effort and in critical situations may not always be feasible. In that case, make the issue a topic during staff meetings and address how to handle the situation in the future.</a:t>
            </a:r>
          </a:p>
          <a:p>
            <a:pPr marL="0" indent="0" eaLnBrk="1" hangingPunct="1"/>
            <a:r>
              <a:rPr lang="en-US" dirty="0" smtClean="0"/>
              <a:t>Goals and relationships come into play:</a:t>
            </a:r>
          </a:p>
          <a:p>
            <a:pPr lvl="1" eaLnBrk="1" hangingPunct="1"/>
            <a:r>
              <a:rPr lang="en-US" dirty="0" smtClean="0"/>
              <a:t>Collaboration involves full and open communication</a:t>
            </a:r>
            <a:r>
              <a:rPr lang="en-US" dirty="0" smtClean="0">
                <a:cs typeface="Times New Roman" pitchFamily="18" charset="0"/>
              </a:rPr>
              <a:t>—</a:t>
            </a:r>
            <a:r>
              <a:rPr lang="en-US" dirty="0" smtClean="0"/>
              <a:t>must be attentive and open to each other.</a:t>
            </a:r>
          </a:p>
          <a:p>
            <a:pPr lvl="1" eaLnBrk="1" hangingPunct="1"/>
            <a:r>
              <a:rPr lang="en-US" dirty="0" smtClean="0"/>
              <a:t>Collaboration is used when it is important to preserve critical objectives without compromising and at the same time to maintain relationships, when it is important to get to the root of the problems that could linger, and when there is a complex issue at hand.</a:t>
            </a:r>
          </a:p>
          <a:p>
            <a:pPr marL="0" indent="0" eaLnBrk="1" hangingPunct="1"/>
            <a:r>
              <a:rPr lang="en-US" dirty="0" smtClean="0"/>
              <a:t>Approaches to conflict resolution should be chosen to best match the situation at hand.</a:t>
            </a:r>
          </a:p>
          <a:p>
            <a:pPr marL="0" indent="0" eaLnBrk="1" hangingPunct="1"/>
            <a:endParaRPr lang="en-US" dirty="0" smtClean="0"/>
          </a:p>
        </p:txBody>
      </p:sp>
      <p:pic>
        <p:nvPicPr>
          <p:cNvPr id="6" name="Picture 5" descr="igessentialssl20.JPG"/>
          <p:cNvPicPr>
            <a:picLocks noChangeAspect="1"/>
          </p:cNvPicPr>
          <p:nvPr/>
        </p:nvPicPr>
        <p:blipFill>
          <a:blip r:embed="rId2" cstate="print"/>
          <a:stretch>
            <a:fillRect/>
          </a:stretch>
        </p:blipFill>
        <p:spPr>
          <a:xfrm>
            <a:off x="5149516" y="1013660"/>
            <a:ext cx="1371600" cy="10287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SBAR</a:t>
            </a:r>
          </a:p>
        </p:txBody>
      </p:sp>
      <p:sp>
        <p:nvSpPr>
          <p:cNvPr id="25603"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Throughout all of the techniques that we just discussed, one of the key components was communication. Communication is critical to the effectiveness of a team and ensuring resident safety. </a:t>
            </a:r>
            <a:r>
              <a:rPr lang="en-US" dirty="0" err="1" smtClean="0"/>
              <a:t>TeamSTEPPS</a:t>
            </a:r>
            <a:r>
              <a:rPr lang="en-US" dirty="0" smtClean="0"/>
              <a:t> provides several communication techniques that can be used to ensure effective communication. </a:t>
            </a:r>
          </a:p>
          <a:p>
            <a:pPr marL="0" indent="0" eaLnBrk="1" hangingPunct="1"/>
            <a:r>
              <a:rPr lang="en-US" dirty="0" smtClean="0"/>
              <a:t>The first technique is SBAR. SBAR provides a standardized framework for members of the </a:t>
            </a:r>
            <a:r>
              <a:rPr lang="en-US" dirty="0" err="1" smtClean="0"/>
              <a:t>healthc</a:t>
            </a:r>
            <a:r>
              <a:rPr lang="en-US" dirty="0" smtClean="0"/>
              <a:t> are team to communicate about a resident's condition. You may also refer to this as the ISBAR where “I” stands for Introductions.</a:t>
            </a:r>
          </a:p>
          <a:p>
            <a:pPr marL="0" indent="0" eaLnBrk="1" hangingPunct="1"/>
            <a:r>
              <a:rPr lang="en-US" dirty="0" smtClean="0"/>
              <a:t>SBAR is an easy-to-remember, concrete mechanism that is useful for framing any conversation, often a critical one requiring a clinician's immediate attention and action. SBAR originated in the U.S. Navy submarine community to quickly provide critical information to the captain. It provides members of the team with an easy and focused way to set expectations for what will be communicated and how. Standards of communication are essential for developing teamwork and fostering a culture of resident safety. In phrasing a conversation with another member of the team, consider the following: </a:t>
            </a:r>
            <a:endParaRPr lang="en-US" b="1" dirty="0" smtClean="0"/>
          </a:p>
          <a:p>
            <a:pPr lvl="1" eaLnBrk="1" hangingPunct="1"/>
            <a:r>
              <a:rPr lang="en-US" dirty="0" smtClean="0"/>
              <a:t>Situation</a:t>
            </a:r>
            <a:r>
              <a:rPr lang="en-US" dirty="0" smtClean="0">
                <a:cs typeface="Arial" charset="0"/>
              </a:rPr>
              <a:t>—</a:t>
            </a:r>
            <a:r>
              <a:rPr lang="en-US" dirty="0" smtClean="0"/>
              <a:t>What is happening with the resident?</a:t>
            </a:r>
            <a:endParaRPr lang="en-US" b="1" dirty="0" smtClean="0"/>
          </a:p>
          <a:p>
            <a:pPr lvl="1" eaLnBrk="1" hangingPunct="1">
              <a:spcBef>
                <a:spcPct val="0"/>
              </a:spcBef>
            </a:pPr>
            <a:r>
              <a:rPr lang="en-US" dirty="0" smtClean="0"/>
              <a:t>Background</a:t>
            </a:r>
            <a:r>
              <a:rPr lang="en-US" dirty="0" smtClean="0">
                <a:cs typeface="Arial" charset="0"/>
              </a:rPr>
              <a:t>—</a:t>
            </a:r>
            <a:r>
              <a:rPr lang="en-US" dirty="0" smtClean="0"/>
              <a:t>What is the clinical background?</a:t>
            </a:r>
            <a:endParaRPr lang="en-US" b="1" dirty="0" smtClean="0"/>
          </a:p>
          <a:p>
            <a:pPr lvl="1" eaLnBrk="1" hangingPunct="1">
              <a:spcBef>
                <a:spcPct val="0"/>
              </a:spcBef>
            </a:pPr>
            <a:r>
              <a:rPr lang="en-US" dirty="0" smtClean="0"/>
              <a:t>Assessment</a:t>
            </a:r>
            <a:r>
              <a:rPr lang="en-US" dirty="0" smtClean="0">
                <a:cs typeface="Arial" charset="0"/>
              </a:rPr>
              <a:t>—</a:t>
            </a:r>
            <a:r>
              <a:rPr lang="en-US" dirty="0" smtClean="0"/>
              <a:t>What do I think the problem is?</a:t>
            </a:r>
            <a:endParaRPr lang="en-US" b="1" dirty="0" smtClean="0"/>
          </a:p>
          <a:p>
            <a:pPr lvl="1" eaLnBrk="1" hangingPunct="1">
              <a:spcBef>
                <a:spcPct val="0"/>
              </a:spcBef>
            </a:pPr>
            <a:r>
              <a:rPr lang="en-US" dirty="0" smtClean="0"/>
              <a:t>Recommendation</a:t>
            </a:r>
            <a:r>
              <a:rPr lang="en-US" dirty="0" smtClean="0">
                <a:cs typeface="Arial" charset="0"/>
              </a:rPr>
              <a:t>—</a:t>
            </a:r>
            <a:r>
              <a:rPr lang="en-US" dirty="0" smtClean="0"/>
              <a:t>What would I recommend?</a:t>
            </a:r>
          </a:p>
          <a:p>
            <a:pPr marL="0" indent="0" eaLnBrk="1" hangingPunct="1"/>
            <a:r>
              <a:rPr lang="en-US" dirty="0" smtClean="0"/>
              <a:t>SBAR provides a vehicle for individuals to speak up and express concern in a concise manner. </a:t>
            </a:r>
          </a:p>
          <a:p>
            <a:pPr marL="0" indent="0" eaLnBrk="1" hangingPunct="1"/>
            <a:r>
              <a:rPr lang="en-US" dirty="0" smtClean="0"/>
              <a:t>Now that you have an understanding of the SBAR technique, let’s look at a short video clip in which the SBAR technique is used.</a:t>
            </a:r>
          </a:p>
          <a:p>
            <a:pPr marL="0" indent="0" eaLnBrk="1" hangingPunct="1"/>
            <a:endParaRPr lang="en-US" sz="800" b="1" dirty="0" smtClean="0"/>
          </a:p>
          <a:p>
            <a:pPr marL="0" indent="0" eaLnBrk="1" hangingPunct="1"/>
            <a:r>
              <a:rPr lang="en-US" sz="1400" b="1" dirty="0" smtClean="0"/>
              <a:t>	</a:t>
            </a:r>
            <a:r>
              <a:rPr lang="en-US" sz="1400" b="1" dirty="0" smtClean="0">
                <a:solidFill>
                  <a:srgbClr val="663300"/>
                </a:solidFill>
              </a:rPr>
              <a:t>DO: </a:t>
            </a:r>
            <a:r>
              <a:rPr lang="en-US" sz="1400" dirty="0" smtClean="0">
                <a:solidFill>
                  <a:srgbClr val="663300"/>
                </a:solidFill>
              </a:rPr>
              <a:t>Play the video by clicking on the director icon on the slide.</a:t>
            </a:r>
          </a:p>
          <a:p>
            <a:pPr marL="0" indent="0" eaLnBrk="1" hangingPunct="1"/>
            <a:endParaRPr lang="en-US" b="1" dirty="0" smtClean="0">
              <a:solidFill>
                <a:srgbClr val="663300"/>
              </a:solidFill>
            </a:endParaRPr>
          </a:p>
          <a:p>
            <a:pPr marL="0" indent="0" eaLnBrk="1" hangingPunct="1"/>
            <a:r>
              <a:rPr lang="en-US" b="1" dirty="0" smtClean="0"/>
              <a:t>	DISCUSSION:</a:t>
            </a:r>
          </a:p>
          <a:p>
            <a:pPr marL="0" indent="0" eaLnBrk="1" hangingPunct="1"/>
            <a:r>
              <a:rPr lang="en-US" dirty="0" smtClean="0"/>
              <a:t>What information was given in the video clip?</a:t>
            </a:r>
          </a:p>
          <a:p>
            <a:pPr marL="0" indent="0" eaLnBrk="1" hangingPunct="1"/>
            <a:r>
              <a:rPr lang="en-US" dirty="0" smtClean="0"/>
              <a:t>Is this essential information that you would want to know or share with others?</a:t>
            </a:r>
          </a:p>
        </p:txBody>
      </p:sp>
      <p:sp>
        <p:nvSpPr>
          <p:cNvPr id="25604" name="Rectangle 7"/>
          <p:cNvSpPr>
            <a:spLocks noChangeArrowheads="1"/>
          </p:cNvSpPr>
          <p:nvPr/>
        </p:nvSpPr>
        <p:spPr bwMode="auto">
          <a:xfrm>
            <a:off x="381000" y="3505200"/>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b="1" dirty="0">
                <a:solidFill>
                  <a:srgbClr val="333399"/>
                </a:solidFill>
              </a:rPr>
              <a:t>	VIDEO TIME:</a:t>
            </a:r>
          </a:p>
          <a:p>
            <a:pPr>
              <a:spcBef>
                <a:spcPct val="50000"/>
              </a:spcBef>
              <a:tabLst>
                <a:tab pos="285750" algn="l"/>
              </a:tabLst>
            </a:pPr>
            <a:r>
              <a:rPr lang="en-US" sz="1200" dirty="0">
                <a:solidFill>
                  <a:srgbClr val="333399"/>
                </a:solidFill>
              </a:rPr>
              <a:t>	1:12 minutes</a:t>
            </a:r>
          </a:p>
        </p:txBody>
      </p:sp>
      <p:sp>
        <p:nvSpPr>
          <p:cNvPr id="25605" name="Rectangle 6"/>
          <p:cNvSpPr>
            <a:spLocks noChangeArrowheads="1"/>
          </p:cNvSpPr>
          <p:nvPr/>
        </p:nvSpPr>
        <p:spPr bwMode="auto">
          <a:xfrm>
            <a:off x="304800" y="4375150"/>
            <a:ext cx="1524000" cy="196850"/>
          </a:xfrm>
          <a:prstGeom prst="rect">
            <a:avLst/>
          </a:prstGeom>
          <a:noFill/>
          <a:ln w="9525" algn="ctr">
            <a:noFill/>
            <a:miter lim="800000"/>
            <a:headEnd/>
            <a:tailEnd/>
          </a:ln>
          <a:effectLst/>
        </p:spPr>
        <p:txBody>
          <a:bodyPr rIns="0"/>
          <a:lstStyle/>
          <a:p>
            <a:pPr>
              <a:spcBef>
                <a:spcPct val="50000"/>
              </a:spcBef>
              <a:tabLst>
                <a:tab pos="285750" algn="l"/>
              </a:tabLst>
            </a:pPr>
            <a:r>
              <a:rPr lang="en-US" sz="1200" dirty="0">
                <a:solidFill>
                  <a:srgbClr val="333399"/>
                </a:solidFill>
              </a:rPr>
              <a:t>	</a:t>
            </a:r>
            <a:r>
              <a:rPr lang="en-US" sz="1200" b="1" dirty="0">
                <a:solidFill>
                  <a:srgbClr val="333399"/>
                </a:solidFill>
              </a:rPr>
              <a:t>MATERIALS:</a:t>
            </a:r>
          </a:p>
          <a:p>
            <a:pPr marL="101600" lvl="1" indent="-100013">
              <a:spcBef>
                <a:spcPct val="50000"/>
              </a:spcBef>
              <a:buFontTx/>
              <a:buChar char="•"/>
              <a:tabLst>
                <a:tab pos="285750" algn="l"/>
              </a:tabLst>
            </a:pPr>
            <a:r>
              <a:rPr lang="en-US" sz="1200" dirty="0">
                <a:solidFill>
                  <a:srgbClr val="333399"/>
                </a:solidFill>
              </a:rPr>
              <a:t>SBAR_LTC Video</a:t>
            </a:r>
          </a:p>
        </p:txBody>
      </p:sp>
      <p:sp>
        <p:nvSpPr>
          <p:cNvPr id="25606" name="Rectangle 10"/>
          <p:cNvSpPr>
            <a:spLocks noChangeArrowheads="1"/>
          </p:cNvSpPr>
          <p:nvPr/>
        </p:nvSpPr>
        <p:spPr bwMode="auto">
          <a:xfrm>
            <a:off x="609600" y="5410200"/>
            <a:ext cx="1219200" cy="381000"/>
          </a:xfrm>
          <a:prstGeom prst="rect">
            <a:avLst/>
          </a:prstGeom>
          <a:noFill/>
          <a:ln w="9525" algn="ctr">
            <a:noFill/>
            <a:miter lim="800000"/>
            <a:headEnd/>
            <a:tailEnd/>
          </a:ln>
          <a:effectLst/>
        </p:spPr>
        <p:txBody>
          <a:bodyPr rIns="0" anchor="ctr"/>
          <a:lstStyle/>
          <a:p>
            <a:pPr>
              <a:tabLst>
                <a:tab pos="285750" algn="l"/>
              </a:tabLst>
            </a:pPr>
            <a:r>
              <a:rPr lang="en-US" sz="1000" b="1">
                <a:solidFill>
                  <a:srgbClr val="333399"/>
                </a:solidFill>
              </a:rPr>
              <a:t>CUSTOMIZABLE </a:t>
            </a:r>
            <a:r>
              <a:rPr lang="en-US" sz="1200" b="1">
                <a:solidFill>
                  <a:srgbClr val="333399"/>
                </a:solidFill>
              </a:rPr>
              <a:t>CONTENT</a:t>
            </a:r>
          </a:p>
        </p:txBody>
      </p:sp>
      <p:pic>
        <p:nvPicPr>
          <p:cNvPr id="25607" name="Picture 4"/>
          <p:cNvPicPr>
            <a:picLocks noChangeAspect="1" noChangeArrowheads="1"/>
          </p:cNvPicPr>
          <p:nvPr/>
        </p:nvPicPr>
        <p:blipFill>
          <a:blip r:embed="rId2" cstate="print"/>
          <a:srcRect/>
          <a:stretch>
            <a:fillRect/>
          </a:stretch>
        </p:blipFill>
        <p:spPr bwMode="auto">
          <a:xfrm>
            <a:off x="1924050" y="6840538"/>
            <a:ext cx="336550" cy="254000"/>
          </a:xfrm>
          <a:prstGeom prst="rect">
            <a:avLst/>
          </a:prstGeom>
          <a:noFill/>
          <a:ln w="9525">
            <a:noFill/>
            <a:miter lim="800000"/>
            <a:headEnd/>
            <a:tailEnd/>
          </a:ln>
        </p:spPr>
      </p:pic>
      <p:pic>
        <p:nvPicPr>
          <p:cNvPr id="25608" name="Picture 5"/>
          <p:cNvPicPr>
            <a:picLocks noChangeAspect="1" noChangeArrowheads="1"/>
          </p:cNvPicPr>
          <p:nvPr/>
        </p:nvPicPr>
        <p:blipFill>
          <a:blip r:embed="rId3" cstate="print"/>
          <a:srcRect/>
          <a:stretch>
            <a:fillRect/>
          </a:stretch>
        </p:blipFill>
        <p:spPr bwMode="auto">
          <a:xfrm>
            <a:off x="388938" y="4375150"/>
            <a:ext cx="136525" cy="273050"/>
          </a:xfrm>
          <a:prstGeom prst="rect">
            <a:avLst/>
          </a:prstGeom>
          <a:noFill/>
          <a:ln w="9525">
            <a:noFill/>
            <a:miter lim="800000"/>
            <a:headEnd/>
            <a:tailEnd/>
          </a:ln>
        </p:spPr>
      </p:pic>
      <p:pic>
        <p:nvPicPr>
          <p:cNvPr id="25609" name="Picture 8"/>
          <p:cNvPicPr>
            <a:picLocks noChangeAspect="1" noChangeArrowheads="1"/>
          </p:cNvPicPr>
          <p:nvPr/>
        </p:nvPicPr>
        <p:blipFill>
          <a:blip r:embed="rId4" cstate="print"/>
          <a:srcRect/>
          <a:stretch>
            <a:fillRect/>
          </a:stretch>
        </p:blipFill>
        <p:spPr bwMode="auto">
          <a:xfrm>
            <a:off x="381000" y="3498850"/>
            <a:ext cx="304800" cy="247650"/>
          </a:xfrm>
          <a:prstGeom prst="rect">
            <a:avLst/>
          </a:prstGeom>
          <a:noFill/>
          <a:ln w="9525">
            <a:noFill/>
            <a:miter lim="800000"/>
            <a:headEnd/>
            <a:tailEnd/>
          </a:ln>
        </p:spPr>
      </p:pic>
      <p:pic>
        <p:nvPicPr>
          <p:cNvPr id="25610" name="Picture 9"/>
          <p:cNvPicPr>
            <a:picLocks noChangeAspect="1" noChangeArrowheads="1"/>
          </p:cNvPicPr>
          <p:nvPr/>
        </p:nvPicPr>
        <p:blipFill>
          <a:blip r:embed="rId5" cstate="print"/>
          <a:srcRect/>
          <a:stretch>
            <a:fillRect/>
          </a:stretch>
        </p:blipFill>
        <p:spPr bwMode="auto">
          <a:xfrm>
            <a:off x="1993900" y="7570788"/>
            <a:ext cx="292100" cy="292100"/>
          </a:xfrm>
          <a:prstGeom prst="rect">
            <a:avLst/>
          </a:prstGeom>
          <a:noFill/>
          <a:ln w="9525">
            <a:noFill/>
            <a:miter lim="800000"/>
            <a:headEnd/>
            <a:tailEnd/>
          </a:ln>
        </p:spPr>
      </p:pic>
      <p:pic>
        <p:nvPicPr>
          <p:cNvPr id="25611" name="Picture 11"/>
          <p:cNvPicPr>
            <a:picLocks noChangeAspect="1" noChangeArrowheads="1"/>
          </p:cNvPicPr>
          <p:nvPr/>
        </p:nvPicPr>
        <p:blipFill>
          <a:blip r:embed="rId6" cstate="print"/>
          <a:srcRect/>
          <a:stretch>
            <a:fillRect/>
          </a:stretch>
        </p:blipFill>
        <p:spPr bwMode="auto">
          <a:xfrm>
            <a:off x="381000" y="5448300"/>
            <a:ext cx="212725" cy="304800"/>
          </a:xfrm>
          <a:prstGeom prst="rect">
            <a:avLst/>
          </a:prstGeom>
          <a:noFill/>
          <a:ln w="9525">
            <a:noFill/>
            <a:miter lim="800000"/>
            <a:headEnd/>
            <a:tailEnd/>
          </a:ln>
        </p:spPr>
      </p:pic>
      <p:pic>
        <p:nvPicPr>
          <p:cNvPr id="13" name="Picture 12" descr="igessentialssl21.JPG"/>
          <p:cNvPicPr>
            <a:picLocks noChangeAspect="1"/>
          </p:cNvPicPr>
          <p:nvPr/>
        </p:nvPicPr>
        <p:blipFill>
          <a:blip r:embed="rId7" cstate="print"/>
          <a:stretch>
            <a:fillRect/>
          </a:stretch>
        </p:blipFill>
        <p:spPr>
          <a:xfrm>
            <a:off x="372979" y="989597"/>
            <a:ext cx="1371600" cy="10287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miter lim="800000"/>
            <a:headEnd/>
            <a:tailEnd/>
          </a:ln>
        </p:spPr>
        <p:txBody>
          <a:bodyPr/>
          <a:lstStyle/>
          <a:p>
            <a:fld id="{A4E321C0-2E16-4ED7-83A3-E4F19B734A69}"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CALL-OUT</a:t>
            </a:r>
          </a:p>
        </p:txBody>
      </p:sp>
      <p:sp>
        <p:nvSpPr>
          <p:cNvPr id="26628"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A call-out is a tactic used to communicate critical information during an emergent event. Critical information called out in these situations helps the team anticipate and prepare for vital next steps in resident care. It also benefits a recorder when present during a code or emergent event. One important aspect of a </a:t>
            </a:r>
            <a:br>
              <a:rPr lang="en-US" dirty="0" smtClean="0"/>
            </a:br>
            <a:r>
              <a:rPr lang="en-US" dirty="0" smtClean="0"/>
              <a:t>call-out is directing the information to a specific individual. </a:t>
            </a:r>
          </a:p>
          <a:p>
            <a:pPr marL="0" indent="0" eaLnBrk="1" hangingPunct="1"/>
            <a:endParaRPr lang="en-US" dirty="0" smtClean="0"/>
          </a:p>
        </p:txBody>
      </p:sp>
      <p:pic>
        <p:nvPicPr>
          <p:cNvPr id="6" name="Picture 5" descr="igessentialssl22.JPG"/>
          <p:cNvPicPr>
            <a:picLocks noChangeAspect="1"/>
          </p:cNvPicPr>
          <p:nvPr/>
        </p:nvPicPr>
        <p:blipFill>
          <a:blip r:embed="rId2" cstate="print"/>
          <a:stretch>
            <a:fillRect/>
          </a:stretch>
        </p:blipFill>
        <p:spPr>
          <a:xfrm>
            <a:off x="5161548" y="1025691"/>
            <a:ext cx="1371600" cy="10287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CHECK-BACK</a:t>
            </a:r>
          </a:p>
        </p:txBody>
      </p:sp>
      <p:sp>
        <p:nvSpPr>
          <p:cNvPr id="27651" name="Rectangle 3"/>
          <p:cNvSpPr>
            <a:spLocks noGrp="1" noChangeArrowheads="1"/>
          </p:cNvSpPr>
          <p:nvPr>
            <p:ph type="body" idx="1"/>
          </p:nvPr>
        </p:nvSpPr>
        <p:spPr/>
        <p:txBody>
          <a:bodyPr/>
          <a:lstStyle/>
          <a:p>
            <a:pPr marL="0" indent="0" eaLnBrk="1" hangingPunct="1"/>
            <a:r>
              <a:rPr lang="en-US" b="1" smtClean="0"/>
              <a:t>SAY:</a:t>
            </a:r>
          </a:p>
          <a:p>
            <a:pPr marL="0" indent="0" eaLnBrk="1" hangingPunct="1"/>
            <a:r>
              <a:rPr lang="en-US" smtClean="0"/>
              <a:t>A check-back is a closed-loop communication strategy used to verify and validate information exchanged. The strategy involves the sender initiating a message, the receiver accepting the message and confirming what was communicated, and the sender verifying that the message was received. </a:t>
            </a:r>
          </a:p>
          <a:p>
            <a:pPr marL="0" indent="0" eaLnBrk="1" hangingPunct="1"/>
            <a:r>
              <a:rPr lang="en-US" smtClean="0"/>
              <a:t>Typically, information is called out anticipating a response on any order which must be checked back.</a:t>
            </a:r>
          </a:p>
          <a:p>
            <a:pPr marL="0" indent="0" eaLnBrk="1" hangingPunct="1"/>
            <a:endParaRPr lang="en-US" smtClean="0"/>
          </a:p>
          <a:p>
            <a:pPr marL="0" indent="0" eaLnBrk="1" hangingPunct="1"/>
            <a:endParaRPr lang="en-US" smtClean="0"/>
          </a:p>
        </p:txBody>
      </p:sp>
      <p:pic>
        <p:nvPicPr>
          <p:cNvPr id="5" name="Picture 4" descr="igessentialssl23.JPG"/>
          <p:cNvPicPr>
            <a:picLocks noChangeAspect="1"/>
          </p:cNvPicPr>
          <p:nvPr/>
        </p:nvPicPr>
        <p:blipFill>
          <a:blip r:embed="rId2" cstate="print"/>
          <a:stretch>
            <a:fillRect/>
          </a:stretch>
        </p:blipFill>
        <p:spPr>
          <a:xfrm>
            <a:off x="372979" y="1001628"/>
            <a:ext cx="1371600" cy="10287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miter lim="800000"/>
            <a:headEnd/>
            <a:tailEnd/>
          </a:ln>
        </p:spPr>
        <p:txBody>
          <a:bodyPr/>
          <a:lstStyle/>
          <a:p>
            <a:fld id="{3D342BAF-00E6-4DF5-9686-ABB05FBEB771}" type="slidenum">
              <a:rPr lang="en-US" smtClean="0"/>
              <a:pPr/>
              <a:t>26</a:t>
            </a:fld>
            <a:endParaRPr lang="en-US" smtClean="0"/>
          </a:p>
        </p:txBody>
      </p:sp>
      <p:sp>
        <p:nvSpPr>
          <p:cNvPr id="28675" name="Rectangle 2"/>
          <p:cNvSpPr>
            <a:spLocks noGrp="1" noChangeArrowheads="1"/>
          </p:cNvSpPr>
          <p:nvPr>
            <p:ph type="title"/>
          </p:nvPr>
        </p:nvSpPr>
        <p:spPr/>
        <p:txBody>
          <a:bodyPr/>
          <a:lstStyle/>
          <a:p>
            <a:pPr eaLnBrk="1" hangingPunct="1"/>
            <a:r>
              <a:rPr lang="en-US" smtClean="0"/>
              <a:t>HANDOFF</a:t>
            </a:r>
          </a:p>
        </p:txBody>
      </p:sp>
      <p:sp>
        <p:nvSpPr>
          <p:cNvPr id="28676" name="Rectangle 3"/>
          <p:cNvSpPr>
            <a:spLocks noGrp="1" noChangeArrowheads="1"/>
          </p:cNvSpPr>
          <p:nvPr>
            <p:ph type="body" idx="1"/>
          </p:nvPr>
        </p:nvSpPr>
        <p:spPr/>
        <p:txBody>
          <a:bodyPr/>
          <a:lstStyle/>
          <a:p>
            <a:pPr marL="0" indent="0" eaLnBrk="1" hangingPunct="1">
              <a:lnSpc>
                <a:spcPct val="95000"/>
              </a:lnSpc>
              <a:tabLst>
                <a:tab pos="465138" algn="l"/>
              </a:tabLst>
            </a:pPr>
            <a:r>
              <a:rPr lang="en-US" b="1" dirty="0" smtClean="0"/>
              <a:t>SAY:</a:t>
            </a:r>
          </a:p>
          <a:p>
            <a:pPr marL="0" indent="0" eaLnBrk="1" hangingPunct="1">
              <a:lnSpc>
                <a:spcPct val="95000"/>
              </a:lnSpc>
              <a:tabLst>
                <a:tab pos="465138" algn="l"/>
              </a:tabLst>
            </a:pPr>
            <a:r>
              <a:rPr lang="en-US" dirty="0" smtClean="0"/>
              <a:t>When a team member is temporarily or permanently relieved of duty, necessary information about the resident might not be communicated. The handoff (or handover as it is sometimes called) strategy is designed to enhance information exchange at critical times such as transitions in care. More important, it maintains continuity of care despite changing caregivers and residents. </a:t>
            </a:r>
          </a:p>
          <a:p>
            <a:pPr marL="0" indent="0" eaLnBrk="1" hangingPunct="1">
              <a:lnSpc>
                <a:spcPct val="95000"/>
              </a:lnSpc>
              <a:tabLst>
                <a:tab pos="465138" algn="l"/>
              </a:tabLst>
            </a:pPr>
            <a:r>
              <a:rPr lang="en-US" dirty="0" smtClean="0"/>
              <a:t>Handoffs include the transfer of knowledge and information about the degree of uncertainty (or certainty about diagnoses, etc.), response to treatment, recent changes in condition and circumstances, and the plan (including contingencies). In addition, both authority and responsibility are transferred. Lack of clarity about who is responsible for care and for </a:t>
            </a:r>
            <a:r>
              <a:rPr lang="en-US" dirty="0" err="1" smtClean="0"/>
              <a:t>decisionmaking</a:t>
            </a:r>
            <a:r>
              <a:rPr lang="en-US" dirty="0" smtClean="0"/>
              <a:t> has often been a major contributor to medical error (as identified in root cause analyses of sentinel events and poor outcomes).</a:t>
            </a:r>
          </a:p>
        </p:txBody>
      </p:sp>
      <p:pic>
        <p:nvPicPr>
          <p:cNvPr id="7" name="Picture 6" descr="igessentialssl24.JPG"/>
          <p:cNvPicPr>
            <a:picLocks noChangeAspect="1"/>
          </p:cNvPicPr>
          <p:nvPr/>
        </p:nvPicPr>
        <p:blipFill>
          <a:blip r:embed="rId3" cstate="print"/>
          <a:stretch>
            <a:fillRect/>
          </a:stretch>
        </p:blipFill>
        <p:spPr>
          <a:xfrm>
            <a:off x="5137484" y="1025692"/>
            <a:ext cx="1371600" cy="10287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905000" y="1371599"/>
            <a:ext cx="457200" cy="4939145"/>
          </a:xfrm>
          <a:prstGeom prst="rect">
            <a:avLst/>
          </a:prstGeom>
          <a:solidFill>
            <a:srgbClr val="EDEDE1"/>
          </a:solidFill>
          <a:ln w="9525">
            <a:solidFill>
              <a:schemeClr val="tx1"/>
            </a:solidFill>
            <a:miter lim="800000"/>
            <a:headEnd/>
            <a:tailEnd/>
          </a:ln>
          <a:effectLst/>
        </p:spPr>
        <p:txBody>
          <a:bodyPr wrap="none" anchor="ctr"/>
          <a:lstStyle/>
          <a:p>
            <a:endParaRPr lang="en-US"/>
          </a:p>
        </p:txBody>
      </p:sp>
      <p:sp>
        <p:nvSpPr>
          <p:cNvPr id="29699" name="Rectangle 3"/>
          <p:cNvSpPr>
            <a:spLocks noGrp="1" noChangeArrowheads="1"/>
          </p:cNvSpPr>
          <p:nvPr>
            <p:ph type="title"/>
          </p:nvPr>
        </p:nvSpPr>
        <p:spPr/>
        <p:txBody>
          <a:bodyPr/>
          <a:lstStyle/>
          <a:p>
            <a:pPr eaLnBrk="1" hangingPunct="1"/>
            <a:r>
              <a:rPr lang="en-US" smtClean="0"/>
              <a:t>I PASS THE BATON</a:t>
            </a:r>
          </a:p>
        </p:txBody>
      </p:sp>
      <p:sp>
        <p:nvSpPr>
          <p:cNvPr id="29700" name="Rectangle 4"/>
          <p:cNvSpPr>
            <a:spLocks noGrp="1" noChangeArrowheads="1"/>
          </p:cNvSpPr>
          <p:nvPr>
            <p:ph type="body" idx="1"/>
          </p:nvPr>
        </p:nvSpPr>
        <p:spPr/>
        <p:txBody>
          <a:bodyPr/>
          <a:lstStyle/>
          <a:p>
            <a:pPr marL="0" indent="0" eaLnBrk="1" hangingPunct="1">
              <a:lnSpc>
                <a:spcPct val="95000"/>
              </a:lnSpc>
              <a:tabLst>
                <a:tab pos="465138" algn="l"/>
              </a:tabLst>
            </a:pPr>
            <a:r>
              <a:rPr lang="en-US" b="1" dirty="0" smtClean="0"/>
              <a:t>SAY:</a:t>
            </a:r>
          </a:p>
          <a:p>
            <a:pPr marL="0" indent="0" eaLnBrk="1" hangingPunct="1">
              <a:lnSpc>
                <a:spcPct val="95000"/>
              </a:lnSpc>
              <a:tabLst>
                <a:tab pos="465138" algn="l"/>
              </a:tabLst>
            </a:pPr>
            <a:r>
              <a:rPr lang="en-US" dirty="0" smtClean="0"/>
              <a:t>“I Pass The Baton" is an option for structured handoffs.</a:t>
            </a:r>
            <a:endParaRPr lang="en-US" b="1" dirty="0" smtClean="0"/>
          </a:p>
          <a:p>
            <a:pPr marL="460375" lvl="1" indent="-458788" eaLnBrk="1" hangingPunct="1">
              <a:lnSpc>
                <a:spcPct val="95000"/>
              </a:lnSpc>
              <a:buFontTx/>
              <a:buNone/>
              <a:tabLst>
                <a:tab pos="465138" algn="l"/>
              </a:tabLst>
            </a:pPr>
            <a:r>
              <a:rPr lang="en-US" b="1" dirty="0" smtClean="0"/>
              <a:t>  I 	Introduction</a:t>
            </a:r>
            <a:r>
              <a:rPr lang="en-US" dirty="0" smtClean="0">
                <a:cs typeface="Arial" charset="0"/>
              </a:rPr>
              <a:t>—</a:t>
            </a:r>
            <a:r>
              <a:rPr lang="en-US" dirty="0" smtClean="0"/>
              <a:t>Introduce yourself and your role/job </a:t>
            </a:r>
            <a:br>
              <a:rPr lang="en-US" dirty="0" smtClean="0"/>
            </a:br>
            <a:r>
              <a:rPr lang="en-US" dirty="0" smtClean="0"/>
              <a:t>(include resident)</a:t>
            </a:r>
          </a:p>
          <a:p>
            <a:pPr marL="460375" lvl="1" indent="-458788" eaLnBrk="1" hangingPunct="1">
              <a:lnSpc>
                <a:spcPct val="95000"/>
              </a:lnSpc>
              <a:buFontTx/>
              <a:buNone/>
              <a:tabLst>
                <a:tab pos="465138" algn="l"/>
              </a:tabLst>
            </a:pPr>
            <a:r>
              <a:rPr lang="en-US" b="1" dirty="0" smtClean="0"/>
              <a:t>  P 	Patient/Resident</a:t>
            </a:r>
            <a:r>
              <a:rPr lang="en-US" dirty="0" smtClean="0">
                <a:cs typeface="Arial" charset="0"/>
              </a:rPr>
              <a:t>—</a:t>
            </a:r>
            <a:r>
              <a:rPr lang="en-US" dirty="0" smtClean="0"/>
              <a:t>Name, identifiers, age, sex, location</a:t>
            </a:r>
          </a:p>
          <a:p>
            <a:pPr marL="460375" lvl="1" indent="-458788" eaLnBrk="1" hangingPunct="1">
              <a:lnSpc>
                <a:spcPct val="95000"/>
              </a:lnSpc>
              <a:buFontTx/>
              <a:buNone/>
              <a:tabLst>
                <a:tab pos="465138" algn="l"/>
              </a:tabLst>
            </a:pPr>
            <a:r>
              <a:rPr lang="en-US" b="1" dirty="0" smtClean="0"/>
              <a:t>  A 	Assessment</a:t>
            </a:r>
            <a:r>
              <a:rPr lang="en-US" dirty="0" smtClean="0">
                <a:cs typeface="Arial" charset="0"/>
              </a:rPr>
              <a:t>—Relevant diagnoses and </a:t>
            </a:r>
            <a:r>
              <a:rPr lang="en-US" dirty="0" smtClean="0"/>
              <a:t>complaints, vital signs, and symptoms</a:t>
            </a:r>
          </a:p>
          <a:p>
            <a:pPr marL="460375" lvl="1" indent="-458788" eaLnBrk="1" hangingPunct="1">
              <a:lnSpc>
                <a:spcPct val="95000"/>
              </a:lnSpc>
              <a:buFontTx/>
              <a:buNone/>
              <a:tabLst>
                <a:tab pos="465138" algn="l"/>
              </a:tabLst>
            </a:pPr>
            <a:r>
              <a:rPr lang="en-US" b="1" dirty="0" smtClean="0"/>
              <a:t>  S 	Situation</a:t>
            </a:r>
            <a:r>
              <a:rPr lang="en-US" dirty="0" smtClean="0">
                <a:cs typeface="Arial" charset="0"/>
              </a:rPr>
              <a:t>—</a:t>
            </a:r>
            <a:r>
              <a:rPr lang="en-US" dirty="0" smtClean="0"/>
              <a:t>Current status (e.g., ADL status, intake/appetite, elimination, behavior, cognition)/ circumstances, including code status, level of uncertainty, recent changes, response to treatment </a:t>
            </a:r>
          </a:p>
          <a:p>
            <a:pPr marL="460375" lvl="1" indent="-458788" eaLnBrk="1" hangingPunct="1">
              <a:lnSpc>
                <a:spcPct val="95000"/>
              </a:lnSpc>
              <a:buFontTx/>
              <a:buNone/>
              <a:tabLst>
                <a:tab pos="465138" algn="l"/>
              </a:tabLst>
            </a:pPr>
            <a:r>
              <a:rPr lang="en-US" b="1" dirty="0" smtClean="0"/>
              <a:t>  S 	Safety Concerns</a:t>
            </a:r>
            <a:r>
              <a:rPr lang="en-US" dirty="0" smtClean="0">
                <a:cs typeface="Arial" charset="0"/>
              </a:rPr>
              <a:t>—</a:t>
            </a:r>
            <a:r>
              <a:rPr lang="en-US" dirty="0" smtClean="0"/>
              <a:t>Critical lab values/reports, allergies, alerts (falls, isolation, etc.) </a:t>
            </a:r>
          </a:p>
          <a:p>
            <a:pPr marL="460375" lvl="1" indent="-458788" eaLnBrk="1" hangingPunct="1">
              <a:lnSpc>
                <a:spcPct val="95000"/>
              </a:lnSpc>
              <a:buFontTx/>
              <a:buNone/>
              <a:tabLst>
                <a:tab pos="465138" algn="l"/>
              </a:tabLst>
            </a:pPr>
            <a:r>
              <a:rPr lang="en-US" b="1" dirty="0" smtClean="0"/>
              <a:t>THE</a:t>
            </a:r>
          </a:p>
          <a:p>
            <a:pPr marL="460375" lvl="1" indent="-458788" eaLnBrk="1" hangingPunct="1">
              <a:lnSpc>
                <a:spcPct val="95000"/>
              </a:lnSpc>
              <a:buFontTx/>
              <a:buNone/>
              <a:tabLst>
                <a:tab pos="465138" algn="l"/>
              </a:tabLst>
            </a:pPr>
            <a:r>
              <a:rPr lang="en-US" b="1" dirty="0" smtClean="0"/>
              <a:t>  B 	Background</a:t>
            </a:r>
            <a:r>
              <a:rPr lang="en-US" dirty="0" smtClean="0">
                <a:cs typeface="Arial" charset="0"/>
              </a:rPr>
              <a:t>—Other diagnoses</a:t>
            </a:r>
            <a:r>
              <a:rPr lang="en-US" dirty="0" smtClean="0"/>
              <a:t>, previous episodes, current medications, and history</a:t>
            </a:r>
          </a:p>
          <a:p>
            <a:pPr marL="460375" lvl="1" indent="-458788" eaLnBrk="1" hangingPunct="1">
              <a:lnSpc>
                <a:spcPct val="95000"/>
              </a:lnSpc>
              <a:buFontTx/>
              <a:buNone/>
              <a:tabLst>
                <a:tab pos="465138" algn="l"/>
              </a:tabLst>
            </a:pPr>
            <a:r>
              <a:rPr lang="en-US" b="1" dirty="0" smtClean="0"/>
              <a:t>  A 	Actions</a:t>
            </a:r>
            <a:r>
              <a:rPr lang="en-US" dirty="0" smtClean="0">
                <a:cs typeface="Arial" charset="0"/>
              </a:rPr>
              <a:t>—</a:t>
            </a:r>
            <a:r>
              <a:rPr lang="en-US" dirty="0" smtClean="0"/>
              <a:t>What actions were taken or are required? </a:t>
            </a:r>
            <a:br>
              <a:rPr lang="en-US" dirty="0" smtClean="0"/>
            </a:br>
            <a:r>
              <a:rPr lang="en-US" dirty="0" smtClean="0"/>
              <a:t>Provide brief rationale</a:t>
            </a:r>
          </a:p>
          <a:p>
            <a:pPr marL="460375" lvl="1" indent="-458788" eaLnBrk="1" hangingPunct="1">
              <a:lnSpc>
                <a:spcPct val="95000"/>
              </a:lnSpc>
              <a:buFontTx/>
              <a:buNone/>
              <a:tabLst>
                <a:tab pos="465138" algn="l"/>
              </a:tabLst>
            </a:pPr>
            <a:r>
              <a:rPr lang="en-US" b="1" dirty="0" smtClean="0"/>
              <a:t>  T 	Timing</a:t>
            </a:r>
            <a:r>
              <a:rPr lang="en-US" dirty="0" smtClean="0">
                <a:cs typeface="Arial" charset="0"/>
              </a:rPr>
              <a:t>—</a:t>
            </a:r>
            <a:r>
              <a:rPr lang="en-US" dirty="0" smtClean="0"/>
              <a:t>Level of urgency and explicit timing and prioritization of actions</a:t>
            </a:r>
          </a:p>
          <a:p>
            <a:pPr marL="460375" lvl="1" indent="-458788" eaLnBrk="1" hangingPunct="1">
              <a:lnSpc>
                <a:spcPct val="95000"/>
              </a:lnSpc>
              <a:buFontTx/>
              <a:buNone/>
              <a:tabLst>
                <a:tab pos="465138" algn="l"/>
              </a:tabLst>
            </a:pPr>
            <a:r>
              <a:rPr lang="en-US" b="1" dirty="0" smtClean="0"/>
              <a:t>  O 	Ownership</a:t>
            </a:r>
            <a:r>
              <a:rPr lang="en-US" dirty="0" smtClean="0">
                <a:cs typeface="Arial" charset="0"/>
              </a:rPr>
              <a:t>—</a:t>
            </a:r>
            <a:r>
              <a:rPr lang="en-US" dirty="0" smtClean="0"/>
              <a:t>Who is responsible (nurse/doctor/APRN/nursing assistant)? Include resident/family responsibilities</a:t>
            </a:r>
          </a:p>
          <a:p>
            <a:pPr marL="460375" lvl="1" indent="-458788" eaLnBrk="1" hangingPunct="1">
              <a:lnSpc>
                <a:spcPct val="95000"/>
              </a:lnSpc>
              <a:buFontTx/>
              <a:buNone/>
              <a:tabLst>
                <a:tab pos="465138" algn="l"/>
              </a:tabLst>
            </a:pPr>
            <a:r>
              <a:rPr lang="en-US" b="1" dirty="0" smtClean="0"/>
              <a:t>  N 	Next</a:t>
            </a:r>
            <a:r>
              <a:rPr lang="en-US" dirty="0" smtClean="0">
                <a:cs typeface="Arial" charset="0"/>
              </a:rPr>
              <a:t>—</a:t>
            </a:r>
            <a:r>
              <a:rPr lang="en-US" dirty="0" smtClean="0"/>
              <a:t>What will happen next? Anticipated changes? </a:t>
            </a:r>
            <a:br>
              <a:rPr lang="en-US" dirty="0" smtClean="0"/>
            </a:br>
            <a:r>
              <a:rPr lang="en-US" dirty="0" smtClean="0"/>
              <a:t>What is the plan? Are there contingency plans? </a:t>
            </a:r>
          </a:p>
        </p:txBody>
      </p:sp>
      <p:pic>
        <p:nvPicPr>
          <p:cNvPr id="6" name="Picture 5" descr="igessentialssl25.JPG"/>
          <p:cNvPicPr>
            <a:picLocks noChangeAspect="1"/>
          </p:cNvPicPr>
          <p:nvPr/>
        </p:nvPicPr>
        <p:blipFill>
          <a:blip r:embed="rId3" cstate="print"/>
          <a:stretch>
            <a:fillRect/>
          </a:stretch>
        </p:blipFill>
        <p:spPr>
          <a:xfrm>
            <a:off x="372979" y="989598"/>
            <a:ext cx="1371600" cy="10287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miter lim="800000"/>
            <a:headEnd/>
            <a:tailEnd/>
          </a:ln>
        </p:spPr>
        <p:txBody>
          <a:bodyPr/>
          <a:lstStyle/>
          <a:p>
            <a:fld id="{DEF5D2B5-8F36-4467-9947-1094B81EF138}" type="slidenum">
              <a:rPr lang="en-US" smtClean="0"/>
              <a:pPr/>
              <a:t>28</a:t>
            </a:fld>
            <a:endParaRPr lang="en-US" smtClean="0"/>
          </a:p>
        </p:txBody>
      </p:sp>
      <p:sp>
        <p:nvSpPr>
          <p:cNvPr id="30723" name="Rectangle 2"/>
          <p:cNvSpPr>
            <a:spLocks noGrp="1" noChangeArrowheads="1"/>
          </p:cNvSpPr>
          <p:nvPr>
            <p:ph type="title"/>
          </p:nvPr>
        </p:nvSpPr>
        <p:spPr/>
        <p:txBody>
          <a:bodyPr/>
          <a:lstStyle/>
          <a:p>
            <a:pPr eaLnBrk="1" hangingPunct="1"/>
            <a:r>
              <a:rPr lang="en-US" smtClean="0"/>
              <a:t>TEAM PERFORMANCE OBSERVATION TOOL</a:t>
            </a:r>
          </a:p>
        </p:txBody>
      </p:sp>
      <p:sp>
        <p:nvSpPr>
          <p:cNvPr id="30724"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In review, several key concepts and tools or techniques can be used to work as an effective team and ensure resident safety. This slide lists the types of behaviors that you should be able to observe in each of the five key performance areas for resident safety. </a:t>
            </a:r>
          </a:p>
          <a:p>
            <a:pPr lvl="1" eaLnBrk="1" hangingPunct="1"/>
            <a:r>
              <a:rPr lang="en-US" b="1" dirty="0" smtClean="0"/>
              <a:t>Team Structure </a:t>
            </a:r>
          </a:p>
          <a:p>
            <a:pPr lvl="2" eaLnBrk="1" hangingPunct="1"/>
            <a:r>
              <a:rPr lang="en-US" dirty="0" smtClean="0"/>
              <a:t>Assembles a team</a:t>
            </a:r>
          </a:p>
          <a:p>
            <a:pPr lvl="2" eaLnBrk="1" hangingPunct="1"/>
            <a:r>
              <a:rPr lang="en-US" dirty="0" smtClean="0"/>
              <a:t>Establishes a leader</a:t>
            </a:r>
          </a:p>
          <a:p>
            <a:pPr lvl="2" eaLnBrk="1" hangingPunct="1"/>
            <a:r>
              <a:rPr lang="en-US" dirty="0" smtClean="0"/>
              <a:t>Identifies team goals and vision</a:t>
            </a:r>
          </a:p>
          <a:p>
            <a:pPr lvl="2" eaLnBrk="1" hangingPunct="1"/>
            <a:r>
              <a:rPr lang="en-US" dirty="0" smtClean="0"/>
              <a:t>Assigns roles and responsibilities</a:t>
            </a:r>
          </a:p>
          <a:p>
            <a:pPr lvl="2" eaLnBrk="1" hangingPunct="1"/>
            <a:r>
              <a:rPr lang="en-US" dirty="0" smtClean="0"/>
              <a:t>Holds team members accountable </a:t>
            </a:r>
          </a:p>
          <a:p>
            <a:pPr lvl="2" eaLnBrk="1" hangingPunct="1"/>
            <a:r>
              <a:rPr lang="en-US" dirty="0" smtClean="0"/>
              <a:t>Actively shares information among team members </a:t>
            </a:r>
          </a:p>
          <a:p>
            <a:pPr lvl="1" eaLnBrk="1" hangingPunct="1"/>
            <a:r>
              <a:rPr lang="en-US" b="1" dirty="0" smtClean="0"/>
              <a:t>Leadership</a:t>
            </a:r>
          </a:p>
          <a:p>
            <a:pPr lvl="2" eaLnBrk="1" hangingPunct="1"/>
            <a:r>
              <a:rPr lang="en-US" dirty="0" smtClean="0"/>
              <a:t>Uses resources efficiently to maximize team performance</a:t>
            </a:r>
          </a:p>
          <a:p>
            <a:pPr lvl="2" eaLnBrk="1" hangingPunct="1"/>
            <a:r>
              <a:rPr lang="en-US" dirty="0" smtClean="0"/>
              <a:t>Balances workload within the team </a:t>
            </a:r>
          </a:p>
          <a:p>
            <a:pPr lvl="2" eaLnBrk="1" hangingPunct="1"/>
            <a:r>
              <a:rPr lang="en-US" dirty="0" smtClean="0"/>
              <a:t>Delegates tasks or assignments, as appropriate</a:t>
            </a:r>
          </a:p>
          <a:p>
            <a:pPr lvl="2" eaLnBrk="1" hangingPunct="1"/>
            <a:r>
              <a:rPr lang="en-US" dirty="0" smtClean="0"/>
              <a:t>Conducts briefs, huddles, and debriefs</a:t>
            </a:r>
          </a:p>
          <a:p>
            <a:pPr lvl="2" eaLnBrk="1" hangingPunct="1"/>
            <a:r>
              <a:rPr lang="en-US" dirty="0" smtClean="0"/>
              <a:t>Empowers team members to speak freely and ask questions</a:t>
            </a:r>
          </a:p>
          <a:p>
            <a:pPr lvl="1" eaLnBrk="1" hangingPunct="1"/>
            <a:r>
              <a:rPr lang="en-US" b="1" dirty="0" smtClean="0"/>
              <a:t>Situation Monitoring</a:t>
            </a:r>
          </a:p>
          <a:p>
            <a:pPr lvl="2" eaLnBrk="1" hangingPunct="1"/>
            <a:r>
              <a:rPr lang="en-US" dirty="0" smtClean="0"/>
              <a:t>Includes resident/family in communication</a:t>
            </a:r>
          </a:p>
          <a:p>
            <a:pPr lvl="2" eaLnBrk="1" hangingPunct="1"/>
            <a:r>
              <a:rPr lang="en-US" dirty="0" smtClean="0"/>
              <a:t>Cross-monitors fellow team members</a:t>
            </a:r>
          </a:p>
          <a:p>
            <a:pPr lvl="2" eaLnBrk="1" hangingPunct="1"/>
            <a:r>
              <a:rPr lang="en-US" dirty="0" smtClean="0"/>
              <a:t>Applies the STEP process when monitoring the situation</a:t>
            </a:r>
          </a:p>
          <a:p>
            <a:pPr lvl="2" eaLnBrk="1" hangingPunct="1"/>
            <a:r>
              <a:rPr lang="en-US" dirty="0" smtClean="0"/>
              <a:t>Fosters communication to ensure team members have a shared mental model</a:t>
            </a:r>
          </a:p>
        </p:txBody>
      </p:sp>
      <p:sp>
        <p:nvSpPr>
          <p:cNvPr id="30725" name="Text Box 5"/>
          <p:cNvSpPr txBox="1">
            <a:spLocks noChangeArrowheads="1"/>
          </p:cNvSpPr>
          <p:nvPr/>
        </p:nvSpPr>
        <p:spPr bwMode="auto">
          <a:xfrm>
            <a:off x="4114800" y="8610600"/>
            <a:ext cx="914400" cy="228600"/>
          </a:xfrm>
          <a:prstGeom prst="rect">
            <a:avLst/>
          </a:prstGeom>
          <a:noFill/>
          <a:ln w="9525">
            <a:noFill/>
            <a:miter lim="800000"/>
            <a:headEnd/>
            <a:tailEnd/>
          </a:ln>
          <a:effectLst/>
        </p:spPr>
        <p:txBody>
          <a:bodyPr>
            <a:spAutoFit/>
          </a:bodyPr>
          <a:lstStyle/>
          <a:p>
            <a:pPr algn="r">
              <a:spcBef>
                <a:spcPct val="50000"/>
              </a:spcBef>
            </a:pPr>
            <a:r>
              <a:rPr lang="en-US" sz="900"/>
              <a:t>Continued…</a:t>
            </a:r>
          </a:p>
        </p:txBody>
      </p:sp>
      <p:pic>
        <p:nvPicPr>
          <p:cNvPr id="7" name="Picture 6" descr="igessentialssl26.JPG"/>
          <p:cNvPicPr>
            <a:picLocks noChangeAspect="1"/>
          </p:cNvPicPr>
          <p:nvPr/>
        </p:nvPicPr>
        <p:blipFill>
          <a:blip r:embed="rId3" cstate="print"/>
          <a:stretch>
            <a:fillRect/>
          </a:stretch>
        </p:blipFill>
        <p:spPr>
          <a:xfrm>
            <a:off x="5149516" y="1025692"/>
            <a:ext cx="1371600" cy="10287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TEAM PERFORMANCE OBSERVATION TOOL (continued)</a:t>
            </a:r>
          </a:p>
        </p:txBody>
      </p:sp>
      <p:sp>
        <p:nvSpPr>
          <p:cNvPr id="31747" name="Rectangle 3"/>
          <p:cNvSpPr>
            <a:spLocks noGrp="1" noChangeArrowheads="1"/>
          </p:cNvSpPr>
          <p:nvPr>
            <p:ph type="body" idx="1"/>
          </p:nvPr>
        </p:nvSpPr>
        <p:spPr/>
        <p:txBody>
          <a:bodyPr/>
          <a:lstStyle/>
          <a:p>
            <a:pPr marL="0" indent="0" eaLnBrk="1" hangingPunct="1"/>
            <a:r>
              <a:rPr lang="en-US" b="1" dirty="0" smtClean="0"/>
              <a:t>SAY:</a:t>
            </a:r>
          </a:p>
          <a:p>
            <a:pPr lvl="1" eaLnBrk="1" hangingPunct="1"/>
            <a:r>
              <a:rPr lang="en-US" b="1" dirty="0" smtClean="0"/>
              <a:t>Mutual Support</a:t>
            </a:r>
          </a:p>
          <a:p>
            <a:pPr lvl="2" eaLnBrk="1" hangingPunct="1"/>
            <a:r>
              <a:rPr lang="en-US" dirty="0" smtClean="0"/>
              <a:t>Provides task-related support</a:t>
            </a:r>
          </a:p>
          <a:p>
            <a:pPr lvl="2" eaLnBrk="1" hangingPunct="1"/>
            <a:r>
              <a:rPr lang="en-US" dirty="0" smtClean="0"/>
              <a:t>Provides timely and constructive feedback to team members</a:t>
            </a:r>
          </a:p>
          <a:p>
            <a:pPr lvl="2" eaLnBrk="1" hangingPunct="1"/>
            <a:r>
              <a:rPr lang="en-US" dirty="0" smtClean="0"/>
              <a:t>Effectively advocates for the resident</a:t>
            </a:r>
          </a:p>
          <a:p>
            <a:pPr lvl="2" eaLnBrk="1" hangingPunct="1"/>
            <a:r>
              <a:rPr lang="en-US" dirty="0" smtClean="0"/>
              <a:t>Uses the Two-Challenge rule, CUS, and DESC script to resolve conflict</a:t>
            </a:r>
          </a:p>
          <a:p>
            <a:pPr lvl="2" eaLnBrk="1" hangingPunct="1"/>
            <a:r>
              <a:rPr lang="en-US" dirty="0" smtClean="0"/>
              <a:t>Collaborates with team members</a:t>
            </a:r>
          </a:p>
          <a:p>
            <a:pPr lvl="1" eaLnBrk="1" hangingPunct="1"/>
            <a:r>
              <a:rPr lang="en-US" b="1" dirty="0" smtClean="0"/>
              <a:t>Communication</a:t>
            </a:r>
          </a:p>
          <a:p>
            <a:pPr lvl="2" eaLnBrk="1" hangingPunct="1"/>
            <a:r>
              <a:rPr lang="en-US" dirty="0" smtClean="0"/>
              <a:t>Routinely provides coaching feedback to team members, when appropriate</a:t>
            </a:r>
          </a:p>
          <a:p>
            <a:pPr lvl="2" eaLnBrk="1" hangingPunct="1"/>
            <a:r>
              <a:rPr lang="en-US" dirty="0" smtClean="0"/>
              <a:t>Provides brief, clear, specific, and timely information to team members</a:t>
            </a:r>
          </a:p>
          <a:p>
            <a:pPr lvl="2" eaLnBrk="1" hangingPunct="1"/>
            <a:r>
              <a:rPr lang="en-US" dirty="0" smtClean="0"/>
              <a:t>Seeks information from all available sources</a:t>
            </a:r>
          </a:p>
          <a:p>
            <a:pPr lvl="2" eaLnBrk="1" hangingPunct="1"/>
            <a:r>
              <a:rPr lang="en-US" dirty="0" smtClean="0"/>
              <a:t>Verifies information that is communicated</a:t>
            </a:r>
          </a:p>
          <a:p>
            <a:pPr lvl="2" eaLnBrk="1" hangingPunct="1"/>
            <a:r>
              <a:rPr lang="en-US" dirty="0" smtClean="0"/>
              <a:t>Uses SBAR, call-outs, check-backs, and handoff techniques to communicate effectively with team members</a:t>
            </a:r>
          </a:p>
          <a:p>
            <a:pPr lvl="1" eaLnBrk="1" hangingPunct="1">
              <a:buFontTx/>
              <a:buNone/>
            </a:pPr>
            <a:endParaRPr lang="en-US" b="1" dirty="0" smtClean="0"/>
          </a:p>
          <a:p>
            <a:pPr lvl="1" eaLnBrk="1" hangingPunct="1">
              <a:buFontTx/>
              <a:buNone/>
            </a:pPr>
            <a:r>
              <a:rPr lang="en-US" b="1" dirty="0" smtClean="0"/>
              <a:t>ASK:</a:t>
            </a:r>
          </a:p>
          <a:p>
            <a:pPr lvl="1" eaLnBrk="1" hangingPunct="1"/>
            <a:r>
              <a:rPr lang="en-US" dirty="0" smtClean="0"/>
              <a:t>How can this tool be integrated into current practices?</a:t>
            </a:r>
          </a:p>
          <a:p>
            <a:pPr lvl="2" eaLnBrk="1" hangingPunct="1"/>
            <a:r>
              <a:rPr lang="en-US" dirty="0" smtClean="0"/>
              <a:t>Use coaching </a:t>
            </a:r>
          </a:p>
          <a:p>
            <a:pPr lvl="2" eaLnBrk="1" hangingPunct="1"/>
            <a:r>
              <a:rPr lang="en-US" dirty="0" smtClean="0"/>
              <a:t>Discuss in a staff meeting</a:t>
            </a:r>
          </a:p>
          <a:p>
            <a:pPr lvl="2" eaLnBrk="1" hangingPunct="1"/>
            <a:r>
              <a:rPr lang="en-US" dirty="0" smtClean="0"/>
              <a:t>Pick pieces to focus on in the facility or on your unit </a:t>
            </a:r>
          </a:p>
          <a:p>
            <a:pPr lvl="1" eaLnBrk="1" hangingPunct="1"/>
            <a:r>
              <a:rPr lang="en-US" dirty="0" smtClean="0"/>
              <a:t>What types of opportunities can the tool provide to ensure safer care?</a:t>
            </a:r>
          </a:p>
        </p:txBody>
      </p:sp>
      <p:pic>
        <p:nvPicPr>
          <p:cNvPr id="5" name="Picture 4" descr="igessentialssl26.JPG"/>
          <p:cNvPicPr>
            <a:picLocks noChangeAspect="1"/>
          </p:cNvPicPr>
          <p:nvPr/>
        </p:nvPicPr>
        <p:blipFill>
          <a:blip r:embed="rId2" cstate="print"/>
          <a:stretch>
            <a:fillRect/>
          </a:stretch>
        </p:blipFill>
        <p:spPr>
          <a:xfrm>
            <a:off x="372980" y="1001629"/>
            <a:ext cx="1371600" cy="1028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1"/>
          <p:cNvSpPr>
            <a:spLocks noGrp="1" noChangeArrowheads="1"/>
          </p:cNvSpPr>
          <p:nvPr>
            <p:ph type="title"/>
          </p:nvPr>
        </p:nvSpPr>
        <p:spPr/>
        <p:txBody>
          <a:bodyPr/>
          <a:lstStyle/>
          <a:p>
            <a:pPr eaLnBrk="1" hangingPunct="1"/>
            <a:r>
              <a:rPr lang="en-US" smtClean="0"/>
              <a:t>TeamSTEPPS FRAMEWORK </a:t>
            </a:r>
          </a:p>
        </p:txBody>
      </p:sp>
      <p:sp>
        <p:nvSpPr>
          <p:cNvPr id="5123" name="Rectangle 32"/>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err="1" smtClean="0"/>
              <a:t>TeamSTEPPS</a:t>
            </a:r>
            <a:r>
              <a:rPr lang="en-US" dirty="0" smtClean="0"/>
              <a:t> stands for: </a:t>
            </a:r>
            <a:r>
              <a:rPr lang="en-US" i="1" dirty="0" smtClean="0"/>
              <a:t>Team </a:t>
            </a:r>
            <a:r>
              <a:rPr lang="en-US" b="1" i="1" u="sng" dirty="0" smtClean="0"/>
              <a:t>S</a:t>
            </a:r>
            <a:r>
              <a:rPr lang="en-US" i="1" dirty="0" smtClean="0"/>
              <a:t>trategies and </a:t>
            </a:r>
            <a:r>
              <a:rPr lang="en-US" b="1" i="1" u="sng" dirty="0" smtClean="0"/>
              <a:t>T</a:t>
            </a:r>
            <a:r>
              <a:rPr lang="en-US" i="1" dirty="0" smtClean="0"/>
              <a:t>ools to </a:t>
            </a:r>
            <a:r>
              <a:rPr lang="en-US" b="1" i="1" u="sng" dirty="0" smtClean="0"/>
              <a:t>E</a:t>
            </a:r>
            <a:r>
              <a:rPr lang="en-US" i="1" dirty="0" smtClean="0"/>
              <a:t>nhance </a:t>
            </a:r>
            <a:r>
              <a:rPr lang="en-US" b="1" i="1" u="sng" dirty="0" smtClean="0"/>
              <a:t>P</a:t>
            </a:r>
            <a:r>
              <a:rPr lang="en-US" i="1" dirty="0" smtClean="0"/>
              <a:t>erformance and </a:t>
            </a:r>
            <a:r>
              <a:rPr lang="en-US" b="1" i="1" u="sng" dirty="0" smtClean="0"/>
              <a:t>P</a:t>
            </a:r>
            <a:r>
              <a:rPr lang="en-US" i="1" dirty="0" smtClean="0"/>
              <a:t>atient </a:t>
            </a:r>
            <a:r>
              <a:rPr lang="en-US" b="1" i="1" u="sng" dirty="0" smtClean="0"/>
              <a:t>S</a:t>
            </a:r>
            <a:r>
              <a:rPr lang="en-US" i="1" dirty="0" smtClean="0"/>
              <a:t>afety. </a:t>
            </a:r>
          </a:p>
          <a:p>
            <a:pPr marL="0" indent="0" eaLnBrk="1" hangingPunct="1"/>
            <a:r>
              <a:rPr lang="en-US" dirty="0" err="1" smtClean="0"/>
              <a:t>TeamSTEPPS</a:t>
            </a:r>
            <a:r>
              <a:rPr lang="en-US" dirty="0" smtClean="0"/>
              <a:t> focuses on specific skills supporting team performance principles, including training requirements, behavioral methods, human factors, and cultural change designed to improve quality and resident safety. </a:t>
            </a:r>
          </a:p>
          <a:p>
            <a:pPr marL="0" indent="0" eaLnBrk="1" hangingPunct="1"/>
            <a:r>
              <a:rPr lang="en-US" dirty="0" smtClean="0"/>
              <a:t>Teamwork concepts are introduced that provide specific tools and strategies for improving communication and teamwork, reducing chance of error, and providing safer resident care. </a:t>
            </a:r>
          </a:p>
          <a:p>
            <a:pPr marL="0" indent="0" eaLnBrk="1" hangingPunct="1"/>
            <a:r>
              <a:rPr lang="en-US" dirty="0" err="1" smtClean="0"/>
              <a:t>TeamSTEPPS</a:t>
            </a:r>
            <a:r>
              <a:rPr lang="en-US" dirty="0" smtClean="0"/>
              <a:t> is an evidence-based framework leveraging 25 years of research that has been accumulated on teams and team performance in diverse areas (e.g., aviation, the military, nuclear power, health care, business and industry). </a:t>
            </a:r>
            <a:r>
              <a:rPr lang="en-US" dirty="0" err="1" smtClean="0"/>
              <a:t>TeamSTEPPS</a:t>
            </a:r>
            <a:r>
              <a:rPr lang="en-US" dirty="0" smtClean="0"/>
              <a:t> has evolved from research in other high-risk fields such as aviation; however, in health care, a high-risk, high-stakes environment exists in which poor performance may lead to serious consequences or death. </a:t>
            </a:r>
            <a:r>
              <a:rPr lang="en-US" dirty="0" err="1" smtClean="0"/>
              <a:t>TeamSTEPPS</a:t>
            </a:r>
            <a:r>
              <a:rPr lang="en-US" dirty="0" smtClean="0"/>
              <a:t> is ultimately designed to optimize team performance across the health care delivery system. </a:t>
            </a:r>
          </a:p>
          <a:p>
            <a:pPr marL="0" indent="0" eaLnBrk="1" hangingPunct="1"/>
            <a:r>
              <a:rPr lang="en-US" dirty="0" err="1" smtClean="0"/>
              <a:t>TeamSTEPPS</a:t>
            </a:r>
            <a:r>
              <a:rPr lang="en-US" dirty="0" smtClean="0"/>
              <a:t> is composed of four teachable-learnable skills: leadership, mutual support, situation monitoring, and communication: the core of the </a:t>
            </a:r>
            <a:r>
              <a:rPr lang="en-US" dirty="0" err="1" smtClean="0"/>
              <a:t>TeamSTEPPS</a:t>
            </a:r>
            <a:r>
              <a:rPr lang="en-US" dirty="0" smtClean="0"/>
              <a:t> framework. The red arrows depict a two-way dynamic interplay between the four skills and the team-related outcomes. Interaction between the outcomes and skills is the basis of a team striving to deliver safe, quality care. </a:t>
            </a:r>
          </a:p>
          <a:p>
            <a:pPr marL="0" indent="0" eaLnBrk="1" hangingPunct="1"/>
            <a:r>
              <a:rPr lang="en-US" dirty="0" smtClean="0"/>
              <a:t>Encircling the four skills is the resident care team, which not only represents the resident and direct caregivers but also those who play a supportive role within the health care delivery system. </a:t>
            </a:r>
          </a:p>
          <a:p>
            <a:pPr marL="0" indent="0" eaLnBrk="1" hangingPunct="1"/>
            <a:r>
              <a:rPr lang="en-US" dirty="0" smtClean="0"/>
              <a:t>Team competencies required for a high-performing team can be grouped into the categories of knowledge, skills, and attitudes (KSAs). Team-related knowledge results in a shared mental model; attitudes result in mutual trust and team orientation. Adaptability, accuracy, productivity, efficiency, and safety are the outcomes of a high-performing team. </a:t>
            </a:r>
          </a:p>
        </p:txBody>
      </p:sp>
      <p:pic>
        <p:nvPicPr>
          <p:cNvPr id="5" name="Picture 4" descr="igessentialssl2.JPG"/>
          <p:cNvPicPr>
            <a:picLocks noChangeAspect="1"/>
          </p:cNvPicPr>
          <p:nvPr/>
        </p:nvPicPr>
        <p:blipFill>
          <a:blip r:embed="rId2" cstate="print"/>
          <a:stretch>
            <a:fillRect/>
          </a:stretch>
        </p:blipFill>
        <p:spPr>
          <a:xfrm>
            <a:off x="385010" y="1013661"/>
            <a:ext cx="1371600" cy="10287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a:miter lim="800000"/>
            <a:headEnd/>
            <a:tailEnd/>
          </a:ln>
        </p:spPr>
        <p:txBody>
          <a:bodyPr/>
          <a:lstStyle/>
          <a:p>
            <a:fld id="{16719279-C296-4939-8463-F1679F541B0D}" type="slidenum">
              <a:rPr lang="en-US" smtClean="0"/>
              <a:pPr/>
              <a:t>30</a:t>
            </a:fld>
            <a:endParaRPr lang="en-US" smtClean="0"/>
          </a:p>
        </p:txBody>
      </p:sp>
      <p:sp>
        <p:nvSpPr>
          <p:cNvPr id="32771" name="Rectangle 2"/>
          <p:cNvSpPr>
            <a:spLocks noGrp="1" noChangeArrowheads="1"/>
          </p:cNvSpPr>
          <p:nvPr>
            <p:ph type="title"/>
          </p:nvPr>
        </p:nvSpPr>
        <p:spPr/>
        <p:txBody>
          <a:bodyPr/>
          <a:lstStyle/>
          <a:p>
            <a:pPr eaLnBrk="1" hangingPunct="1"/>
            <a:r>
              <a:rPr lang="en-US" smtClean="0"/>
              <a:t>BARRIERS TO TEAM EFFECTIVENESS</a:t>
            </a:r>
          </a:p>
        </p:txBody>
      </p:sp>
      <p:sp>
        <p:nvSpPr>
          <p:cNvPr id="32772" name="Rectangle 3"/>
          <p:cNvSpPr>
            <a:spLocks noGrp="1" noChangeArrowheads="1"/>
          </p:cNvSpPr>
          <p:nvPr>
            <p:ph type="body" idx="1"/>
          </p:nvPr>
        </p:nvSpPr>
        <p:spPr/>
        <p:txBody>
          <a:bodyPr/>
          <a:lstStyle/>
          <a:p>
            <a:pPr marL="0" indent="0" eaLnBrk="1" hangingPunct="1"/>
            <a:r>
              <a:rPr lang="en-US" dirty="0" smtClean="0"/>
              <a:t>Throughout this course, information has been provided that can be used to overcome barriers to team effectiveness. You have learned about leadership strategies for managing resources and tools for facilitating team events, such as briefs, huddles, and debriefs. You have also learned about situation monitoring strategies such as STEP; mutual support tools such as advocacy and assertion, the Two-Challenge rule, CUS, and DESC script; and communication tools such as SBAR, handoffs, check-backs, and call-outs.</a:t>
            </a:r>
          </a:p>
          <a:p>
            <a:pPr marL="0" indent="0" eaLnBrk="1" hangingPunct="1"/>
            <a:r>
              <a:rPr lang="en-US" dirty="0" smtClean="0"/>
              <a:t>Remember that enhanced resident safety is the ultimate outcome of consistently using the </a:t>
            </a:r>
            <a:r>
              <a:rPr lang="en-US" dirty="0" err="1" smtClean="0"/>
              <a:t>TeamSTEPPS</a:t>
            </a:r>
            <a:r>
              <a:rPr lang="en-US" dirty="0" smtClean="0"/>
              <a:t> tools and strategies to overcome these barriers.</a:t>
            </a:r>
          </a:p>
          <a:p>
            <a:pPr marL="0" indent="0" eaLnBrk="1" hangingPunct="1"/>
            <a:endParaRPr lang="en-US" dirty="0" smtClean="0"/>
          </a:p>
          <a:p>
            <a:pPr marL="0" indent="0" eaLnBrk="1" hangingPunct="1"/>
            <a:endParaRPr lang="en-US" dirty="0" smtClean="0"/>
          </a:p>
        </p:txBody>
      </p:sp>
      <p:pic>
        <p:nvPicPr>
          <p:cNvPr id="6" name="Picture 5" descr="igessentialssl27.JPG"/>
          <p:cNvPicPr>
            <a:picLocks noChangeAspect="1"/>
          </p:cNvPicPr>
          <p:nvPr/>
        </p:nvPicPr>
        <p:blipFill>
          <a:blip r:embed="rId2" cstate="print"/>
          <a:stretch>
            <a:fillRect/>
          </a:stretch>
        </p:blipFill>
        <p:spPr>
          <a:xfrm>
            <a:off x="5149516" y="1025692"/>
            <a:ext cx="1371600" cy="10287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5"/>
          <p:cNvGrpSpPr>
            <a:grpSpLocks/>
          </p:cNvGrpSpPr>
          <p:nvPr/>
        </p:nvGrpSpPr>
        <p:grpSpPr bwMode="auto">
          <a:xfrm>
            <a:off x="0" y="152400"/>
            <a:ext cx="6858000" cy="533400"/>
            <a:chOff x="0" y="4512"/>
            <a:chExt cx="4320" cy="336"/>
          </a:xfrm>
        </p:grpSpPr>
        <p:sp>
          <p:nvSpPr>
            <p:cNvPr id="6" name="Line 56"/>
            <p:cNvSpPr>
              <a:spLocks noChangeShapeType="1"/>
            </p:cNvSpPr>
            <p:nvPr/>
          </p:nvSpPr>
          <p:spPr bwMode="auto">
            <a:xfrm>
              <a:off x="0" y="4848"/>
              <a:ext cx="4320" cy="0"/>
            </a:xfrm>
            <a:prstGeom prst="line">
              <a:avLst/>
            </a:prstGeom>
            <a:noFill/>
            <a:ln w="9525">
              <a:solidFill>
                <a:srgbClr val="C7C397"/>
              </a:solidFill>
              <a:round/>
              <a:headEnd/>
              <a:tailEnd/>
            </a:ln>
            <a:effectLst/>
          </p:spPr>
          <p:txBody>
            <a:bodyPr/>
            <a:lstStyle/>
            <a:p>
              <a:endParaRPr lang="en-US"/>
            </a:p>
          </p:txBody>
        </p:sp>
        <p:sp>
          <p:nvSpPr>
            <p:cNvPr id="7" name="Line 57"/>
            <p:cNvSpPr>
              <a:spLocks noChangeShapeType="1"/>
            </p:cNvSpPr>
            <p:nvPr/>
          </p:nvSpPr>
          <p:spPr bwMode="auto">
            <a:xfrm>
              <a:off x="0" y="4512"/>
              <a:ext cx="4320" cy="0"/>
            </a:xfrm>
            <a:prstGeom prst="line">
              <a:avLst/>
            </a:prstGeom>
            <a:noFill/>
            <a:ln w="9525">
              <a:solidFill>
                <a:srgbClr val="C7C397"/>
              </a:solidFill>
              <a:round/>
              <a:headEnd/>
              <a:tailEnd/>
            </a:ln>
            <a:effectLst/>
          </p:spPr>
          <p:txBody>
            <a:bodyPr/>
            <a:lstStyle/>
            <a:p>
              <a:endParaRPr lang="en-US"/>
            </a:p>
          </p:txBody>
        </p:sp>
        <p:sp>
          <p:nvSpPr>
            <p:cNvPr id="8" name="Rectangle 58"/>
            <p:cNvSpPr>
              <a:spLocks noChangeArrowheads="1"/>
            </p:cNvSpPr>
            <p:nvPr/>
          </p:nvSpPr>
          <p:spPr bwMode="auto">
            <a:xfrm>
              <a:off x="1152" y="4512"/>
              <a:ext cx="3168" cy="336"/>
            </a:xfrm>
            <a:prstGeom prst="rect">
              <a:avLst/>
            </a:prstGeom>
            <a:solidFill>
              <a:srgbClr val="C7C397"/>
            </a:solidFill>
            <a:ln w="9525">
              <a:noFill/>
              <a:miter lim="800000"/>
              <a:headEnd/>
              <a:tailEnd/>
            </a:ln>
            <a:effectLst/>
          </p:spPr>
          <p:txBody>
            <a:bodyPr wrap="none" anchor="ctr"/>
            <a:lstStyle/>
            <a:p>
              <a:endParaRPr lang="en-US"/>
            </a:p>
          </p:txBody>
        </p:sp>
        <p:pic>
          <p:nvPicPr>
            <p:cNvPr id="9" name="Picture 59"/>
            <p:cNvPicPr preferRelativeResize="0">
              <a:picLocks noChangeAspect="1" noChangeArrowheads="1"/>
            </p:cNvPicPr>
            <p:nvPr/>
          </p:nvPicPr>
          <p:blipFill>
            <a:blip r:embed="rId2" cstate="print"/>
            <a:srcRect/>
            <a:stretch>
              <a:fillRect/>
            </a:stretch>
          </p:blipFill>
          <p:spPr bwMode="auto">
            <a:xfrm>
              <a:off x="1248" y="4560"/>
              <a:ext cx="220" cy="233"/>
            </a:xfrm>
            <a:prstGeom prst="rect">
              <a:avLst/>
            </a:prstGeom>
            <a:noFill/>
            <a:ln w="9525">
              <a:noFill/>
              <a:miter lim="800000"/>
              <a:headEnd/>
              <a:tailEnd/>
            </a:ln>
          </p:spPr>
        </p:pic>
        <p:sp>
          <p:nvSpPr>
            <p:cNvPr id="10" name="Rectangle 60"/>
            <p:cNvSpPr>
              <a:spLocks noChangeArrowheads="1"/>
            </p:cNvSpPr>
            <p:nvPr/>
          </p:nvSpPr>
          <p:spPr bwMode="auto">
            <a:xfrm>
              <a:off x="0" y="4512"/>
              <a:ext cx="192" cy="336"/>
            </a:xfrm>
            <a:prstGeom prst="rect">
              <a:avLst/>
            </a:prstGeom>
            <a:solidFill>
              <a:srgbClr val="C7C397"/>
            </a:solidFill>
            <a:ln w="9525">
              <a:noFill/>
              <a:miter lim="800000"/>
              <a:headEnd/>
              <a:tailEnd/>
            </a:ln>
            <a:effectLst/>
          </p:spPr>
          <p:txBody>
            <a:bodyPr wrap="none" anchor="ctr"/>
            <a:lstStyle/>
            <a:p>
              <a:endParaRPr lang="en-US"/>
            </a:p>
          </p:txBody>
        </p:sp>
        <p:sp>
          <p:nvSpPr>
            <p:cNvPr id="11" name="Line 61"/>
            <p:cNvSpPr>
              <a:spLocks noChangeShapeType="1"/>
            </p:cNvSpPr>
            <p:nvPr/>
          </p:nvSpPr>
          <p:spPr bwMode="auto">
            <a:xfrm>
              <a:off x="0" y="4848"/>
              <a:ext cx="4320" cy="0"/>
            </a:xfrm>
            <a:prstGeom prst="line">
              <a:avLst/>
            </a:prstGeom>
            <a:noFill/>
            <a:ln w="9525">
              <a:solidFill>
                <a:srgbClr val="C7C397"/>
              </a:solidFill>
              <a:round/>
              <a:headEnd/>
              <a:tailEnd/>
            </a:ln>
            <a:effectLst/>
          </p:spPr>
          <p:txBody>
            <a:bodyPr/>
            <a:lstStyle/>
            <a:p>
              <a:endParaRPr lang="en-US"/>
            </a:p>
          </p:txBody>
        </p:sp>
        <p:sp>
          <p:nvSpPr>
            <p:cNvPr id="12" name="Line 62"/>
            <p:cNvSpPr>
              <a:spLocks noChangeShapeType="1"/>
            </p:cNvSpPr>
            <p:nvPr/>
          </p:nvSpPr>
          <p:spPr bwMode="auto">
            <a:xfrm>
              <a:off x="0" y="4512"/>
              <a:ext cx="4320" cy="0"/>
            </a:xfrm>
            <a:prstGeom prst="line">
              <a:avLst/>
            </a:prstGeom>
            <a:noFill/>
            <a:ln w="9525">
              <a:solidFill>
                <a:srgbClr val="C7C397"/>
              </a:solidFill>
              <a:round/>
              <a:headEnd/>
              <a:tailEnd/>
            </a:ln>
            <a:effectLst/>
          </p:spPr>
          <p:txBody>
            <a:bodyPr/>
            <a:lstStyle/>
            <a:p>
              <a:endParaRPr lang="en-US"/>
            </a:p>
          </p:txBody>
        </p:sp>
      </p:grpSp>
      <p:sp>
        <p:nvSpPr>
          <p:cNvPr id="13" name="Rectangle 5"/>
          <p:cNvSpPr txBox="1">
            <a:spLocks noChangeArrowheads="1"/>
          </p:cNvSpPr>
          <p:nvPr/>
        </p:nvSpPr>
        <p:spPr bwMode="auto">
          <a:xfrm>
            <a:off x="2514600" y="152400"/>
            <a:ext cx="39624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a:solidFill>
                  <a:srgbClr val="663300"/>
                </a:solidFill>
                <a:latin typeface="+mj-lt"/>
                <a:ea typeface="+mj-ea"/>
                <a:cs typeface="+mj-cs"/>
              </a:defRPr>
            </a:lvl1pPr>
            <a:lvl2pPr algn="l" rtl="0" eaLnBrk="0" fontAlgn="base" hangingPunct="0">
              <a:spcBef>
                <a:spcPct val="0"/>
              </a:spcBef>
              <a:spcAft>
                <a:spcPct val="0"/>
              </a:spcAft>
              <a:defRPr sz="1600" b="1">
                <a:solidFill>
                  <a:srgbClr val="663300"/>
                </a:solidFill>
                <a:latin typeface="Arial" charset="0"/>
              </a:defRPr>
            </a:lvl2pPr>
            <a:lvl3pPr algn="l" rtl="0" eaLnBrk="0" fontAlgn="base" hangingPunct="0">
              <a:spcBef>
                <a:spcPct val="0"/>
              </a:spcBef>
              <a:spcAft>
                <a:spcPct val="0"/>
              </a:spcAft>
              <a:defRPr sz="1600" b="1">
                <a:solidFill>
                  <a:srgbClr val="663300"/>
                </a:solidFill>
                <a:latin typeface="Arial" charset="0"/>
              </a:defRPr>
            </a:lvl3pPr>
            <a:lvl4pPr algn="l" rtl="0" eaLnBrk="0" fontAlgn="base" hangingPunct="0">
              <a:spcBef>
                <a:spcPct val="0"/>
              </a:spcBef>
              <a:spcAft>
                <a:spcPct val="0"/>
              </a:spcAft>
              <a:defRPr sz="1600" b="1">
                <a:solidFill>
                  <a:srgbClr val="663300"/>
                </a:solidFill>
                <a:latin typeface="Arial" charset="0"/>
              </a:defRPr>
            </a:lvl4pPr>
            <a:lvl5pPr algn="l" rtl="0" eaLnBrk="0" fontAlgn="base" hangingPunct="0">
              <a:spcBef>
                <a:spcPct val="0"/>
              </a:spcBef>
              <a:spcAft>
                <a:spcPct val="0"/>
              </a:spcAft>
              <a:defRPr sz="1600" b="1">
                <a:solidFill>
                  <a:srgbClr val="663300"/>
                </a:solidFill>
                <a:latin typeface="Arial" charset="0"/>
              </a:defRPr>
            </a:lvl5pPr>
            <a:lvl6pPr marL="457200" algn="l" rtl="0" fontAlgn="base">
              <a:spcBef>
                <a:spcPct val="0"/>
              </a:spcBef>
              <a:spcAft>
                <a:spcPct val="0"/>
              </a:spcAft>
              <a:defRPr sz="1600" b="1">
                <a:solidFill>
                  <a:srgbClr val="663300"/>
                </a:solidFill>
                <a:latin typeface="Arial" charset="0"/>
              </a:defRPr>
            </a:lvl6pPr>
            <a:lvl7pPr marL="914400" algn="l" rtl="0" fontAlgn="base">
              <a:spcBef>
                <a:spcPct val="0"/>
              </a:spcBef>
              <a:spcAft>
                <a:spcPct val="0"/>
              </a:spcAft>
              <a:defRPr sz="1600" b="1">
                <a:solidFill>
                  <a:srgbClr val="663300"/>
                </a:solidFill>
                <a:latin typeface="Arial" charset="0"/>
              </a:defRPr>
            </a:lvl7pPr>
            <a:lvl8pPr marL="1371600" algn="l" rtl="0" fontAlgn="base">
              <a:spcBef>
                <a:spcPct val="0"/>
              </a:spcBef>
              <a:spcAft>
                <a:spcPct val="0"/>
              </a:spcAft>
              <a:defRPr sz="1600" b="1">
                <a:solidFill>
                  <a:srgbClr val="663300"/>
                </a:solidFill>
                <a:latin typeface="Arial" charset="0"/>
              </a:defRPr>
            </a:lvl8pPr>
            <a:lvl9pPr marL="1828800" algn="l" rtl="0" fontAlgn="base">
              <a:spcBef>
                <a:spcPct val="0"/>
              </a:spcBef>
              <a:spcAft>
                <a:spcPct val="0"/>
              </a:spcAft>
              <a:defRPr sz="1600" b="1">
                <a:solidFill>
                  <a:srgbClr val="663300"/>
                </a:solidFill>
                <a:latin typeface="Arial" charset="0"/>
              </a:defRPr>
            </a:lvl9pPr>
          </a:lstStyle>
          <a:p>
            <a:pPr eaLnBrk="1" hangingPunct="1"/>
            <a:r>
              <a:rPr lang="en-US" smtClean="0"/>
              <a:t>EXERCISE: SUMMARY</a:t>
            </a:r>
            <a:endParaRPr lang="en-US" dirty="0" smtClean="0"/>
          </a:p>
        </p:txBody>
      </p:sp>
      <p:sp>
        <p:nvSpPr>
          <p:cNvPr id="17" name="Text Box 21"/>
          <p:cNvSpPr txBox="1">
            <a:spLocks noChangeArrowheads="1"/>
          </p:cNvSpPr>
          <p:nvPr/>
        </p:nvSpPr>
        <p:spPr bwMode="auto">
          <a:xfrm>
            <a:off x="5736766" y="8610600"/>
            <a:ext cx="914400" cy="228600"/>
          </a:xfrm>
          <a:prstGeom prst="rect">
            <a:avLst/>
          </a:prstGeom>
          <a:noFill/>
          <a:ln w="9525">
            <a:noFill/>
            <a:miter lim="800000"/>
            <a:headEnd/>
            <a:tailEnd/>
          </a:ln>
          <a:effectLst/>
        </p:spPr>
        <p:txBody>
          <a:bodyPr>
            <a:spAutoFit/>
          </a:bodyPr>
          <a:lstStyle/>
          <a:p>
            <a:pPr algn="r">
              <a:spcBef>
                <a:spcPct val="50000"/>
              </a:spcBef>
            </a:pPr>
            <a:r>
              <a:rPr lang="en-US" sz="900" dirty="0"/>
              <a:t>Continued…</a:t>
            </a:r>
          </a:p>
        </p:txBody>
      </p:sp>
      <p:sp>
        <p:nvSpPr>
          <p:cNvPr id="18" name="Rectangle 12"/>
          <p:cNvSpPr>
            <a:spLocks noChangeArrowheads="1"/>
          </p:cNvSpPr>
          <p:nvPr/>
        </p:nvSpPr>
        <p:spPr bwMode="auto">
          <a:xfrm>
            <a:off x="304800" y="4244485"/>
            <a:ext cx="1447800" cy="228600"/>
          </a:xfrm>
          <a:prstGeom prst="rect">
            <a:avLst/>
          </a:prstGeom>
          <a:noFill/>
          <a:ln w="9525" algn="ctr">
            <a:noFill/>
            <a:miter lim="800000"/>
            <a:headEnd/>
            <a:tailEnd/>
          </a:ln>
          <a:effectLst/>
        </p:spPr>
        <p:txBody>
          <a:bodyPr lIns="45720" rIns="0"/>
          <a:lstStyle/>
          <a:p>
            <a:pPr>
              <a:spcBef>
                <a:spcPct val="50000"/>
              </a:spcBef>
              <a:tabLst>
                <a:tab pos="285750" algn="l"/>
              </a:tabLst>
            </a:pPr>
            <a:r>
              <a:rPr lang="en-US" sz="1200" dirty="0">
                <a:solidFill>
                  <a:srgbClr val="333399"/>
                </a:solidFill>
              </a:rPr>
              <a:t>	</a:t>
            </a:r>
            <a:r>
              <a:rPr lang="en-US" sz="1200" b="1" dirty="0">
                <a:solidFill>
                  <a:srgbClr val="333399"/>
                </a:solidFill>
              </a:rPr>
              <a:t>MATERIALS:</a:t>
            </a:r>
          </a:p>
          <a:p>
            <a:pPr marL="169863" lvl="1" indent="-168275">
              <a:spcBef>
                <a:spcPct val="50000"/>
              </a:spcBef>
              <a:buFontTx/>
              <a:buChar char="•"/>
              <a:tabLst>
                <a:tab pos="285750" algn="l"/>
              </a:tabLst>
            </a:pPr>
            <a:r>
              <a:rPr lang="en-US" sz="1200" dirty="0" err="1">
                <a:solidFill>
                  <a:srgbClr val="333399"/>
                </a:solidFill>
              </a:rPr>
              <a:t>TeamSTEPPS</a:t>
            </a:r>
            <a:r>
              <a:rPr lang="en-US" sz="1200" dirty="0">
                <a:solidFill>
                  <a:srgbClr val="333399"/>
                </a:solidFill>
              </a:rPr>
              <a:t> Opportunities_ </a:t>
            </a:r>
            <a:r>
              <a:rPr lang="en-US" sz="1200" dirty="0" err="1">
                <a:solidFill>
                  <a:srgbClr val="333399"/>
                </a:solidFill>
              </a:rPr>
              <a:t>Subacute</a:t>
            </a:r>
            <a:r>
              <a:rPr lang="en-US" sz="1200" dirty="0">
                <a:solidFill>
                  <a:srgbClr val="333399"/>
                </a:solidFill>
              </a:rPr>
              <a:t> Video</a:t>
            </a:r>
          </a:p>
        </p:txBody>
      </p:sp>
      <p:sp>
        <p:nvSpPr>
          <p:cNvPr id="19" name="Rectangle 13"/>
          <p:cNvSpPr>
            <a:spLocks noChangeArrowheads="1"/>
          </p:cNvSpPr>
          <p:nvPr/>
        </p:nvSpPr>
        <p:spPr bwMode="auto">
          <a:xfrm>
            <a:off x="609600" y="5435968"/>
            <a:ext cx="1219200" cy="381000"/>
          </a:xfrm>
          <a:prstGeom prst="rect">
            <a:avLst/>
          </a:prstGeom>
          <a:noFill/>
          <a:ln w="9525" algn="ctr">
            <a:noFill/>
            <a:miter lim="800000"/>
            <a:headEnd/>
            <a:tailEnd/>
          </a:ln>
          <a:effectLst/>
        </p:spPr>
        <p:txBody>
          <a:bodyPr rIns="0" anchor="ctr"/>
          <a:lstStyle/>
          <a:p>
            <a:pPr>
              <a:tabLst>
                <a:tab pos="285750" algn="l"/>
              </a:tabLst>
            </a:pPr>
            <a:r>
              <a:rPr lang="en-US" sz="1000" b="1" dirty="0">
                <a:solidFill>
                  <a:srgbClr val="333399"/>
                </a:solidFill>
              </a:rPr>
              <a:t>CUSTOMIZABLE </a:t>
            </a:r>
            <a:r>
              <a:rPr lang="en-US" sz="1200" b="1" dirty="0">
                <a:solidFill>
                  <a:srgbClr val="333399"/>
                </a:solidFill>
              </a:rPr>
              <a:t>CONTENT</a:t>
            </a:r>
          </a:p>
        </p:txBody>
      </p:sp>
      <p:pic>
        <p:nvPicPr>
          <p:cNvPr id="20" name="Picture 14"/>
          <p:cNvPicPr>
            <a:picLocks noChangeAspect="1" noChangeArrowheads="1"/>
          </p:cNvPicPr>
          <p:nvPr/>
        </p:nvPicPr>
        <p:blipFill>
          <a:blip r:embed="rId3" cstate="print"/>
          <a:srcRect/>
          <a:stretch>
            <a:fillRect/>
          </a:stretch>
        </p:blipFill>
        <p:spPr bwMode="auto">
          <a:xfrm>
            <a:off x="381000" y="5474068"/>
            <a:ext cx="212725" cy="304800"/>
          </a:xfrm>
          <a:prstGeom prst="rect">
            <a:avLst/>
          </a:prstGeom>
          <a:noFill/>
          <a:ln w="9525">
            <a:noFill/>
            <a:miter lim="800000"/>
            <a:headEnd/>
            <a:tailEnd/>
          </a:ln>
        </p:spPr>
      </p:pic>
      <p:sp>
        <p:nvSpPr>
          <p:cNvPr id="21" name="Rectangle 17"/>
          <p:cNvSpPr>
            <a:spLocks noChangeArrowheads="1"/>
          </p:cNvSpPr>
          <p:nvPr/>
        </p:nvSpPr>
        <p:spPr bwMode="auto">
          <a:xfrm>
            <a:off x="304800" y="2452197"/>
            <a:ext cx="1447800" cy="228600"/>
          </a:xfrm>
          <a:prstGeom prst="rect">
            <a:avLst/>
          </a:prstGeom>
          <a:noFill/>
          <a:ln w="9525" algn="ctr">
            <a:noFill/>
            <a:miter lim="800000"/>
            <a:headEnd/>
            <a:tailEnd/>
          </a:ln>
          <a:effectLst/>
        </p:spPr>
        <p:txBody>
          <a:bodyPr lIns="45720" rIns="0"/>
          <a:lstStyle/>
          <a:p>
            <a:pPr>
              <a:spcBef>
                <a:spcPct val="50000"/>
              </a:spcBef>
              <a:tabLst>
                <a:tab pos="285750" algn="l"/>
              </a:tabLst>
            </a:pPr>
            <a:r>
              <a:rPr lang="en-US" sz="1200" b="1" dirty="0">
                <a:solidFill>
                  <a:srgbClr val="333399"/>
                </a:solidFill>
              </a:rPr>
              <a:t>	TIME:</a:t>
            </a:r>
          </a:p>
          <a:p>
            <a:pPr>
              <a:spcBef>
                <a:spcPct val="50000"/>
              </a:spcBef>
              <a:tabLst>
                <a:tab pos="285750" algn="l"/>
              </a:tabLst>
            </a:pPr>
            <a:r>
              <a:rPr lang="en-US" sz="1200" dirty="0">
                <a:solidFill>
                  <a:srgbClr val="333399"/>
                </a:solidFill>
              </a:rPr>
              <a:t>	30 minutes</a:t>
            </a:r>
          </a:p>
        </p:txBody>
      </p:sp>
      <p:pic>
        <p:nvPicPr>
          <p:cNvPr id="22" name="Picture 18"/>
          <p:cNvPicPr>
            <a:picLocks noChangeAspect="1" noChangeArrowheads="1"/>
          </p:cNvPicPr>
          <p:nvPr/>
        </p:nvPicPr>
        <p:blipFill>
          <a:blip r:embed="rId4" cstate="print"/>
          <a:srcRect/>
          <a:stretch>
            <a:fillRect/>
          </a:stretch>
        </p:blipFill>
        <p:spPr bwMode="auto">
          <a:xfrm>
            <a:off x="381000" y="2452197"/>
            <a:ext cx="209550" cy="228600"/>
          </a:xfrm>
          <a:prstGeom prst="rect">
            <a:avLst/>
          </a:prstGeom>
          <a:noFill/>
          <a:ln w="9525">
            <a:noFill/>
            <a:miter lim="800000"/>
            <a:headEnd/>
            <a:tailEnd/>
          </a:ln>
        </p:spPr>
      </p:pic>
      <p:sp>
        <p:nvSpPr>
          <p:cNvPr id="23" name="Rectangle 63"/>
          <p:cNvSpPr>
            <a:spLocks noChangeArrowheads="1"/>
          </p:cNvSpPr>
          <p:nvPr/>
        </p:nvSpPr>
        <p:spPr bwMode="auto">
          <a:xfrm>
            <a:off x="357188" y="3299922"/>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b="1" dirty="0">
                <a:solidFill>
                  <a:srgbClr val="333399"/>
                </a:solidFill>
              </a:rPr>
              <a:t>	VIDEO TIME:</a:t>
            </a:r>
          </a:p>
          <a:p>
            <a:pPr>
              <a:spcBef>
                <a:spcPct val="50000"/>
              </a:spcBef>
              <a:tabLst>
                <a:tab pos="174625" algn="l"/>
              </a:tabLst>
            </a:pPr>
            <a:r>
              <a:rPr lang="en-US" sz="1200" dirty="0">
                <a:solidFill>
                  <a:srgbClr val="333399"/>
                </a:solidFill>
              </a:rPr>
              <a:t>	2:26 minutes</a:t>
            </a:r>
          </a:p>
        </p:txBody>
      </p:sp>
      <p:pic>
        <p:nvPicPr>
          <p:cNvPr id="25" name="Picture 16"/>
          <p:cNvPicPr>
            <a:picLocks noChangeAspect="1" noChangeArrowheads="1"/>
          </p:cNvPicPr>
          <p:nvPr/>
        </p:nvPicPr>
        <p:blipFill>
          <a:blip r:embed="rId5" cstate="print"/>
          <a:srcRect/>
          <a:stretch>
            <a:fillRect/>
          </a:stretch>
        </p:blipFill>
        <p:spPr bwMode="auto">
          <a:xfrm>
            <a:off x="334962" y="3313488"/>
            <a:ext cx="304800" cy="247650"/>
          </a:xfrm>
          <a:prstGeom prst="rect">
            <a:avLst/>
          </a:prstGeom>
          <a:noFill/>
          <a:ln w="9525">
            <a:noFill/>
            <a:miter lim="800000"/>
            <a:headEnd/>
            <a:tailEnd/>
          </a:ln>
        </p:spPr>
      </p:pic>
      <p:pic>
        <p:nvPicPr>
          <p:cNvPr id="26" name="Picture 11"/>
          <p:cNvPicPr>
            <a:picLocks noChangeAspect="1" noChangeArrowheads="1"/>
          </p:cNvPicPr>
          <p:nvPr/>
        </p:nvPicPr>
        <p:blipFill>
          <a:blip r:embed="rId6" cstate="print"/>
          <a:srcRect/>
          <a:stretch>
            <a:fillRect/>
          </a:stretch>
        </p:blipFill>
        <p:spPr bwMode="auto">
          <a:xfrm>
            <a:off x="357188" y="4200035"/>
            <a:ext cx="136525" cy="273050"/>
          </a:xfrm>
          <a:prstGeom prst="rect">
            <a:avLst/>
          </a:prstGeom>
          <a:noFill/>
          <a:ln w="9525">
            <a:noFill/>
            <a:miter lim="800000"/>
            <a:headEnd/>
            <a:tailEnd/>
          </a:ln>
        </p:spPr>
      </p:pic>
      <p:sp>
        <p:nvSpPr>
          <p:cNvPr id="30" name="Rectangle 29"/>
          <p:cNvSpPr/>
          <p:nvPr/>
        </p:nvSpPr>
        <p:spPr>
          <a:xfrm>
            <a:off x="1857375" y="730657"/>
            <a:ext cx="4533900" cy="6093976"/>
          </a:xfrm>
          <a:prstGeom prst="rect">
            <a:avLst/>
          </a:prstGeom>
        </p:spPr>
        <p:txBody>
          <a:bodyPr wrap="square">
            <a:spAutoFit/>
          </a:bodyPr>
          <a:lstStyle/>
          <a:p>
            <a:r>
              <a:rPr lang="en-US" sz="1000" b="1" dirty="0" smtClean="0"/>
              <a:t>SAY:</a:t>
            </a:r>
          </a:p>
          <a:p>
            <a:r>
              <a:rPr lang="en-US" sz="1000" dirty="0" smtClean="0"/>
              <a:t>To summarize the course, we would like to conduct a short exercise. You have learned about a lot of techniques to ensure resident safety in your organization. Let’s practice using some of those tools before you leave so you can fully use the </a:t>
            </a:r>
            <a:r>
              <a:rPr lang="en-US" sz="1000" dirty="0" err="1" smtClean="0"/>
              <a:t>TeamSTEPPS</a:t>
            </a:r>
            <a:r>
              <a:rPr lang="en-US" sz="1000" dirty="0" smtClean="0"/>
              <a:t> pocket guide back at work.</a:t>
            </a:r>
          </a:p>
          <a:p>
            <a:r>
              <a:rPr lang="en-US" sz="1000" dirty="0" smtClean="0"/>
              <a:t>I am going to play a short video clip. As you watch the clip, look for opportunities where the techniques in the pocket guide could have been used to improve the result of the situation.</a:t>
            </a:r>
          </a:p>
          <a:p>
            <a:endParaRPr lang="en-US" sz="1000" b="1" dirty="0" smtClean="0"/>
          </a:p>
          <a:p>
            <a:endParaRPr lang="en-US" sz="1200" b="1" dirty="0" smtClean="0">
              <a:solidFill>
                <a:srgbClr val="663300"/>
              </a:solidFill>
            </a:endParaRPr>
          </a:p>
          <a:p>
            <a:endParaRPr lang="en-US" sz="1200" b="1" dirty="0" smtClean="0">
              <a:solidFill>
                <a:srgbClr val="663300"/>
              </a:solidFill>
            </a:endParaRPr>
          </a:p>
          <a:p>
            <a:pPr>
              <a:tabLst>
                <a:tab pos="457200" algn="l"/>
              </a:tabLst>
            </a:pPr>
            <a:r>
              <a:rPr lang="en-US" sz="1200" b="1" dirty="0" smtClean="0">
                <a:solidFill>
                  <a:srgbClr val="663300"/>
                </a:solidFill>
              </a:rPr>
              <a:t>           DO: </a:t>
            </a:r>
            <a:r>
              <a:rPr lang="en-US" sz="1200" dirty="0" smtClean="0">
                <a:solidFill>
                  <a:srgbClr val="663300"/>
                </a:solidFill>
              </a:rPr>
              <a:t>Play the video by clicking the director icon on the         	slide.</a:t>
            </a:r>
          </a:p>
          <a:p>
            <a:endParaRPr lang="en-US" sz="1200" dirty="0" smtClean="0">
              <a:solidFill>
                <a:srgbClr val="663300"/>
              </a:solidFill>
            </a:endParaRPr>
          </a:p>
          <a:p>
            <a:r>
              <a:rPr lang="en-US" sz="1200" b="1" dirty="0" smtClean="0"/>
              <a:t>        DISCUSSION:</a:t>
            </a:r>
          </a:p>
          <a:p>
            <a:pPr>
              <a:buFont typeface="Arial" pitchFamily="34" charset="0"/>
              <a:buChar char="•"/>
            </a:pPr>
            <a:endParaRPr lang="en-US" sz="1200" dirty="0" smtClean="0"/>
          </a:p>
          <a:p>
            <a:pPr marL="228600" indent="-228600">
              <a:buFont typeface="Arial" pitchFamily="34" charset="0"/>
              <a:buChar char="•"/>
            </a:pPr>
            <a:r>
              <a:rPr lang="en-US" sz="1200" dirty="0" smtClean="0"/>
              <a:t>What were the barriers presented in this video scenario?</a:t>
            </a:r>
          </a:p>
          <a:p>
            <a:pPr lvl="1" indent="-228600">
              <a:spcAft>
                <a:spcPts val="600"/>
              </a:spcAft>
              <a:buFont typeface="Arial" pitchFamily="34" charset="0"/>
              <a:buChar char="–"/>
            </a:pPr>
            <a:r>
              <a:rPr lang="en-US" sz="1200" dirty="0" smtClean="0"/>
              <a:t>Lack of information sharing; lack of coordination and </a:t>
            </a:r>
            <a:r>
              <a:rPr lang="en-US" sz="1200" dirty="0" err="1" smtClean="0"/>
              <a:t>followup</a:t>
            </a:r>
            <a:r>
              <a:rPr lang="en-US" sz="1200" dirty="0" smtClean="0"/>
              <a:t>; distractions; lack of role clarity; misinterpretation of cues; workload.</a:t>
            </a:r>
          </a:p>
          <a:p>
            <a:pPr marL="228600" indent="-228600">
              <a:buFont typeface="Arial" pitchFamily="34" charset="0"/>
              <a:buChar char="•"/>
            </a:pPr>
            <a:r>
              <a:rPr lang="en-US" sz="1200" dirty="0" smtClean="0"/>
              <a:t>Which of the </a:t>
            </a:r>
            <a:r>
              <a:rPr lang="en-US" sz="1200" dirty="0" err="1" smtClean="0"/>
              <a:t>TeamSTEPPS</a:t>
            </a:r>
            <a:r>
              <a:rPr lang="en-US" sz="1200" dirty="0" smtClean="0"/>
              <a:t> tools and strategies could have been used, and how would the outcome have been different?</a:t>
            </a:r>
          </a:p>
          <a:p>
            <a:pPr lvl="1" indent="-228600">
              <a:spcAft>
                <a:spcPts val="600"/>
              </a:spcAft>
              <a:buFont typeface="Arial" pitchFamily="34" charset="0"/>
              <a:buChar char="–"/>
            </a:pPr>
            <a:r>
              <a:rPr lang="en-US" sz="1200" dirty="0" smtClean="0"/>
              <a:t>Many of the tools could have been used, such as STEP, huddle, collaboration, and SBAR.</a:t>
            </a:r>
          </a:p>
          <a:p>
            <a:pPr marL="228600" indent="-228600">
              <a:buFont typeface="Arial" pitchFamily="34" charset="0"/>
              <a:buChar char="•"/>
            </a:pPr>
            <a:r>
              <a:rPr lang="en-US" sz="1200" dirty="0" smtClean="0">
                <a:cs typeface="Times New Roman" pitchFamily="18" charset="0"/>
              </a:rPr>
              <a:t>What did you see as the biggest issue in this scenario, in terms of teamwork skills (mutual support, situation monitoring, team structure, leadership, and communication), and why? (Answers may vary.)</a:t>
            </a:r>
          </a:p>
          <a:p>
            <a:pPr lvl="1" indent="-228600">
              <a:buFont typeface="Arial" pitchFamily="34" charset="0"/>
              <a:buChar char="–"/>
            </a:pPr>
            <a:r>
              <a:rPr lang="en-US" sz="1200" dirty="0" smtClean="0">
                <a:cs typeface="Times New Roman" pitchFamily="18" charset="0"/>
              </a:rPr>
              <a:t>Communication</a:t>
            </a:r>
          </a:p>
          <a:p>
            <a:pPr lvl="1" indent="-228600">
              <a:buFont typeface="Arial" pitchFamily="34" charset="0"/>
              <a:buChar char="–"/>
            </a:pPr>
            <a:r>
              <a:rPr lang="en-US" sz="1200" dirty="0" smtClean="0">
                <a:cs typeface="Times New Roman" pitchFamily="18" charset="0"/>
              </a:rPr>
              <a:t>CUS opportunity between PTA and PT</a:t>
            </a:r>
          </a:p>
          <a:p>
            <a:pPr lvl="1" indent="-228600">
              <a:buFont typeface="Arial" pitchFamily="34" charset="0"/>
              <a:buChar char="–"/>
            </a:pPr>
            <a:r>
              <a:rPr lang="en-US" sz="1200" dirty="0" smtClean="0">
                <a:cs typeface="Times New Roman" pitchFamily="18" charset="0"/>
              </a:rPr>
              <a:t>Huddle opportunity to discuss concerns</a:t>
            </a:r>
          </a:p>
          <a:p>
            <a:pPr lvl="1" indent="-228600">
              <a:buFont typeface="Arial" pitchFamily="34" charset="0"/>
              <a:buChar char="–"/>
            </a:pPr>
            <a:r>
              <a:rPr lang="en-US" sz="1200" dirty="0" smtClean="0">
                <a:cs typeface="Times New Roman" pitchFamily="18" charset="0"/>
              </a:rPr>
              <a:t>Situation monitoring</a:t>
            </a:r>
          </a:p>
          <a:p>
            <a:pPr lvl="2" indent="-228600">
              <a:buFont typeface="Wingdings" pitchFamily="2" charset="2"/>
              <a:buChar char="v"/>
            </a:pPr>
            <a:r>
              <a:rPr lang="en-US" sz="1200" dirty="0" smtClean="0">
                <a:cs typeface="Times New Roman" pitchFamily="18" charset="0"/>
              </a:rPr>
              <a:t>No shared mental model among the team</a:t>
            </a:r>
          </a:p>
        </p:txBody>
      </p:sp>
      <p:pic>
        <p:nvPicPr>
          <p:cNvPr id="32" name="Picture 31"/>
          <p:cNvPicPr>
            <a:picLocks noChangeAspect="1" noChangeArrowheads="1"/>
          </p:cNvPicPr>
          <p:nvPr/>
        </p:nvPicPr>
        <p:blipFill>
          <a:blip r:embed="rId7" cstate="print"/>
          <a:srcRect/>
          <a:stretch>
            <a:fillRect/>
          </a:stretch>
        </p:blipFill>
        <p:spPr bwMode="auto">
          <a:xfrm>
            <a:off x="1974850" y="2578100"/>
            <a:ext cx="336550" cy="254000"/>
          </a:xfrm>
          <a:prstGeom prst="rect">
            <a:avLst/>
          </a:prstGeom>
          <a:noFill/>
          <a:ln w="9525">
            <a:noFill/>
            <a:miter lim="800000"/>
            <a:headEnd/>
            <a:tailEnd/>
          </a:ln>
        </p:spPr>
      </p:pic>
      <p:pic>
        <p:nvPicPr>
          <p:cNvPr id="33" name="Picture 32"/>
          <p:cNvPicPr>
            <a:picLocks noChangeAspect="1" noChangeArrowheads="1"/>
          </p:cNvPicPr>
          <p:nvPr/>
        </p:nvPicPr>
        <p:blipFill>
          <a:blip r:embed="rId8" cstate="print"/>
          <a:srcRect/>
          <a:stretch>
            <a:fillRect/>
          </a:stretch>
        </p:blipFill>
        <p:spPr bwMode="auto">
          <a:xfrm>
            <a:off x="1911350" y="3025775"/>
            <a:ext cx="292100" cy="292100"/>
          </a:xfrm>
          <a:prstGeom prst="rect">
            <a:avLst/>
          </a:prstGeom>
          <a:noFill/>
          <a:ln w="9525">
            <a:noFill/>
            <a:miter lim="800000"/>
            <a:headEnd/>
            <a:tailEnd/>
          </a:ln>
        </p:spPr>
      </p:pic>
      <p:pic>
        <p:nvPicPr>
          <p:cNvPr id="24" name="Picture 23" descr="igessentialssl28.JPG"/>
          <p:cNvPicPr>
            <a:picLocks noChangeAspect="1"/>
          </p:cNvPicPr>
          <p:nvPr/>
        </p:nvPicPr>
        <p:blipFill>
          <a:blip r:embed="rId9" cstate="print"/>
          <a:stretch>
            <a:fillRect/>
          </a:stretch>
        </p:blipFill>
        <p:spPr>
          <a:xfrm>
            <a:off x="385011" y="917408"/>
            <a:ext cx="1371600" cy="1028700"/>
          </a:xfrm>
          <a:prstGeom prst="rect">
            <a:avLst/>
          </a:prstGeom>
        </p:spPr>
      </p:pic>
    </p:spTree>
    <p:extLst>
      <p:ext uri="{BB962C8B-B14F-4D97-AF65-F5344CB8AC3E}">
        <p14:creationId xmlns="" xmlns:p14="http://schemas.microsoft.com/office/powerpoint/2010/main" val="2716965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miter lim="800000"/>
            <a:headEnd/>
            <a:tailEnd/>
          </a:ln>
        </p:spPr>
        <p:txBody>
          <a:bodyPr/>
          <a:lstStyle/>
          <a:p>
            <a:fld id="{E33FD0B9-BCE6-45E5-A40C-B10A06839CAB}" type="slidenum">
              <a:rPr lang="en-US" smtClean="0"/>
              <a:pPr/>
              <a:t>32</a:t>
            </a:fld>
            <a:endParaRPr lang="en-US" smtClean="0"/>
          </a:p>
        </p:txBody>
      </p:sp>
      <p:grpSp>
        <p:nvGrpSpPr>
          <p:cNvPr id="34819" name="Group 35"/>
          <p:cNvGrpSpPr>
            <a:grpSpLocks/>
          </p:cNvGrpSpPr>
          <p:nvPr/>
        </p:nvGrpSpPr>
        <p:grpSpPr bwMode="auto">
          <a:xfrm>
            <a:off x="0" y="152400"/>
            <a:ext cx="6858000" cy="533400"/>
            <a:chOff x="0" y="96"/>
            <a:chExt cx="4320" cy="336"/>
          </a:xfrm>
        </p:grpSpPr>
        <p:sp>
          <p:nvSpPr>
            <p:cNvPr id="34824" name="Line 36"/>
            <p:cNvSpPr>
              <a:spLocks noChangeShapeType="1"/>
            </p:cNvSpPr>
            <p:nvPr/>
          </p:nvSpPr>
          <p:spPr bwMode="auto">
            <a:xfrm>
              <a:off x="0" y="432"/>
              <a:ext cx="4320" cy="0"/>
            </a:xfrm>
            <a:prstGeom prst="line">
              <a:avLst/>
            </a:prstGeom>
            <a:noFill/>
            <a:ln w="9525">
              <a:solidFill>
                <a:srgbClr val="C7C397"/>
              </a:solidFill>
              <a:round/>
              <a:headEnd/>
              <a:tailEnd/>
            </a:ln>
            <a:effectLst/>
          </p:spPr>
          <p:txBody>
            <a:bodyPr/>
            <a:lstStyle/>
            <a:p>
              <a:endParaRPr lang="en-US"/>
            </a:p>
          </p:txBody>
        </p:sp>
        <p:sp>
          <p:nvSpPr>
            <p:cNvPr id="34825" name="Line 37"/>
            <p:cNvSpPr>
              <a:spLocks noChangeShapeType="1"/>
            </p:cNvSpPr>
            <p:nvPr/>
          </p:nvSpPr>
          <p:spPr bwMode="auto">
            <a:xfrm>
              <a:off x="0" y="96"/>
              <a:ext cx="4320" cy="0"/>
            </a:xfrm>
            <a:prstGeom prst="line">
              <a:avLst/>
            </a:prstGeom>
            <a:noFill/>
            <a:ln w="9525">
              <a:solidFill>
                <a:srgbClr val="C7C397"/>
              </a:solidFill>
              <a:round/>
              <a:headEnd/>
              <a:tailEnd/>
            </a:ln>
            <a:effectLst/>
          </p:spPr>
          <p:txBody>
            <a:bodyPr/>
            <a:lstStyle/>
            <a:p>
              <a:endParaRPr lang="en-US"/>
            </a:p>
          </p:txBody>
        </p:sp>
        <p:sp>
          <p:nvSpPr>
            <p:cNvPr id="34826" name="Rectangle 38"/>
            <p:cNvSpPr>
              <a:spLocks noChangeArrowheads="1"/>
            </p:cNvSpPr>
            <p:nvPr/>
          </p:nvSpPr>
          <p:spPr bwMode="auto">
            <a:xfrm>
              <a:off x="0" y="96"/>
              <a:ext cx="3168" cy="336"/>
            </a:xfrm>
            <a:prstGeom prst="rect">
              <a:avLst/>
            </a:prstGeom>
            <a:solidFill>
              <a:srgbClr val="C7C397"/>
            </a:solidFill>
            <a:ln w="9525">
              <a:noFill/>
              <a:miter lim="800000"/>
              <a:headEnd/>
              <a:tailEnd/>
            </a:ln>
            <a:effectLst/>
          </p:spPr>
          <p:txBody>
            <a:bodyPr wrap="none" anchor="ctr"/>
            <a:lstStyle/>
            <a:p>
              <a:endParaRPr lang="en-US"/>
            </a:p>
          </p:txBody>
        </p:sp>
        <p:pic>
          <p:nvPicPr>
            <p:cNvPr id="34827" name="Picture 39"/>
            <p:cNvPicPr preferRelativeResize="0">
              <a:picLocks noChangeAspect="1" noChangeArrowheads="1"/>
            </p:cNvPicPr>
            <p:nvPr/>
          </p:nvPicPr>
          <p:blipFill>
            <a:blip r:embed="rId2" cstate="print"/>
            <a:srcRect/>
            <a:stretch>
              <a:fillRect/>
            </a:stretch>
          </p:blipFill>
          <p:spPr bwMode="auto">
            <a:xfrm>
              <a:off x="260" y="144"/>
              <a:ext cx="220" cy="233"/>
            </a:xfrm>
            <a:prstGeom prst="rect">
              <a:avLst/>
            </a:prstGeom>
            <a:noFill/>
            <a:ln w="9525">
              <a:noFill/>
              <a:miter lim="800000"/>
              <a:headEnd/>
              <a:tailEnd/>
            </a:ln>
          </p:spPr>
        </p:pic>
        <p:sp>
          <p:nvSpPr>
            <p:cNvPr id="34828" name="Rectangle 40"/>
            <p:cNvSpPr>
              <a:spLocks noChangeArrowheads="1"/>
            </p:cNvSpPr>
            <p:nvPr/>
          </p:nvSpPr>
          <p:spPr bwMode="auto">
            <a:xfrm>
              <a:off x="4128" y="96"/>
              <a:ext cx="192" cy="336"/>
            </a:xfrm>
            <a:prstGeom prst="rect">
              <a:avLst/>
            </a:prstGeom>
            <a:solidFill>
              <a:srgbClr val="C7C397"/>
            </a:solidFill>
            <a:ln w="9525">
              <a:noFill/>
              <a:miter lim="800000"/>
              <a:headEnd/>
              <a:tailEnd/>
            </a:ln>
            <a:effectLst/>
          </p:spPr>
          <p:txBody>
            <a:bodyPr wrap="none" anchor="ctr"/>
            <a:lstStyle/>
            <a:p>
              <a:endParaRPr lang="en-US"/>
            </a:p>
          </p:txBody>
        </p:sp>
        <p:sp>
          <p:nvSpPr>
            <p:cNvPr id="34829" name="Line 41"/>
            <p:cNvSpPr>
              <a:spLocks noChangeShapeType="1"/>
            </p:cNvSpPr>
            <p:nvPr/>
          </p:nvSpPr>
          <p:spPr bwMode="auto">
            <a:xfrm>
              <a:off x="0" y="432"/>
              <a:ext cx="4320" cy="0"/>
            </a:xfrm>
            <a:prstGeom prst="line">
              <a:avLst/>
            </a:prstGeom>
            <a:noFill/>
            <a:ln w="9525">
              <a:solidFill>
                <a:srgbClr val="C7C397"/>
              </a:solidFill>
              <a:round/>
              <a:headEnd/>
              <a:tailEnd/>
            </a:ln>
            <a:effectLst/>
          </p:spPr>
          <p:txBody>
            <a:bodyPr/>
            <a:lstStyle/>
            <a:p>
              <a:endParaRPr lang="en-US"/>
            </a:p>
          </p:txBody>
        </p:sp>
        <p:sp>
          <p:nvSpPr>
            <p:cNvPr id="34830" name="Line 42"/>
            <p:cNvSpPr>
              <a:spLocks noChangeShapeType="1"/>
            </p:cNvSpPr>
            <p:nvPr/>
          </p:nvSpPr>
          <p:spPr bwMode="auto">
            <a:xfrm>
              <a:off x="0" y="96"/>
              <a:ext cx="4320" cy="0"/>
            </a:xfrm>
            <a:prstGeom prst="line">
              <a:avLst/>
            </a:prstGeom>
            <a:noFill/>
            <a:ln w="9525">
              <a:solidFill>
                <a:srgbClr val="C7C397"/>
              </a:solidFill>
              <a:round/>
              <a:headEnd/>
              <a:tailEnd/>
            </a:ln>
            <a:effectLst/>
          </p:spPr>
          <p:txBody>
            <a:bodyPr/>
            <a:lstStyle/>
            <a:p>
              <a:endParaRPr lang="en-US"/>
            </a:p>
          </p:txBody>
        </p:sp>
      </p:grpSp>
      <p:sp>
        <p:nvSpPr>
          <p:cNvPr id="34820" name="Rectangle 2"/>
          <p:cNvSpPr>
            <a:spLocks noGrp="1" noChangeArrowheads="1"/>
          </p:cNvSpPr>
          <p:nvPr>
            <p:ph type="title"/>
          </p:nvPr>
        </p:nvSpPr>
        <p:spPr>
          <a:xfrm>
            <a:off x="762000" y="152400"/>
            <a:ext cx="4038600" cy="457200"/>
          </a:xfrm>
        </p:spPr>
        <p:txBody>
          <a:bodyPr/>
          <a:lstStyle/>
          <a:p>
            <a:pPr eaLnBrk="1" hangingPunct="1"/>
            <a:r>
              <a:rPr lang="en-US" smtClean="0"/>
              <a:t>EXERCISE: SUMMARY (continued)</a:t>
            </a:r>
          </a:p>
        </p:txBody>
      </p:sp>
      <p:sp>
        <p:nvSpPr>
          <p:cNvPr id="34821"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The most important thing to take away from this course is how you will apply the tools and strategies that you learned and apply them back at work. </a:t>
            </a:r>
          </a:p>
          <a:p>
            <a:pPr marL="0" indent="0" eaLnBrk="1" hangingPunct="1"/>
            <a:endParaRPr lang="en-US" b="1" dirty="0" smtClean="0"/>
          </a:p>
          <a:p>
            <a:pPr marL="0" indent="0" eaLnBrk="1" hangingPunct="1"/>
            <a:r>
              <a:rPr lang="en-US" b="1" dirty="0" smtClean="0"/>
              <a:t>	DISCUSSION:</a:t>
            </a:r>
          </a:p>
          <a:p>
            <a:pPr lvl="1" eaLnBrk="1" hangingPunct="1"/>
            <a:r>
              <a:rPr lang="en-US" dirty="0" smtClean="0"/>
              <a:t>What are the top three to five actions you can commit to taking to improve teamwork and communication in your environment?</a:t>
            </a:r>
          </a:p>
          <a:p>
            <a:pPr lvl="1" eaLnBrk="1" hangingPunct="1"/>
            <a:r>
              <a:rPr lang="en-US" dirty="0" smtClean="0"/>
              <a:t>How can you use the guide in the next week? </a:t>
            </a:r>
          </a:p>
          <a:p>
            <a:pPr lvl="1" eaLnBrk="1" hangingPunct="1"/>
            <a:endParaRPr lang="en-US" dirty="0" smtClean="0"/>
          </a:p>
          <a:p>
            <a:pPr lvl="1" eaLnBrk="1" hangingPunct="1"/>
            <a:endParaRPr lang="en-US" dirty="0" smtClean="0"/>
          </a:p>
          <a:p>
            <a:pPr lvl="1" eaLnBrk="1" hangingPunct="1">
              <a:buFontTx/>
              <a:buNone/>
            </a:pPr>
            <a:endParaRPr lang="en-US" dirty="0" smtClean="0"/>
          </a:p>
        </p:txBody>
      </p:sp>
      <p:pic>
        <p:nvPicPr>
          <p:cNvPr id="34822" name="Picture 6"/>
          <p:cNvPicPr>
            <a:picLocks noChangeAspect="1" noChangeArrowheads="1"/>
          </p:cNvPicPr>
          <p:nvPr/>
        </p:nvPicPr>
        <p:blipFill>
          <a:blip r:embed="rId3" cstate="print"/>
          <a:srcRect/>
          <a:stretch>
            <a:fillRect/>
          </a:stretch>
        </p:blipFill>
        <p:spPr bwMode="auto">
          <a:xfrm>
            <a:off x="393700" y="2057400"/>
            <a:ext cx="292100" cy="292100"/>
          </a:xfrm>
          <a:prstGeom prst="rect">
            <a:avLst/>
          </a:prstGeom>
          <a:noFill/>
          <a:ln w="9525">
            <a:noFill/>
            <a:miter lim="800000"/>
            <a:headEnd/>
            <a:tailEnd/>
          </a:ln>
        </p:spPr>
      </p:pic>
      <p:pic>
        <p:nvPicPr>
          <p:cNvPr id="15" name="Picture 14" descr="igessentialssl28.JPG"/>
          <p:cNvPicPr>
            <a:picLocks noChangeAspect="1"/>
          </p:cNvPicPr>
          <p:nvPr/>
        </p:nvPicPr>
        <p:blipFill>
          <a:blip r:embed="rId4" cstate="print"/>
          <a:stretch>
            <a:fillRect/>
          </a:stretch>
        </p:blipFill>
        <p:spPr>
          <a:xfrm>
            <a:off x="5137485" y="1025693"/>
            <a:ext cx="1371600" cy="10287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miter lim="800000"/>
            <a:headEnd/>
            <a:tailEnd/>
          </a:ln>
        </p:spPr>
        <p:txBody>
          <a:bodyPr/>
          <a:lstStyle/>
          <a:p>
            <a:fld id="{E5469E2D-FE87-4EE7-8C53-DA0637C51EB1}"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KEY PRINCIPLES </a:t>
            </a:r>
          </a:p>
        </p:txBody>
      </p:sp>
      <p:sp>
        <p:nvSpPr>
          <p:cNvPr id="6148"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There are five key principles in this course. These key terms correspond to the </a:t>
            </a:r>
            <a:r>
              <a:rPr lang="en-US" dirty="0" err="1" smtClean="0"/>
              <a:t>TeamSTEPPS</a:t>
            </a:r>
            <a:r>
              <a:rPr lang="en-US" dirty="0" smtClean="0"/>
              <a:t> Fundamentals training course modules. In this course we will highlight the key concepts from each module. </a:t>
            </a:r>
          </a:p>
          <a:p>
            <a:pPr lvl="1" eaLnBrk="1" hangingPunct="1"/>
            <a:r>
              <a:rPr lang="en-US" b="1" dirty="0" smtClean="0"/>
              <a:t>Team structure</a:t>
            </a:r>
            <a:r>
              <a:rPr lang="en-US" dirty="0" smtClean="0"/>
              <a:t> – Delineates fundamentals such as team size, membership, leadership, composition, identification, and distribution.</a:t>
            </a:r>
          </a:p>
          <a:p>
            <a:pPr lvl="1" eaLnBrk="1" hangingPunct="1"/>
            <a:r>
              <a:rPr lang="en-US" b="1" dirty="0" smtClean="0"/>
              <a:t>Leadership </a:t>
            </a:r>
            <a:r>
              <a:rPr lang="en-US" dirty="0" smtClean="0"/>
              <a:t>– The ability to coordinate the activities of team members by ensuring team actions are understood, changes in information are shared, and team members have the necessary resources. </a:t>
            </a:r>
          </a:p>
          <a:p>
            <a:pPr lvl="1" eaLnBrk="1" hangingPunct="1"/>
            <a:r>
              <a:rPr lang="en-US" b="1" dirty="0" smtClean="0"/>
              <a:t>Situation monitoring</a:t>
            </a:r>
            <a:r>
              <a:rPr lang="en-US" dirty="0" smtClean="0"/>
              <a:t> – Process of actively scanning and assessing situational elements to gain information or  understanding or to maintain awareness to support functioning of the team.</a:t>
            </a:r>
          </a:p>
          <a:p>
            <a:pPr lvl="1" eaLnBrk="1" hangingPunct="1"/>
            <a:r>
              <a:rPr lang="en-US" b="1" dirty="0" smtClean="0"/>
              <a:t>Mutual support</a:t>
            </a:r>
            <a:r>
              <a:rPr lang="en-US" dirty="0" smtClean="0"/>
              <a:t> – The ability to anticipate and support other team members’ needs through accurate knowledge about their responsibilities and workload.</a:t>
            </a:r>
          </a:p>
          <a:p>
            <a:pPr lvl="1" eaLnBrk="1" hangingPunct="1"/>
            <a:r>
              <a:rPr lang="en-US" b="1" dirty="0" smtClean="0"/>
              <a:t>Communication</a:t>
            </a:r>
            <a:r>
              <a:rPr lang="en-US" dirty="0" smtClean="0"/>
              <a:t> – Process by which information is clearly and accurately exchanged among team members.</a:t>
            </a:r>
          </a:p>
          <a:p>
            <a:pPr marL="0" indent="0" eaLnBrk="1" hangingPunct="1"/>
            <a:endParaRPr lang="en-US" dirty="0" smtClean="0"/>
          </a:p>
        </p:txBody>
      </p:sp>
      <p:pic>
        <p:nvPicPr>
          <p:cNvPr id="6" name="Picture 5" descr="igessentialssl3.JPG"/>
          <p:cNvPicPr>
            <a:picLocks noChangeAspect="1"/>
          </p:cNvPicPr>
          <p:nvPr/>
        </p:nvPicPr>
        <p:blipFill>
          <a:blip r:embed="rId2" cstate="print"/>
          <a:stretch>
            <a:fillRect/>
          </a:stretch>
        </p:blipFill>
        <p:spPr>
          <a:xfrm>
            <a:off x="5161547" y="1013660"/>
            <a:ext cx="1371600" cy="10287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TEAM STRUCTURE </a:t>
            </a:r>
          </a:p>
        </p:txBody>
      </p:sp>
      <p:sp>
        <p:nvSpPr>
          <p:cNvPr id="7171" name="Rectangle 3"/>
          <p:cNvSpPr>
            <a:spLocks noGrp="1" noChangeArrowheads="1"/>
          </p:cNvSpPr>
          <p:nvPr>
            <p:ph type="body" idx="1"/>
          </p:nvPr>
        </p:nvSpPr>
        <p:spPr>
          <a:xfrm>
            <a:off x="1903413" y="809625"/>
            <a:ext cx="4648200" cy="7758113"/>
          </a:xfrm>
        </p:spPr>
        <p:txBody>
          <a:bodyPr/>
          <a:lstStyle/>
          <a:p>
            <a:pPr marL="0" indent="0" eaLnBrk="1" hangingPunct="1"/>
            <a:r>
              <a:rPr lang="en-US" b="1" dirty="0" smtClean="0"/>
              <a:t>SAY:</a:t>
            </a:r>
          </a:p>
          <a:p>
            <a:pPr marL="0" indent="0" eaLnBrk="1" hangingPunct="1"/>
            <a:r>
              <a:rPr lang="en-US" dirty="0" smtClean="0"/>
              <a:t>Within team structure, there is a multi-team system (MTS) for resident care. </a:t>
            </a:r>
          </a:p>
          <a:p>
            <a:pPr marL="0" indent="0" eaLnBrk="1" hangingPunct="1"/>
            <a:r>
              <a:rPr lang="en-US" dirty="0" smtClean="0"/>
              <a:t>Each team within an MTS is responsible for various parts of resident care, but all must act in concert to ensure quality resident care. A key component of the MTS is the resident (and their family or significant others). Residents are part of the resident care team, and should be embraced and valued as contributing partners to resident care. </a:t>
            </a:r>
          </a:p>
          <a:p>
            <a:pPr marL="0" indent="0" eaLnBrk="1" hangingPunct="1"/>
            <a:r>
              <a:rPr lang="en-US" dirty="0" smtClean="0"/>
              <a:t>The multi-team system is composed of several different teams.</a:t>
            </a:r>
          </a:p>
          <a:p>
            <a:pPr lvl="1" eaLnBrk="1" hangingPunct="1">
              <a:spcBef>
                <a:spcPct val="100000"/>
              </a:spcBef>
            </a:pPr>
            <a:r>
              <a:rPr lang="en-US" b="1" dirty="0" smtClean="0"/>
              <a:t>Core Team</a:t>
            </a:r>
          </a:p>
          <a:p>
            <a:pPr lvl="1" eaLnBrk="1" hangingPunct="1">
              <a:buFontTx/>
              <a:buNone/>
            </a:pPr>
            <a:r>
              <a:rPr lang="en-US" dirty="0" smtClean="0"/>
              <a:t>	Core teams consist of team leaders and team members who are involved in the direct care of the resident. The core team is based where the resident receives care.</a:t>
            </a:r>
          </a:p>
          <a:p>
            <a:pPr lvl="1" eaLnBrk="1" hangingPunct="1">
              <a:spcBef>
                <a:spcPct val="100000"/>
              </a:spcBef>
            </a:pPr>
            <a:r>
              <a:rPr lang="en-US" b="1" dirty="0" smtClean="0"/>
              <a:t>Coordinating Team</a:t>
            </a:r>
          </a:p>
          <a:p>
            <a:pPr lvl="1" eaLnBrk="1" hangingPunct="1">
              <a:buFontTx/>
              <a:buNone/>
            </a:pPr>
            <a:r>
              <a:rPr lang="en-US" dirty="0" smtClean="0"/>
              <a:t>	The coordinating team is the group responsible for:</a:t>
            </a:r>
          </a:p>
          <a:p>
            <a:pPr lvl="2" eaLnBrk="1" hangingPunct="1"/>
            <a:r>
              <a:rPr lang="en-US" dirty="0" smtClean="0"/>
              <a:t>Day-to-day operational management</a:t>
            </a:r>
          </a:p>
          <a:p>
            <a:pPr lvl="2" eaLnBrk="1" hangingPunct="1"/>
            <a:r>
              <a:rPr lang="en-US" dirty="0" smtClean="0"/>
              <a:t>Coordination functions</a:t>
            </a:r>
          </a:p>
          <a:p>
            <a:pPr lvl="2" eaLnBrk="1" hangingPunct="1"/>
            <a:r>
              <a:rPr lang="en-US" dirty="0" smtClean="0">
                <a:cs typeface="Times New Roman" pitchFamily="18" charset="0"/>
              </a:rPr>
              <a:t>Resource m</a:t>
            </a:r>
            <a:r>
              <a:rPr lang="en-US" dirty="0" smtClean="0"/>
              <a:t>anagement for core teams</a:t>
            </a:r>
          </a:p>
          <a:p>
            <a:pPr lvl="1" eaLnBrk="1" hangingPunct="1">
              <a:spcBef>
                <a:spcPct val="100000"/>
              </a:spcBef>
            </a:pPr>
            <a:r>
              <a:rPr lang="en-US" b="1" dirty="0" smtClean="0"/>
              <a:t>Contingency Teams</a:t>
            </a:r>
          </a:p>
          <a:p>
            <a:pPr lvl="2" eaLnBrk="1" hangingPunct="1">
              <a:buFont typeface="Arial" charset="0"/>
              <a:buNone/>
            </a:pPr>
            <a:r>
              <a:rPr lang="en-US" dirty="0" smtClean="0"/>
              <a:t>Contingency teams are:</a:t>
            </a:r>
          </a:p>
          <a:p>
            <a:pPr lvl="2" eaLnBrk="1" hangingPunct="1"/>
            <a:r>
              <a:rPr lang="en-US" dirty="0" smtClean="0">
                <a:cs typeface="Times New Roman" pitchFamily="18" charset="0"/>
              </a:rPr>
              <a:t>Formed for e</a:t>
            </a:r>
            <a:r>
              <a:rPr lang="en-US" dirty="0" smtClean="0"/>
              <a:t>mergent or specific events</a:t>
            </a:r>
          </a:p>
          <a:p>
            <a:pPr lvl="2" eaLnBrk="1" hangingPunct="1"/>
            <a:r>
              <a:rPr lang="en-US" dirty="0" smtClean="0"/>
              <a:t>Time limited (e.g., Code Team, Care Planning Team)</a:t>
            </a:r>
          </a:p>
          <a:p>
            <a:pPr lvl="2" eaLnBrk="1" hangingPunct="1"/>
            <a:r>
              <a:rPr lang="en-US" dirty="0" smtClean="0"/>
              <a:t>Composed of team members drawn from a variety of core teams</a:t>
            </a:r>
          </a:p>
        </p:txBody>
      </p:sp>
      <p:sp>
        <p:nvSpPr>
          <p:cNvPr id="7172" name="Text Box 12"/>
          <p:cNvSpPr txBox="1">
            <a:spLocks noChangeArrowheads="1"/>
          </p:cNvSpPr>
          <p:nvPr/>
        </p:nvSpPr>
        <p:spPr bwMode="auto">
          <a:xfrm>
            <a:off x="5943600" y="8534400"/>
            <a:ext cx="914400" cy="228600"/>
          </a:xfrm>
          <a:prstGeom prst="rect">
            <a:avLst/>
          </a:prstGeom>
          <a:noFill/>
          <a:ln w="9525">
            <a:noFill/>
            <a:miter lim="800000"/>
            <a:headEnd/>
            <a:tailEnd/>
          </a:ln>
          <a:effectLst/>
        </p:spPr>
        <p:txBody>
          <a:bodyPr>
            <a:spAutoFit/>
          </a:bodyPr>
          <a:lstStyle/>
          <a:p>
            <a:pPr algn="r">
              <a:spcBef>
                <a:spcPct val="50000"/>
              </a:spcBef>
            </a:pPr>
            <a:r>
              <a:rPr lang="en-US" sz="900"/>
              <a:t>Continued…</a:t>
            </a:r>
          </a:p>
        </p:txBody>
      </p:sp>
      <p:pic>
        <p:nvPicPr>
          <p:cNvPr id="6" name="Picture 5" descr="igessentialssl4.JPG"/>
          <p:cNvPicPr>
            <a:picLocks noChangeAspect="1"/>
          </p:cNvPicPr>
          <p:nvPr/>
        </p:nvPicPr>
        <p:blipFill>
          <a:blip r:embed="rId2" cstate="print"/>
          <a:stretch>
            <a:fillRect/>
          </a:stretch>
        </p:blipFill>
        <p:spPr>
          <a:xfrm>
            <a:off x="372979" y="989597"/>
            <a:ext cx="1371600" cy="10287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miter lim="800000"/>
            <a:headEnd/>
            <a:tailEnd/>
          </a:ln>
        </p:spPr>
        <p:txBody>
          <a:bodyPr/>
          <a:lstStyle/>
          <a:p>
            <a:fld id="{66EB5BD2-98C6-4B45-A62E-107AD3AA3390}"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TEAM STRUCTURE (continued)</a:t>
            </a:r>
          </a:p>
        </p:txBody>
      </p:sp>
      <p:sp>
        <p:nvSpPr>
          <p:cNvPr id="8196" name="Rectangle 3"/>
          <p:cNvSpPr>
            <a:spLocks noGrp="1" noChangeArrowheads="1"/>
          </p:cNvSpPr>
          <p:nvPr>
            <p:ph type="body" idx="1"/>
          </p:nvPr>
        </p:nvSpPr>
        <p:spPr/>
        <p:txBody>
          <a:bodyPr/>
          <a:lstStyle/>
          <a:p>
            <a:pPr marL="0" indent="0" eaLnBrk="1" hangingPunct="1">
              <a:lnSpc>
                <a:spcPct val="80000"/>
              </a:lnSpc>
              <a:defRPr/>
            </a:pPr>
            <a:r>
              <a:rPr lang="en-US" b="1" dirty="0"/>
              <a:t>SAY:</a:t>
            </a:r>
          </a:p>
          <a:p>
            <a:pPr marL="0" indent="0" eaLnBrk="1" hangingPunct="1">
              <a:lnSpc>
                <a:spcPct val="80000"/>
              </a:lnSpc>
              <a:defRPr/>
            </a:pPr>
            <a:r>
              <a:rPr lang="en-US" dirty="0" smtClean="0"/>
              <a:t>Ancillary Services consist of individuals who:</a:t>
            </a:r>
          </a:p>
          <a:p>
            <a:pPr lvl="1" eaLnBrk="1" hangingPunct="1">
              <a:lnSpc>
                <a:spcPct val="80000"/>
              </a:lnSpc>
              <a:defRPr/>
            </a:pPr>
            <a:r>
              <a:rPr lang="en-US" dirty="0" smtClean="0"/>
              <a:t>Provide direct, task-specific, time-limited care to residents</a:t>
            </a:r>
          </a:p>
          <a:p>
            <a:pPr lvl="1" eaLnBrk="1" hangingPunct="1">
              <a:lnSpc>
                <a:spcPct val="80000"/>
              </a:lnSpc>
              <a:defRPr/>
            </a:pPr>
            <a:r>
              <a:rPr lang="en-US" dirty="0" smtClean="0"/>
              <a:t>Support services that facilitate care of the residents</a:t>
            </a:r>
          </a:p>
          <a:p>
            <a:pPr lvl="1" eaLnBrk="1" hangingPunct="1">
              <a:lnSpc>
                <a:spcPct val="80000"/>
              </a:lnSpc>
              <a:defRPr/>
            </a:pPr>
            <a:r>
              <a:rPr lang="en-US" dirty="0" smtClean="0"/>
              <a:t>May or may not be located where the residents receive their routine care (depending on the size of the nursing home)</a:t>
            </a:r>
          </a:p>
          <a:p>
            <a:pPr marL="0" indent="0" eaLnBrk="1" hangingPunct="1">
              <a:lnSpc>
                <a:spcPct val="80000"/>
              </a:lnSpc>
              <a:defRPr/>
            </a:pPr>
            <a:r>
              <a:rPr lang="en-US" dirty="0" smtClean="0"/>
              <a:t>Ancillary Services are primarily a service delivery team whose mission is to support the core team. In general, an ancillary services team functions independently. </a:t>
            </a:r>
          </a:p>
          <a:p>
            <a:pPr marL="0" indent="0" eaLnBrk="1" hangingPunct="1">
              <a:lnSpc>
                <a:spcPct val="80000"/>
              </a:lnSpc>
              <a:defRPr/>
            </a:pPr>
            <a:r>
              <a:rPr lang="en-US" dirty="0" smtClean="0"/>
              <a:t>Support Services consist of individuals who:</a:t>
            </a:r>
          </a:p>
          <a:p>
            <a:pPr lvl="1" eaLnBrk="1" hangingPunct="1">
              <a:lnSpc>
                <a:spcPct val="80000"/>
              </a:lnSpc>
              <a:defRPr/>
            </a:pPr>
            <a:r>
              <a:rPr lang="en-US" dirty="0" smtClean="0"/>
              <a:t>Provide indirect, task-specific services in a health care facility</a:t>
            </a:r>
          </a:p>
          <a:p>
            <a:pPr lvl="1" eaLnBrk="1" hangingPunct="1">
              <a:lnSpc>
                <a:spcPct val="80000"/>
              </a:lnSpc>
              <a:defRPr/>
            </a:pPr>
            <a:r>
              <a:rPr lang="en-US" dirty="0" smtClean="0"/>
              <a:t>Are integral members of the team and are service focused, helping to facilitate the optimal health care experience for residents and their families</a:t>
            </a:r>
          </a:p>
          <a:p>
            <a:pPr lvl="1" eaLnBrk="1" hangingPunct="1">
              <a:lnSpc>
                <a:spcPct val="80000"/>
              </a:lnSpc>
              <a:defRPr/>
            </a:pPr>
            <a:r>
              <a:rPr lang="en-US" dirty="0" smtClean="0"/>
              <a:t>Have roles that are integrated in that they manage the environment, assets, and logistics within a facility.</a:t>
            </a:r>
          </a:p>
          <a:p>
            <a:pPr marL="0" indent="0" eaLnBrk="1" hangingPunct="1">
              <a:lnSpc>
                <a:spcPct val="80000"/>
              </a:lnSpc>
              <a:defRPr/>
            </a:pPr>
            <a:r>
              <a:rPr lang="en-US" dirty="0" smtClean="0"/>
              <a:t>Support Services are primarily a service-focused team whose mission is to create efficient, safe, comfortable, and clean health care environments, which impact the resident care team, market perception, operational efficiency, and resident safety.   </a:t>
            </a:r>
          </a:p>
          <a:p>
            <a:pPr marL="0" indent="0" eaLnBrk="1" hangingPunct="1">
              <a:lnSpc>
                <a:spcPct val="80000"/>
              </a:lnSpc>
              <a:defRPr/>
            </a:pPr>
            <a:endParaRPr lang="en-US" b="1" dirty="0" smtClean="0"/>
          </a:p>
          <a:p>
            <a:pPr marL="0" indent="0" eaLnBrk="1" hangingPunct="1">
              <a:lnSpc>
                <a:spcPct val="80000"/>
              </a:lnSpc>
              <a:defRPr/>
            </a:pPr>
            <a:r>
              <a:rPr lang="en-US" b="1" dirty="0" smtClean="0"/>
              <a:t>ASK:</a:t>
            </a:r>
          </a:p>
          <a:p>
            <a:pPr marL="0" indent="0" eaLnBrk="1" hangingPunct="1">
              <a:lnSpc>
                <a:spcPct val="80000"/>
              </a:lnSpc>
              <a:defRPr/>
            </a:pPr>
            <a:r>
              <a:rPr lang="en-US" dirty="0" smtClean="0"/>
              <a:t>What are the ancillary and support services in your facility?</a:t>
            </a:r>
          </a:p>
          <a:p>
            <a:pPr marL="0" indent="0" eaLnBrk="1" hangingPunct="1">
              <a:lnSpc>
                <a:spcPct val="80000"/>
              </a:lnSpc>
              <a:defRPr/>
            </a:pPr>
            <a:r>
              <a:rPr lang="en-US" b="1" dirty="0" smtClean="0"/>
              <a:t>Administration</a:t>
            </a:r>
          </a:p>
          <a:p>
            <a:pPr marL="0" indent="0" eaLnBrk="1" hangingPunct="1">
              <a:lnSpc>
                <a:spcPct val="80000"/>
              </a:lnSpc>
              <a:defRPr/>
            </a:pPr>
            <a:r>
              <a:rPr lang="en-US" dirty="0" smtClean="0"/>
              <a:t>Administration includes the executive leadership of a unit or facility and has 24-hour accountability for the overall function and management of the nursing home. Administration shapes the climate and culture for a teamwork system to flourish by:</a:t>
            </a:r>
          </a:p>
          <a:p>
            <a:pPr lvl="1" eaLnBrk="1" hangingPunct="1">
              <a:lnSpc>
                <a:spcPct val="80000"/>
              </a:lnSpc>
              <a:defRPr/>
            </a:pPr>
            <a:r>
              <a:rPr lang="en-US" dirty="0" smtClean="0">
                <a:cs typeface="Times New Roman" pitchFamily="18" charset="0"/>
              </a:rPr>
              <a:t> Establishing and communicating vision</a:t>
            </a:r>
          </a:p>
          <a:p>
            <a:pPr lvl="1" eaLnBrk="1" hangingPunct="1">
              <a:lnSpc>
                <a:spcPct val="80000"/>
              </a:lnSpc>
              <a:defRPr/>
            </a:pPr>
            <a:r>
              <a:rPr lang="en-US" dirty="0" smtClean="0">
                <a:cs typeface="Times New Roman" pitchFamily="18" charset="0"/>
              </a:rPr>
              <a:t> </a:t>
            </a:r>
            <a:r>
              <a:rPr lang="en-US" dirty="0" smtClean="0"/>
              <a:t>Developing and enforcing policies</a:t>
            </a:r>
          </a:p>
          <a:p>
            <a:pPr lvl="1" eaLnBrk="1" hangingPunct="1">
              <a:lnSpc>
                <a:spcPct val="80000"/>
              </a:lnSpc>
              <a:defRPr/>
            </a:pPr>
            <a:r>
              <a:rPr lang="en-US" dirty="0" smtClean="0">
                <a:cs typeface="Times New Roman" pitchFamily="18" charset="0"/>
              </a:rPr>
              <a:t> </a:t>
            </a:r>
            <a:r>
              <a:rPr lang="en-US" dirty="0" smtClean="0"/>
              <a:t>Setting expectations for staff</a:t>
            </a:r>
          </a:p>
          <a:p>
            <a:pPr lvl="1" eaLnBrk="1" hangingPunct="1">
              <a:lnSpc>
                <a:spcPct val="80000"/>
              </a:lnSpc>
              <a:defRPr/>
            </a:pPr>
            <a:r>
              <a:rPr lang="en-US" dirty="0" smtClean="0"/>
              <a:t> Providing necessary resources for successful implementation</a:t>
            </a:r>
          </a:p>
          <a:p>
            <a:pPr lvl="1" eaLnBrk="1" hangingPunct="1">
              <a:lnSpc>
                <a:spcPct val="80000"/>
              </a:lnSpc>
              <a:defRPr/>
            </a:pPr>
            <a:r>
              <a:rPr lang="en-US" dirty="0" smtClean="0">
                <a:cs typeface="Times New Roman" pitchFamily="18" charset="0"/>
              </a:rPr>
              <a:t> </a:t>
            </a:r>
            <a:r>
              <a:rPr lang="en-US" dirty="0" smtClean="0"/>
              <a:t>Holding teams accountable for team performance</a:t>
            </a:r>
          </a:p>
          <a:p>
            <a:pPr lvl="1" eaLnBrk="1" hangingPunct="1">
              <a:lnSpc>
                <a:spcPct val="80000"/>
              </a:lnSpc>
              <a:defRPr/>
            </a:pPr>
            <a:r>
              <a:rPr lang="en-US" dirty="0" smtClean="0">
                <a:cs typeface="Times New Roman" pitchFamily="18" charset="0"/>
              </a:rPr>
              <a:t> Defining the culture of the nursing home</a:t>
            </a:r>
          </a:p>
          <a:p>
            <a:pPr marL="0" lvl="1" indent="0" eaLnBrk="1" hangingPunct="1">
              <a:lnSpc>
                <a:spcPct val="80000"/>
              </a:lnSpc>
              <a:buFontTx/>
              <a:buNone/>
              <a:defRPr/>
            </a:pPr>
            <a:r>
              <a:rPr lang="en-US" dirty="0">
                <a:ea typeface="+mn-ea"/>
                <a:cs typeface="+mn-cs"/>
              </a:rPr>
              <a:t>Each of these areas should include effective team leaders. Let’s take a look at what makes an effective team leader</a:t>
            </a:r>
            <a:r>
              <a:rPr lang="en-US" dirty="0" smtClean="0">
                <a:ea typeface="+mn-ea"/>
                <a:cs typeface="+mn-cs"/>
              </a:rPr>
              <a:t>.</a:t>
            </a:r>
            <a:endParaRPr lang="en-US" dirty="0"/>
          </a:p>
          <a:p>
            <a:pPr marL="0" indent="0" eaLnBrk="1" hangingPunct="1">
              <a:lnSpc>
                <a:spcPct val="80000"/>
              </a:lnSpc>
              <a:defRPr/>
            </a:pPr>
            <a:endParaRPr lang="en-US" dirty="0" smtClean="0"/>
          </a:p>
        </p:txBody>
      </p:sp>
      <p:pic>
        <p:nvPicPr>
          <p:cNvPr id="6" name="Picture 5" descr="igessentialssl4.JPG"/>
          <p:cNvPicPr>
            <a:picLocks noChangeAspect="1"/>
          </p:cNvPicPr>
          <p:nvPr/>
        </p:nvPicPr>
        <p:blipFill>
          <a:blip r:embed="rId2" cstate="print"/>
          <a:stretch>
            <a:fillRect/>
          </a:stretch>
        </p:blipFill>
        <p:spPr>
          <a:xfrm>
            <a:off x="5137484" y="1013661"/>
            <a:ext cx="1371600" cy="10287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EFFECTIVE TEAM LEADERS</a:t>
            </a:r>
          </a:p>
        </p:txBody>
      </p:sp>
      <p:sp>
        <p:nvSpPr>
          <p:cNvPr id="9219"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Team leaders must possess a set of effective skills regardless of the type of team that they lead. Team leaders should be able to effectively:</a:t>
            </a:r>
          </a:p>
          <a:p>
            <a:pPr lvl="1" eaLnBrk="1" hangingPunct="1"/>
            <a:r>
              <a:rPr lang="en-US" dirty="0" smtClean="0"/>
              <a:t>Organize the team</a:t>
            </a:r>
          </a:p>
          <a:p>
            <a:pPr lvl="1" eaLnBrk="1" hangingPunct="1"/>
            <a:r>
              <a:rPr lang="en-US" dirty="0" smtClean="0"/>
              <a:t>Articulate clear goals</a:t>
            </a:r>
          </a:p>
          <a:p>
            <a:pPr lvl="1" eaLnBrk="1" hangingPunct="1"/>
            <a:r>
              <a:rPr lang="en-US" dirty="0" smtClean="0"/>
              <a:t>Make decisions based on input of team members</a:t>
            </a:r>
          </a:p>
          <a:p>
            <a:pPr lvl="1" eaLnBrk="1" hangingPunct="1"/>
            <a:r>
              <a:rPr lang="en-US" dirty="0" smtClean="0"/>
              <a:t>Empower team members to speak up and openly challenge, when appropriate</a:t>
            </a:r>
          </a:p>
          <a:p>
            <a:pPr lvl="1" eaLnBrk="1" hangingPunct="1"/>
            <a:r>
              <a:rPr lang="en-US" dirty="0" smtClean="0"/>
              <a:t>Promote and facilitate good teamwork</a:t>
            </a:r>
          </a:p>
          <a:p>
            <a:pPr lvl="1" eaLnBrk="1" hangingPunct="1"/>
            <a:r>
              <a:rPr lang="en-US" dirty="0" smtClean="0"/>
              <a:t>Resolve conflict</a:t>
            </a:r>
          </a:p>
          <a:p>
            <a:pPr lvl="1" eaLnBrk="1" hangingPunct="1">
              <a:buFontTx/>
              <a:buNone/>
            </a:pPr>
            <a:r>
              <a:rPr lang="en-US" dirty="0" smtClean="0"/>
              <a:t>Evidence also suggests that effective team leaders:</a:t>
            </a:r>
          </a:p>
          <a:p>
            <a:pPr lvl="1" eaLnBrk="1" hangingPunct="1"/>
            <a:r>
              <a:rPr lang="en-US" dirty="0" smtClean="0"/>
              <a:t>Are responsible for ensuring that team members are sharing information, monitoring situational cues, resolving conflicts, and helping each other when needed</a:t>
            </a:r>
          </a:p>
          <a:p>
            <a:pPr lvl="1" eaLnBrk="1" hangingPunct="1"/>
            <a:r>
              <a:rPr lang="en-US" dirty="0" smtClean="0"/>
              <a:t>Manage resources to ensure team performance</a:t>
            </a:r>
          </a:p>
          <a:p>
            <a:pPr lvl="1" eaLnBrk="1" hangingPunct="1"/>
            <a:r>
              <a:rPr lang="en-US" dirty="0" smtClean="0"/>
              <a:t>Facilitate team actions by communicating through informal exchange sessions</a:t>
            </a:r>
          </a:p>
          <a:p>
            <a:pPr lvl="1" eaLnBrk="1" hangingPunct="1"/>
            <a:r>
              <a:rPr lang="en-US" dirty="0" smtClean="0"/>
              <a:t>Develop norms for information sharing</a:t>
            </a:r>
          </a:p>
          <a:p>
            <a:pPr lvl="1" eaLnBrk="1" hangingPunct="1"/>
            <a:r>
              <a:rPr lang="en-US" dirty="0" smtClean="0"/>
              <a:t>Ensure that team members are aware of situational changes to plans</a:t>
            </a:r>
          </a:p>
          <a:p>
            <a:pPr marL="0" indent="0" eaLnBrk="1" hangingPunct="1"/>
            <a:endParaRPr lang="en-US" b="1" dirty="0" smtClean="0"/>
          </a:p>
          <a:p>
            <a:pPr marL="0" indent="0" eaLnBrk="1" hangingPunct="1"/>
            <a:r>
              <a:rPr lang="en-US" b="1" dirty="0" smtClean="0"/>
              <a:t>ASK:</a:t>
            </a:r>
          </a:p>
          <a:p>
            <a:pPr marL="0" indent="0" eaLnBrk="1" hangingPunct="1"/>
            <a:r>
              <a:rPr lang="en-US" dirty="0" smtClean="0"/>
              <a:t>Think about the designated team leaders in your nursing home. What skills do they exhibit? How do they exhibit them?</a:t>
            </a:r>
          </a:p>
          <a:p>
            <a:pPr marL="0" indent="0" eaLnBrk="1" hangingPunct="1"/>
            <a:endParaRPr lang="en-US" b="1" dirty="0" smtClean="0"/>
          </a:p>
          <a:p>
            <a:pPr marL="0" indent="0" eaLnBrk="1" hangingPunct="1"/>
            <a:r>
              <a:rPr lang="en-US" b="1" dirty="0" smtClean="0"/>
              <a:t>SAY:</a:t>
            </a:r>
          </a:p>
          <a:p>
            <a:pPr marL="0" indent="0" eaLnBrk="1" hangingPunct="1"/>
            <a:r>
              <a:rPr lang="en-US" dirty="0" smtClean="0"/>
              <a:t>In order to use these skills, team leaders should use different leadership techniques such as briefs, huddles, and debriefs to communicate with their team and effectively manage their resources.</a:t>
            </a:r>
          </a:p>
          <a:p>
            <a:pPr marL="0" indent="0" eaLnBrk="1" hangingPunct="1"/>
            <a:endParaRPr lang="en-US" dirty="0" smtClean="0"/>
          </a:p>
        </p:txBody>
      </p:sp>
      <p:pic>
        <p:nvPicPr>
          <p:cNvPr id="5" name="Picture 4" descr="igessentialssl5.JPG"/>
          <p:cNvPicPr>
            <a:picLocks noChangeAspect="1"/>
          </p:cNvPicPr>
          <p:nvPr/>
        </p:nvPicPr>
        <p:blipFill>
          <a:blip r:embed="rId2" cstate="print"/>
          <a:stretch>
            <a:fillRect/>
          </a:stretch>
        </p:blipFill>
        <p:spPr>
          <a:xfrm>
            <a:off x="372979" y="1001629"/>
            <a:ext cx="1371600" cy="10287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miter lim="800000"/>
            <a:headEnd/>
            <a:tailEnd/>
          </a:ln>
        </p:spPr>
        <p:txBody>
          <a:bodyPr/>
          <a:lstStyle/>
          <a:p>
            <a:fld id="{BB6E5C19-3A81-4A98-8937-C3D8EC927914}"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TEAM EVENTS</a:t>
            </a:r>
          </a:p>
        </p:txBody>
      </p:sp>
      <p:sp>
        <p:nvSpPr>
          <p:cNvPr id="10244" name="Rectangle 3"/>
          <p:cNvSpPr>
            <a:spLocks noGrp="1" noChangeArrowheads="1"/>
          </p:cNvSpPr>
          <p:nvPr>
            <p:ph type="body" idx="1"/>
          </p:nvPr>
        </p:nvSpPr>
        <p:spPr/>
        <p:txBody>
          <a:bodyPr/>
          <a:lstStyle/>
          <a:p>
            <a:pPr marL="0" indent="0" eaLnBrk="1" hangingPunct="1"/>
            <a:r>
              <a:rPr lang="en-US" b="1" dirty="0" smtClean="0"/>
              <a:t>SAY:</a:t>
            </a:r>
          </a:p>
          <a:p>
            <a:pPr marL="0" indent="0" eaLnBrk="1" hangingPunct="1"/>
            <a:r>
              <a:rPr lang="en-US" dirty="0" smtClean="0"/>
              <a:t>Team events include the activities of planning, problem solving, and process improvement. Within those activities are a set of three strategies. </a:t>
            </a:r>
          </a:p>
          <a:p>
            <a:pPr marL="0" indent="0" eaLnBrk="1" hangingPunct="1"/>
            <a:r>
              <a:rPr lang="en-US" dirty="0" smtClean="0"/>
              <a:t>Three strategies that team leaders can use to promote teamwork are:</a:t>
            </a:r>
          </a:p>
          <a:p>
            <a:pPr lvl="1" eaLnBrk="1" hangingPunct="1"/>
            <a:r>
              <a:rPr lang="en-US" dirty="0" smtClean="0"/>
              <a:t>Briefs</a:t>
            </a:r>
          </a:p>
          <a:p>
            <a:pPr lvl="1" eaLnBrk="1" hangingPunct="1"/>
            <a:r>
              <a:rPr lang="en-US" dirty="0" smtClean="0"/>
              <a:t>Huddles </a:t>
            </a:r>
          </a:p>
          <a:p>
            <a:pPr lvl="1" eaLnBrk="1" hangingPunct="1"/>
            <a:r>
              <a:rPr lang="en-US" dirty="0" smtClean="0"/>
              <a:t>Debriefs</a:t>
            </a:r>
          </a:p>
          <a:p>
            <a:pPr lvl="1" eaLnBrk="1" hangingPunct="1">
              <a:buFontTx/>
              <a:buNone/>
            </a:pPr>
            <a:endParaRPr lang="en-US" dirty="0" smtClean="0"/>
          </a:p>
          <a:p>
            <a:pPr lvl="1" eaLnBrk="1" hangingPunct="1">
              <a:buFontTx/>
              <a:buNone/>
            </a:pPr>
            <a:endParaRPr lang="en-US" dirty="0" smtClean="0"/>
          </a:p>
          <a:p>
            <a:pPr marL="0" indent="0" eaLnBrk="1" hangingPunct="1"/>
            <a:endParaRPr lang="en-US" dirty="0" smtClean="0"/>
          </a:p>
        </p:txBody>
      </p:sp>
      <p:pic>
        <p:nvPicPr>
          <p:cNvPr id="6" name="Picture 5" descr="igessentialssl6.JPG"/>
          <p:cNvPicPr>
            <a:picLocks noChangeAspect="1"/>
          </p:cNvPicPr>
          <p:nvPr/>
        </p:nvPicPr>
        <p:blipFill>
          <a:blip r:embed="rId2" cstate="print"/>
          <a:stretch>
            <a:fillRect/>
          </a:stretch>
        </p:blipFill>
        <p:spPr>
          <a:xfrm>
            <a:off x="5149516" y="1049755"/>
            <a:ext cx="1371600" cy="10287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BRIEF CHECKLIST </a:t>
            </a:r>
          </a:p>
        </p:txBody>
      </p:sp>
      <p:sp>
        <p:nvSpPr>
          <p:cNvPr id="11267" name="Rectangle 3"/>
          <p:cNvSpPr>
            <a:spLocks noGrp="1" noChangeArrowheads="1"/>
          </p:cNvSpPr>
          <p:nvPr>
            <p:ph type="body" idx="1"/>
          </p:nvPr>
        </p:nvSpPr>
        <p:spPr>
          <a:xfrm>
            <a:off x="1905000" y="852488"/>
            <a:ext cx="4648200" cy="7958137"/>
          </a:xfrm>
        </p:spPr>
        <p:txBody>
          <a:bodyPr/>
          <a:lstStyle/>
          <a:p>
            <a:pPr marL="0" indent="0" eaLnBrk="1" hangingPunct="1"/>
            <a:r>
              <a:rPr lang="en-US" b="1" dirty="0" smtClean="0"/>
              <a:t>SAY:</a:t>
            </a:r>
          </a:p>
          <a:p>
            <a:pPr marL="0" indent="0" eaLnBrk="1" hangingPunct="1"/>
            <a:r>
              <a:rPr lang="en-US" dirty="0" smtClean="0"/>
              <a:t>Similar to a preflight checklist used in aviation, during a brief, the team leader should cover the items on the checklist. As in aviation, the briefings before flights provide the ideal forum for building a team dynamic that allows everyone to work together when carrying out routine tasks and when tackling unexpected problems.</a:t>
            </a:r>
          </a:p>
          <a:p>
            <a:pPr marL="0" indent="0" eaLnBrk="1" hangingPunct="1"/>
            <a:r>
              <a:rPr lang="en-US" dirty="0" smtClean="0"/>
              <a:t>Briefs serve the following purposes:</a:t>
            </a:r>
          </a:p>
          <a:p>
            <a:pPr lvl="1" eaLnBrk="1" hangingPunct="1"/>
            <a:r>
              <a:rPr lang="en-US" dirty="0" smtClean="0"/>
              <a:t>They clarify who will lead the team so that others know to whom to look for guidance.</a:t>
            </a:r>
          </a:p>
          <a:p>
            <a:pPr lvl="1" eaLnBrk="1" hangingPunct="1"/>
            <a:r>
              <a:rPr lang="en-US" dirty="0" smtClean="0"/>
              <a:t>They open lines of communication among team members, ensuring that everyone can contribute their unique knowledge base to the task, and thereby set the tone for the upcoming procedure. Protocols, responsibilities, and expected behaviors are discussed and reinforced so that possible misunderstandings are avoided.</a:t>
            </a:r>
          </a:p>
          <a:p>
            <a:pPr lvl="1" eaLnBrk="1" hangingPunct="1"/>
            <a:r>
              <a:rPr lang="en-US" dirty="0" smtClean="0"/>
              <a:t>They prepare the team for the flow of the procedure, contingency plans, and the means for resolving any unusual circumstances.</a:t>
            </a:r>
          </a:p>
          <a:p>
            <a:pPr lvl="1" eaLnBrk="1" hangingPunct="1"/>
            <a:r>
              <a:rPr lang="en-US" dirty="0" smtClean="0"/>
              <a:t>By delineating expectations, they reduce disruptive or unexpected behaviors.</a:t>
            </a:r>
          </a:p>
          <a:p>
            <a:pPr marL="0" indent="0" eaLnBrk="1" hangingPunct="1">
              <a:spcBef>
                <a:spcPct val="100000"/>
              </a:spcBef>
            </a:pPr>
            <a:r>
              <a:rPr lang="en-US" b="1" dirty="0" smtClean="0"/>
              <a:t>ASK:</a:t>
            </a:r>
          </a:p>
          <a:p>
            <a:pPr lvl="1" eaLnBrk="1" hangingPunct="1"/>
            <a:r>
              <a:rPr lang="en-US" dirty="0" smtClean="0"/>
              <a:t>Have you participated in a brief? Were the items on this checklist included? If not, what can be included?</a:t>
            </a:r>
            <a:r>
              <a:rPr lang="en-US" dirty="0" smtClean="0">
                <a:solidFill>
                  <a:schemeClr val="folHlink"/>
                </a:solidFill>
              </a:rPr>
              <a:t> </a:t>
            </a:r>
          </a:p>
          <a:p>
            <a:pPr lvl="1" eaLnBrk="1" hangingPunct="1">
              <a:spcBef>
                <a:spcPct val="100000"/>
              </a:spcBef>
              <a:buFontTx/>
              <a:buNone/>
            </a:pPr>
            <a:r>
              <a:rPr lang="en-US" b="1" dirty="0" smtClean="0"/>
              <a:t>SAY:</a:t>
            </a:r>
          </a:p>
          <a:p>
            <a:pPr marL="0" indent="0" eaLnBrk="1" hangingPunct="1"/>
            <a:r>
              <a:rPr lang="en-US" dirty="0" smtClean="0"/>
              <a:t>Now that you have an understanding of what a brief is and what should occur in a brief, let’s look at a short video clip that shows a team conducting a brief. When you are watching the clip, look for what they say in the brief.</a:t>
            </a:r>
          </a:p>
          <a:p>
            <a:pPr lvl="1" eaLnBrk="1" hangingPunct="1">
              <a:spcBef>
                <a:spcPct val="100000"/>
              </a:spcBef>
              <a:buFontTx/>
              <a:buNone/>
            </a:pPr>
            <a:r>
              <a:rPr lang="en-US" b="1" dirty="0" smtClean="0">
                <a:solidFill>
                  <a:srgbClr val="663300"/>
                </a:solidFill>
              </a:rPr>
              <a:t>DO:</a:t>
            </a:r>
          </a:p>
          <a:p>
            <a:pPr lvl="1" eaLnBrk="1" hangingPunct="1">
              <a:spcBef>
                <a:spcPct val="0"/>
              </a:spcBef>
              <a:buFontTx/>
              <a:buNone/>
            </a:pPr>
            <a:r>
              <a:rPr lang="en-US" b="1" dirty="0" smtClean="0">
                <a:solidFill>
                  <a:srgbClr val="663300"/>
                </a:solidFill>
              </a:rPr>
              <a:t>		</a:t>
            </a:r>
            <a:r>
              <a:rPr lang="en-US" sz="1400" dirty="0" smtClean="0">
                <a:solidFill>
                  <a:srgbClr val="663300"/>
                </a:solidFill>
              </a:rPr>
              <a:t>Play the video by clicking the director icon on the  </a:t>
            </a:r>
          </a:p>
          <a:p>
            <a:pPr lvl="1" eaLnBrk="1" hangingPunct="1">
              <a:spcBef>
                <a:spcPct val="0"/>
              </a:spcBef>
              <a:buFontTx/>
              <a:buNone/>
            </a:pPr>
            <a:r>
              <a:rPr lang="en-US" sz="1400" dirty="0" smtClean="0">
                <a:solidFill>
                  <a:srgbClr val="663300"/>
                </a:solidFill>
              </a:rPr>
              <a:t>       slide.</a:t>
            </a:r>
            <a:endParaRPr lang="en-US" sz="1400" b="1" dirty="0" smtClean="0">
              <a:solidFill>
                <a:srgbClr val="663300"/>
              </a:solidFill>
            </a:endParaRPr>
          </a:p>
          <a:p>
            <a:pPr lvl="1" eaLnBrk="1" hangingPunct="1">
              <a:spcBef>
                <a:spcPct val="100000"/>
              </a:spcBef>
              <a:buFontTx/>
              <a:buNone/>
            </a:pPr>
            <a:r>
              <a:rPr lang="en-US" b="1" dirty="0" smtClean="0"/>
              <a:t>		DISCUSSION:</a:t>
            </a:r>
          </a:p>
          <a:p>
            <a:pPr lvl="1" eaLnBrk="1" hangingPunct="1">
              <a:buFontTx/>
              <a:buNone/>
            </a:pPr>
            <a:r>
              <a:rPr lang="en-US" dirty="0" smtClean="0"/>
              <a:t>What kind of information was given during the brief?</a:t>
            </a:r>
            <a:r>
              <a:rPr lang="en-US" b="1" dirty="0" smtClean="0"/>
              <a:t> </a:t>
            </a:r>
          </a:p>
        </p:txBody>
      </p:sp>
      <p:sp>
        <p:nvSpPr>
          <p:cNvPr id="11268" name="Rectangle 15"/>
          <p:cNvSpPr>
            <a:spLocks noChangeArrowheads="1"/>
          </p:cNvSpPr>
          <p:nvPr/>
        </p:nvSpPr>
        <p:spPr bwMode="auto">
          <a:xfrm>
            <a:off x="381000" y="3581400"/>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b="1" dirty="0">
                <a:solidFill>
                  <a:srgbClr val="333399"/>
                </a:solidFill>
              </a:rPr>
              <a:t>	VIDEO TIME:</a:t>
            </a:r>
          </a:p>
          <a:p>
            <a:pPr>
              <a:spcBef>
                <a:spcPct val="50000"/>
              </a:spcBef>
              <a:tabLst>
                <a:tab pos="285750" algn="l"/>
              </a:tabLst>
            </a:pPr>
            <a:r>
              <a:rPr lang="en-US" sz="1200" dirty="0">
                <a:solidFill>
                  <a:srgbClr val="333399"/>
                </a:solidFill>
              </a:rPr>
              <a:t>	0:45 seconds</a:t>
            </a:r>
          </a:p>
        </p:txBody>
      </p:sp>
      <p:sp>
        <p:nvSpPr>
          <p:cNvPr id="11269" name="Rectangle 14"/>
          <p:cNvSpPr>
            <a:spLocks noChangeArrowheads="1"/>
          </p:cNvSpPr>
          <p:nvPr/>
        </p:nvSpPr>
        <p:spPr bwMode="auto">
          <a:xfrm>
            <a:off x="304800" y="4419600"/>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dirty="0">
                <a:solidFill>
                  <a:srgbClr val="333399"/>
                </a:solidFill>
              </a:rPr>
              <a:t>	</a:t>
            </a:r>
            <a:r>
              <a:rPr lang="en-US" sz="1200" b="1" dirty="0">
                <a:solidFill>
                  <a:srgbClr val="333399"/>
                </a:solidFill>
              </a:rPr>
              <a:t>MATERIALS:</a:t>
            </a:r>
          </a:p>
          <a:p>
            <a:pPr marL="169863" lvl="1" indent="-168275">
              <a:spcBef>
                <a:spcPct val="50000"/>
              </a:spcBef>
              <a:buFontTx/>
              <a:buChar char="•"/>
              <a:tabLst>
                <a:tab pos="285750" algn="l"/>
              </a:tabLst>
            </a:pPr>
            <a:r>
              <a:rPr lang="en-US" sz="1200" dirty="0" err="1">
                <a:solidFill>
                  <a:srgbClr val="333399"/>
                </a:solidFill>
              </a:rPr>
              <a:t>Brief_LTC</a:t>
            </a:r>
            <a:r>
              <a:rPr lang="en-US" sz="1200" dirty="0">
                <a:solidFill>
                  <a:srgbClr val="333399"/>
                </a:solidFill>
              </a:rPr>
              <a:t> Video</a:t>
            </a:r>
          </a:p>
        </p:txBody>
      </p:sp>
      <p:pic>
        <p:nvPicPr>
          <p:cNvPr id="11271" name="Picture 12"/>
          <p:cNvPicPr>
            <a:picLocks noChangeAspect="1" noChangeArrowheads="1"/>
          </p:cNvPicPr>
          <p:nvPr/>
        </p:nvPicPr>
        <p:blipFill>
          <a:blip r:embed="rId2" cstate="print"/>
          <a:srcRect/>
          <a:stretch>
            <a:fillRect/>
          </a:stretch>
        </p:blipFill>
        <p:spPr bwMode="auto">
          <a:xfrm>
            <a:off x="1917700" y="7696200"/>
            <a:ext cx="336550" cy="254000"/>
          </a:xfrm>
          <a:prstGeom prst="rect">
            <a:avLst/>
          </a:prstGeom>
          <a:noFill/>
          <a:ln w="9525">
            <a:noFill/>
            <a:miter lim="800000"/>
            <a:headEnd/>
            <a:tailEnd/>
          </a:ln>
        </p:spPr>
      </p:pic>
      <p:pic>
        <p:nvPicPr>
          <p:cNvPr id="11272" name="Picture 13"/>
          <p:cNvPicPr>
            <a:picLocks noChangeAspect="1" noChangeArrowheads="1"/>
          </p:cNvPicPr>
          <p:nvPr/>
        </p:nvPicPr>
        <p:blipFill>
          <a:blip r:embed="rId3" cstate="print"/>
          <a:srcRect/>
          <a:stretch>
            <a:fillRect/>
          </a:stretch>
        </p:blipFill>
        <p:spPr bwMode="auto">
          <a:xfrm>
            <a:off x="388938" y="4375150"/>
            <a:ext cx="136525" cy="273050"/>
          </a:xfrm>
          <a:prstGeom prst="rect">
            <a:avLst/>
          </a:prstGeom>
          <a:noFill/>
          <a:ln w="9525">
            <a:noFill/>
            <a:miter lim="800000"/>
            <a:headEnd/>
            <a:tailEnd/>
          </a:ln>
        </p:spPr>
      </p:pic>
      <p:pic>
        <p:nvPicPr>
          <p:cNvPr id="11273" name="Picture 16"/>
          <p:cNvPicPr>
            <a:picLocks noChangeAspect="1" noChangeArrowheads="1"/>
          </p:cNvPicPr>
          <p:nvPr/>
        </p:nvPicPr>
        <p:blipFill>
          <a:blip r:embed="rId4" cstate="print"/>
          <a:srcRect/>
          <a:stretch>
            <a:fillRect/>
          </a:stretch>
        </p:blipFill>
        <p:spPr bwMode="auto">
          <a:xfrm>
            <a:off x="381000" y="3575050"/>
            <a:ext cx="304800" cy="247650"/>
          </a:xfrm>
          <a:prstGeom prst="rect">
            <a:avLst/>
          </a:prstGeom>
          <a:noFill/>
          <a:ln w="9525">
            <a:noFill/>
            <a:miter lim="800000"/>
            <a:headEnd/>
            <a:tailEnd/>
          </a:ln>
        </p:spPr>
      </p:pic>
      <p:pic>
        <p:nvPicPr>
          <p:cNvPr id="11274" name="Picture 17"/>
          <p:cNvPicPr>
            <a:picLocks noChangeAspect="1" noChangeArrowheads="1"/>
          </p:cNvPicPr>
          <p:nvPr/>
        </p:nvPicPr>
        <p:blipFill>
          <a:blip r:embed="rId5" cstate="print"/>
          <a:srcRect/>
          <a:stretch>
            <a:fillRect/>
          </a:stretch>
        </p:blipFill>
        <p:spPr bwMode="auto">
          <a:xfrm>
            <a:off x="1993900" y="8166100"/>
            <a:ext cx="292100" cy="292100"/>
          </a:xfrm>
          <a:prstGeom prst="rect">
            <a:avLst/>
          </a:prstGeom>
          <a:noFill/>
          <a:ln w="9525">
            <a:noFill/>
            <a:miter lim="800000"/>
            <a:headEnd/>
            <a:tailEnd/>
          </a:ln>
        </p:spPr>
      </p:pic>
      <p:pic>
        <p:nvPicPr>
          <p:cNvPr id="11" name="Picture 10" descr="igessentialssl7.JPG"/>
          <p:cNvPicPr>
            <a:picLocks noChangeAspect="1"/>
          </p:cNvPicPr>
          <p:nvPr/>
        </p:nvPicPr>
        <p:blipFill>
          <a:blip r:embed="rId6" cstate="print"/>
          <a:stretch>
            <a:fillRect/>
          </a:stretch>
        </p:blipFill>
        <p:spPr>
          <a:xfrm>
            <a:off x="372979" y="1001629"/>
            <a:ext cx="1371600" cy="10287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ven Page">
  <a:themeElements>
    <a:clrScheme name="Even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ven P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ven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ven 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ven 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ven 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ven 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ven 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ven P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ven 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ven 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ven 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ven 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ven 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ven Page">
  <a:themeElements>
    <a:clrScheme name="Even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ven P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ven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ven 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ven 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ven 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ven 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ven 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ven P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ven 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ven 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ven 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ven 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ven 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4703</TotalTime>
  <Words>5026</Words>
  <Application>Microsoft Office PowerPoint</Application>
  <PresentationFormat>Letter Paper (8.5x11 in)</PresentationFormat>
  <Paragraphs>456</Paragraphs>
  <Slides>32</Slides>
  <Notes>3</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Default Design</vt:lpstr>
      <vt:lpstr>Even Page</vt:lpstr>
      <vt:lpstr>1_Even Page</vt:lpstr>
      <vt:lpstr>TeamSTEPPS ESSENTIALS COURSE </vt:lpstr>
      <vt:lpstr>OBJECTIVES</vt:lpstr>
      <vt:lpstr>TeamSTEPPS FRAMEWORK </vt:lpstr>
      <vt:lpstr>KEY PRINCIPLES </vt:lpstr>
      <vt:lpstr>TEAM STRUCTURE </vt:lpstr>
      <vt:lpstr>TEAM STRUCTURE (continued)</vt:lpstr>
      <vt:lpstr>EFFECTIVE TEAM LEADERS</vt:lpstr>
      <vt:lpstr>TEAM EVENTS</vt:lpstr>
      <vt:lpstr>BRIEF CHECKLIST </vt:lpstr>
      <vt:lpstr>DEBRIEF CHECKLIST </vt:lpstr>
      <vt:lpstr>SITUATION MONITORING</vt:lpstr>
      <vt:lpstr>CROSS-MONITORING</vt:lpstr>
      <vt:lpstr>STEP</vt:lpstr>
      <vt:lpstr>STEP ASSESSMENT</vt:lpstr>
      <vt:lpstr>I’M SAFE CHECKLIST</vt:lpstr>
      <vt:lpstr>TASK ASSISTANCE</vt:lpstr>
      <vt:lpstr>FEEDBACK</vt:lpstr>
      <vt:lpstr>ADVOCACY AND ASSERTION</vt:lpstr>
      <vt:lpstr>TWO-CHALLENGE RULE</vt:lpstr>
      <vt:lpstr>CUS </vt:lpstr>
      <vt:lpstr>CONFLICT RESOLUTION: DESC SCRIPT</vt:lpstr>
      <vt:lpstr>COLLABORATION </vt:lpstr>
      <vt:lpstr>SBAR</vt:lpstr>
      <vt:lpstr>CALL-OUT</vt:lpstr>
      <vt:lpstr>CHECK-BACK</vt:lpstr>
      <vt:lpstr>HANDOFF</vt:lpstr>
      <vt:lpstr>I PASS THE BATON</vt:lpstr>
      <vt:lpstr>TEAM PERFORMANCE OBSERVATION TOOL</vt:lpstr>
      <vt:lpstr>TEAM PERFORMANCE OBSERVATION TOOL (continued)</vt:lpstr>
      <vt:lpstr>BARRIERS TO TEAM EFFECTIVENESS</vt:lpstr>
      <vt:lpstr>Slide 31</vt:lpstr>
      <vt:lpstr>EXERCISE: SUMMARY (continued)</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MONITORING</dc:title>
  <dc:creator>Signe George</dc:creator>
  <cp:lastModifiedBy>DHHS</cp:lastModifiedBy>
  <cp:revision>308</cp:revision>
  <cp:lastPrinted>2012-03-30T15:12:52Z</cp:lastPrinted>
  <dcterms:created xsi:type="dcterms:W3CDTF">2006-03-02T21:13:56Z</dcterms:created>
  <dcterms:modified xsi:type="dcterms:W3CDTF">2012-10-12T20:58:40Z</dcterms:modified>
</cp:coreProperties>
</file>