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7"/>
  </p:notesMasterIdLst>
  <p:handoutMasterIdLst>
    <p:handoutMasterId r:id="rId8"/>
  </p:handoutMasterIdLst>
  <p:sldIdLst>
    <p:sldId id="256" r:id="rId3"/>
    <p:sldId id="257" r:id="rId4"/>
    <p:sldId id="275" r:id="rId5"/>
    <p:sldId id="276" r:id="rId6"/>
  </p:sldIdLst>
  <p:sldSz cx="6858000" cy="9144000" type="letter"/>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uise Price" initials="" lastIdx="2" clrIdx="0"/>
  <p:cmAuthor id="1" name="Marguerite Goldman" initials="" lastIdx="15" clrIdx="1"/>
  <p:cmAuthor id="2" name="Dawn Williams" initials="" lastIdx="21" clrIdx="2"/>
  <p:cmAuthor id="3" name="Signe George" initials="" lastIdx="1" clrIdx="3"/>
  <p:cmAuthor id="4" name="Michelle Pandolfi" initials="MMP" lastIdx="19" clrIdx="4"/>
  <p:cmAuthor id="5" name="Donna Hurd" initials="DH" lastIdx="1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3300"/>
    <a:srgbClr val="EAEAEA"/>
    <a:srgbClr val="FF6600"/>
    <a:srgbClr val="333399"/>
    <a:srgbClr val="EDEDE1"/>
    <a:srgbClr val="C7C397"/>
    <a:srgbClr val="FFFFCC"/>
    <a:srgbClr val="A50021"/>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387" autoAdjust="0"/>
    <p:restoredTop sz="99867" autoAdjust="0"/>
  </p:normalViewPr>
  <p:slideViewPr>
    <p:cSldViewPr>
      <p:cViewPr>
        <p:scale>
          <a:sx n="90" d="100"/>
          <a:sy n="90" d="100"/>
        </p:scale>
        <p:origin x="-1074" y="-7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6865" tIns="48432" rIns="96865" bIns="48432" numCol="1" anchor="t" anchorCtr="0" compatLnSpc="1">
            <a:prstTxWarp prst="textNoShape">
              <a:avLst/>
            </a:prstTxWarp>
          </a:bodyPr>
          <a:lstStyle>
            <a:lvl1pPr defTabSz="968612">
              <a:defRPr sz="1300"/>
            </a:lvl1pPr>
          </a:lstStyle>
          <a:p>
            <a:endParaRPr lang="en-US"/>
          </a:p>
        </p:txBody>
      </p:sp>
      <p:sp>
        <p:nvSpPr>
          <p:cNvPr id="80899" name="Rectangle 3"/>
          <p:cNvSpPr>
            <a:spLocks noGrp="1" noChangeArrowheads="1"/>
          </p:cNvSpPr>
          <p:nvPr>
            <p:ph type="dt" sz="quarter" idx="1"/>
          </p:nvPr>
        </p:nvSpPr>
        <p:spPr bwMode="auto">
          <a:xfrm>
            <a:off x="3970734" y="1"/>
            <a:ext cx="3038145" cy="464205"/>
          </a:xfrm>
          <a:prstGeom prst="rect">
            <a:avLst/>
          </a:prstGeom>
          <a:noFill/>
          <a:ln w="9525">
            <a:noFill/>
            <a:miter lim="800000"/>
            <a:headEnd/>
            <a:tailEnd/>
          </a:ln>
          <a:effectLst/>
        </p:spPr>
        <p:txBody>
          <a:bodyPr vert="horz" wrap="square" lIns="96865" tIns="48432" rIns="96865" bIns="48432" numCol="1" anchor="t" anchorCtr="0" compatLnSpc="1">
            <a:prstTxWarp prst="textNoShape">
              <a:avLst/>
            </a:prstTxWarp>
          </a:bodyPr>
          <a:lstStyle>
            <a:lvl1pPr algn="r" defTabSz="968612">
              <a:defRPr sz="1300"/>
            </a:lvl1pPr>
          </a:lstStyle>
          <a:p>
            <a:endParaRPr lang="en-US"/>
          </a:p>
        </p:txBody>
      </p:sp>
      <p:sp>
        <p:nvSpPr>
          <p:cNvPr id="80900" name="Rectangle 4"/>
          <p:cNvSpPr>
            <a:spLocks noGrp="1" noChangeArrowheads="1"/>
          </p:cNvSpPr>
          <p:nvPr>
            <p:ph type="ftr" sz="quarter" idx="2"/>
          </p:nvPr>
        </p:nvSpPr>
        <p:spPr bwMode="auto">
          <a:xfrm>
            <a:off x="0" y="8830659"/>
            <a:ext cx="3038145" cy="464205"/>
          </a:xfrm>
          <a:prstGeom prst="rect">
            <a:avLst/>
          </a:prstGeom>
          <a:noFill/>
          <a:ln w="9525">
            <a:noFill/>
            <a:miter lim="800000"/>
            <a:headEnd/>
            <a:tailEnd/>
          </a:ln>
          <a:effectLst/>
        </p:spPr>
        <p:txBody>
          <a:bodyPr vert="horz" wrap="square" lIns="96865" tIns="48432" rIns="96865" bIns="48432" numCol="1" anchor="b" anchorCtr="0" compatLnSpc="1">
            <a:prstTxWarp prst="textNoShape">
              <a:avLst/>
            </a:prstTxWarp>
          </a:bodyPr>
          <a:lstStyle>
            <a:lvl1pPr defTabSz="968612">
              <a:defRPr sz="1300"/>
            </a:lvl1pPr>
          </a:lstStyle>
          <a:p>
            <a:endParaRPr lang="en-US"/>
          </a:p>
        </p:txBody>
      </p:sp>
      <p:sp>
        <p:nvSpPr>
          <p:cNvPr id="80901" name="Rectangle 5"/>
          <p:cNvSpPr>
            <a:spLocks noGrp="1" noChangeArrowheads="1"/>
          </p:cNvSpPr>
          <p:nvPr>
            <p:ph type="sldNum" sz="quarter" idx="3"/>
          </p:nvPr>
        </p:nvSpPr>
        <p:spPr bwMode="auto">
          <a:xfrm>
            <a:off x="3970734" y="8830659"/>
            <a:ext cx="3038145" cy="464205"/>
          </a:xfrm>
          <a:prstGeom prst="rect">
            <a:avLst/>
          </a:prstGeom>
          <a:noFill/>
          <a:ln w="9525">
            <a:noFill/>
            <a:miter lim="800000"/>
            <a:headEnd/>
            <a:tailEnd/>
          </a:ln>
          <a:effectLst/>
        </p:spPr>
        <p:txBody>
          <a:bodyPr vert="horz" wrap="square" lIns="96865" tIns="48432" rIns="96865" bIns="48432" numCol="1" anchor="b" anchorCtr="0" compatLnSpc="1">
            <a:prstTxWarp prst="textNoShape">
              <a:avLst/>
            </a:prstTxWarp>
          </a:bodyPr>
          <a:lstStyle>
            <a:lvl1pPr algn="r" defTabSz="968612">
              <a:defRPr sz="1300"/>
            </a:lvl1pPr>
          </a:lstStyle>
          <a:p>
            <a:fld id="{621D6954-E624-423E-80F9-7ED5A7B9D70A}" type="slidenum">
              <a:rPr lang="en-US"/>
              <a:pPr/>
              <a:t>‹#›</a:t>
            </a:fld>
            <a:endParaRPr lang="en-US"/>
          </a:p>
        </p:txBody>
      </p:sp>
    </p:spTree>
    <p:extLst>
      <p:ext uri="{BB962C8B-B14F-4D97-AF65-F5344CB8AC3E}">
        <p14:creationId xmlns="" xmlns:p14="http://schemas.microsoft.com/office/powerpoint/2010/main" val="191387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3166" tIns="46582" rIns="93166" bIns="46582" numCol="1" anchor="t" anchorCtr="0" compatLnSpc="1">
            <a:prstTxWarp prst="textNoShape">
              <a:avLst/>
            </a:prstTxWarp>
          </a:bodyPr>
          <a:lstStyle>
            <a:lvl1pPr defTabSz="931887">
              <a:defRPr sz="1200"/>
            </a:lvl1pPr>
          </a:lstStyle>
          <a:p>
            <a:endParaRPr lang="en-US"/>
          </a:p>
        </p:txBody>
      </p:sp>
      <p:sp>
        <p:nvSpPr>
          <p:cNvPr id="5123" name="Rectangle 3"/>
          <p:cNvSpPr>
            <a:spLocks noGrp="1" noChangeArrowheads="1"/>
          </p:cNvSpPr>
          <p:nvPr>
            <p:ph type="dt" idx="1"/>
          </p:nvPr>
        </p:nvSpPr>
        <p:spPr bwMode="auto">
          <a:xfrm>
            <a:off x="3970734" y="1"/>
            <a:ext cx="3038145" cy="464205"/>
          </a:xfrm>
          <a:prstGeom prst="rect">
            <a:avLst/>
          </a:prstGeom>
          <a:noFill/>
          <a:ln w="9525">
            <a:noFill/>
            <a:miter lim="800000"/>
            <a:headEnd/>
            <a:tailEnd/>
          </a:ln>
          <a:effectLst/>
        </p:spPr>
        <p:txBody>
          <a:bodyPr vert="horz" wrap="square" lIns="93166" tIns="46582" rIns="93166" bIns="46582" numCol="1" anchor="t" anchorCtr="0" compatLnSpc="1">
            <a:prstTxWarp prst="textNoShape">
              <a:avLst/>
            </a:prstTxWarp>
          </a:bodyPr>
          <a:lstStyle>
            <a:lvl1pPr algn="r" defTabSz="931887">
              <a:defRPr sz="1200"/>
            </a:lvl1pPr>
          </a:lstStyle>
          <a:p>
            <a:endParaRPr lang="en-US"/>
          </a:p>
        </p:txBody>
      </p:sp>
      <p:sp>
        <p:nvSpPr>
          <p:cNvPr id="5124" name="Rectangle 4"/>
          <p:cNvSpPr>
            <a:spLocks noGrp="1" noRot="1" noChangeAspect="1" noChangeArrowheads="1" noTextEdit="1"/>
          </p:cNvSpPr>
          <p:nvPr>
            <p:ph type="sldImg" idx="2"/>
          </p:nvPr>
        </p:nvSpPr>
        <p:spPr bwMode="auto">
          <a:xfrm>
            <a:off x="2200275" y="698500"/>
            <a:ext cx="2614613" cy="34861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01345" y="4416099"/>
            <a:ext cx="5607711" cy="4182457"/>
          </a:xfrm>
          <a:prstGeom prst="rect">
            <a:avLst/>
          </a:prstGeom>
          <a:noFill/>
          <a:ln w="9525">
            <a:noFill/>
            <a:miter lim="800000"/>
            <a:headEnd/>
            <a:tailEnd/>
          </a:ln>
          <a:effectLst/>
        </p:spPr>
        <p:txBody>
          <a:bodyPr vert="horz" wrap="square" lIns="93166" tIns="46582" rIns="93166" bIns="4658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830659"/>
            <a:ext cx="3038145" cy="464205"/>
          </a:xfrm>
          <a:prstGeom prst="rect">
            <a:avLst/>
          </a:prstGeom>
          <a:noFill/>
          <a:ln w="9525">
            <a:noFill/>
            <a:miter lim="800000"/>
            <a:headEnd/>
            <a:tailEnd/>
          </a:ln>
          <a:effectLst/>
        </p:spPr>
        <p:txBody>
          <a:bodyPr vert="horz" wrap="square" lIns="93166" tIns="46582" rIns="93166" bIns="46582" numCol="1" anchor="b" anchorCtr="0" compatLnSpc="1">
            <a:prstTxWarp prst="textNoShape">
              <a:avLst/>
            </a:prstTxWarp>
          </a:bodyPr>
          <a:lstStyle>
            <a:lvl1pPr defTabSz="931887">
              <a:defRPr sz="1200"/>
            </a:lvl1pPr>
          </a:lstStyle>
          <a:p>
            <a:endParaRPr lang="en-US"/>
          </a:p>
        </p:txBody>
      </p:sp>
      <p:sp>
        <p:nvSpPr>
          <p:cNvPr id="5127" name="Rectangle 7"/>
          <p:cNvSpPr>
            <a:spLocks noGrp="1" noChangeArrowheads="1"/>
          </p:cNvSpPr>
          <p:nvPr>
            <p:ph type="sldNum" sz="quarter" idx="5"/>
          </p:nvPr>
        </p:nvSpPr>
        <p:spPr bwMode="auto">
          <a:xfrm>
            <a:off x="3970734" y="8830659"/>
            <a:ext cx="3038145" cy="464205"/>
          </a:xfrm>
          <a:prstGeom prst="rect">
            <a:avLst/>
          </a:prstGeom>
          <a:noFill/>
          <a:ln w="9525">
            <a:noFill/>
            <a:miter lim="800000"/>
            <a:headEnd/>
            <a:tailEnd/>
          </a:ln>
          <a:effectLst/>
        </p:spPr>
        <p:txBody>
          <a:bodyPr vert="horz" wrap="square" lIns="93166" tIns="46582" rIns="93166" bIns="46582" numCol="1" anchor="b" anchorCtr="0" compatLnSpc="1">
            <a:prstTxWarp prst="textNoShape">
              <a:avLst/>
            </a:prstTxWarp>
          </a:bodyPr>
          <a:lstStyle>
            <a:lvl1pPr algn="r" defTabSz="931887">
              <a:defRPr sz="1200"/>
            </a:lvl1pPr>
          </a:lstStyle>
          <a:p>
            <a:fld id="{D6247408-1ABE-4A25-B291-FB2707AD4394}" type="slidenum">
              <a:rPr lang="en-US"/>
              <a:pPr/>
              <a:t>‹#›</a:t>
            </a:fld>
            <a:endParaRPr lang="en-US"/>
          </a:p>
        </p:txBody>
      </p:sp>
    </p:spTree>
    <p:extLst>
      <p:ext uri="{BB962C8B-B14F-4D97-AF65-F5344CB8AC3E}">
        <p14:creationId xmlns="" xmlns:p14="http://schemas.microsoft.com/office/powerpoint/2010/main" val="30805372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31AD0F-703C-49F0-8750-68E5821F1A1D}" type="slidenum">
              <a:rPr lang="en-US"/>
              <a:pPr/>
              <a:t>1</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a:t>Cover needs to be updated.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DBF7F8-712A-4C08-9B57-DAECF0A89874}" type="slidenum">
              <a:rPr lang="en-US"/>
              <a:pPr/>
              <a:t>2</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FF80D0-8657-4ABC-9D0F-34C062727DE3}" type="slidenum">
              <a:rPr lang="en-US"/>
              <a:pPr/>
              <a:t>3</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14350" y="4191000"/>
            <a:ext cx="5829300" cy="762000"/>
          </a:xfrm>
          <a:ln algn="ctr"/>
        </p:spPr>
        <p:txBody>
          <a:bodyPr anchor="ctr"/>
          <a:lstStyle>
            <a:lvl1pPr algn="ctr">
              <a:defRPr sz="2200">
                <a:solidFill>
                  <a:srgbClr val="333399"/>
                </a:solidFill>
              </a:defRPr>
            </a:lvl1pPr>
          </a:lstStyle>
          <a:p>
            <a:r>
              <a:rPr lang="en-US"/>
              <a:t>CLICK TO EDIT MASTER TITLE STYLE</a:t>
            </a:r>
          </a:p>
        </p:txBody>
      </p:sp>
      <p:sp>
        <p:nvSpPr>
          <p:cNvPr id="3090" name="Rectangle 18"/>
          <p:cNvSpPr>
            <a:spLocks noChangeArrowheads="1"/>
          </p:cNvSpPr>
          <p:nvPr userDrawn="1"/>
        </p:nvSpPr>
        <p:spPr bwMode="auto">
          <a:xfrm>
            <a:off x="0" y="6172200"/>
            <a:ext cx="6858000" cy="2286000"/>
          </a:xfrm>
          <a:prstGeom prst="rect">
            <a:avLst/>
          </a:prstGeom>
          <a:solidFill>
            <a:srgbClr val="EDEDE1"/>
          </a:solidFill>
          <a:ln w="9525">
            <a:noFill/>
            <a:miter lim="800000"/>
            <a:headEnd/>
            <a:tailEnd/>
          </a:ln>
          <a:effectLst/>
        </p:spPr>
        <p:txBody>
          <a:bodyPr wrap="none" anchor="ctr"/>
          <a:lstStyle/>
          <a:p>
            <a:endParaRPr lang="en-US"/>
          </a:p>
        </p:txBody>
      </p:sp>
      <p:sp>
        <p:nvSpPr>
          <p:cNvPr id="3095" name="Rectangle 23"/>
          <p:cNvSpPr>
            <a:spLocks noChangeArrowheads="1"/>
          </p:cNvSpPr>
          <p:nvPr userDrawn="1"/>
        </p:nvSpPr>
        <p:spPr bwMode="auto">
          <a:xfrm>
            <a:off x="0" y="152400"/>
            <a:ext cx="6858000" cy="3886200"/>
          </a:xfrm>
          <a:prstGeom prst="rect">
            <a:avLst/>
          </a:prstGeom>
          <a:solidFill>
            <a:srgbClr val="C7C397"/>
          </a:solidFill>
          <a:ln w="76200">
            <a:noFill/>
            <a:miter lim="800000"/>
            <a:headEnd/>
            <a:tailEnd/>
          </a:ln>
          <a:effectLst/>
        </p:spPr>
        <p:txBody>
          <a:bodyPr wrap="none" anchor="ctr"/>
          <a:lstStyle/>
          <a:p>
            <a:endParaRPr lang="en-US"/>
          </a:p>
        </p:txBody>
      </p:sp>
      <p:pic>
        <p:nvPicPr>
          <p:cNvPr id="3096" name="Picture 24" descr="Slide_content_2_10"/>
          <p:cNvPicPr>
            <a:picLocks noChangeAspect="1" noChangeArrowheads="1"/>
          </p:cNvPicPr>
          <p:nvPr userDrawn="1"/>
        </p:nvPicPr>
        <p:blipFill>
          <a:blip r:embed="rId2" cstate="print"/>
          <a:srcRect t="40189" r="38197" b="12088"/>
          <a:stretch>
            <a:fillRect/>
          </a:stretch>
        </p:blipFill>
        <p:spPr bwMode="auto">
          <a:xfrm>
            <a:off x="762000" y="6629400"/>
            <a:ext cx="1828800" cy="1447800"/>
          </a:xfrm>
          <a:prstGeom prst="rect">
            <a:avLst/>
          </a:prstGeom>
          <a:noFill/>
        </p:spPr>
      </p:pic>
      <p:sp>
        <p:nvSpPr>
          <p:cNvPr id="3097" name="AutoShape 25"/>
          <p:cNvSpPr>
            <a:spLocks noChangeArrowheads="1"/>
          </p:cNvSpPr>
          <p:nvPr userDrawn="1"/>
        </p:nvSpPr>
        <p:spPr bwMode="auto">
          <a:xfrm rot="10800000">
            <a:off x="1676400" y="6629400"/>
            <a:ext cx="1066800" cy="1143000"/>
          </a:xfrm>
          <a:prstGeom prst="rtTriangle">
            <a:avLst/>
          </a:prstGeom>
          <a:solidFill>
            <a:srgbClr val="EDEDE1"/>
          </a:solidFill>
          <a:ln w="9525" algn="ctr">
            <a:noFill/>
            <a:miter lim="800000"/>
            <a:headEnd/>
            <a:tailEnd/>
          </a:ln>
          <a:effectLst/>
        </p:spPr>
        <p:txBody>
          <a:bodyPr wrap="none" anchor="ctr"/>
          <a:lstStyle/>
          <a:p>
            <a:endParaRPr lang="en-US"/>
          </a:p>
        </p:txBody>
      </p:sp>
      <p:sp>
        <p:nvSpPr>
          <p:cNvPr id="3098" name="Rectangle 26"/>
          <p:cNvSpPr>
            <a:spLocks noChangeArrowheads="1"/>
          </p:cNvSpPr>
          <p:nvPr userDrawn="1"/>
        </p:nvSpPr>
        <p:spPr bwMode="auto">
          <a:xfrm>
            <a:off x="381000" y="304800"/>
            <a:ext cx="6096000" cy="3505200"/>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7C34788-5402-4C45-AC20-3EB5660F80E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90950" y="290513"/>
            <a:ext cx="1162050" cy="83200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90513"/>
            <a:ext cx="3333750" cy="8320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D6B7F39-C7DB-4A74-A96E-44A49A285B0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90513"/>
            <a:ext cx="4648200" cy="395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852488"/>
            <a:ext cx="2247900" cy="7758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705100" y="852488"/>
            <a:ext cx="2247900" cy="7758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8839200"/>
            <a:ext cx="304800" cy="228600"/>
          </a:xfrm>
        </p:spPr>
        <p:txBody>
          <a:bodyPr/>
          <a:lstStyle>
            <a:lvl1pPr>
              <a:defRPr/>
            </a:lvl1pPr>
          </a:lstStyle>
          <a:p>
            <a:fld id="{AFE89BCA-2247-410B-8485-E0BB6D3A56D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852488"/>
            <a:ext cx="2247900" cy="775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5300" y="852488"/>
            <a:ext cx="2247900" cy="775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27CC419-5501-4971-93E3-46A1255B2C8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91150" y="290513"/>
            <a:ext cx="1162050" cy="83200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290513"/>
            <a:ext cx="3333750" cy="8320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0" y="290513"/>
            <a:ext cx="4648200" cy="395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905000" y="852488"/>
            <a:ext cx="2247900" cy="7758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05300" y="852488"/>
            <a:ext cx="2247900" cy="7758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42EA601-F0DE-49B4-9A44-0479853FB03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852488"/>
            <a:ext cx="2247900" cy="775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705100" y="852488"/>
            <a:ext cx="2247900" cy="775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F49E6D8B-CB82-4ECC-BC9A-C7826F77F80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3B853DD1-77C7-404C-8EF0-EEA64210245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7F51CC35-F984-4153-8DAC-A69B27B4F3F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2536EF9-8793-49EB-8D94-EE152B4101D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329C947-A747-476B-997E-2DF6962EB86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08B98EF-9E70-4C18-A6F8-976BB4EFF02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90513"/>
            <a:ext cx="4648200" cy="3952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852488"/>
            <a:ext cx="4648200" cy="7758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38" name="Rectangle 14"/>
          <p:cNvSpPr>
            <a:spLocks noChangeArrowheads="1"/>
          </p:cNvSpPr>
          <p:nvPr userDrawn="1"/>
        </p:nvSpPr>
        <p:spPr bwMode="auto">
          <a:xfrm>
            <a:off x="0" y="8839200"/>
            <a:ext cx="2171700" cy="228600"/>
          </a:xfrm>
          <a:prstGeom prst="rect">
            <a:avLst/>
          </a:prstGeom>
          <a:noFill/>
          <a:ln w="9525">
            <a:noFill/>
            <a:miter lim="800000"/>
            <a:headEnd/>
            <a:tailEnd/>
          </a:ln>
          <a:effectLst/>
        </p:spPr>
        <p:txBody>
          <a:bodyPr wrap="none" lIns="0" tIns="0" rIns="0" bIns="0" anchor="ctr"/>
          <a:lstStyle/>
          <a:p>
            <a:r>
              <a:rPr lang="en-US" sz="900" dirty="0">
                <a:solidFill>
                  <a:srgbClr val="663300"/>
                </a:solidFill>
                <a:latin typeface="Verdana" pitchFamily="34" charset="0"/>
              </a:rPr>
              <a:t> </a:t>
            </a:r>
            <a:r>
              <a:rPr lang="en-US" sz="900" dirty="0" err="1">
                <a:solidFill>
                  <a:srgbClr val="663300"/>
                </a:solidFill>
                <a:latin typeface="Verdana" pitchFamily="34" charset="0"/>
              </a:rPr>
              <a:t>TeamSTEPPS</a:t>
            </a:r>
            <a:r>
              <a:rPr lang="en-US" sz="900" dirty="0">
                <a:solidFill>
                  <a:srgbClr val="663300"/>
                </a:solidFill>
                <a:latin typeface="Verdana" pitchFamily="34" charset="0"/>
              </a:rPr>
              <a:t> 06.1  |  </a:t>
            </a:r>
            <a:r>
              <a:rPr lang="en-US" sz="900" dirty="0" smtClean="0">
                <a:solidFill>
                  <a:srgbClr val="663300"/>
                </a:solidFill>
                <a:latin typeface="Verdana" pitchFamily="34" charset="0"/>
              </a:rPr>
              <a:t>Supplement</a:t>
            </a:r>
            <a:endParaRPr lang="en-US" sz="900" dirty="0">
              <a:solidFill>
                <a:srgbClr val="663300"/>
              </a:solidFill>
              <a:latin typeface="Verdana" pitchFamily="34" charset="0"/>
            </a:endParaRPr>
          </a:p>
        </p:txBody>
      </p:sp>
      <p:sp>
        <p:nvSpPr>
          <p:cNvPr id="1059" name="Rectangle 35"/>
          <p:cNvSpPr>
            <a:spLocks noChangeArrowheads="1"/>
          </p:cNvSpPr>
          <p:nvPr userDrawn="1"/>
        </p:nvSpPr>
        <p:spPr bwMode="auto">
          <a:xfrm>
            <a:off x="5029200" y="0"/>
            <a:ext cx="1524000" cy="9144000"/>
          </a:xfrm>
          <a:prstGeom prst="rect">
            <a:avLst/>
          </a:prstGeom>
          <a:solidFill>
            <a:srgbClr val="EDEDE1"/>
          </a:solidFill>
          <a:ln w="9525">
            <a:noFill/>
            <a:miter lim="800000"/>
            <a:headEnd/>
            <a:tailEnd/>
          </a:ln>
          <a:effectLst/>
        </p:spPr>
        <p:txBody>
          <a:bodyPr wrap="none" anchor="ctr"/>
          <a:lstStyle/>
          <a:p>
            <a:endParaRPr lang="en-US"/>
          </a:p>
        </p:txBody>
      </p:sp>
      <p:sp>
        <p:nvSpPr>
          <p:cNvPr id="1060" name="Rectangle 36"/>
          <p:cNvSpPr>
            <a:spLocks noChangeArrowheads="1"/>
          </p:cNvSpPr>
          <p:nvPr userDrawn="1"/>
        </p:nvSpPr>
        <p:spPr bwMode="auto">
          <a:xfrm>
            <a:off x="5029200" y="838200"/>
            <a:ext cx="1524000" cy="1447800"/>
          </a:xfrm>
          <a:prstGeom prst="rect">
            <a:avLst/>
          </a:prstGeom>
          <a:solidFill>
            <a:srgbClr val="C7C397"/>
          </a:solidFill>
          <a:ln w="9525">
            <a:noFill/>
            <a:miter lim="800000"/>
            <a:headEnd/>
            <a:tailEnd/>
          </a:ln>
          <a:effectLst/>
        </p:spPr>
        <p:txBody>
          <a:bodyPr wrap="none" anchor="ctr"/>
          <a:lstStyle/>
          <a:p>
            <a:endParaRPr lang="en-US"/>
          </a:p>
        </p:txBody>
      </p:sp>
      <p:sp>
        <p:nvSpPr>
          <p:cNvPr id="1061" name="Rectangle 37"/>
          <p:cNvSpPr>
            <a:spLocks noGrp="1" noChangeArrowheads="1"/>
          </p:cNvSpPr>
          <p:nvPr>
            <p:ph type="sldNum" sz="quarter" idx="4"/>
          </p:nvPr>
        </p:nvSpPr>
        <p:spPr bwMode="auto">
          <a:xfrm>
            <a:off x="6553200" y="8839200"/>
            <a:ext cx="304800" cy="228600"/>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ctr">
              <a:defRPr sz="900">
                <a:solidFill>
                  <a:srgbClr val="663300"/>
                </a:solidFill>
                <a:latin typeface="Verdana" pitchFamily="34" charset="0"/>
              </a:defRPr>
            </a:lvl1pPr>
          </a:lstStyle>
          <a:p>
            <a:fld id="{D8887F4F-BEB3-4C71-B8D0-6A5F959088F8}" type="slidenum">
              <a:rPr lang="en-US"/>
              <a:pPr/>
              <a:t>‹#›</a:t>
            </a:fld>
            <a:endParaRPr lang="en-US"/>
          </a:p>
        </p:txBody>
      </p:sp>
      <p:grpSp>
        <p:nvGrpSpPr>
          <p:cNvPr id="1062" name="Group 38"/>
          <p:cNvGrpSpPr>
            <a:grpSpLocks/>
          </p:cNvGrpSpPr>
          <p:nvPr userDrawn="1"/>
        </p:nvGrpSpPr>
        <p:grpSpPr bwMode="auto">
          <a:xfrm>
            <a:off x="0" y="8839200"/>
            <a:ext cx="6858000" cy="228600"/>
            <a:chOff x="-48" y="5568"/>
            <a:chExt cx="4320" cy="144"/>
          </a:xfrm>
        </p:grpSpPr>
        <p:sp>
          <p:nvSpPr>
            <p:cNvPr id="1063" name="Line 39"/>
            <p:cNvSpPr>
              <a:spLocks noChangeShapeType="1"/>
            </p:cNvSpPr>
            <p:nvPr userDrawn="1"/>
          </p:nvSpPr>
          <p:spPr bwMode="auto">
            <a:xfrm>
              <a:off x="-48" y="5712"/>
              <a:ext cx="4320" cy="0"/>
            </a:xfrm>
            <a:prstGeom prst="line">
              <a:avLst/>
            </a:prstGeom>
            <a:noFill/>
            <a:ln w="9525">
              <a:solidFill>
                <a:srgbClr val="C7C397"/>
              </a:solidFill>
              <a:round/>
              <a:headEnd/>
              <a:tailEnd/>
            </a:ln>
            <a:effectLst/>
          </p:spPr>
          <p:txBody>
            <a:bodyPr/>
            <a:lstStyle/>
            <a:p>
              <a:endParaRPr lang="en-US"/>
            </a:p>
          </p:txBody>
        </p:sp>
        <p:sp>
          <p:nvSpPr>
            <p:cNvPr id="1064" name="Line 40"/>
            <p:cNvSpPr>
              <a:spLocks noChangeShapeType="1"/>
            </p:cNvSpPr>
            <p:nvPr userDrawn="1"/>
          </p:nvSpPr>
          <p:spPr bwMode="auto">
            <a:xfrm>
              <a:off x="-48" y="5568"/>
              <a:ext cx="4320" cy="0"/>
            </a:xfrm>
            <a:prstGeom prst="line">
              <a:avLst/>
            </a:prstGeom>
            <a:noFill/>
            <a:ln w="9525">
              <a:solidFill>
                <a:srgbClr val="C7C397"/>
              </a:solidFill>
              <a:round/>
              <a:headEnd/>
              <a:tailEnd/>
            </a:ln>
            <a:effectLst/>
          </p:spPr>
          <p:txBody>
            <a:bodyPr/>
            <a:lstStyle/>
            <a:p>
              <a:endParaRPr lang="en-US"/>
            </a:p>
          </p:txBody>
        </p:sp>
      </p:grpSp>
      <p:sp>
        <p:nvSpPr>
          <p:cNvPr id="1065" name="Rectangle 41"/>
          <p:cNvSpPr>
            <a:spLocks noChangeArrowheads="1"/>
          </p:cNvSpPr>
          <p:nvPr userDrawn="1"/>
        </p:nvSpPr>
        <p:spPr bwMode="auto">
          <a:xfrm>
            <a:off x="5105400" y="1981200"/>
            <a:ext cx="1371600" cy="228600"/>
          </a:xfrm>
          <a:prstGeom prst="rect">
            <a:avLst/>
          </a:prstGeom>
          <a:noFill/>
          <a:ln w="9525">
            <a:noFill/>
            <a:miter lim="800000"/>
            <a:headEnd/>
            <a:tailEnd/>
          </a:ln>
          <a:effectLst/>
        </p:spPr>
        <p:txBody>
          <a:bodyPr wrap="none" anchor="ctr"/>
          <a:lstStyle/>
          <a:p>
            <a:pPr algn="ctr"/>
            <a:r>
              <a:rPr lang="en-US" sz="1200" b="1">
                <a:solidFill>
                  <a:srgbClr val="663300"/>
                </a:solidFill>
              </a:rPr>
              <a:t>Slide</a:t>
            </a:r>
          </a:p>
        </p:txBody>
      </p:sp>
      <p:sp>
        <p:nvSpPr>
          <p:cNvPr id="1066" name="Rectangle 42"/>
          <p:cNvSpPr>
            <a:spLocks noChangeArrowheads="1"/>
          </p:cNvSpPr>
          <p:nvPr userDrawn="1"/>
        </p:nvSpPr>
        <p:spPr bwMode="auto">
          <a:xfrm>
            <a:off x="5105400" y="914400"/>
            <a:ext cx="1371600" cy="1033463"/>
          </a:xfrm>
          <a:prstGeom prst="rect">
            <a:avLst/>
          </a:prstGeom>
          <a:solidFill>
            <a:srgbClr val="EAEAEA"/>
          </a:solidFill>
          <a:ln w="9525">
            <a:solidFill>
              <a:srgbClr val="C7C397"/>
            </a:solidFill>
            <a:miter lim="800000"/>
            <a:headEnd/>
            <a:tailEnd/>
          </a:ln>
          <a:effectLst/>
        </p:spPr>
        <p:txBody>
          <a:bodyPr lIns="45720" rIns="45720" anchor="ctr"/>
          <a:lstStyle/>
          <a:p>
            <a:pPr algn="ctr">
              <a:lnSpc>
                <a:spcPct val="90000"/>
              </a:lnSpc>
            </a:pPr>
            <a:endParaRPr lang="en-US" sz="800"/>
          </a:p>
        </p:txBody>
      </p:sp>
      <p:pic>
        <p:nvPicPr>
          <p:cNvPr id="1067" name="Picture 43" descr="Slide_title2_02"/>
          <p:cNvPicPr>
            <a:picLocks noChangeAspect="1" noChangeArrowheads="1"/>
          </p:cNvPicPr>
          <p:nvPr userDrawn="1"/>
        </p:nvPicPr>
        <p:blipFill>
          <a:blip r:embed="rId14" cstate="print"/>
          <a:srcRect l="74965" t="32530" r="2986"/>
          <a:stretch>
            <a:fillRect/>
          </a:stretch>
        </p:blipFill>
        <p:spPr bwMode="auto">
          <a:xfrm>
            <a:off x="5029200" y="152400"/>
            <a:ext cx="1524000" cy="533400"/>
          </a:xfrm>
          <a:prstGeom prst="rect">
            <a:avLst/>
          </a:prstGeom>
          <a:noFill/>
        </p:spPr>
      </p:pic>
      <p:sp>
        <p:nvSpPr>
          <p:cNvPr id="1068" name="Line 44"/>
          <p:cNvSpPr>
            <a:spLocks noChangeShapeType="1"/>
          </p:cNvSpPr>
          <p:nvPr userDrawn="1"/>
        </p:nvSpPr>
        <p:spPr bwMode="auto">
          <a:xfrm>
            <a:off x="381000" y="685800"/>
            <a:ext cx="6172200" cy="0"/>
          </a:xfrm>
          <a:prstGeom prst="line">
            <a:avLst/>
          </a:prstGeom>
          <a:noFill/>
          <a:ln w="9525">
            <a:solidFill>
              <a:srgbClr val="C7C397"/>
            </a:solidFill>
            <a:round/>
            <a:headEnd/>
            <a:tailEnd/>
          </a:ln>
          <a:effectLst/>
        </p:spPr>
        <p:txBody>
          <a:bodyPr/>
          <a:lstStyle/>
          <a:p>
            <a:endParaRPr lang="en-US"/>
          </a:p>
        </p:txBody>
      </p:sp>
      <p:sp>
        <p:nvSpPr>
          <p:cNvPr id="1055" name="Rectangle 31"/>
          <p:cNvSpPr>
            <a:spLocks noChangeArrowheads="1"/>
          </p:cNvSpPr>
          <p:nvPr userDrawn="1"/>
        </p:nvSpPr>
        <p:spPr bwMode="white">
          <a:xfrm>
            <a:off x="5105400" y="228600"/>
            <a:ext cx="1371600" cy="381000"/>
          </a:xfrm>
          <a:prstGeom prst="rect">
            <a:avLst/>
          </a:prstGeom>
          <a:noFill/>
          <a:ln w="9525">
            <a:noFill/>
            <a:miter lim="800000"/>
            <a:headEnd/>
            <a:tailEnd/>
          </a:ln>
          <a:effectLst/>
        </p:spPr>
        <p:txBody>
          <a:bodyPr lIns="45720" rIns="45720" anchor="ctr"/>
          <a:lstStyle/>
          <a:p>
            <a:pPr algn="ctr">
              <a:lnSpc>
                <a:spcPct val="95000"/>
              </a:lnSpc>
            </a:pPr>
            <a:r>
              <a:rPr lang="en-US" sz="1200" b="1" dirty="0" smtClean="0">
                <a:solidFill>
                  <a:srgbClr val="FFFFE1"/>
                </a:solidFill>
              </a:rPr>
              <a:t>Supplement</a:t>
            </a:r>
            <a:endParaRPr lang="en-US" sz="1200" b="1" dirty="0">
              <a:solidFill>
                <a:srgbClr val="FFFFE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hf hdr="0" ftr="0" dt="0"/>
  <p:txStyles>
    <p:titleStyle>
      <a:lvl1pPr algn="l" rtl="0" fontAlgn="base">
        <a:spcBef>
          <a:spcPct val="0"/>
        </a:spcBef>
        <a:spcAft>
          <a:spcPct val="0"/>
        </a:spcAft>
        <a:defRPr sz="1600" b="1">
          <a:solidFill>
            <a:srgbClr val="663300"/>
          </a:solidFill>
          <a:latin typeface="+mj-lt"/>
          <a:ea typeface="+mj-ea"/>
          <a:cs typeface="+mj-cs"/>
        </a:defRPr>
      </a:lvl1pPr>
      <a:lvl2pPr algn="l" rtl="0" fontAlgn="base">
        <a:spcBef>
          <a:spcPct val="0"/>
        </a:spcBef>
        <a:spcAft>
          <a:spcPct val="0"/>
        </a:spcAft>
        <a:defRPr sz="1600" b="1">
          <a:solidFill>
            <a:srgbClr val="663300"/>
          </a:solidFill>
          <a:latin typeface="Arial" charset="0"/>
        </a:defRPr>
      </a:lvl2pPr>
      <a:lvl3pPr algn="l" rtl="0" fontAlgn="base">
        <a:spcBef>
          <a:spcPct val="0"/>
        </a:spcBef>
        <a:spcAft>
          <a:spcPct val="0"/>
        </a:spcAft>
        <a:defRPr sz="1600" b="1">
          <a:solidFill>
            <a:srgbClr val="663300"/>
          </a:solidFill>
          <a:latin typeface="Arial" charset="0"/>
        </a:defRPr>
      </a:lvl3pPr>
      <a:lvl4pPr algn="l" rtl="0" fontAlgn="base">
        <a:spcBef>
          <a:spcPct val="0"/>
        </a:spcBef>
        <a:spcAft>
          <a:spcPct val="0"/>
        </a:spcAft>
        <a:defRPr sz="1600" b="1">
          <a:solidFill>
            <a:srgbClr val="663300"/>
          </a:solidFill>
          <a:latin typeface="Arial" charset="0"/>
        </a:defRPr>
      </a:lvl4pPr>
      <a:lvl5pPr algn="l" rtl="0" fontAlgn="base">
        <a:spcBef>
          <a:spcPct val="0"/>
        </a:spcBef>
        <a:spcAft>
          <a:spcPct val="0"/>
        </a:spcAft>
        <a:defRPr sz="1600" b="1">
          <a:solidFill>
            <a:srgbClr val="663300"/>
          </a:solidFill>
          <a:latin typeface="Arial" charset="0"/>
        </a:defRPr>
      </a:lvl5pPr>
      <a:lvl6pPr marL="457200" algn="l" rtl="0" fontAlgn="base">
        <a:spcBef>
          <a:spcPct val="0"/>
        </a:spcBef>
        <a:spcAft>
          <a:spcPct val="0"/>
        </a:spcAft>
        <a:defRPr sz="1600" b="1">
          <a:solidFill>
            <a:srgbClr val="663300"/>
          </a:solidFill>
          <a:latin typeface="Arial" charset="0"/>
        </a:defRPr>
      </a:lvl6pPr>
      <a:lvl7pPr marL="914400" algn="l" rtl="0" fontAlgn="base">
        <a:spcBef>
          <a:spcPct val="0"/>
        </a:spcBef>
        <a:spcAft>
          <a:spcPct val="0"/>
        </a:spcAft>
        <a:defRPr sz="1600" b="1">
          <a:solidFill>
            <a:srgbClr val="663300"/>
          </a:solidFill>
          <a:latin typeface="Arial" charset="0"/>
        </a:defRPr>
      </a:lvl7pPr>
      <a:lvl8pPr marL="1371600" algn="l" rtl="0" fontAlgn="base">
        <a:spcBef>
          <a:spcPct val="0"/>
        </a:spcBef>
        <a:spcAft>
          <a:spcPct val="0"/>
        </a:spcAft>
        <a:defRPr sz="1600" b="1">
          <a:solidFill>
            <a:srgbClr val="663300"/>
          </a:solidFill>
          <a:latin typeface="Arial" charset="0"/>
        </a:defRPr>
      </a:lvl8pPr>
      <a:lvl9pPr marL="1828800" algn="l" rtl="0" fontAlgn="base">
        <a:spcBef>
          <a:spcPct val="0"/>
        </a:spcBef>
        <a:spcAft>
          <a:spcPct val="0"/>
        </a:spcAft>
        <a:defRPr sz="1600" b="1">
          <a:solidFill>
            <a:srgbClr val="663300"/>
          </a:solidFill>
          <a:latin typeface="Arial" charset="0"/>
        </a:defRPr>
      </a:lvl9pPr>
    </p:titleStyle>
    <p:bodyStyle>
      <a:lvl1pPr algn="l" rtl="0" fontAlgn="base">
        <a:spcBef>
          <a:spcPct val="50000"/>
        </a:spcBef>
        <a:spcAft>
          <a:spcPct val="0"/>
        </a:spcAft>
        <a:tabLst>
          <a:tab pos="347663" algn="l"/>
        </a:tabLst>
        <a:defRPr sz="1200">
          <a:solidFill>
            <a:schemeClr val="tx1"/>
          </a:solidFill>
          <a:latin typeface="+mn-lt"/>
          <a:ea typeface="+mn-ea"/>
          <a:cs typeface="+mn-cs"/>
        </a:defRPr>
      </a:lvl1pPr>
      <a:lvl2pPr marL="174625" indent="-173038" algn="l" rtl="0" fontAlgn="base">
        <a:spcBef>
          <a:spcPct val="50000"/>
        </a:spcBef>
        <a:spcAft>
          <a:spcPct val="0"/>
        </a:spcAft>
        <a:buChar char="•"/>
        <a:tabLst>
          <a:tab pos="347663" algn="l"/>
        </a:tabLst>
        <a:defRPr sz="1200">
          <a:solidFill>
            <a:schemeClr val="tx1"/>
          </a:solidFill>
          <a:latin typeface="+mn-lt"/>
        </a:defRPr>
      </a:lvl2pPr>
      <a:lvl3pPr marL="361950" indent="-174625" algn="l" rtl="0" fontAlgn="base">
        <a:spcBef>
          <a:spcPct val="50000"/>
        </a:spcBef>
        <a:spcAft>
          <a:spcPct val="0"/>
        </a:spcAft>
        <a:buFont typeface="Arial" charset="0"/>
        <a:buChar char="–"/>
        <a:tabLst>
          <a:tab pos="347663" algn="l"/>
        </a:tabLst>
        <a:defRPr sz="1200">
          <a:solidFill>
            <a:schemeClr val="tx1"/>
          </a:solidFill>
          <a:latin typeface="+mn-lt"/>
        </a:defRPr>
      </a:lvl3pPr>
      <a:lvl4pPr marL="742950" indent="-165100" algn="l" rtl="0" fontAlgn="base">
        <a:spcBef>
          <a:spcPct val="50000"/>
        </a:spcBef>
        <a:spcAft>
          <a:spcPct val="0"/>
        </a:spcAft>
        <a:buChar char="–"/>
        <a:tabLst>
          <a:tab pos="347663" algn="l"/>
        </a:tabLst>
        <a:defRPr sz="1200">
          <a:solidFill>
            <a:srgbClr val="003366"/>
          </a:solidFill>
          <a:latin typeface="+mn-lt"/>
        </a:defRPr>
      </a:lvl4pPr>
      <a:lvl5pPr marL="2057400" indent="-228600" algn="l" rtl="0" fontAlgn="base">
        <a:spcBef>
          <a:spcPct val="25000"/>
        </a:spcBef>
        <a:spcAft>
          <a:spcPct val="0"/>
        </a:spcAft>
        <a:buChar char="»"/>
        <a:tabLst>
          <a:tab pos="347663" algn="l"/>
        </a:tabLst>
        <a:defRPr sz="1400">
          <a:solidFill>
            <a:schemeClr val="tx1"/>
          </a:solidFill>
          <a:latin typeface="+mn-lt"/>
        </a:defRPr>
      </a:lvl5pPr>
      <a:lvl6pPr marL="2514600" indent="-228600" algn="l" rtl="0" fontAlgn="base">
        <a:spcBef>
          <a:spcPct val="25000"/>
        </a:spcBef>
        <a:spcAft>
          <a:spcPct val="0"/>
        </a:spcAft>
        <a:buChar char="»"/>
        <a:tabLst>
          <a:tab pos="347663" algn="l"/>
        </a:tabLst>
        <a:defRPr sz="1400">
          <a:solidFill>
            <a:schemeClr val="tx1"/>
          </a:solidFill>
          <a:latin typeface="+mn-lt"/>
        </a:defRPr>
      </a:lvl6pPr>
      <a:lvl7pPr marL="2971800" indent="-228600" algn="l" rtl="0" fontAlgn="base">
        <a:spcBef>
          <a:spcPct val="25000"/>
        </a:spcBef>
        <a:spcAft>
          <a:spcPct val="0"/>
        </a:spcAft>
        <a:buChar char="»"/>
        <a:tabLst>
          <a:tab pos="347663" algn="l"/>
        </a:tabLst>
        <a:defRPr sz="1400">
          <a:solidFill>
            <a:schemeClr val="tx1"/>
          </a:solidFill>
          <a:latin typeface="+mn-lt"/>
        </a:defRPr>
      </a:lvl7pPr>
      <a:lvl8pPr marL="3429000" indent="-228600" algn="l" rtl="0" fontAlgn="base">
        <a:spcBef>
          <a:spcPct val="25000"/>
        </a:spcBef>
        <a:spcAft>
          <a:spcPct val="0"/>
        </a:spcAft>
        <a:buChar char="»"/>
        <a:tabLst>
          <a:tab pos="347663" algn="l"/>
        </a:tabLst>
        <a:defRPr sz="1400">
          <a:solidFill>
            <a:schemeClr val="tx1"/>
          </a:solidFill>
          <a:latin typeface="+mn-lt"/>
        </a:defRPr>
      </a:lvl8pPr>
      <a:lvl9pPr marL="3886200" indent="-228600" algn="l" rtl="0" fontAlgn="base">
        <a:spcBef>
          <a:spcPct val="25000"/>
        </a:spcBef>
        <a:spcAft>
          <a:spcPct val="0"/>
        </a:spcAft>
        <a:buChar char="»"/>
        <a:tabLst>
          <a:tab pos="347663" algn="l"/>
        </a:tabLs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ChangeArrowheads="1"/>
          </p:cNvSpPr>
          <p:nvPr userDrawn="1"/>
        </p:nvSpPr>
        <p:spPr bwMode="auto">
          <a:xfrm>
            <a:off x="304800" y="0"/>
            <a:ext cx="1524000" cy="9144000"/>
          </a:xfrm>
          <a:prstGeom prst="rect">
            <a:avLst/>
          </a:prstGeom>
          <a:solidFill>
            <a:srgbClr val="EDEDE1"/>
          </a:solidFill>
          <a:ln w="9525">
            <a:noFill/>
            <a:miter lim="800000"/>
            <a:headEnd/>
            <a:tailEnd/>
          </a:ln>
          <a:effectLst/>
        </p:spPr>
        <p:txBody>
          <a:bodyPr wrap="none" anchor="ctr"/>
          <a:lstStyle/>
          <a:p>
            <a:endParaRPr lang="en-US"/>
          </a:p>
        </p:txBody>
      </p:sp>
      <p:sp>
        <p:nvSpPr>
          <p:cNvPr id="65539" name="Rectangle 3"/>
          <p:cNvSpPr>
            <a:spLocks noChangeArrowheads="1"/>
          </p:cNvSpPr>
          <p:nvPr userDrawn="1"/>
        </p:nvSpPr>
        <p:spPr bwMode="auto">
          <a:xfrm>
            <a:off x="304800" y="838200"/>
            <a:ext cx="1524000" cy="1447800"/>
          </a:xfrm>
          <a:prstGeom prst="rect">
            <a:avLst/>
          </a:prstGeom>
          <a:solidFill>
            <a:srgbClr val="C7C397"/>
          </a:solidFill>
          <a:ln w="9525">
            <a:noFill/>
            <a:miter lim="800000"/>
            <a:headEnd/>
            <a:tailEnd/>
          </a:ln>
          <a:effectLst/>
        </p:spPr>
        <p:txBody>
          <a:bodyPr wrap="none" anchor="ctr"/>
          <a:lstStyle/>
          <a:p>
            <a:endParaRPr lang="en-US"/>
          </a:p>
        </p:txBody>
      </p:sp>
      <p:sp>
        <p:nvSpPr>
          <p:cNvPr id="65540" name="Rectangle 4"/>
          <p:cNvSpPr>
            <a:spLocks noGrp="1" noChangeArrowheads="1"/>
          </p:cNvSpPr>
          <p:nvPr>
            <p:ph type="title"/>
          </p:nvPr>
        </p:nvSpPr>
        <p:spPr bwMode="auto">
          <a:xfrm>
            <a:off x="1905000" y="290513"/>
            <a:ext cx="4648200" cy="3952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5541" name="Rectangle 5"/>
          <p:cNvSpPr>
            <a:spLocks noGrp="1" noChangeArrowheads="1"/>
          </p:cNvSpPr>
          <p:nvPr>
            <p:ph type="body" idx="1"/>
          </p:nvPr>
        </p:nvSpPr>
        <p:spPr bwMode="auto">
          <a:xfrm>
            <a:off x="1905000" y="852488"/>
            <a:ext cx="4648200" cy="7758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grpSp>
        <p:nvGrpSpPr>
          <p:cNvPr id="65542" name="Group 6"/>
          <p:cNvGrpSpPr>
            <a:grpSpLocks/>
          </p:cNvGrpSpPr>
          <p:nvPr userDrawn="1"/>
        </p:nvGrpSpPr>
        <p:grpSpPr bwMode="auto">
          <a:xfrm>
            <a:off x="0" y="8839200"/>
            <a:ext cx="6858000" cy="228600"/>
            <a:chOff x="-48" y="5568"/>
            <a:chExt cx="4320" cy="144"/>
          </a:xfrm>
        </p:grpSpPr>
        <p:sp>
          <p:nvSpPr>
            <p:cNvPr id="65543" name="Line 7"/>
            <p:cNvSpPr>
              <a:spLocks noChangeShapeType="1"/>
            </p:cNvSpPr>
            <p:nvPr userDrawn="1"/>
          </p:nvSpPr>
          <p:spPr bwMode="auto">
            <a:xfrm>
              <a:off x="-48" y="5712"/>
              <a:ext cx="4320" cy="0"/>
            </a:xfrm>
            <a:prstGeom prst="line">
              <a:avLst/>
            </a:prstGeom>
            <a:noFill/>
            <a:ln w="9525">
              <a:solidFill>
                <a:srgbClr val="C7C397"/>
              </a:solidFill>
              <a:round/>
              <a:headEnd/>
              <a:tailEnd/>
            </a:ln>
            <a:effectLst/>
          </p:spPr>
          <p:txBody>
            <a:bodyPr/>
            <a:lstStyle/>
            <a:p>
              <a:endParaRPr lang="en-US"/>
            </a:p>
          </p:txBody>
        </p:sp>
        <p:sp>
          <p:nvSpPr>
            <p:cNvPr id="65544" name="Line 8"/>
            <p:cNvSpPr>
              <a:spLocks noChangeShapeType="1"/>
            </p:cNvSpPr>
            <p:nvPr userDrawn="1"/>
          </p:nvSpPr>
          <p:spPr bwMode="auto">
            <a:xfrm>
              <a:off x="-48" y="5568"/>
              <a:ext cx="4320" cy="0"/>
            </a:xfrm>
            <a:prstGeom prst="line">
              <a:avLst/>
            </a:prstGeom>
            <a:noFill/>
            <a:ln w="9525">
              <a:solidFill>
                <a:srgbClr val="C7C397"/>
              </a:solidFill>
              <a:round/>
              <a:headEnd/>
              <a:tailEnd/>
            </a:ln>
            <a:effectLst/>
          </p:spPr>
          <p:txBody>
            <a:bodyPr/>
            <a:lstStyle/>
            <a:p>
              <a:endParaRPr lang="en-US"/>
            </a:p>
          </p:txBody>
        </p:sp>
      </p:grpSp>
      <p:sp>
        <p:nvSpPr>
          <p:cNvPr id="65545" name="Rectangle 9"/>
          <p:cNvSpPr>
            <a:spLocks noChangeArrowheads="1"/>
          </p:cNvSpPr>
          <p:nvPr userDrawn="1"/>
        </p:nvSpPr>
        <p:spPr bwMode="auto">
          <a:xfrm>
            <a:off x="381000" y="1981200"/>
            <a:ext cx="1371600" cy="228600"/>
          </a:xfrm>
          <a:prstGeom prst="rect">
            <a:avLst/>
          </a:prstGeom>
          <a:noFill/>
          <a:ln w="9525">
            <a:noFill/>
            <a:miter lim="800000"/>
            <a:headEnd/>
            <a:tailEnd/>
          </a:ln>
          <a:effectLst/>
        </p:spPr>
        <p:txBody>
          <a:bodyPr wrap="none" anchor="ctr"/>
          <a:lstStyle/>
          <a:p>
            <a:pPr algn="ctr"/>
            <a:r>
              <a:rPr lang="en-US" sz="1200" b="1">
                <a:solidFill>
                  <a:srgbClr val="663300"/>
                </a:solidFill>
              </a:rPr>
              <a:t>Slide</a:t>
            </a:r>
          </a:p>
        </p:txBody>
      </p:sp>
      <p:sp>
        <p:nvSpPr>
          <p:cNvPr id="65546" name="Rectangle 10"/>
          <p:cNvSpPr>
            <a:spLocks noChangeArrowheads="1"/>
          </p:cNvSpPr>
          <p:nvPr userDrawn="1"/>
        </p:nvSpPr>
        <p:spPr bwMode="auto">
          <a:xfrm>
            <a:off x="381000" y="914400"/>
            <a:ext cx="1371600" cy="1033463"/>
          </a:xfrm>
          <a:prstGeom prst="rect">
            <a:avLst/>
          </a:prstGeom>
          <a:solidFill>
            <a:srgbClr val="EAEAEA"/>
          </a:solidFill>
          <a:ln w="9525">
            <a:solidFill>
              <a:srgbClr val="C7C397"/>
            </a:solidFill>
            <a:miter lim="800000"/>
            <a:headEnd/>
            <a:tailEnd/>
          </a:ln>
          <a:effectLst/>
        </p:spPr>
        <p:txBody>
          <a:bodyPr lIns="45720" rIns="45720" anchor="ctr"/>
          <a:lstStyle/>
          <a:p>
            <a:pPr algn="ctr">
              <a:lnSpc>
                <a:spcPct val="90000"/>
              </a:lnSpc>
            </a:pPr>
            <a:endParaRPr lang="en-US" sz="800"/>
          </a:p>
        </p:txBody>
      </p:sp>
      <p:pic>
        <p:nvPicPr>
          <p:cNvPr id="65547" name="Picture 11" descr="Slide_title2_02"/>
          <p:cNvPicPr>
            <a:picLocks noChangeAspect="1" noChangeArrowheads="1"/>
          </p:cNvPicPr>
          <p:nvPr userDrawn="1"/>
        </p:nvPicPr>
        <p:blipFill>
          <a:blip r:embed="rId14" cstate="print"/>
          <a:srcRect l="74965" t="32530" r="2986"/>
          <a:stretch>
            <a:fillRect/>
          </a:stretch>
        </p:blipFill>
        <p:spPr bwMode="auto">
          <a:xfrm>
            <a:off x="304800" y="152400"/>
            <a:ext cx="1524000" cy="533400"/>
          </a:xfrm>
          <a:prstGeom prst="rect">
            <a:avLst/>
          </a:prstGeom>
          <a:noFill/>
        </p:spPr>
      </p:pic>
      <p:sp>
        <p:nvSpPr>
          <p:cNvPr id="65548" name="Line 12"/>
          <p:cNvSpPr>
            <a:spLocks noChangeShapeType="1"/>
          </p:cNvSpPr>
          <p:nvPr userDrawn="1"/>
        </p:nvSpPr>
        <p:spPr bwMode="auto">
          <a:xfrm>
            <a:off x="304800" y="685800"/>
            <a:ext cx="6248400" cy="0"/>
          </a:xfrm>
          <a:prstGeom prst="line">
            <a:avLst/>
          </a:prstGeom>
          <a:noFill/>
          <a:ln w="9525">
            <a:solidFill>
              <a:srgbClr val="C7C397"/>
            </a:solidFill>
            <a:round/>
            <a:headEnd/>
            <a:tailEnd/>
          </a:ln>
          <a:effectLst/>
        </p:spPr>
        <p:txBody>
          <a:bodyPr/>
          <a:lstStyle/>
          <a:p>
            <a:endParaRPr lang="en-US"/>
          </a:p>
        </p:txBody>
      </p:sp>
      <p:sp>
        <p:nvSpPr>
          <p:cNvPr id="65549" name="Rectangle 13"/>
          <p:cNvSpPr>
            <a:spLocks noChangeArrowheads="1"/>
          </p:cNvSpPr>
          <p:nvPr/>
        </p:nvSpPr>
        <p:spPr bwMode="auto">
          <a:xfrm>
            <a:off x="0" y="8839200"/>
            <a:ext cx="304800" cy="228600"/>
          </a:xfrm>
          <a:prstGeom prst="rect">
            <a:avLst/>
          </a:prstGeom>
          <a:noFill/>
          <a:ln w="9525">
            <a:noFill/>
            <a:miter lim="800000"/>
            <a:headEnd/>
            <a:tailEnd/>
          </a:ln>
          <a:effectLst/>
        </p:spPr>
        <p:txBody>
          <a:bodyPr wrap="none" lIns="0" tIns="0" rIns="0" bIns="0" anchor="ctr"/>
          <a:lstStyle/>
          <a:p>
            <a:pPr algn="ctr"/>
            <a:fld id="{E1A388F1-BF15-4A1D-8A25-BCEB57A8B7BD}" type="slidenum">
              <a:rPr lang="en-US" sz="900">
                <a:solidFill>
                  <a:srgbClr val="663300"/>
                </a:solidFill>
                <a:latin typeface="Verdana" pitchFamily="34" charset="0"/>
              </a:rPr>
              <a:pPr algn="ctr"/>
              <a:t>‹#›</a:t>
            </a:fld>
            <a:endParaRPr lang="en-US" sz="900">
              <a:solidFill>
                <a:srgbClr val="663300"/>
              </a:solidFill>
              <a:latin typeface="Verdana" pitchFamily="34" charset="0"/>
            </a:endParaRPr>
          </a:p>
        </p:txBody>
      </p:sp>
      <p:sp>
        <p:nvSpPr>
          <p:cNvPr id="65550" name="Rectangle 14"/>
          <p:cNvSpPr>
            <a:spLocks noChangeArrowheads="1"/>
          </p:cNvSpPr>
          <p:nvPr userDrawn="1"/>
        </p:nvSpPr>
        <p:spPr bwMode="auto">
          <a:xfrm>
            <a:off x="4610100" y="8839200"/>
            <a:ext cx="2171700" cy="228600"/>
          </a:xfrm>
          <a:prstGeom prst="rect">
            <a:avLst/>
          </a:prstGeom>
          <a:noFill/>
          <a:ln w="9525">
            <a:noFill/>
            <a:miter lim="800000"/>
            <a:headEnd/>
            <a:tailEnd/>
          </a:ln>
          <a:effectLst/>
        </p:spPr>
        <p:txBody>
          <a:bodyPr wrap="none" lIns="0" tIns="0" rIns="0" bIns="0" anchor="ctr"/>
          <a:lstStyle/>
          <a:p>
            <a:pPr algn="r"/>
            <a:r>
              <a:rPr lang="en-US" sz="900" dirty="0">
                <a:solidFill>
                  <a:srgbClr val="663300"/>
                </a:solidFill>
                <a:latin typeface="Verdana" pitchFamily="34" charset="0"/>
              </a:rPr>
              <a:t> </a:t>
            </a:r>
            <a:r>
              <a:rPr lang="en-US" sz="900" dirty="0" err="1">
                <a:solidFill>
                  <a:srgbClr val="663300"/>
                </a:solidFill>
                <a:latin typeface="Verdana" pitchFamily="34" charset="0"/>
              </a:rPr>
              <a:t>TeamSTEPPS</a:t>
            </a:r>
            <a:r>
              <a:rPr lang="en-US" sz="900" dirty="0">
                <a:solidFill>
                  <a:srgbClr val="663300"/>
                </a:solidFill>
                <a:latin typeface="Verdana" pitchFamily="34" charset="0"/>
              </a:rPr>
              <a:t> 06.1  </a:t>
            </a:r>
            <a:r>
              <a:rPr lang="en-US" sz="900" dirty="0" smtClean="0">
                <a:solidFill>
                  <a:srgbClr val="663300"/>
                </a:solidFill>
                <a:latin typeface="Verdana" pitchFamily="34" charset="0"/>
              </a:rPr>
              <a:t>Supplement</a:t>
            </a:r>
            <a:endParaRPr lang="en-US" sz="900" dirty="0">
              <a:solidFill>
                <a:srgbClr val="663300"/>
              </a:solidFill>
              <a:latin typeface="Verdana" pitchFamily="34" charset="0"/>
            </a:endParaRPr>
          </a:p>
        </p:txBody>
      </p:sp>
      <p:sp>
        <p:nvSpPr>
          <p:cNvPr id="65551" name="Rectangle 15"/>
          <p:cNvSpPr>
            <a:spLocks noChangeArrowheads="1"/>
          </p:cNvSpPr>
          <p:nvPr userDrawn="1"/>
        </p:nvSpPr>
        <p:spPr bwMode="white">
          <a:xfrm>
            <a:off x="381000" y="228600"/>
            <a:ext cx="1371600" cy="381000"/>
          </a:xfrm>
          <a:prstGeom prst="rect">
            <a:avLst/>
          </a:prstGeom>
          <a:noFill/>
          <a:ln w="9525">
            <a:noFill/>
            <a:miter lim="800000"/>
            <a:headEnd/>
            <a:tailEnd/>
          </a:ln>
          <a:effectLst/>
        </p:spPr>
        <p:txBody>
          <a:bodyPr lIns="45720" rIns="45720" anchor="ctr"/>
          <a:lstStyle/>
          <a:p>
            <a:pPr algn="ctr">
              <a:lnSpc>
                <a:spcPct val="95000"/>
              </a:lnSpc>
            </a:pPr>
            <a:r>
              <a:rPr lang="en-US" sz="1200" b="1" dirty="0" smtClean="0">
                <a:solidFill>
                  <a:srgbClr val="FFFFE1"/>
                </a:solidFill>
              </a:rPr>
              <a:t>Supplement</a:t>
            </a:r>
            <a:endParaRPr lang="en-US" sz="1200" b="1" dirty="0">
              <a:solidFill>
                <a:srgbClr val="FFFFE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rtl="0" fontAlgn="base">
        <a:spcBef>
          <a:spcPct val="0"/>
        </a:spcBef>
        <a:spcAft>
          <a:spcPct val="0"/>
        </a:spcAft>
        <a:defRPr sz="1600" b="1">
          <a:solidFill>
            <a:srgbClr val="663300"/>
          </a:solidFill>
          <a:latin typeface="+mj-lt"/>
          <a:ea typeface="+mj-ea"/>
          <a:cs typeface="+mj-cs"/>
        </a:defRPr>
      </a:lvl1pPr>
      <a:lvl2pPr algn="l" rtl="0" fontAlgn="base">
        <a:spcBef>
          <a:spcPct val="0"/>
        </a:spcBef>
        <a:spcAft>
          <a:spcPct val="0"/>
        </a:spcAft>
        <a:defRPr sz="1600" b="1">
          <a:solidFill>
            <a:srgbClr val="663300"/>
          </a:solidFill>
          <a:latin typeface="Arial" charset="0"/>
        </a:defRPr>
      </a:lvl2pPr>
      <a:lvl3pPr algn="l" rtl="0" fontAlgn="base">
        <a:spcBef>
          <a:spcPct val="0"/>
        </a:spcBef>
        <a:spcAft>
          <a:spcPct val="0"/>
        </a:spcAft>
        <a:defRPr sz="1600" b="1">
          <a:solidFill>
            <a:srgbClr val="663300"/>
          </a:solidFill>
          <a:latin typeface="Arial" charset="0"/>
        </a:defRPr>
      </a:lvl3pPr>
      <a:lvl4pPr algn="l" rtl="0" fontAlgn="base">
        <a:spcBef>
          <a:spcPct val="0"/>
        </a:spcBef>
        <a:spcAft>
          <a:spcPct val="0"/>
        </a:spcAft>
        <a:defRPr sz="1600" b="1">
          <a:solidFill>
            <a:srgbClr val="663300"/>
          </a:solidFill>
          <a:latin typeface="Arial" charset="0"/>
        </a:defRPr>
      </a:lvl4pPr>
      <a:lvl5pPr algn="l" rtl="0" fontAlgn="base">
        <a:spcBef>
          <a:spcPct val="0"/>
        </a:spcBef>
        <a:spcAft>
          <a:spcPct val="0"/>
        </a:spcAft>
        <a:defRPr sz="1600" b="1">
          <a:solidFill>
            <a:srgbClr val="663300"/>
          </a:solidFill>
          <a:latin typeface="Arial" charset="0"/>
        </a:defRPr>
      </a:lvl5pPr>
      <a:lvl6pPr marL="457200" algn="l" rtl="0" fontAlgn="base">
        <a:spcBef>
          <a:spcPct val="0"/>
        </a:spcBef>
        <a:spcAft>
          <a:spcPct val="0"/>
        </a:spcAft>
        <a:defRPr sz="1600" b="1">
          <a:solidFill>
            <a:srgbClr val="663300"/>
          </a:solidFill>
          <a:latin typeface="Arial" charset="0"/>
        </a:defRPr>
      </a:lvl6pPr>
      <a:lvl7pPr marL="914400" algn="l" rtl="0" fontAlgn="base">
        <a:spcBef>
          <a:spcPct val="0"/>
        </a:spcBef>
        <a:spcAft>
          <a:spcPct val="0"/>
        </a:spcAft>
        <a:defRPr sz="1600" b="1">
          <a:solidFill>
            <a:srgbClr val="663300"/>
          </a:solidFill>
          <a:latin typeface="Arial" charset="0"/>
        </a:defRPr>
      </a:lvl7pPr>
      <a:lvl8pPr marL="1371600" algn="l" rtl="0" fontAlgn="base">
        <a:spcBef>
          <a:spcPct val="0"/>
        </a:spcBef>
        <a:spcAft>
          <a:spcPct val="0"/>
        </a:spcAft>
        <a:defRPr sz="1600" b="1">
          <a:solidFill>
            <a:srgbClr val="663300"/>
          </a:solidFill>
          <a:latin typeface="Arial" charset="0"/>
        </a:defRPr>
      </a:lvl8pPr>
      <a:lvl9pPr marL="1828800" algn="l" rtl="0" fontAlgn="base">
        <a:spcBef>
          <a:spcPct val="0"/>
        </a:spcBef>
        <a:spcAft>
          <a:spcPct val="0"/>
        </a:spcAft>
        <a:defRPr sz="1600" b="1">
          <a:solidFill>
            <a:srgbClr val="663300"/>
          </a:solidFill>
          <a:latin typeface="Arial" charset="0"/>
        </a:defRPr>
      </a:lvl9pPr>
    </p:titleStyle>
    <p:bodyStyle>
      <a:lvl1pPr algn="l" rtl="0" fontAlgn="base">
        <a:spcBef>
          <a:spcPct val="50000"/>
        </a:spcBef>
        <a:spcAft>
          <a:spcPct val="0"/>
        </a:spcAft>
        <a:tabLst>
          <a:tab pos="347663" algn="l"/>
        </a:tabLst>
        <a:defRPr sz="1200">
          <a:solidFill>
            <a:schemeClr val="tx1"/>
          </a:solidFill>
          <a:latin typeface="+mn-lt"/>
          <a:ea typeface="+mn-ea"/>
          <a:cs typeface="+mn-cs"/>
        </a:defRPr>
      </a:lvl1pPr>
      <a:lvl2pPr marL="174625" indent="-173038" algn="l" rtl="0" fontAlgn="base">
        <a:spcBef>
          <a:spcPct val="50000"/>
        </a:spcBef>
        <a:spcAft>
          <a:spcPct val="0"/>
        </a:spcAft>
        <a:buChar char="•"/>
        <a:tabLst>
          <a:tab pos="347663" algn="l"/>
        </a:tabLst>
        <a:defRPr sz="1200">
          <a:solidFill>
            <a:schemeClr val="tx1"/>
          </a:solidFill>
          <a:latin typeface="+mn-lt"/>
        </a:defRPr>
      </a:lvl2pPr>
      <a:lvl3pPr marL="361950" indent="-174625" algn="l" rtl="0" fontAlgn="base">
        <a:spcBef>
          <a:spcPct val="50000"/>
        </a:spcBef>
        <a:spcAft>
          <a:spcPct val="0"/>
        </a:spcAft>
        <a:buFont typeface="Arial" charset="0"/>
        <a:buChar char="–"/>
        <a:tabLst>
          <a:tab pos="347663" algn="l"/>
        </a:tabLst>
        <a:defRPr sz="1200">
          <a:solidFill>
            <a:schemeClr val="tx1"/>
          </a:solidFill>
          <a:latin typeface="+mn-lt"/>
        </a:defRPr>
      </a:lvl3pPr>
      <a:lvl4pPr marL="742950" indent="-165100" algn="l" rtl="0" fontAlgn="base">
        <a:spcBef>
          <a:spcPct val="50000"/>
        </a:spcBef>
        <a:spcAft>
          <a:spcPct val="0"/>
        </a:spcAft>
        <a:buChar char="–"/>
        <a:tabLst>
          <a:tab pos="347663" algn="l"/>
        </a:tabLst>
        <a:defRPr sz="1200">
          <a:solidFill>
            <a:srgbClr val="003366"/>
          </a:solidFill>
          <a:latin typeface="+mn-lt"/>
        </a:defRPr>
      </a:lvl4pPr>
      <a:lvl5pPr marL="2057400" indent="-228600" algn="l" rtl="0" fontAlgn="base">
        <a:spcBef>
          <a:spcPct val="25000"/>
        </a:spcBef>
        <a:spcAft>
          <a:spcPct val="0"/>
        </a:spcAft>
        <a:buChar char="»"/>
        <a:tabLst>
          <a:tab pos="347663" algn="l"/>
        </a:tabLst>
        <a:defRPr sz="1400">
          <a:solidFill>
            <a:schemeClr val="tx1"/>
          </a:solidFill>
          <a:latin typeface="+mn-lt"/>
        </a:defRPr>
      </a:lvl5pPr>
      <a:lvl6pPr marL="2514600" indent="-228600" algn="l" rtl="0" fontAlgn="base">
        <a:spcBef>
          <a:spcPct val="25000"/>
        </a:spcBef>
        <a:spcAft>
          <a:spcPct val="0"/>
        </a:spcAft>
        <a:buChar char="»"/>
        <a:tabLst>
          <a:tab pos="347663" algn="l"/>
        </a:tabLst>
        <a:defRPr sz="1400">
          <a:solidFill>
            <a:schemeClr val="tx1"/>
          </a:solidFill>
          <a:latin typeface="+mn-lt"/>
        </a:defRPr>
      </a:lvl6pPr>
      <a:lvl7pPr marL="2971800" indent="-228600" algn="l" rtl="0" fontAlgn="base">
        <a:spcBef>
          <a:spcPct val="25000"/>
        </a:spcBef>
        <a:spcAft>
          <a:spcPct val="0"/>
        </a:spcAft>
        <a:buChar char="»"/>
        <a:tabLst>
          <a:tab pos="347663" algn="l"/>
        </a:tabLst>
        <a:defRPr sz="1400">
          <a:solidFill>
            <a:schemeClr val="tx1"/>
          </a:solidFill>
          <a:latin typeface="+mn-lt"/>
        </a:defRPr>
      </a:lvl7pPr>
      <a:lvl8pPr marL="3429000" indent="-228600" algn="l" rtl="0" fontAlgn="base">
        <a:spcBef>
          <a:spcPct val="25000"/>
        </a:spcBef>
        <a:spcAft>
          <a:spcPct val="0"/>
        </a:spcAft>
        <a:buChar char="»"/>
        <a:tabLst>
          <a:tab pos="347663" algn="l"/>
        </a:tabLst>
        <a:defRPr sz="1400">
          <a:solidFill>
            <a:schemeClr val="tx1"/>
          </a:solidFill>
          <a:latin typeface="+mn-lt"/>
        </a:defRPr>
      </a:lvl8pPr>
      <a:lvl9pPr marL="3886200" indent="-228600" algn="l" rtl="0" fontAlgn="base">
        <a:spcBef>
          <a:spcPct val="25000"/>
        </a:spcBef>
        <a:spcAft>
          <a:spcPct val="0"/>
        </a:spcAft>
        <a:buChar char="»"/>
        <a:tabLst>
          <a:tab pos="347663" algn="l"/>
        </a:tabLs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9.em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Layout" Target="../slideLayouts/slideLayout6.xml"/><Relationship Id="rId6" Type="http://schemas.openxmlformats.org/officeDocument/2006/relationships/image" Target="../media/image10.jpeg"/><Relationship Id="rId5" Type="http://schemas.openxmlformats.org/officeDocument/2006/relationships/image" Target="../media/image9.emf"/><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Rectangle 14"/>
          <p:cNvSpPr>
            <a:spLocks noGrp="1" noChangeArrowheads="1"/>
          </p:cNvSpPr>
          <p:nvPr>
            <p:ph type="ctrTitle"/>
          </p:nvPr>
        </p:nvSpPr>
        <p:spPr>
          <a:xfrm>
            <a:off x="514350" y="4572000"/>
            <a:ext cx="5829300" cy="762000"/>
          </a:xfrm>
        </p:spPr>
        <p:txBody>
          <a:bodyPr/>
          <a:lstStyle/>
          <a:p>
            <a:r>
              <a:rPr lang="en-US" dirty="0" smtClean="0">
                <a:solidFill>
                  <a:srgbClr val="663300"/>
                </a:solidFill>
              </a:rPr>
              <a:t>Identifying </a:t>
            </a:r>
            <a:r>
              <a:rPr lang="en-US" dirty="0" err="1" smtClean="0">
                <a:solidFill>
                  <a:srgbClr val="663300"/>
                </a:solidFill>
              </a:rPr>
              <a:t>TeamSTEPPS</a:t>
            </a:r>
            <a:r>
              <a:rPr lang="en-US" dirty="0" smtClean="0">
                <a:solidFill>
                  <a:srgbClr val="663300"/>
                </a:solidFill>
              </a:rPr>
              <a:t> Skills</a:t>
            </a:r>
            <a:br>
              <a:rPr lang="en-US" dirty="0" smtClean="0">
                <a:solidFill>
                  <a:srgbClr val="663300"/>
                </a:solidFill>
              </a:rPr>
            </a:br>
            <a:r>
              <a:rPr lang="en-US" dirty="0" smtClean="0">
                <a:solidFill>
                  <a:schemeClr val="accent2"/>
                </a:solidFill>
              </a:rPr>
              <a:t>Supplement </a:t>
            </a:r>
            <a:endParaRPr lang="en-US" dirty="0">
              <a:solidFill>
                <a:schemeClr val="accent2"/>
              </a:solidFill>
            </a:endParaRPr>
          </a:p>
        </p:txBody>
      </p:sp>
      <p:sp>
        <p:nvSpPr>
          <p:cNvPr id="2061" name="Rectangle 13"/>
          <p:cNvSpPr>
            <a:spLocks noChangeArrowheads="1"/>
          </p:cNvSpPr>
          <p:nvPr/>
        </p:nvSpPr>
        <p:spPr bwMode="auto">
          <a:xfrm>
            <a:off x="3810000" y="8534400"/>
            <a:ext cx="2133600" cy="304800"/>
          </a:xfrm>
          <a:prstGeom prst="rect">
            <a:avLst/>
          </a:prstGeom>
          <a:noFill/>
          <a:ln w="9525">
            <a:noFill/>
            <a:miter lim="800000"/>
            <a:headEnd/>
            <a:tailEnd/>
          </a:ln>
          <a:effectLst/>
        </p:spPr>
        <p:txBody>
          <a:bodyPr/>
          <a:lstStyle/>
          <a:p>
            <a:pPr algn="r">
              <a:spcBef>
                <a:spcPct val="50000"/>
              </a:spcBef>
            </a:pPr>
            <a:r>
              <a:rPr lang="en-US" sz="1200" b="1" dirty="0">
                <a:solidFill>
                  <a:schemeClr val="accent2"/>
                </a:solidFill>
              </a:rPr>
              <a:t>TIME: </a:t>
            </a:r>
            <a:r>
              <a:rPr lang="en-US" sz="1200" dirty="0" smtClean="0">
                <a:solidFill>
                  <a:schemeClr val="accent2"/>
                </a:solidFill>
              </a:rPr>
              <a:t>30 </a:t>
            </a:r>
            <a:r>
              <a:rPr lang="en-US" sz="1200" dirty="0">
                <a:solidFill>
                  <a:schemeClr val="accent2"/>
                </a:solidFill>
              </a:rPr>
              <a:t>minutes</a:t>
            </a:r>
          </a:p>
        </p:txBody>
      </p:sp>
      <p:sp>
        <p:nvSpPr>
          <p:cNvPr id="2089" name="Rectangle 41"/>
          <p:cNvSpPr>
            <a:spLocks noChangeArrowheads="1"/>
          </p:cNvSpPr>
          <p:nvPr/>
        </p:nvSpPr>
        <p:spPr bwMode="auto">
          <a:xfrm>
            <a:off x="1836738" y="2819400"/>
            <a:ext cx="3344862" cy="633413"/>
          </a:xfrm>
          <a:prstGeom prst="rect">
            <a:avLst/>
          </a:prstGeom>
          <a:noFill/>
          <a:ln w="9525">
            <a:noFill/>
            <a:miter lim="800000"/>
            <a:headEnd/>
            <a:tailEnd/>
          </a:ln>
          <a:effectLst/>
        </p:spPr>
        <p:txBody>
          <a:bodyPr anchor="ctr"/>
          <a:lstStyle/>
          <a:p>
            <a:pPr algn="ctr"/>
            <a:r>
              <a:rPr lang="en-US" b="1">
                <a:solidFill>
                  <a:srgbClr val="E1393E"/>
                </a:solidFill>
              </a:rPr>
              <a:t>Strategies and Tools </a:t>
            </a:r>
            <a:br>
              <a:rPr lang="en-US" b="1">
                <a:solidFill>
                  <a:srgbClr val="E1393E"/>
                </a:solidFill>
              </a:rPr>
            </a:br>
            <a:r>
              <a:rPr lang="en-US" b="1">
                <a:solidFill>
                  <a:srgbClr val="E1393E"/>
                </a:solidFill>
              </a:rPr>
              <a:t>to Enhance Performance </a:t>
            </a:r>
            <a:br>
              <a:rPr lang="en-US" b="1">
                <a:solidFill>
                  <a:srgbClr val="E1393E"/>
                </a:solidFill>
              </a:rPr>
            </a:br>
            <a:r>
              <a:rPr lang="en-US" b="1">
                <a:solidFill>
                  <a:srgbClr val="E1393E"/>
                </a:solidFill>
              </a:rPr>
              <a:t>and Patient Safety</a:t>
            </a:r>
          </a:p>
        </p:txBody>
      </p:sp>
      <p:pic>
        <p:nvPicPr>
          <p:cNvPr id="2091" name="Picture 43" descr="framework_complete"/>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54300" y="457200"/>
            <a:ext cx="1709738" cy="1370013"/>
          </a:xfrm>
          <a:prstGeom prst="rect">
            <a:avLst/>
          </a:prstGeom>
          <a:noFill/>
        </p:spPr>
      </p:pic>
      <p:pic>
        <p:nvPicPr>
          <p:cNvPr id="2093" name="Picture 45" descr="teamstepps-tm"/>
          <p:cNvPicPr>
            <a:picLocks noChangeAspect="1" noChangeArrowheads="1"/>
          </p:cNvPicPr>
          <p:nvPr/>
        </p:nvPicPr>
        <p:blipFill>
          <a:blip r:embed="rId4" cstate="print"/>
          <a:srcRect/>
          <a:stretch>
            <a:fillRect/>
          </a:stretch>
        </p:blipFill>
        <p:spPr bwMode="auto">
          <a:xfrm>
            <a:off x="1905000" y="1828800"/>
            <a:ext cx="3181350" cy="8032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0"/>
          </p:nvPr>
        </p:nvSpPr>
        <p:spPr/>
        <p:txBody>
          <a:bodyPr/>
          <a:lstStyle/>
          <a:p>
            <a:fld id="{B263BA02-5763-40AF-8084-9E78A36D93A2}" type="slidenum">
              <a:rPr lang="en-US"/>
              <a:pPr/>
              <a:t>2</a:t>
            </a:fld>
            <a:endParaRPr lang="en-US"/>
          </a:p>
        </p:txBody>
      </p:sp>
      <p:sp>
        <p:nvSpPr>
          <p:cNvPr id="4123" name="Rectangle 27"/>
          <p:cNvSpPr>
            <a:spLocks noGrp="1" noChangeArrowheads="1"/>
          </p:cNvSpPr>
          <p:nvPr>
            <p:ph type="title"/>
          </p:nvPr>
        </p:nvSpPr>
        <p:spPr/>
        <p:txBody>
          <a:bodyPr/>
          <a:lstStyle/>
          <a:p>
            <a:r>
              <a:rPr lang="en-US" dirty="0" smtClean="0"/>
              <a:t>Quality Improvement in Nursing Homes </a:t>
            </a:r>
            <a:endParaRPr lang="en-US" dirty="0"/>
          </a:p>
        </p:txBody>
      </p:sp>
      <p:sp>
        <p:nvSpPr>
          <p:cNvPr id="4124" name="Rectangle 28"/>
          <p:cNvSpPr>
            <a:spLocks noGrp="1" noChangeArrowheads="1"/>
          </p:cNvSpPr>
          <p:nvPr>
            <p:ph type="body" idx="1"/>
          </p:nvPr>
        </p:nvSpPr>
        <p:spPr/>
        <p:txBody>
          <a:bodyPr/>
          <a:lstStyle/>
          <a:p>
            <a:r>
              <a:rPr lang="en-US" b="1" dirty="0"/>
              <a:t>SAY:</a:t>
            </a:r>
          </a:p>
          <a:p>
            <a:r>
              <a:rPr lang="en-US" dirty="0"/>
              <a:t>Now that you’ve learned about </a:t>
            </a:r>
            <a:r>
              <a:rPr lang="en-US" dirty="0" err="1"/>
              <a:t>TeamSTEPPS</a:t>
            </a:r>
            <a:r>
              <a:rPr lang="en-US" dirty="0"/>
              <a:t> skills, you’ll want to put those skills to work to improve resident safety and quality of care. In addition to using your new skills in your everyday work, you may have the opportunity to participate in a quality improvement </a:t>
            </a:r>
            <a:r>
              <a:rPr lang="en-US" dirty="0" smtClean="0"/>
              <a:t>project and use </a:t>
            </a:r>
            <a:r>
              <a:rPr lang="en-US" dirty="0"/>
              <a:t>your TeamSTEPPS skills there as well. </a:t>
            </a:r>
          </a:p>
          <a:p>
            <a:r>
              <a:rPr lang="en-US" dirty="0"/>
              <a:t>All nursing homes engage in quality improvement </a:t>
            </a:r>
            <a:r>
              <a:rPr lang="en-US" dirty="0" smtClean="0"/>
              <a:t>projects. </a:t>
            </a:r>
            <a:r>
              <a:rPr lang="en-US" dirty="0"/>
              <a:t>Sometimes they are called quality assurance or continuous quality improvement.  Regardless of the name, quality improvement starts with the identification of a problem or situation that needs improvement, the development of a plan to achieve that </a:t>
            </a:r>
            <a:r>
              <a:rPr lang="en-US" dirty="0" smtClean="0"/>
              <a:t>improvement, </a:t>
            </a:r>
            <a:r>
              <a:rPr lang="en-US" dirty="0"/>
              <a:t>and then monitoring </a:t>
            </a:r>
            <a:r>
              <a:rPr lang="en-US" dirty="0" smtClean="0"/>
              <a:t>of the </a:t>
            </a:r>
            <a:r>
              <a:rPr lang="en-US" dirty="0"/>
              <a:t>problem or situation to ensure that it continues to improve. Decreasing pressure ulcers, </a:t>
            </a:r>
            <a:r>
              <a:rPr lang="en-US" dirty="0" smtClean="0"/>
              <a:t>falls, </a:t>
            </a:r>
            <a:r>
              <a:rPr lang="en-US" dirty="0"/>
              <a:t>and restraint use are goals that many nursing homes have adopted as a focus </a:t>
            </a:r>
            <a:r>
              <a:rPr lang="en-US" dirty="0" smtClean="0"/>
              <a:t>of </a:t>
            </a:r>
            <a:r>
              <a:rPr lang="en-US" dirty="0"/>
              <a:t>their quality improvement </a:t>
            </a:r>
            <a:r>
              <a:rPr lang="en-US" dirty="0" smtClean="0"/>
              <a:t>projects. </a:t>
            </a:r>
            <a:r>
              <a:rPr lang="en-US" dirty="0"/>
              <a:t>Improving resident </a:t>
            </a:r>
            <a:r>
              <a:rPr lang="en-US" dirty="0" smtClean="0"/>
              <a:t>outcomes, regardless </a:t>
            </a:r>
            <a:r>
              <a:rPr lang="en-US" dirty="0"/>
              <a:t>of the </a:t>
            </a:r>
            <a:r>
              <a:rPr lang="en-US" dirty="0" smtClean="0"/>
              <a:t>problem, </a:t>
            </a:r>
            <a:r>
              <a:rPr lang="en-US" dirty="0"/>
              <a:t>cannot be done by one person alone. It takes a whole team of people working together and communicating effectively to accomplish these important goals. TeamSTEPPS skills can be instrumental as nursing home staff identify areas for improvement and begin to work together to improve the quality and safety </a:t>
            </a:r>
            <a:r>
              <a:rPr lang="en-US" dirty="0" smtClean="0"/>
              <a:t>of nursing home residents’ </a:t>
            </a:r>
            <a:r>
              <a:rPr lang="en-US" dirty="0"/>
              <a:t>lives.  </a:t>
            </a:r>
          </a:p>
          <a:p>
            <a:r>
              <a:rPr lang="en-US" dirty="0" smtClean="0"/>
              <a:t>Many </a:t>
            </a:r>
            <a:r>
              <a:rPr lang="en-US" dirty="0"/>
              <a:t>types of quality improvement </a:t>
            </a:r>
            <a:r>
              <a:rPr lang="en-US" dirty="0" smtClean="0"/>
              <a:t>programs are available for nursing </a:t>
            </a:r>
            <a:r>
              <a:rPr lang="en-US" dirty="0"/>
              <a:t>homes </a:t>
            </a:r>
            <a:r>
              <a:rPr lang="en-US" dirty="0" smtClean="0"/>
              <a:t>to </a:t>
            </a:r>
            <a:r>
              <a:rPr lang="en-US" dirty="0"/>
              <a:t>use.  One example is </a:t>
            </a:r>
            <a:r>
              <a:rPr lang="en-US" dirty="0" smtClean="0"/>
              <a:t>the </a:t>
            </a:r>
            <a:r>
              <a:rPr lang="en-US" dirty="0"/>
              <a:t>On-Time Quality Improvement Program. Developed with funding and support from the Agency for Healthcare Research and Quality (AHRQ), On-Time uses electronic reports to provide timely information to </a:t>
            </a:r>
            <a:r>
              <a:rPr lang="en-US" dirty="0" smtClean="0"/>
              <a:t>frontline </a:t>
            </a:r>
            <a:r>
              <a:rPr lang="en-US" dirty="0"/>
              <a:t>(or direct care) staff about residents who might be at risk for a bad </a:t>
            </a:r>
            <a:r>
              <a:rPr lang="en-US" dirty="0" smtClean="0"/>
              <a:t>outcome, such as </a:t>
            </a:r>
            <a:r>
              <a:rPr lang="en-US" dirty="0"/>
              <a:t>pressure ulcers or falls. Specialized reports indicate which residents are at increased risk based on various factors, such as a new red area, decreased meal intake, or new incontinence.  Subtle changes are noted early and the resident’s care plan is updated to include interventions to address and minimize the risk.  The On-Time program helps staff integrate the use of these reports into their daily work routines. </a:t>
            </a:r>
          </a:p>
          <a:p>
            <a:endParaRPr lang="en-US" b="1" u="sng" dirty="0"/>
          </a:p>
          <a:p>
            <a:r>
              <a:rPr lang="en-US" dirty="0" smtClean="0"/>
              <a:t>Let’s </a:t>
            </a:r>
            <a:r>
              <a:rPr lang="en-US" dirty="0"/>
              <a:t>watch a video that illustrates the use of one type of On-Time report. See if you can spot </a:t>
            </a:r>
            <a:r>
              <a:rPr lang="en-US" dirty="0" err="1"/>
              <a:t>TeamSTEPPS</a:t>
            </a:r>
            <a:r>
              <a:rPr lang="en-US" dirty="0"/>
              <a:t> skills in </a:t>
            </a:r>
            <a:r>
              <a:rPr lang="en-US" dirty="0" smtClean="0"/>
              <a:t>use.</a:t>
            </a:r>
            <a:endParaRPr lang="en-US" b="1" u="sng" dirty="0" smtClean="0"/>
          </a:p>
          <a:p>
            <a:endParaRPr lang="en-US" b="1" u="sng" dirty="0"/>
          </a:p>
          <a:p>
            <a:endParaRPr lang="en-US" b="1" u="sng" dirty="0"/>
          </a:p>
          <a:p>
            <a:r>
              <a:rPr lang="en-US" i="1" dirty="0" smtClean="0">
                <a:solidFill>
                  <a:srgbClr val="663300"/>
                </a:solidFill>
              </a:rPr>
              <a:t>.</a:t>
            </a:r>
            <a:endParaRPr lang="en-US" b="1" u="sng" dirty="0">
              <a:solidFill>
                <a:srgbClr val="663300"/>
              </a:solidFill>
            </a:endParaRPr>
          </a:p>
          <a:p>
            <a:endParaRPr lang="en-US" b="1" dirty="0"/>
          </a:p>
          <a:p>
            <a:r>
              <a:rPr lang="en-US" b="1" dirty="0"/>
              <a:t>	</a:t>
            </a:r>
            <a:endParaRPr lang="en-US" b="1" u="sng" dirty="0"/>
          </a:p>
        </p:txBody>
      </p:sp>
      <p:sp>
        <p:nvSpPr>
          <p:cNvPr id="4109" name="Rectangle 13"/>
          <p:cNvSpPr>
            <a:spLocks noChangeArrowheads="1"/>
          </p:cNvSpPr>
          <p:nvPr/>
        </p:nvSpPr>
        <p:spPr bwMode="auto">
          <a:xfrm>
            <a:off x="5029200" y="2514600"/>
            <a:ext cx="1447800" cy="228600"/>
          </a:xfrm>
          <a:prstGeom prst="rect">
            <a:avLst/>
          </a:prstGeom>
          <a:noFill/>
          <a:ln w="9525" algn="ctr">
            <a:noFill/>
            <a:miter lim="800000"/>
            <a:headEnd/>
            <a:tailEnd/>
          </a:ln>
          <a:effectLst/>
        </p:spPr>
        <p:txBody>
          <a:bodyPr rIns="0"/>
          <a:lstStyle/>
          <a:p>
            <a:pPr>
              <a:spcBef>
                <a:spcPct val="50000"/>
              </a:spcBef>
              <a:tabLst>
                <a:tab pos="285750" algn="l"/>
              </a:tabLst>
            </a:pPr>
            <a:r>
              <a:rPr lang="en-US" sz="1200" b="1" dirty="0">
                <a:solidFill>
                  <a:srgbClr val="333399"/>
                </a:solidFill>
              </a:rPr>
              <a:t>	</a:t>
            </a:r>
            <a:r>
              <a:rPr lang="en-US" sz="1200" b="1" dirty="0" smtClean="0">
                <a:solidFill>
                  <a:srgbClr val="333399"/>
                </a:solidFill>
              </a:rPr>
              <a:t>VIDEO TIME</a:t>
            </a:r>
            <a:r>
              <a:rPr lang="en-US" sz="1200" b="1" dirty="0">
                <a:solidFill>
                  <a:srgbClr val="333399"/>
                </a:solidFill>
              </a:rPr>
              <a:t>:</a:t>
            </a:r>
          </a:p>
          <a:p>
            <a:pPr>
              <a:spcBef>
                <a:spcPct val="50000"/>
              </a:spcBef>
              <a:tabLst>
                <a:tab pos="285750" algn="l"/>
              </a:tabLst>
            </a:pPr>
            <a:r>
              <a:rPr lang="en-US" sz="1200" dirty="0">
                <a:solidFill>
                  <a:srgbClr val="333399"/>
                </a:solidFill>
              </a:rPr>
              <a:t>	</a:t>
            </a:r>
            <a:r>
              <a:rPr lang="en-US" sz="1200" dirty="0" smtClean="0">
                <a:solidFill>
                  <a:srgbClr val="333399"/>
                </a:solidFill>
              </a:rPr>
              <a:t>8:10 </a:t>
            </a:r>
            <a:r>
              <a:rPr lang="en-US" sz="1200" dirty="0">
                <a:solidFill>
                  <a:srgbClr val="333399"/>
                </a:solidFill>
              </a:rPr>
              <a:t>minutes</a:t>
            </a:r>
          </a:p>
        </p:txBody>
      </p:sp>
      <p:sp>
        <p:nvSpPr>
          <p:cNvPr id="4127" name="Rectangle 31"/>
          <p:cNvSpPr>
            <a:spLocks noChangeArrowheads="1"/>
          </p:cNvSpPr>
          <p:nvPr/>
        </p:nvSpPr>
        <p:spPr bwMode="auto">
          <a:xfrm>
            <a:off x="5029200" y="3581400"/>
            <a:ext cx="1447800" cy="228600"/>
          </a:xfrm>
          <a:prstGeom prst="rect">
            <a:avLst/>
          </a:prstGeom>
          <a:noFill/>
          <a:ln w="9525" algn="ctr">
            <a:noFill/>
            <a:miter lim="800000"/>
            <a:headEnd/>
            <a:tailEnd/>
          </a:ln>
          <a:effectLst/>
        </p:spPr>
        <p:txBody>
          <a:bodyPr rIns="0"/>
          <a:lstStyle/>
          <a:p>
            <a:pPr>
              <a:spcBef>
                <a:spcPct val="50000"/>
              </a:spcBef>
              <a:tabLst>
                <a:tab pos="285750" algn="l"/>
              </a:tabLst>
            </a:pPr>
            <a:endParaRPr lang="en-US" sz="1200" dirty="0">
              <a:solidFill>
                <a:srgbClr val="333399"/>
              </a:solidFill>
            </a:endParaRPr>
          </a:p>
        </p:txBody>
      </p:sp>
      <p:sp>
        <p:nvSpPr>
          <p:cNvPr id="4122" name="Rectangle 26"/>
          <p:cNvSpPr>
            <a:spLocks noChangeArrowheads="1"/>
          </p:cNvSpPr>
          <p:nvPr/>
        </p:nvSpPr>
        <p:spPr bwMode="auto">
          <a:xfrm>
            <a:off x="5029200" y="3200400"/>
            <a:ext cx="1447800" cy="228600"/>
          </a:xfrm>
          <a:prstGeom prst="rect">
            <a:avLst/>
          </a:prstGeom>
          <a:noFill/>
          <a:ln w="9525" algn="ctr">
            <a:noFill/>
            <a:miter lim="800000"/>
            <a:headEnd/>
            <a:tailEnd/>
          </a:ln>
          <a:effectLst/>
        </p:spPr>
        <p:txBody>
          <a:bodyPr rIns="0"/>
          <a:lstStyle/>
          <a:p>
            <a:pPr>
              <a:spcBef>
                <a:spcPct val="50000"/>
              </a:spcBef>
              <a:tabLst>
                <a:tab pos="285750" algn="l"/>
              </a:tabLst>
            </a:pPr>
            <a:r>
              <a:rPr lang="en-US" sz="1200" dirty="0">
                <a:solidFill>
                  <a:srgbClr val="333399"/>
                </a:solidFill>
              </a:rPr>
              <a:t>	</a:t>
            </a:r>
            <a:r>
              <a:rPr lang="en-US" sz="1200" b="1" dirty="0">
                <a:solidFill>
                  <a:srgbClr val="333399"/>
                </a:solidFill>
              </a:rPr>
              <a:t>MATERIALS:</a:t>
            </a:r>
          </a:p>
          <a:p>
            <a:pPr marL="169863" lvl="1" indent="-168275">
              <a:spcBef>
                <a:spcPct val="50000"/>
              </a:spcBef>
              <a:buFontTx/>
              <a:buChar char="•"/>
              <a:tabLst>
                <a:tab pos="285750" algn="l"/>
              </a:tabLst>
            </a:pPr>
            <a:r>
              <a:rPr lang="en-US" sz="1200" dirty="0" smtClean="0">
                <a:solidFill>
                  <a:srgbClr val="333399"/>
                </a:solidFill>
              </a:rPr>
              <a:t>On-Time Quality Improvement Nutrition Report Video</a:t>
            </a:r>
          </a:p>
          <a:p>
            <a:pPr marL="1588" lvl="1">
              <a:spcBef>
                <a:spcPct val="50000"/>
              </a:spcBef>
              <a:tabLst>
                <a:tab pos="285750" algn="l"/>
              </a:tabLst>
            </a:pPr>
            <a:endParaRPr lang="en-US" sz="1200" dirty="0">
              <a:solidFill>
                <a:srgbClr val="333399"/>
              </a:solidFill>
            </a:endParaRPr>
          </a:p>
        </p:txBody>
      </p:sp>
      <p:sp>
        <p:nvSpPr>
          <p:cNvPr id="4131" name="Text Box 35"/>
          <p:cNvSpPr txBox="1">
            <a:spLocks noChangeArrowheads="1"/>
          </p:cNvSpPr>
          <p:nvPr/>
        </p:nvSpPr>
        <p:spPr bwMode="auto">
          <a:xfrm>
            <a:off x="4114800" y="8610600"/>
            <a:ext cx="914400" cy="228600"/>
          </a:xfrm>
          <a:prstGeom prst="rect">
            <a:avLst/>
          </a:prstGeom>
          <a:noFill/>
          <a:ln w="9525">
            <a:noFill/>
            <a:miter lim="800000"/>
            <a:headEnd/>
            <a:tailEnd/>
          </a:ln>
          <a:effectLst/>
        </p:spPr>
        <p:txBody>
          <a:bodyPr>
            <a:spAutoFit/>
          </a:bodyPr>
          <a:lstStyle/>
          <a:p>
            <a:pPr algn="r">
              <a:spcBef>
                <a:spcPct val="50000"/>
              </a:spcBef>
            </a:pPr>
            <a:r>
              <a:rPr lang="en-US" sz="900"/>
              <a:t>Continued…</a:t>
            </a:r>
          </a:p>
        </p:txBody>
      </p:sp>
      <p:pic>
        <p:nvPicPr>
          <p:cNvPr id="4121" name="Picture 25" descr="Materials icon"/>
          <p:cNvPicPr>
            <a:picLocks noChangeAspect="1" noChangeArrowheads="1"/>
          </p:cNvPicPr>
          <p:nvPr/>
        </p:nvPicPr>
        <p:blipFill>
          <a:blip r:embed="rId3" cstate="print"/>
          <a:srcRect/>
          <a:stretch>
            <a:fillRect/>
          </a:stretch>
        </p:blipFill>
        <p:spPr bwMode="auto">
          <a:xfrm>
            <a:off x="5121275" y="3200400"/>
            <a:ext cx="136525" cy="273050"/>
          </a:xfrm>
          <a:prstGeom prst="rect">
            <a:avLst/>
          </a:prstGeom>
          <a:noFill/>
          <a:ln w="9525">
            <a:noFill/>
            <a:miter lim="800000"/>
            <a:headEnd/>
            <a:tailEnd/>
          </a:ln>
        </p:spPr>
      </p:pic>
      <p:pic>
        <p:nvPicPr>
          <p:cNvPr id="11" name="Picture 10"/>
          <p:cNvPicPr>
            <a:picLocks noChangeAspect="1" noChangeArrowheads="1"/>
          </p:cNvPicPr>
          <p:nvPr/>
        </p:nvPicPr>
        <p:blipFill>
          <a:blip r:embed="rId4" cstate="print"/>
          <a:srcRect/>
          <a:stretch>
            <a:fillRect/>
          </a:stretch>
        </p:blipFill>
        <p:spPr bwMode="auto">
          <a:xfrm>
            <a:off x="5037137" y="2514600"/>
            <a:ext cx="304800" cy="247650"/>
          </a:xfrm>
          <a:prstGeom prst="rect">
            <a:avLst/>
          </a:prstGeom>
          <a:noFill/>
        </p:spPr>
      </p:pic>
      <p:pic>
        <p:nvPicPr>
          <p:cNvPr id="2" name="Picture 1"/>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5095874" y="914400"/>
            <a:ext cx="1381125" cy="103584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3" name="Rectangle 15"/>
          <p:cNvSpPr>
            <a:spLocks noGrp="1" noChangeArrowheads="1"/>
          </p:cNvSpPr>
          <p:nvPr>
            <p:ph type="title"/>
          </p:nvPr>
        </p:nvSpPr>
        <p:spPr/>
        <p:txBody>
          <a:bodyPr/>
          <a:lstStyle/>
          <a:p>
            <a:r>
              <a:rPr lang="en-US" dirty="0" smtClean="0"/>
              <a:t>Quality Improvement  </a:t>
            </a:r>
            <a:r>
              <a:rPr lang="en-US" dirty="0"/>
              <a:t>(continued)</a:t>
            </a:r>
          </a:p>
        </p:txBody>
      </p:sp>
      <p:sp>
        <p:nvSpPr>
          <p:cNvPr id="32784" name="Rectangle 16"/>
          <p:cNvSpPr>
            <a:spLocks noGrp="1" noChangeArrowheads="1"/>
          </p:cNvSpPr>
          <p:nvPr>
            <p:ph type="body" idx="1"/>
          </p:nvPr>
        </p:nvSpPr>
        <p:spPr/>
        <p:txBody>
          <a:bodyPr/>
          <a:lstStyle/>
          <a:p>
            <a:pPr marL="685800" indent="-685800"/>
            <a:r>
              <a:rPr lang="en-US" b="1" dirty="0" smtClean="0">
                <a:solidFill>
                  <a:srgbClr val="663300"/>
                </a:solidFill>
              </a:rPr>
              <a:t>       DO:  Play the video by clicking on the director icon on       the slide</a:t>
            </a:r>
          </a:p>
          <a:p>
            <a:endParaRPr lang="en-US" b="1" u="sng" dirty="0">
              <a:solidFill>
                <a:srgbClr val="663300"/>
              </a:solidFill>
            </a:endParaRPr>
          </a:p>
          <a:p>
            <a:r>
              <a:rPr lang="en-US" b="1" dirty="0" smtClean="0"/>
              <a:t>	DISCUSSION:  </a:t>
            </a:r>
          </a:p>
          <a:p>
            <a:pPr marL="171450" indent="-171450">
              <a:buFont typeface="Arial" pitchFamily="34" charset="0"/>
              <a:buChar char="•"/>
            </a:pPr>
            <a:r>
              <a:rPr lang="en-US" dirty="0" smtClean="0"/>
              <a:t>Which TeamSTEPPS skills did you see the team members using in the Nutrition Report Video?</a:t>
            </a:r>
          </a:p>
          <a:p>
            <a:r>
              <a:rPr lang="en-US" dirty="0" smtClean="0"/>
              <a:t>Possible answers: </a:t>
            </a:r>
          </a:p>
          <a:p>
            <a:pPr marL="171450" indent="-171450">
              <a:buFont typeface="Arial Black" pitchFamily="34" charset="0"/>
              <a:buChar char="−"/>
            </a:pPr>
            <a:r>
              <a:rPr lang="en-US" b="1" dirty="0" smtClean="0"/>
              <a:t>Huddle: </a:t>
            </a:r>
            <a:r>
              <a:rPr lang="en-US" dirty="0" smtClean="0"/>
              <a:t>Lucy (Nursing </a:t>
            </a:r>
            <a:r>
              <a:rPr lang="en-US" dirty="0"/>
              <a:t>A</a:t>
            </a:r>
            <a:r>
              <a:rPr lang="en-US" dirty="0" smtClean="0"/>
              <a:t>ssistant) and Rose (Dietitian) meet briefly to discuss Mrs. Jones’ progress with eating breakfast foods.  Huddles provide team members with an opportunity to update each other on emerging or significant changes in the status of the environment so all team members can adapt appropriately. </a:t>
            </a:r>
          </a:p>
          <a:p>
            <a:pPr marL="171450" indent="-171450">
              <a:buFont typeface="Arial Black" pitchFamily="34" charset="0"/>
              <a:buChar char="−"/>
            </a:pPr>
            <a:r>
              <a:rPr lang="en-US" b="1" dirty="0" smtClean="0"/>
              <a:t>Debrief: </a:t>
            </a:r>
            <a:r>
              <a:rPr lang="en-US" dirty="0" smtClean="0"/>
              <a:t>Gayle (Nurse </a:t>
            </a:r>
            <a:r>
              <a:rPr lang="en-US" dirty="0"/>
              <a:t>M</a:t>
            </a:r>
            <a:r>
              <a:rPr lang="en-US" dirty="0" smtClean="0"/>
              <a:t>anager) facilitates a discussion by asking questions related to team performance, i.e., “What did we do well? What isn’t going well?”  Debriefs recap the situation, background, and key events that occurred.   </a:t>
            </a:r>
          </a:p>
          <a:p>
            <a:pPr marL="171450" indent="-171450">
              <a:buFont typeface="Arial Black" pitchFamily="34" charset="0"/>
              <a:buChar char="−"/>
            </a:pPr>
            <a:r>
              <a:rPr lang="en-US" b="1" dirty="0" smtClean="0"/>
              <a:t>Feedback: </a:t>
            </a:r>
            <a:r>
              <a:rPr lang="en-US" dirty="0" smtClean="0"/>
              <a:t>Rose (Dietitian) provides positive feedback to Lucy the nursing assistant about providing promised and specific information about Mrs. Jones.  Gayle (</a:t>
            </a:r>
            <a:r>
              <a:rPr lang="en-US" dirty="0"/>
              <a:t>N</a:t>
            </a:r>
            <a:r>
              <a:rPr lang="en-US" dirty="0" smtClean="0"/>
              <a:t>urse </a:t>
            </a:r>
            <a:r>
              <a:rPr lang="en-US" dirty="0"/>
              <a:t>M</a:t>
            </a:r>
            <a:r>
              <a:rPr lang="en-US" dirty="0" smtClean="0"/>
              <a:t>anager) provides feedback about the process as well.  Feedback is a type of mutual support and is information provided for the purpose of improving team performance.  </a:t>
            </a:r>
          </a:p>
          <a:p>
            <a:r>
              <a:rPr lang="en-US" dirty="0" smtClean="0"/>
              <a:t>Let’s watch another video. Can you identify the </a:t>
            </a:r>
            <a:r>
              <a:rPr lang="en-US" dirty="0" err="1" smtClean="0"/>
              <a:t>TeamSTEPPS</a:t>
            </a:r>
            <a:r>
              <a:rPr lang="en-US" dirty="0" smtClean="0"/>
              <a:t> skill used here?</a:t>
            </a:r>
          </a:p>
          <a:p>
            <a:endParaRPr lang="en-US" b="1" dirty="0" smtClean="0">
              <a:solidFill>
                <a:srgbClr val="663300"/>
              </a:solidFill>
            </a:endParaRPr>
          </a:p>
          <a:p>
            <a:pPr>
              <a:buFontTx/>
              <a:buChar char="-"/>
            </a:pPr>
            <a:endParaRPr lang="en-US" dirty="0" smtClean="0"/>
          </a:p>
          <a:p>
            <a:r>
              <a:rPr lang="en-US" dirty="0" smtClean="0"/>
              <a:t> </a:t>
            </a:r>
          </a:p>
          <a:p>
            <a:pPr>
              <a:buFontTx/>
              <a:buChar char="-"/>
            </a:pPr>
            <a:endParaRPr lang="en-US" dirty="0" smtClean="0"/>
          </a:p>
          <a:p>
            <a:pPr>
              <a:buFontTx/>
              <a:buChar char="-"/>
            </a:pPr>
            <a:endParaRPr lang="en-US" dirty="0"/>
          </a:p>
          <a:p>
            <a:r>
              <a:rPr lang="en-US" dirty="0" smtClean="0"/>
              <a:t>.</a:t>
            </a:r>
            <a:endParaRPr lang="en-US" dirty="0"/>
          </a:p>
        </p:txBody>
      </p:sp>
      <p:pic>
        <p:nvPicPr>
          <p:cNvPr id="32779" name="Picture 11" descr="Discussion Icon"/>
          <p:cNvPicPr>
            <a:picLocks noChangeAspect="1" noChangeArrowheads="1"/>
          </p:cNvPicPr>
          <p:nvPr/>
        </p:nvPicPr>
        <p:blipFill>
          <a:blip r:embed="rId3" cstate="print"/>
          <a:srcRect/>
          <a:stretch>
            <a:fillRect/>
          </a:stretch>
        </p:blipFill>
        <p:spPr bwMode="auto">
          <a:xfrm>
            <a:off x="1981938" y="1606550"/>
            <a:ext cx="292100" cy="292100"/>
          </a:xfrm>
          <a:prstGeom prst="rect">
            <a:avLst/>
          </a:prstGeom>
          <a:noFill/>
          <a:ln w="9525">
            <a:noFill/>
            <a:miter lim="800000"/>
            <a:headEnd/>
            <a:tailEnd/>
          </a:ln>
        </p:spPr>
      </p:pic>
      <p:sp>
        <p:nvSpPr>
          <p:cNvPr id="32782" name="Rectangle 14"/>
          <p:cNvSpPr>
            <a:spLocks noChangeArrowheads="1"/>
          </p:cNvSpPr>
          <p:nvPr/>
        </p:nvSpPr>
        <p:spPr bwMode="auto">
          <a:xfrm>
            <a:off x="304800" y="762000"/>
            <a:ext cx="1524000" cy="1981200"/>
          </a:xfrm>
          <a:prstGeom prst="rect">
            <a:avLst/>
          </a:prstGeom>
          <a:solidFill>
            <a:srgbClr val="EDEDE1"/>
          </a:solidFill>
          <a:ln w="9525">
            <a:noFill/>
            <a:miter lim="800000"/>
            <a:headEnd/>
            <a:tailEnd/>
          </a:ln>
          <a:effectLst/>
        </p:spPr>
        <p:txBody>
          <a:bodyPr wrap="none" anchor="ctr"/>
          <a:lstStyle/>
          <a:p>
            <a:pPr algn="ctr"/>
            <a:endParaRPr lang="en-US" sz="1000"/>
          </a:p>
        </p:txBody>
      </p:sp>
      <p:pic>
        <p:nvPicPr>
          <p:cNvPr id="7" name="Picture 11"/>
          <p:cNvPicPr>
            <a:picLocks noChangeAspect="1" noChangeArrowheads="1"/>
          </p:cNvPicPr>
          <p:nvPr/>
        </p:nvPicPr>
        <p:blipFill>
          <a:blip r:embed="rId4" cstate="print"/>
          <a:srcRect/>
          <a:stretch>
            <a:fillRect/>
          </a:stretch>
        </p:blipFill>
        <p:spPr bwMode="auto">
          <a:xfrm>
            <a:off x="1889714" y="856512"/>
            <a:ext cx="336550" cy="25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Improvement  (continued)</a:t>
            </a:r>
          </a:p>
        </p:txBody>
      </p:sp>
      <p:sp>
        <p:nvSpPr>
          <p:cNvPr id="3" name="Slide Number Placeholder 2"/>
          <p:cNvSpPr>
            <a:spLocks noGrp="1"/>
          </p:cNvSpPr>
          <p:nvPr>
            <p:ph type="sldNum" sz="quarter" idx="10"/>
          </p:nvPr>
        </p:nvSpPr>
        <p:spPr/>
        <p:txBody>
          <a:bodyPr/>
          <a:lstStyle/>
          <a:p>
            <a:fld id="{7F51CC35-F984-4153-8DAC-A69B27B4F3F0}" type="slidenum">
              <a:rPr lang="en-US" smtClean="0"/>
              <a:pPr/>
              <a:t>4</a:t>
            </a:fld>
            <a:endParaRPr lang="en-US"/>
          </a:p>
        </p:txBody>
      </p:sp>
      <p:sp>
        <p:nvSpPr>
          <p:cNvPr id="4" name="Rectangle 3"/>
          <p:cNvSpPr/>
          <p:nvPr/>
        </p:nvSpPr>
        <p:spPr>
          <a:xfrm>
            <a:off x="304800" y="914400"/>
            <a:ext cx="4648200" cy="3939540"/>
          </a:xfrm>
          <a:prstGeom prst="rect">
            <a:avLst/>
          </a:prstGeom>
        </p:spPr>
        <p:txBody>
          <a:bodyPr wrap="square">
            <a:spAutoFit/>
          </a:bodyPr>
          <a:lstStyle/>
          <a:p>
            <a:pPr marL="398463" indent="-398463"/>
            <a:r>
              <a:rPr lang="en-US" sz="1200" b="1" dirty="0" smtClean="0">
                <a:solidFill>
                  <a:srgbClr val="663300"/>
                </a:solidFill>
              </a:rPr>
              <a:t>         DO</a:t>
            </a:r>
            <a:r>
              <a:rPr lang="en-US" sz="1200" b="1" dirty="0">
                <a:solidFill>
                  <a:srgbClr val="663300"/>
                </a:solidFill>
              </a:rPr>
              <a:t>:  Play the </a:t>
            </a:r>
            <a:r>
              <a:rPr lang="en-US" sz="1200" b="1" dirty="0" smtClean="0">
                <a:solidFill>
                  <a:srgbClr val="663300"/>
                </a:solidFill>
              </a:rPr>
              <a:t>second video </a:t>
            </a:r>
            <a:r>
              <a:rPr lang="en-US" sz="1200" b="1" dirty="0">
                <a:solidFill>
                  <a:srgbClr val="663300"/>
                </a:solidFill>
              </a:rPr>
              <a:t>by clicking on the director </a:t>
            </a:r>
            <a:r>
              <a:rPr lang="en-US" sz="1200" b="1" dirty="0" smtClean="0">
                <a:solidFill>
                  <a:srgbClr val="663300"/>
                </a:solidFill>
              </a:rPr>
              <a:t>       icon </a:t>
            </a:r>
            <a:r>
              <a:rPr lang="en-US" sz="1200" b="1" dirty="0">
                <a:solidFill>
                  <a:srgbClr val="663300"/>
                </a:solidFill>
              </a:rPr>
              <a:t>on the </a:t>
            </a:r>
            <a:r>
              <a:rPr lang="en-US" sz="1200" b="1" dirty="0" smtClean="0">
                <a:solidFill>
                  <a:srgbClr val="663300"/>
                </a:solidFill>
              </a:rPr>
              <a:t>slide</a:t>
            </a:r>
          </a:p>
          <a:p>
            <a:pPr marL="398463" indent="-398463"/>
            <a:endParaRPr lang="en-US" sz="1200" b="1" dirty="0" smtClean="0">
              <a:solidFill>
                <a:srgbClr val="663300"/>
              </a:solidFill>
            </a:endParaRPr>
          </a:p>
          <a:p>
            <a:endParaRPr lang="en-US" sz="1200" b="1" dirty="0">
              <a:solidFill>
                <a:srgbClr val="663300"/>
              </a:solidFill>
            </a:endParaRPr>
          </a:p>
          <a:p>
            <a:pPr>
              <a:spcAft>
                <a:spcPts val="1200"/>
              </a:spcAft>
            </a:pPr>
            <a:r>
              <a:rPr lang="en-US" sz="1200" b="1" dirty="0" smtClean="0"/>
              <a:t>        DISCUSSION</a:t>
            </a:r>
            <a:r>
              <a:rPr lang="en-US" sz="1200" b="1" dirty="0"/>
              <a:t>:  </a:t>
            </a:r>
          </a:p>
          <a:p>
            <a:pPr marL="171450" indent="-171450">
              <a:buFont typeface="Arial" pitchFamily="34" charset="0"/>
              <a:buChar char="•"/>
            </a:pPr>
            <a:r>
              <a:rPr lang="en-US" sz="1200" dirty="0"/>
              <a:t>Which </a:t>
            </a:r>
            <a:r>
              <a:rPr lang="en-US" sz="1200" dirty="0" err="1"/>
              <a:t>TeamSTEPPS</a:t>
            </a:r>
            <a:r>
              <a:rPr lang="en-US" sz="1200" dirty="0"/>
              <a:t> skills did you see the team members using in the Trigger Report Video?</a:t>
            </a:r>
          </a:p>
          <a:p>
            <a:endParaRPr lang="en-US" sz="1200" dirty="0" smtClean="0"/>
          </a:p>
          <a:p>
            <a:r>
              <a:rPr lang="en-US" sz="1200" dirty="0" smtClean="0"/>
              <a:t>Possible </a:t>
            </a:r>
            <a:r>
              <a:rPr lang="en-US" sz="1200" dirty="0"/>
              <a:t>answer: </a:t>
            </a:r>
          </a:p>
          <a:p>
            <a:pPr marL="171450" indent="-171450">
              <a:spcBef>
                <a:spcPct val="50000"/>
              </a:spcBef>
              <a:buFont typeface="Arial Black" pitchFamily="34" charset="0"/>
              <a:buChar char="−"/>
              <a:tabLst>
                <a:tab pos="347663" algn="l"/>
              </a:tabLst>
            </a:pPr>
            <a:r>
              <a:rPr lang="en-US" sz="1200" b="1" dirty="0" smtClean="0"/>
              <a:t>Huddle</a:t>
            </a:r>
            <a:r>
              <a:rPr lang="en-US" sz="1200" b="1" dirty="0"/>
              <a:t>: </a:t>
            </a:r>
            <a:r>
              <a:rPr lang="en-US" sz="1200" dirty="0" smtClean="0"/>
              <a:t>Gayle (</a:t>
            </a:r>
            <a:r>
              <a:rPr lang="en-US" sz="1200" dirty="0"/>
              <a:t>N</a:t>
            </a:r>
            <a:r>
              <a:rPr lang="en-US" sz="1200" dirty="0" smtClean="0"/>
              <a:t>urse </a:t>
            </a:r>
            <a:r>
              <a:rPr lang="en-US" sz="1200" dirty="0"/>
              <a:t>M</a:t>
            </a:r>
            <a:r>
              <a:rPr lang="en-US" sz="1200" dirty="0" smtClean="0"/>
              <a:t>anager) </a:t>
            </a:r>
            <a:r>
              <a:rPr lang="en-US" sz="1200" dirty="0"/>
              <a:t>and </a:t>
            </a:r>
            <a:r>
              <a:rPr lang="en-US" sz="1200" dirty="0" smtClean="0"/>
              <a:t>Mary (Rehabilitation </a:t>
            </a:r>
            <a:r>
              <a:rPr lang="en-US" sz="1200" dirty="0"/>
              <a:t>D</a:t>
            </a:r>
            <a:r>
              <a:rPr lang="en-US" sz="1200" dirty="0" smtClean="0"/>
              <a:t>irector) </a:t>
            </a:r>
            <a:r>
              <a:rPr lang="en-US" sz="1200" dirty="0"/>
              <a:t>meet briefly to discuss the latest On-Time report, directing their attention to specific residents showing changes.  Huddles provide team members with an opportunity to update each other on emerging or significant changes in the status of the environment so all team members can adapt appropriately.</a:t>
            </a:r>
            <a:endParaRPr lang="en-US" sz="1200" b="1" dirty="0">
              <a:latin typeface="+mn-lt"/>
            </a:endParaRPr>
          </a:p>
          <a:p>
            <a:pPr>
              <a:buFontTx/>
              <a:buChar char="-"/>
            </a:pPr>
            <a:endParaRPr lang="en-US" dirty="0"/>
          </a:p>
          <a:p>
            <a:r>
              <a:rPr lang="en-US" dirty="0"/>
              <a:t> </a:t>
            </a:r>
          </a:p>
          <a:p>
            <a:pPr>
              <a:buFontTx/>
              <a:buChar char="-"/>
            </a:pPr>
            <a:endParaRPr lang="en-US" dirty="0"/>
          </a:p>
        </p:txBody>
      </p:sp>
      <p:pic>
        <p:nvPicPr>
          <p:cNvPr id="5" name="Picture 11" descr="Discussion Icon"/>
          <p:cNvPicPr>
            <a:picLocks noChangeAspect="1" noChangeArrowheads="1"/>
          </p:cNvPicPr>
          <p:nvPr/>
        </p:nvPicPr>
        <p:blipFill>
          <a:blip r:embed="rId2" cstate="print"/>
          <a:srcRect/>
          <a:stretch>
            <a:fillRect/>
          </a:stretch>
        </p:blipFill>
        <p:spPr bwMode="auto">
          <a:xfrm>
            <a:off x="382058" y="1670050"/>
            <a:ext cx="292100" cy="292100"/>
          </a:xfrm>
          <a:prstGeom prst="rect">
            <a:avLst/>
          </a:prstGeom>
          <a:noFill/>
          <a:ln w="9525">
            <a:noFill/>
            <a:miter lim="800000"/>
            <a:headEnd/>
            <a:tailEnd/>
          </a:ln>
        </p:spPr>
      </p:pic>
      <p:sp>
        <p:nvSpPr>
          <p:cNvPr id="6" name="Rectangle 5"/>
          <p:cNvSpPr/>
          <p:nvPr/>
        </p:nvSpPr>
        <p:spPr>
          <a:xfrm>
            <a:off x="4953000" y="2701613"/>
            <a:ext cx="1524000" cy="553998"/>
          </a:xfrm>
          <a:prstGeom prst="rect">
            <a:avLst/>
          </a:prstGeom>
        </p:spPr>
        <p:txBody>
          <a:bodyPr wrap="square">
            <a:spAutoFit/>
          </a:bodyPr>
          <a:lstStyle/>
          <a:p>
            <a:pPr>
              <a:spcBef>
                <a:spcPct val="50000"/>
              </a:spcBef>
              <a:tabLst>
                <a:tab pos="285750" algn="l"/>
              </a:tabLst>
            </a:pPr>
            <a:r>
              <a:rPr lang="en-US" sz="1200" b="1" dirty="0" smtClean="0">
                <a:solidFill>
                  <a:srgbClr val="333399"/>
                </a:solidFill>
              </a:rPr>
              <a:t>         VIDEO </a:t>
            </a:r>
            <a:r>
              <a:rPr lang="en-US" sz="1200" b="1" dirty="0">
                <a:solidFill>
                  <a:srgbClr val="333399"/>
                </a:solidFill>
              </a:rPr>
              <a:t>TIME:</a:t>
            </a:r>
          </a:p>
          <a:p>
            <a:pPr>
              <a:spcBef>
                <a:spcPct val="50000"/>
              </a:spcBef>
              <a:tabLst>
                <a:tab pos="285750" algn="l"/>
              </a:tabLst>
            </a:pPr>
            <a:r>
              <a:rPr lang="en-US" sz="1200" dirty="0">
                <a:solidFill>
                  <a:srgbClr val="333399"/>
                </a:solidFill>
              </a:rPr>
              <a:t>	</a:t>
            </a:r>
            <a:r>
              <a:rPr lang="en-US" sz="1200" dirty="0" smtClean="0">
                <a:solidFill>
                  <a:srgbClr val="333399"/>
                </a:solidFill>
              </a:rPr>
              <a:t>3:37 </a:t>
            </a:r>
            <a:r>
              <a:rPr lang="en-US" sz="1200" dirty="0">
                <a:solidFill>
                  <a:srgbClr val="333399"/>
                </a:solidFill>
              </a:rPr>
              <a:t>minutes</a:t>
            </a:r>
          </a:p>
        </p:txBody>
      </p:sp>
      <p:pic>
        <p:nvPicPr>
          <p:cNvPr id="7" name="Picture 6"/>
          <p:cNvPicPr>
            <a:picLocks noChangeAspect="1" noChangeArrowheads="1"/>
          </p:cNvPicPr>
          <p:nvPr/>
        </p:nvPicPr>
        <p:blipFill>
          <a:blip r:embed="rId3" cstate="print"/>
          <a:srcRect/>
          <a:stretch>
            <a:fillRect/>
          </a:stretch>
        </p:blipFill>
        <p:spPr bwMode="auto">
          <a:xfrm>
            <a:off x="5037137" y="2702174"/>
            <a:ext cx="304800" cy="247650"/>
          </a:xfrm>
          <a:prstGeom prst="rect">
            <a:avLst/>
          </a:prstGeom>
          <a:noFill/>
        </p:spPr>
      </p:pic>
      <p:sp>
        <p:nvSpPr>
          <p:cNvPr id="8" name="Rectangle 7"/>
          <p:cNvSpPr/>
          <p:nvPr/>
        </p:nvSpPr>
        <p:spPr>
          <a:xfrm>
            <a:off x="4960088" y="3741003"/>
            <a:ext cx="1600200" cy="1107996"/>
          </a:xfrm>
          <a:prstGeom prst="rect">
            <a:avLst/>
          </a:prstGeom>
        </p:spPr>
        <p:txBody>
          <a:bodyPr wrap="square">
            <a:spAutoFit/>
          </a:bodyPr>
          <a:lstStyle/>
          <a:p>
            <a:pPr>
              <a:spcBef>
                <a:spcPct val="50000"/>
              </a:spcBef>
              <a:tabLst>
                <a:tab pos="285750" algn="l"/>
              </a:tabLst>
            </a:pPr>
            <a:r>
              <a:rPr lang="en-US" sz="1200" b="1" dirty="0" smtClean="0">
                <a:solidFill>
                  <a:srgbClr val="333399"/>
                </a:solidFill>
              </a:rPr>
              <a:t>          MATERIALS</a:t>
            </a:r>
            <a:r>
              <a:rPr lang="en-US" sz="1200" b="1" dirty="0">
                <a:solidFill>
                  <a:srgbClr val="333399"/>
                </a:solidFill>
              </a:rPr>
              <a:t>:</a:t>
            </a:r>
          </a:p>
          <a:p>
            <a:pPr marL="169863" lvl="1" indent="-168275">
              <a:spcBef>
                <a:spcPct val="50000"/>
              </a:spcBef>
              <a:buFontTx/>
              <a:buChar char="•"/>
              <a:tabLst>
                <a:tab pos="285750" algn="l"/>
              </a:tabLst>
            </a:pPr>
            <a:r>
              <a:rPr lang="en-US" sz="1200" dirty="0">
                <a:solidFill>
                  <a:srgbClr val="333399"/>
                </a:solidFill>
              </a:rPr>
              <a:t>On-Time Quality Improvement </a:t>
            </a:r>
            <a:r>
              <a:rPr lang="en-US" sz="1200" dirty="0" smtClean="0">
                <a:solidFill>
                  <a:srgbClr val="333399"/>
                </a:solidFill>
              </a:rPr>
              <a:t>Trigger </a:t>
            </a:r>
            <a:r>
              <a:rPr lang="en-US" sz="1200" dirty="0">
                <a:solidFill>
                  <a:srgbClr val="333399"/>
                </a:solidFill>
              </a:rPr>
              <a:t>Report Video</a:t>
            </a:r>
          </a:p>
        </p:txBody>
      </p:sp>
      <p:pic>
        <p:nvPicPr>
          <p:cNvPr id="9" name="Picture 25" descr="Materials icon"/>
          <p:cNvPicPr>
            <a:picLocks noChangeAspect="1" noChangeArrowheads="1"/>
          </p:cNvPicPr>
          <p:nvPr/>
        </p:nvPicPr>
        <p:blipFill>
          <a:blip r:embed="rId4" cstate="print"/>
          <a:srcRect/>
          <a:stretch>
            <a:fillRect/>
          </a:stretch>
        </p:blipFill>
        <p:spPr bwMode="auto">
          <a:xfrm>
            <a:off x="5121274" y="3741003"/>
            <a:ext cx="136525" cy="273050"/>
          </a:xfrm>
          <a:prstGeom prst="rect">
            <a:avLst/>
          </a:prstGeom>
          <a:noFill/>
          <a:ln w="9525">
            <a:noFill/>
            <a:miter lim="800000"/>
            <a:headEnd/>
            <a:tailEnd/>
          </a:ln>
        </p:spPr>
      </p:pic>
      <p:pic>
        <p:nvPicPr>
          <p:cNvPr id="10" name="Picture 11"/>
          <p:cNvPicPr>
            <a:picLocks noChangeAspect="1" noChangeArrowheads="1"/>
          </p:cNvPicPr>
          <p:nvPr/>
        </p:nvPicPr>
        <p:blipFill>
          <a:blip r:embed="rId5" cstate="print"/>
          <a:srcRect/>
          <a:stretch>
            <a:fillRect/>
          </a:stretch>
        </p:blipFill>
        <p:spPr bwMode="auto">
          <a:xfrm>
            <a:off x="381000" y="914400"/>
            <a:ext cx="336550" cy="254000"/>
          </a:xfrm>
          <a:prstGeom prst="rect">
            <a:avLst/>
          </a:prstGeom>
          <a:noFill/>
          <a:ln w="9525">
            <a:noFill/>
            <a:miter lim="800000"/>
            <a:headEnd/>
            <a:tailEnd/>
          </a:ln>
        </p:spPr>
      </p:pic>
      <p:pic>
        <p:nvPicPr>
          <p:cNvPr id="12" name="Picture 11"/>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5121274" y="914400"/>
            <a:ext cx="1374422" cy="1030817"/>
          </a:xfrm>
          <a:prstGeom prst="rect">
            <a:avLst/>
          </a:prstGeom>
        </p:spPr>
      </p:pic>
    </p:spTree>
    <p:extLst>
      <p:ext uri="{BB962C8B-B14F-4D97-AF65-F5344CB8AC3E}">
        <p14:creationId xmlns="" xmlns:p14="http://schemas.microsoft.com/office/powerpoint/2010/main" val="238683354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ven Page">
  <a:themeElements>
    <a:clrScheme name="Even 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ven Pa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ven 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ven P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ven P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ven P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ven P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ven P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ven P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ven P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ven P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ven P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ven P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ven P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6338</TotalTime>
  <Words>552</Words>
  <Application>Microsoft Office PowerPoint</Application>
  <PresentationFormat>Letter Paper (8.5x11 in)</PresentationFormat>
  <Paragraphs>57</Paragraphs>
  <Slides>4</Slides>
  <Notes>3</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Default Design</vt:lpstr>
      <vt:lpstr>Even Page</vt:lpstr>
      <vt:lpstr>Identifying TeamSTEPPS Skills Supplement </vt:lpstr>
      <vt:lpstr>Quality Improvement in Nursing Homes </vt:lpstr>
      <vt:lpstr>Quality Improvement  (continued)</vt:lpstr>
      <vt:lpstr>Quality Improvement  (continued)</vt:lpstr>
    </vt:vector>
  </TitlesOfParts>
  <Company>Booz Allen Hamilton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 MONITORING</dc:title>
  <dc:creator>Signe George</dc:creator>
  <cp:lastModifiedBy>DHHS</cp:lastModifiedBy>
  <cp:revision>409</cp:revision>
  <dcterms:created xsi:type="dcterms:W3CDTF">2006-03-02T21:13:56Z</dcterms:created>
  <dcterms:modified xsi:type="dcterms:W3CDTF">2012-06-25T22:13:11Z</dcterms:modified>
</cp:coreProperties>
</file>