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40"/>
  </p:notesMasterIdLst>
  <p:handoutMasterIdLst>
    <p:handoutMasterId r:id="rId41"/>
  </p:handoutMasterIdLst>
  <p:sldIdLst>
    <p:sldId id="439" r:id="rId2"/>
    <p:sldId id="349" r:id="rId3"/>
    <p:sldId id="410" r:id="rId4"/>
    <p:sldId id="421" r:id="rId5"/>
    <p:sldId id="422" r:id="rId6"/>
    <p:sldId id="346" r:id="rId7"/>
    <p:sldId id="342" r:id="rId8"/>
    <p:sldId id="365" r:id="rId9"/>
    <p:sldId id="408" r:id="rId10"/>
    <p:sldId id="340" r:id="rId11"/>
    <p:sldId id="406" r:id="rId12"/>
    <p:sldId id="437" r:id="rId13"/>
    <p:sldId id="438" r:id="rId14"/>
    <p:sldId id="435" r:id="rId15"/>
    <p:sldId id="424" r:id="rId16"/>
    <p:sldId id="369" r:id="rId17"/>
    <p:sldId id="411" r:id="rId18"/>
    <p:sldId id="428" r:id="rId19"/>
    <p:sldId id="372" r:id="rId20"/>
    <p:sldId id="375" r:id="rId21"/>
    <p:sldId id="373" r:id="rId22"/>
    <p:sldId id="374" r:id="rId23"/>
    <p:sldId id="376" r:id="rId24"/>
    <p:sldId id="415" r:id="rId25"/>
    <p:sldId id="377" r:id="rId26"/>
    <p:sldId id="414" r:id="rId27"/>
    <p:sldId id="417" r:id="rId28"/>
    <p:sldId id="333" r:id="rId29"/>
    <p:sldId id="366" r:id="rId30"/>
    <p:sldId id="404" r:id="rId31"/>
    <p:sldId id="405" r:id="rId32"/>
    <p:sldId id="429" r:id="rId33"/>
    <p:sldId id="364" r:id="rId34"/>
    <p:sldId id="432" r:id="rId35"/>
    <p:sldId id="433" r:id="rId36"/>
    <p:sldId id="434" r:id="rId37"/>
    <p:sldId id="440" r:id="rId38"/>
    <p:sldId id="441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5050"/>
    <a:srgbClr val="0099FF"/>
    <a:srgbClr val="F7A7B4"/>
    <a:srgbClr val="B9DF41"/>
    <a:srgbClr val="FFFFFF"/>
    <a:srgbClr val="99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6" autoAdjust="0"/>
    <p:restoredTop sz="96093" autoAdjust="0"/>
  </p:normalViewPr>
  <p:slideViewPr>
    <p:cSldViewPr>
      <p:cViewPr>
        <p:scale>
          <a:sx n="50" d="100"/>
          <a:sy n="50" d="100"/>
        </p:scale>
        <p:origin x="-3384" y="-1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9B1A9-E35A-4B7D-B9F9-44E06AB5D7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73A26B-40BC-45A3-ABEC-9BBEB27100BD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CAUTI</a:t>
          </a:r>
          <a:endParaRPr lang="en-US" sz="3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E3F91236-C819-4B46-8B66-BEDF45D6A590}" type="parTrans" cxnId="{A72813C7-3EBE-4654-B038-068D700D19D0}">
      <dgm:prSet/>
      <dgm:spPr/>
      <dgm:t>
        <a:bodyPr/>
        <a:lstStyle/>
        <a:p>
          <a:endParaRPr lang="en-US"/>
        </a:p>
      </dgm:t>
    </dgm:pt>
    <dgm:pt modelId="{93F24E27-44B2-4B91-8FA3-444A16988CEB}" type="sibTrans" cxnId="{A72813C7-3EBE-4654-B038-068D700D19D0}">
      <dgm:prSet/>
      <dgm:spPr/>
      <dgm:t>
        <a:bodyPr/>
        <a:lstStyle/>
        <a:p>
          <a:endParaRPr lang="en-US"/>
        </a:p>
      </dgm:t>
    </dgm:pt>
    <dgm:pt modelId="{DDDA2DB8-116D-4B51-BD6C-119FC0E99154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  <a:cs typeface="Calibri" pitchFamily="34" charset="0"/>
            </a:rPr>
            <a:t>Care and Removal Intervention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CAUTI:&#10;Care and Removal Intervention&#10; Removal of unnecessary catheters&#10; Proper care for appropriate catheters&#10;Placement Intervention&#10; Determination of appropriateness&#10; Sterile placement of catheter&#10;" title="CUSP &amp; CAUTI Interventions"/>
        </a:ext>
      </dgm:extLst>
    </dgm:pt>
    <dgm:pt modelId="{CB24F954-A4D6-425A-B631-27CAEAF8E533}" type="parTrans" cxnId="{22769CB4-755F-4E39-872E-C6C083A7CBDE}">
      <dgm:prSet/>
      <dgm:spPr/>
      <dgm:t>
        <a:bodyPr/>
        <a:lstStyle/>
        <a:p>
          <a:endParaRPr lang="en-US"/>
        </a:p>
      </dgm:t>
    </dgm:pt>
    <dgm:pt modelId="{61CF4DD9-537A-4625-9FF3-CBC715B2F092}" type="sibTrans" cxnId="{22769CB4-755F-4E39-872E-C6C083A7CBDE}">
      <dgm:prSet/>
      <dgm:spPr/>
      <dgm:t>
        <a:bodyPr/>
        <a:lstStyle/>
        <a:p>
          <a:endParaRPr lang="en-US"/>
        </a:p>
      </dgm:t>
    </dgm:pt>
    <dgm:pt modelId="{B223301D-7C7F-4963-B351-D76A68684026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  <a:cs typeface="Calibri" pitchFamily="34" charset="0"/>
            </a:rPr>
            <a:t>Placement Intervention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EE2C1946-5825-4B30-8E7D-29751A395BED}" type="parTrans" cxnId="{672EE941-5B61-43FC-B44A-DA6C945F062D}">
      <dgm:prSet/>
      <dgm:spPr/>
      <dgm:t>
        <a:bodyPr/>
        <a:lstStyle/>
        <a:p>
          <a:endParaRPr lang="en-US"/>
        </a:p>
      </dgm:t>
    </dgm:pt>
    <dgm:pt modelId="{3FDDC113-B154-46FB-8F74-25DB377C15F8}" type="sibTrans" cxnId="{672EE941-5B61-43FC-B44A-DA6C945F062D}">
      <dgm:prSet/>
      <dgm:spPr/>
      <dgm:t>
        <a:bodyPr/>
        <a:lstStyle/>
        <a:p>
          <a:endParaRPr lang="en-US"/>
        </a:p>
      </dgm:t>
    </dgm:pt>
    <dgm:pt modelId="{B4BA00E5-5DE7-4F29-8648-CE176A77CC80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CUSP</a:t>
          </a:r>
          <a:endParaRPr lang="en-US" sz="3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F7B254D8-EB7B-41D6-8168-EADA998CC4C0}" type="parTrans" cxnId="{F819BC2F-5E49-45A7-851F-DA6565CFCD7F}">
      <dgm:prSet/>
      <dgm:spPr/>
      <dgm:t>
        <a:bodyPr/>
        <a:lstStyle/>
        <a:p>
          <a:endParaRPr lang="en-US"/>
        </a:p>
      </dgm:t>
    </dgm:pt>
    <dgm:pt modelId="{1E4FCC10-3B82-4F98-BD54-E2730DB9FC80}" type="sibTrans" cxnId="{F819BC2F-5E49-45A7-851F-DA6565CFCD7F}">
      <dgm:prSet/>
      <dgm:spPr/>
      <dgm:t>
        <a:bodyPr/>
        <a:lstStyle/>
        <a:p>
          <a:endParaRPr lang="en-US"/>
        </a:p>
      </dgm:t>
    </dgm:pt>
    <dgm:pt modelId="{56291036-05CE-4990-B2A9-4B3F2C5AFD53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 smtClean="0">
              <a:latin typeface="Calibri" pitchFamily="34" charset="0"/>
              <a:cs typeface="Calibri" pitchFamily="34" charset="0"/>
            </a:rPr>
            <a:t>Educate on the Science of Safety</a:t>
          </a:r>
          <a:endParaRPr lang="en-US" dirty="0">
            <a:latin typeface="Calibri" pitchFamily="34" charset="0"/>
            <a:cs typeface="Calibri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CUSP:&#10;Educate on the Science of Safety&#10;Identify defects&#10;Assign executive to adopt unit&#10;Learn from defects&#10;Implement teamwork and communication tools&#10;&#10;" title="CUSP &amp; CAUTI Interventions"/>
        </a:ext>
      </dgm:extLst>
    </dgm:pt>
    <dgm:pt modelId="{FB374E74-21AB-4E3A-AE78-D06021F9F39E}" type="parTrans" cxnId="{1CC13E6E-B87C-49A9-A023-0BA1B76C108E}">
      <dgm:prSet/>
      <dgm:spPr/>
      <dgm:t>
        <a:bodyPr/>
        <a:lstStyle/>
        <a:p>
          <a:endParaRPr lang="en-US"/>
        </a:p>
      </dgm:t>
    </dgm:pt>
    <dgm:pt modelId="{B46AC858-92EB-4342-BA3E-B7F6B882C9F9}" type="sibTrans" cxnId="{1CC13E6E-B87C-49A9-A023-0BA1B76C108E}">
      <dgm:prSet/>
      <dgm:spPr/>
      <dgm:t>
        <a:bodyPr/>
        <a:lstStyle/>
        <a:p>
          <a:endParaRPr lang="en-US"/>
        </a:p>
      </dgm:t>
    </dgm:pt>
    <dgm:pt modelId="{BF9AA175-6F46-4154-8FFA-697E793E10FE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  <a:cs typeface="Calibri" pitchFamily="34" charset="0"/>
            </a:rPr>
            <a:t>Removal of unnecessary catheters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B266B997-0A66-4275-B644-80FC1A88927B}" type="parTrans" cxnId="{280C8473-39B0-45E5-AB1A-FDB294C80D2F}">
      <dgm:prSet/>
      <dgm:spPr/>
      <dgm:t>
        <a:bodyPr/>
        <a:lstStyle/>
        <a:p>
          <a:endParaRPr lang="en-US"/>
        </a:p>
      </dgm:t>
    </dgm:pt>
    <dgm:pt modelId="{1E49FB2F-88BD-4B25-88A0-2C882121D6B5}" type="sibTrans" cxnId="{280C8473-39B0-45E5-AB1A-FDB294C80D2F}">
      <dgm:prSet/>
      <dgm:spPr/>
      <dgm:t>
        <a:bodyPr/>
        <a:lstStyle/>
        <a:p>
          <a:endParaRPr lang="en-US"/>
        </a:p>
      </dgm:t>
    </dgm:pt>
    <dgm:pt modelId="{937EFF0D-C0F9-48FC-8094-88CED3044627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  <a:cs typeface="Calibri" pitchFamily="34" charset="0"/>
            </a:rPr>
            <a:t>Proper care for appropriate catheters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B46AF67F-D2B4-402D-ABDC-596F8FC478CA}" type="parTrans" cxnId="{C158AA34-693E-423D-90CD-614B0E042E80}">
      <dgm:prSet/>
      <dgm:spPr/>
      <dgm:t>
        <a:bodyPr/>
        <a:lstStyle/>
        <a:p>
          <a:endParaRPr lang="en-US"/>
        </a:p>
      </dgm:t>
    </dgm:pt>
    <dgm:pt modelId="{540DD641-3E08-494C-BCB3-886EBF83BD71}" type="sibTrans" cxnId="{C158AA34-693E-423D-90CD-614B0E042E80}">
      <dgm:prSet/>
      <dgm:spPr/>
      <dgm:t>
        <a:bodyPr/>
        <a:lstStyle/>
        <a:p>
          <a:endParaRPr lang="en-US"/>
        </a:p>
      </dgm:t>
    </dgm:pt>
    <dgm:pt modelId="{8A6D9378-48FE-4B96-932C-5B7EA5622AF1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  <a:cs typeface="Calibri" pitchFamily="34" charset="0"/>
            </a:rPr>
            <a:t>Determination of appropriateness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F0998674-AAA1-43D4-AD4B-6D0495D05710}" type="parTrans" cxnId="{C1A0A09E-8941-404E-854A-2531C8F6D161}">
      <dgm:prSet/>
      <dgm:spPr/>
      <dgm:t>
        <a:bodyPr/>
        <a:lstStyle/>
        <a:p>
          <a:endParaRPr lang="en-US"/>
        </a:p>
      </dgm:t>
    </dgm:pt>
    <dgm:pt modelId="{69F6A6BD-BD42-4E3F-AE72-D7722E0D4B10}" type="sibTrans" cxnId="{C1A0A09E-8941-404E-854A-2531C8F6D161}">
      <dgm:prSet/>
      <dgm:spPr/>
      <dgm:t>
        <a:bodyPr/>
        <a:lstStyle/>
        <a:p>
          <a:endParaRPr lang="en-US"/>
        </a:p>
      </dgm:t>
    </dgm:pt>
    <dgm:pt modelId="{8DCF1616-CC86-4222-A87B-7C23B394C84F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  <a:cs typeface="Calibri" pitchFamily="34" charset="0"/>
            </a:rPr>
            <a:t>Sterile placement of catheter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37C5CDEC-D322-42F8-B3ED-8BA4501884A4}" type="parTrans" cxnId="{62A9B6D6-6CD2-4828-920F-89A25EB63DE0}">
      <dgm:prSet/>
      <dgm:spPr/>
      <dgm:t>
        <a:bodyPr/>
        <a:lstStyle/>
        <a:p>
          <a:endParaRPr lang="en-US"/>
        </a:p>
      </dgm:t>
    </dgm:pt>
    <dgm:pt modelId="{1801BA57-7A49-477F-94A1-C264E01E057E}" type="sibTrans" cxnId="{62A9B6D6-6CD2-4828-920F-89A25EB63DE0}">
      <dgm:prSet/>
      <dgm:spPr/>
      <dgm:t>
        <a:bodyPr/>
        <a:lstStyle/>
        <a:p>
          <a:endParaRPr lang="en-US"/>
        </a:p>
      </dgm:t>
    </dgm:pt>
    <dgm:pt modelId="{32A0D3F0-713E-4641-BA16-B8443BF5D227}">
      <dgm:prSet/>
      <dgm:spPr/>
      <dgm:t>
        <a:bodyPr/>
        <a:lstStyle/>
        <a:p>
          <a:r>
            <a:rPr lang="en-US" smtClean="0">
              <a:latin typeface="Calibri" pitchFamily="34" charset="0"/>
              <a:cs typeface="Calibri" pitchFamily="34" charset="0"/>
            </a:rPr>
            <a:t>Identify defects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63A10500-E0DF-4845-A64F-D3E8BB8C183C}" type="parTrans" cxnId="{8EDBF381-88B1-4FBF-BDE3-9F101ED53CA5}">
      <dgm:prSet/>
      <dgm:spPr/>
      <dgm:t>
        <a:bodyPr/>
        <a:lstStyle/>
        <a:p>
          <a:endParaRPr lang="en-US"/>
        </a:p>
      </dgm:t>
    </dgm:pt>
    <dgm:pt modelId="{5E8CF433-7D2B-4CCB-9490-9BA1FE1FDF1C}" type="sibTrans" cxnId="{8EDBF381-88B1-4FBF-BDE3-9F101ED53CA5}">
      <dgm:prSet/>
      <dgm:spPr/>
      <dgm:t>
        <a:bodyPr/>
        <a:lstStyle/>
        <a:p>
          <a:endParaRPr lang="en-US"/>
        </a:p>
      </dgm:t>
    </dgm:pt>
    <dgm:pt modelId="{2DC1BB57-36D5-4B99-9540-3DF919B4A318}">
      <dgm:prSet/>
      <dgm:spPr/>
      <dgm:t>
        <a:bodyPr/>
        <a:lstStyle/>
        <a:p>
          <a:r>
            <a:rPr lang="en-US" smtClean="0">
              <a:latin typeface="Calibri" pitchFamily="34" charset="0"/>
              <a:cs typeface="Calibri" pitchFamily="34" charset="0"/>
            </a:rPr>
            <a:t>Assign executive to adopt unit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3E8242BE-0951-453B-9735-F9E42B331E9B}" type="parTrans" cxnId="{2F811BB2-0F4C-445F-9126-1A0E74302273}">
      <dgm:prSet/>
      <dgm:spPr/>
      <dgm:t>
        <a:bodyPr/>
        <a:lstStyle/>
        <a:p>
          <a:endParaRPr lang="en-US"/>
        </a:p>
      </dgm:t>
    </dgm:pt>
    <dgm:pt modelId="{13833176-9208-41E7-BC51-202697BC35A7}" type="sibTrans" cxnId="{2F811BB2-0F4C-445F-9126-1A0E74302273}">
      <dgm:prSet/>
      <dgm:spPr/>
      <dgm:t>
        <a:bodyPr/>
        <a:lstStyle/>
        <a:p>
          <a:endParaRPr lang="en-US"/>
        </a:p>
      </dgm:t>
    </dgm:pt>
    <dgm:pt modelId="{157812D4-887E-4C60-84B9-31F24DF0D190}">
      <dgm:prSet/>
      <dgm:spPr/>
      <dgm:t>
        <a:bodyPr/>
        <a:lstStyle/>
        <a:p>
          <a:r>
            <a:rPr lang="en-US" smtClean="0">
              <a:latin typeface="Calibri" pitchFamily="34" charset="0"/>
              <a:cs typeface="Calibri" pitchFamily="34" charset="0"/>
            </a:rPr>
            <a:t>Learn from defects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43B30905-9C91-431E-9DE8-AD7F215CEEF7}" type="parTrans" cxnId="{163D7C66-2F9F-4979-AF7D-4337D024002A}">
      <dgm:prSet/>
      <dgm:spPr/>
      <dgm:t>
        <a:bodyPr/>
        <a:lstStyle/>
        <a:p>
          <a:endParaRPr lang="en-US"/>
        </a:p>
      </dgm:t>
    </dgm:pt>
    <dgm:pt modelId="{8082A193-EA89-4A51-B2E9-889D3834AE18}" type="sibTrans" cxnId="{163D7C66-2F9F-4979-AF7D-4337D024002A}">
      <dgm:prSet/>
      <dgm:spPr/>
      <dgm:t>
        <a:bodyPr/>
        <a:lstStyle/>
        <a:p>
          <a:endParaRPr lang="en-US"/>
        </a:p>
      </dgm:t>
    </dgm:pt>
    <dgm:pt modelId="{9123F098-7B15-4F84-BD14-B3CF6557B3AE}">
      <dgm:prSet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Implement teamwork and communication tools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3CCC03A5-8D7A-4CBE-87A1-FA7F7832C957}" type="parTrans" cxnId="{9E015DD7-D34B-4C0F-BBC5-356A92BA0DFA}">
      <dgm:prSet/>
      <dgm:spPr/>
      <dgm:t>
        <a:bodyPr/>
        <a:lstStyle/>
        <a:p>
          <a:endParaRPr lang="en-US"/>
        </a:p>
      </dgm:t>
    </dgm:pt>
    <dgm:pt modelId="{B0BC4E67-C79F-46C0-8EA9-D6503633FE3E}" type="sibTrans" cxnId="{9E015DD7-D34B-4C0F-BBC5-356A92BA0DFA}">
      <dgm:prSet/>
      <dgm:spPr/>
      <dgm:t>
        <a:bodyPr/>
        <a:lstStyle/>
        <a:p>
          <a:endParaRPr lang="en-US"/>
        </a:p>
      </dgm:t>
    </dgm:pt>
    <dgm:pt modelId="{8A0EC92B-1DF2-464D-B0DA-F72C02B248E5}" type="pres">
      <dgm:prSet presAssocID="{3999B1A9-E35A-4B7D-B9F9-44E06AB5D7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4A2F78-0922-48F4-9524-64A843F5F761}" type="pres">
      <dgm:prSet presAssocID="{F773A26B-40BC-45A3-ABEC-9BBEB27100BD}" presName="composite" presStyleCnt="0"/>
      <dgm:spPr/>
    </dgm:pt>
    <dgm:pt modelId="{1B4CFDF1-D7D5-4858-9E72-1DC4F8BFECF0}" type="pres">
      <dgm:prSet presAssocID="{F773A26B-40BC-45A3-ABEC-9BBEB27100BD}" presName="parTx" presStyleLbl="alignNode1" presStyleIdx="0" presStyleCnt="2" custScaleX="114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76E69-09DA-4367-B436-2D1E15434866}" type="pres">
      <dgm:prSet presAssocID="{F773A26B-40BC-45A3-ABEC-9BBEB27100BD}" presName="desTx" presStyleLbl="alignAccFollowNode1" presStyleIdx="0" presStyleCnt="2" custScaleX="114000" custLinFactNeighborY="1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C1714-77B1-47AB-8326-659014CDD356}" type="pres">
      <dgm:prSet presAssocID="{93F24E27-44B2-4B91-8FA3-444A16988CEB}" presName="space" presStyleCnt="0"/>
      <dgm:spPr/>
    </dgm:pt>
    <dgm:pt modelId="{0BA1EF05-0130-48AB-8CB3-97765DB4BBB1}" type="pres">
      <dgm:prSet presAssocID="{B4BA00E5-5DE7-4F29-8648-CE176A77CC80}" presName="composite" presStyleCnt="0"/>
      <dgm:spPr/>
    </dgm:pt>
    <dgm:pt modelId="{7CFB757E-FFAB-4FD0-B694-6504FD32966D}" type="pres">
      <dgm:prSet presAssocID="{B4BA00E5-5DE7-4F29-8648-CE176A77CC80}" presName="parTx" presStyleLbl="alignNode1" presStyleIdx="1" presStyleCnt="2" custScaleX="1111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02C95-8F5E-456C-88B9-8F09313D763F}" type="pres">
      <dgm:prSet presAssocID="{B4BA00E5-5DE7-4F29-8648-CE176A77CC80}" presName="desTx" presStyleLbl="alignAccFollowNode1" presStyleIdx="1" presStyleCnt="2" custScaleX="111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A9B6D6-6CD2-4828-920F-89A25EB63DE0}" srcId="{B223301D-7C7F-4963-B351-D76A68684026}" destId="{8DCF1616-CC86-4222-A87B-7C23B394C84F}" srcOrd="1" destOrd="0" parTransId="{37C5CDEC-D322-42F8-B3ED-8BA4501884A4}" sibTransId="{1801BA57-7A49-477F-94A1-C264E01E057E}"/>
    <dgm:cxn modelId="{EA45DF41-7EE2-4666-86E7-CDE90EE5A28C}" type="presOf" srcId="{BF9AA175-6F46-4154-8FFA-697E793E10FE}" destId="{8C676E69-09DA-4367-B436-2D1E15434866}" srcOrd="0" destOrd="1" presId="urn:microsoft.com/office/officeart/2005/8/layout/hList1"/>
    <dgm:cxn modelId="{EDB8E271-B9AB-49EA-B93F-198DC288AA5D}" type="presOf" srcId="{157812D4-887E-4C60-84B9-31F24DF0D190}" destId="{C8E02C95-8F5E-456C-88B9-8F09313D763F}" srcOrd="0" destOrd="3" presId="urn:microsoft.com/office/officeart/2005/8/layout/hList1"/>
    <dgm:cxn modelId="{A5E2885C-576E-4CA4-B6CC-3B26459CF913}" type="presOf" srcId="{B4BA00E5-5DE7-4F29-8648-CE176A77CC80}" destId="{7CFB757E-FFAB-4FD0-B694-6504FD32966D}" srcOrd="0" destOrd="0" presId="urn:microsoft.com/office/officeart/2005/8/layout/hList1"/>
    <dgm:cxn modelId="{2F811BB2-0F4C-445F-9126-1A0E74302273}" srcId="{B4BA00E5-5DE7-4F29-8648-CE176A77CC80}" destId="{2DC1BB57-36D5-4B99-9540-3DF919B4A318}" srcOrd="2" destOrd="0" parTransId="{3E8242BE-0951-453B-9735-F9E42B331E9B}" sibTransId="{13833176-9208-41E7-BC51-202697BC35A7}"/>
    <dgm:cxn modelId="{163D7C66-2F9F-4979-AF7D-4337D024002A}" srcId="{B4BA00E5-5DE7-4F29-8648-CE176A77CC80}" destId="{157812D4-887E-4C60-84B9-31F24DF0D190}" srcOrd="3" destOrd="0" parTransId="{43B30905-9C91-431E-9DE8-AD7F215CEEF7}" sibTransId="{8082A193-EA89-4A51-B2E9-889D3834AE18}"/>
    <dgm:cxn modelId="{F71F008C-7E57-4197-91B7-87C840103409}" type="presOf" srcId="{8A6D9378-48FE-4B96-932C-5B7EA5622AF1}" destId="{8C676E69-09DA-4367-B436-2D1E15434866}" srcOrd="0" destOrd="4" presId="urn:microsoft.com/office/officeart/2005/8/layout/hList1"/>
    <dgm:cxn modelId="{280C8473-39B0-45E5-AB1A-FDB294C80D2F}" srcId="{DDDA2DB8-116D-4B51-BD6C-119FC0E99154}" destId="{BF9AA175-6F46-4154-8FFA-697E793E10FE}" srcOrd="0" destOrd="0" parTransId="{B266B997-0A66-4275-B644-80FC1A88927B}" sibTransId="{1E49FB2F-88BD-4B25-88A0-2C882121D6B5}"/>
    <dgm:cxn modelId="{C1A0A09E-8941-404E-854A-2531C8F6D161}" srcId="{B223301D-7C7F-4963-B351-D76A68684026}" destId="{8A6D9378-48FE-4B96-932C-5B7EA5622AF1}" srcOrd="0" destOrd="0" parTransId="{F0998674-AAA1-43D4-AD4B-6D0495D05710}" sibTransId="{69F6A6BD-BD42-4E3F-AE72-D7722E0D4B10}"/>
    <dgm:cxn modelId="{9E015DD7-D34B-4C0F-BBC5-356A92BA0DFA}" srcId="{B4BA00E5-5DE7-4F29-8648-CE176A77CC80}" destId="{9123F098-7B15-4F84-BD14-B3CF6557B3AE}" srcOrd="4" destOrd="0" parTransId="{3CCC03A5-8D7A-4CBE-87A1-FA7F7832C957}" sibTransId="{B0BC4E67-C79F-46C0-8EA9-D6503633FE3E}"/>
    <dgm:cxn modelId="{A72813C7-3EBE-4654-B038-068D700D19D0}" srcId="{3999B1A9-E35A-4B7D-B9F9-44E06AB5D757}" destId="{F773A26B-40BC-45A3-ABEC-9BBEB27100BD}" srcOrd="0" destOrd="0" parTransId="{E3F91236-C819-4B46-8B66-BEDF45D6A590}" sibTransId="{93F24E27-44B2-4B91-8FA3-444A16988CEB}"/>
    <dgm:cxn modelId="{7A0F3B6A-0711-4FD1-8972-9E88A5378FC4}" type="presOf" srcId="{DDDA2DB8-116D-4B51-BD6C-119FC0E99154}" destId="{8C676E69-09DA-4367-B436-2D1E15434866}" srcOrd="0" destOrd="0" presId="urn:microsoft.com/office/officeart/2005/8/layout/hList1"/>
    <dgm:cxn modelId="{1CC13E6E-B87C-49A9-A023-0BA1B76C108E}" srcId="{B4BA00E5-5DE7-4F29-8648-CE176A77CC80}" destId="{56291036-05CE-4990-B2A9-4B3F2C5AFD53}" srcOrd="0" destOrd="0" parTransId="{FB374E74-21AB-4E3A-AE78-D06021F9F39E}" sibTransId="{B46AC858-92EB-4342-BA3E-B7F6B882C9F9}"/>
    <dgm:cxn modelId="{B93D443A-B534-4EBE-93DF-D229FE38461B}" type="presOf" srcId="{56291036-05CE-4990-B2A9-4B3F2C5AFD53}" destId="{C8E02C95-8F5E-456C-88B9-8F09313D763F}" srcOrd="0" destOrd="0" presId="urn:microsoft.com/office/officeart/2005/8/layout/hList1"/>
    <dgm:cxn modelId="{DF7E84E8-4624-49F8-A019-C74B1B7802D9}" type="presOf" srcId="{32A0D3F0-713E-4641-BA16-B8443BF5D227}" destId="{C8E02C95-8F5E-456C-88B9-8F09313D763F}" srcOrd="0" destOrd="1" presId="urn:microsoft.com/office/officeart/2005/8/layout/hList1"/>
    <dgm:cxn modelId="{F819BC2F-5E49-45A7-851F-DA6565CFCD7F}" srcId="{3999B1A9-E35A-4B7D-B9F9-44E06AB5D757}" destId="{B4BA00E5-5DE7-4F29-8648-CE176A77CC80}" srcOrd="1" destOrd="0" parTransId="{F7B254D8-EB7B-41D6-8168-EADA998CC4C0}" sibTransId="{1E4FCC10-3B82-4F98-BD54-E2730DB9FC80}"/>
    <dgm:cxn modelId="{22769CB4-755F-4E39-872E-C6C083A7CBDE}" srcId="{F773A26B-40BC-45A3-ABEC-9BBEB27100BD}" destId="{DDDA2DB8-116D-4B51-BD6C-119FC0E99154}" srcOrd="0" destOrd="0" parTransId="{CB24F954-A4D6-425A-B631-27CAEAF8E533}" sibTransId="{61CF4DD9-537A-4625-9FF3-CBC715B2F092}"/>
    <dgm:cxn modelId="{C158AA34-693E-423D-90CD-614B0E042E80}" srcId="{DDDA2DB8-116D-4B51-BD6C-119FC0E99154}" destId="{937EFF0D-C0F9-48FC-8094-88CED3044627}" srcOrd="1" destOrd="0" parTransId="{B46AF67F-D2B4-402D-ABDC-596F8FC478CA}" sibTransId="{540DD641-3E08-494C-BCB3-886EBF83BD71}"/>
    <dgm:cxn modelId="{FDB80476-C12B-4749-94AB-CA8731F0B1A5}" type="presOf" srcId="{937EFF0D-C0F9-48FC-8094-88CED3044627}" destId="{8C676E69-09DA-4367-B436-2D1E15434866}" srcOrd="0" destOrd="2" presId="urn:microsoft.com/office/officeart/2005/8/layout/hList1"/>
    <dgm:cxn modelId="{8EDBF381-88B1-4FBF-BDE3-9F101ED53CA5}" srcId="{B4BA00E5-5DE7-4F29-8648-CE176A77CC80}" destId="{32A0D3F0-713E-4641-BA16-B8443BF5D227}" srcOrd="1" destOrd="0" parTransId="{63A10500-E0DF-4845-A64F-D3E8BB8C183C}" sibTransId="{5E8CF433-7D2B-4CCB-9490-9BA1FE1FDF1C}"/>
    <dgm:cxn modelId="{281A66EA-E32A-490B-A8DF-8D8A23746A27}" type="presOf" srcId="{3999B1A9-E35A-4B7D-B9F9-44E06AB5D757}" destId="{8A0EC92B-1DF2-464D-B0DA-F72C02B248E5}" srcOrd="0" destOrd="0" presId="urn:microsoft.com/office/officeart/2005/8/layout/hList1"/>
    <dgm:cxn modelId="{BE8E9C2F-1DBE-4F72-8CDE-3690E7286F62}" type="presOf" srcId="{F773A26B-40BC-45A3-ABEC-9BBEB27100BD}" destId="{1B4CFDF1-D7D5-4858-9E72-1DC4F8BFECF0}" srcOrd="0" destOrd="0" presId="urn:microsoft.com/office/officeart/2005/8/layout/hList1"/>
    <dgm:cxn modelId="{9D96E7A1-7223-4787-8D5B-6C577342E066}" type="presOf" srcId="{B223301D-7C7F-4963-B351-D76A68684026}" destId="{8C676E69-09DA-4367-B436-2D1E15434866}" srcOrd="0" destOrd="3" presId="urn:microsoft.com/office/officeart/2005/8/layout/hList1"/>
    <dgm:cxn modelId="{99948092-6DA5-4308-9C9A-3782B3EB1517}" type="presOf" srcId="{2DC1BB57-36D5-4B99-9540-3DF919B4A318}" destId="{C8E02C95-8F5E-456C-88B9-8F09313D763F}" srcOrd="0" destOrd="2" presId="urn:microsoft.com/office/officeart/2005/8/layout/hList1"/>
    <dgm:cxn modelId="{553EC3A7-915F-431B-8BA0-3487B0DC2F7F}" type="presOf" srcId="{8DCF1616-CC86-4222-A87B-7C23B394C84F}" destId="{8C676E69-09DA-4367-B436-2D1E15434866}" srcOrd="0" destOrd="5" presId="urn:microsoft.com/office/officeart/2005/8/layout/hList1"/>
    <dgm:cxn modelId="{672EE941-5B61-43FC-B44A-DA6C945F062D}" srcId="{F773A26B-40BC-45A3-ABEC-9BBEB27100BD}" destId="{B223301D-7C7F-4963-B351-D76A68684026}" srcOrd="1" destOrd="0" parTransId="{EE2C1946-5825-4B30-8E7D-29751A395BED}" sibTransId="{3FDDC113-B154-46FB-8F74-25DB377C15F8}"/>
    <dgm:cxn modelId="{743603ED-6307-42A0-9671-09208A31DCAC}" type="presOf" srcId="{9123F098-7B15-4F84-BD14-B3CF6557B3AE}" destId="{C8E02C95-8F5E-456C-88B9-8F09313D763F}" srcOrd="0" destOrd="4" presId="urn:microsoft.com/office/officeart/2005/8/layout/hList1"/>
    <dgm:cxn modelId="{1666BD58-413A-4C51-87B0-E37674796B23}" type="presParOf" srcId="{8A0EC92B-1DF2-464D-B0DA-F72C02B248E5}" destId="{594A2F78-0922-48F4-9524-64A843F5F761}" srcOrd="0" destOrd="0" presId="urn:microsoft.com/office/officeart/2005/8/layout/hList1"/>
    <dgm:cxn modelId="{F314CF17-B645-4414-AD8F-0BC0829FBF92}" type="presParOf" srcId="{594A2F78-0922-48F4-9524-64A843F5F761}" destId="{1B4CFDF1-D7D5-4858-9E72-1DC4F8BFECF0}" srcOrd="0" destOrd="0" presId="urn:microsoft.com/office/officeart/2005/8/layout/hList1"/>
    <dgm:cxn modelId="{E5BCD60B-D843-46E0-A0C6-7CCFF67B5DC7}" type="presParOf" srcId="{594A2F78-0922-48F4-9524-64A843F5F761}" destId="{8C676E69-09DA-4367-B436-2D1E15434866}" srcOrd="1" destOrd="0" presId="urn:microsoft.com/office/officeart/2005/8/layout/hList1"/>
    <dgm:cxn modelId="{6148481A-2818-41A0-B67C-23245BCCDAF7}" type="presParOf" srcId="{8A0EC92B-1DF2-464D-B0DA-F72C02B248E5}" destId="{890C1714-77B1-47AB-8326-659014CDD356}" srcOrd="1" destOrd="0" presId="urn:microsoft.com/office/officeart/2005/8/layout/hList1"/>
    <dgm:cxn modelId="{A1F11C6C-5DF8-4EE4-B634-E87E0C654B43}" type="presParOf" srcId="{8A0EC92B-1DF2-464D-B0DA-F72C02B248E5}" destId="{0BA1EF05-0130-48AB-8CB3-97765DB4BBB1}" srcOrd="2" destOrd="0" presId="urn:microsoft.com/office/officeart/2005/8/layout/hList1"/>
    <dgm:cxn modelId="{DBD32E65-003E-48E9-8067-A04A8B6D08D2}" type="presParOf" srcId="{0BA1EF05-0130-48AB-8CB3-97765DB4BBB1}" destId="{7CFB757E-FFAB-4FD0-B694-6504FD32966D}" srcOrd="0" destOrd="0" presId="urn:microsoft.com/office/officeart/2005/8/layout/hList1"/>
    <dgm:cxn modelId="{8FD99D26-8B0B-4D02-8443-8CFB2710868A}" type="presParOf" srcId="{0BA1EF05-0130-48AB-8CB3-97765DB4BBB1}" destId="{C8E02C95-8F5E-456C-88B9-8F09313D76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CFDF1-D7D5-4858-9E72-1DC4F8BFECF0}">
      <dsp:nvSpPr>
        <dsp:cNvPr id="0" name=""/>
        <dsp:cNvSpPr/>
      </dsp:nvSpPr>
      <dsp:spPr>
        <a:xfrm>
          <a:off x="2516" y="886"/>
          <a:ext cx="3921275" cy="726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CAUTI</a:t>
          </a:r>
          <a:endParaRPr lang="en-US" sz="32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516" y="886"/>
        <a:ext cx="3921275" cy="726385"/>
      </dsp:txXfrm>
    </dsp:sp>
    <dsp:sp modelId="{8C676E69-09DA-4367-B436-2D1E15434866}">
      <dsp:nvSpPr>
        <dsp:cNvPr id="0" name=""/>
        <dsp:cNvSpPr/>
      </dsp:nvSpPr>
      <dsp:spPr>
        <a:xfrm>
          <a:off x="2516" y="728159"/>
          <a:ext cx="3921275" cy="37978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libri" pitchFamily="34" charset="0"/>
              <a:cs typeface="Calibri" pitchFamily="34" charset="0"/>
            </a:rPr>
            <a:t>Care and Removal Intervention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Removal of unnecessary catheters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Proper care for appropriate catheters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libri" pitchFamily="34" charset="0"/>
              <a:cs typeface="Calibri" pitchFamily="34" charset="0"/>
            </a:rPr>
            <a:t>Placement Intervention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Determination of appropriateness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Sterile placement of catheter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2516" y="728159"/>
        <a:ext cx="3921275" cy="3797803"/>
      </dsp:txXfrm>
    </dsp:sp>
    <dsp:sp modelId="{7CFB757E-FFAB-4FD0-B694-6504FD32966D}">
      <dsp:nvSpPr>
        <dsp:cNvPr id="0" name=""/>
        <dsp:cNvSpPr/>
      </dsp:nvSpPr>
      <dsp:spPr>
        <a:xfrm>
          <a:off x="4405352" y="886"/>
          <a:ext cx="3821730" cy="726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CUSP</a:t>
          </a:r>
          <a:endParaRPr lang="en-US" sz="32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4405352" y="886"/>
        <a:ext cx="3821730" cy="726385"/>
      </dsp:txXfrm>
    </dsp:sp>
    <dsp:sp modelId="{C8E02C95-8F5E-456C-88B9-8F09313D763F}">
      <dsp:nvSpPr>
        <dsp:cNvPr id="0" name=""/>
        <dsp:cNvSpPr/>
      </dsp:nvSpPr>
      <dsp:spPr>
        <a:xfrm>
          <a:off x="4405352" y="727272"/>
          <a:ext cx="3821730" cy="37978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200" kern="1200" dirty="0" smtClean="0">
              <a:latin typeface="Calibri" pitchFamily="34" charset="0"/>
              <a:cs typeface="Calibri" pitchFamily="34" charset="0"/>
            </a:rPr>
            <a:t>Educate on the Science of Safety</a:t>
          </a:r>
          <a:endParaRPr lang="en-US" sz="22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>
              <a:latin typeface="Calibri" pitchFamily="34" charset="0"/>
              <a:cs typeface="Calibri" pitchFamily="34" charset="0"/>
            </a:rPr>
            <a:t>Identify defects</a:t>
          </a:r>
          <a:endParaRPr lang="en-US" sz="22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>
              <a:latin typeface="Calibri" pitchFamily="34" charset="0"/>
              <a:cs typeface="Calibri" pitchFamily="34" charset="0"/>
            </a:rPr>
            <a:t>Assign executive to adopt unit</a:t>
          </a:r>
          <a:endParaRPr lang="en-US" sz="22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>
              <a:latin typeface="Calibri" pitchFamily="34" charset="0"/>
              <a:cs typeface="Calibri" pitchFamily="34" charset="0"/>
            </a:rPr>
            <a:t>Learn from defects</a:t>
          </a:r>
          <a:endParaRPr lang="en-US" sz="22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Calibri" pitchFamily="34" charset="0"/>
              <a:cs typeface="Calibri" pitchFamily="34" charset="0"/>
            </a:rPr>
            <a:t>Implement teamwork and communication tools</a:t>
          </a:r>
          <a:endParaRPr lang="en-US" sz="2200" kern="1200" dirty="0">
            <a:latin typeface="Calibri" pitchFamily="34" charset="0"/>
            <a:cs typeface="Calibri" pitchFamily="34" charset="0"/>
          </a:endParaRPr>
        </a:p>
      </dsp:txBody>
      <dsp:txXfrm>
        <a:off x="4405352" y="727272"/>
        <a:ext cx="3821730" cy="3797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5EC20FC-EBEA-457F-9969-C1E10985F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84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8A61F7F-46C5-4967-B495-3835AD3605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79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5DBE39-467E-4332-ABD9-E5FBFAEB5A2B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0F6DA0-7EBD-4499-8A79-3921C4344A30}" type="slidenum">
              <a:rPr lang="en-US" altLang="en-US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BA50B5-FD27-41CF-B2F9-0F17D50DB56C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1D503-491B-4FDE-9E63-C30ADEF629BB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41C574-C903-43AD-95FB-980AF43E33E5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0E725A-6170-435F-AD24-337C6547FD0D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A41254-59F6-4981-8297-F6E90CECA91A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020759-C596-4907-B41B-3C45738607EA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16D391-2397-4DD7-A4C9-6A9F53EA7A8F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0D5424-64B5-4F93-AA53-045F87319679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0975" y="785813"/>
            <a:ext cx="4121150" cy="3090862"/>
          </a:xfrm>
          <a:ln w="12700" cap="flat">
            <a:solidFill>
              <a:schemeClr val="tx1"/>
            </a:solidFill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30713"/>
            <a:ext cx="5159375" cy="418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6" tIns="46264" rIns="92526" bIns="46264"/>
          <a:lstStyle/>
          <a:p>
            <a:pPr defTabSz="762000"/>
            <a:r>
              <a:rPr lang="en-GB" altLang="en-US" smtClean="0"/>
              <a:t>This slide summarises the main message so far: Changing situations is more effective than trying to change human nature.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AD5371-423E-48B7-B8AA-4FCA60C41355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6F4CBB-4DBF-4407-AD5A-25899F8B1090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4788CC-C6CF-4931-9473-24987A158F98}" type="slidenum">
              <a:rPr lang="en-US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2E9C09-76E9-4D3A-B246-1D1953DC5EBC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D62C7E-4123-4DE3-B08F-F818FD43990F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D7CD60-5F63-4797-898F-294C99037075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BE281A-E4B4-4B5B-8F02-14A50FC0FFB2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This slides summarizes the interventions of this effort: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 altLang="en-US" smtClean="0">
                <a:ea typeface="ＭＳ Ｐゴシック" pitchFamily="34" charset="-128"/>
              </a:rPr>
              <a:t>The 5 elements of the Comprehensive Unit-based Safety Program or CUSP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 altLang="en-US" smtClean="0">
                <a:ea typeface="ＭＳ Ｐゴシック" pitchFamily="34" charset="-128"/>
              </a:rPr>
              <a:t>Care and Removal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ＭＳ Ｐゴシック" pitchFamily="34" charset="-128"/>
              </a:rPr>
              <a:t>Removal of unnecessary indwelling catheters based on HICPAC recommendations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ＭＳ Ｐゴシック" pitchFamily="34" charset="-128"/>
              </a:rPr>
              <a:t>Proper care for appropriate indwelling catheters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3) Placement Intervention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ＭＳ Ｐゴシック" pitchFamily="34" charset="-128"/>
              </a:rPr>
              <a:t>Determination of appropriateness of indwelling catheter based on HICPAC recommendations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ＭＳ Ｐゴシック" pitchFamily="34" charset="-128"/>
              </a:rPr>
              <a:t>Sterile placement of indwelling catheter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FED912-B263-426F-AA08-B834DA353B78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3D47CA-7C33-4577-9F05-FAE4AFC134D9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A91DF3-4987-40B7-97AC-DF06523EA82A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lt=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99FC-E6E9-46FD-9206-1CEE1D900A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2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1676400"/>
            <a:ext cx="7848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76400" y="5562600"/>
            <a:ext cx="5257800" cy="6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017B6-426E-491C-AC34-E44A49D8A4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7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alt=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2895600" cy="60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362200"/>
            <a:ext cx="2895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0" y="1676400"/>
            <a:ext cx="5257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70406-55FD-4AA9-BF91-C519603D9A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8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2895600" cy="60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362200"/>
            <a:ext cx="2895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0" y="1676400"/>
            <a:ext cx="5257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E7E3-AB57-467C-BAC9-8864F107A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50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192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alt=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2133600"/>
            <a:ext cx="8077200" cy="1981200"/>
          </a:xfrm>
        </p:spPr>
        <p:txBody>
          <a:bodyPr>
            <a:normAutofit/>
          </a:bodyPr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4267200"/>
            <a:ext cx="64008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41568-E89B-406C-A4B0-F7C016ADA2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4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area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40386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4724400" y="16002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/>
          </p:nvPr>
        </p:nvSpPr>
        <p:spPr>
          <a:xfrm>
            <a:off x="4724400" y="40386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9EFF3-88F2-437A-876E-E6C0E4891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11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alt=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/>
          </p:nvPr>
        </p:nvSpPr>
        <p:spPr>
          <a:xfrm>
            <a:off x="4876800" y="38862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4876800" y="16764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6764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38862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CDDF-B791-4B7E-BE1A-1B5C469D36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00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DA1DC-39B1-41D7-8133-C497196C3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25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8E57-1F7A-4C75-AA3A-3253B7BF1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6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4505B-9D16-440B-8E74-C81A1C844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5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3186-D65A-4B31-8DAC-D4C6D4508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10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A5696-3BA5-46AC-B00B-00BB9AE312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15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E3A54-CBB3-4025-A25B-9D2B0BAF3D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9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alt=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7526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24400" y="17526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4EC4-A810-40CE-8428-A8E8999A0C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5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7526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24400" y="17526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204EE-71BC-4884-9B0F-720982CB89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7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alt=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38862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48200" y="1676400"/>
            <a:ext cx="40386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2438400"/>
            <a:ext cx="38862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10C25-35DE-42A0-8FBC-BFBB3ABD04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6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38862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48200" y="1676400"/>
            <a:ext cx="40386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2438400"/>
            <a:ext cx="38862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0F0F9-B720-478E-9EC7-D484661B7A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0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alt=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676400"/>
            <a:ext cx="8077200" cy="3657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5410200"/>
            <a:ext cx="8077200" cy="457200"/>
          </a:xfrm>
        </p:spPr>
        <p:txBody>
          <a:bodyPr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34CA0-7501-47BA-A6A1-8F9BF03371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676400"/>
            <a:ext cx="8077200" cy="3657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5410200"/>
            <a:ext cx="8077200" cy="457200"/>
          </a:xfrm>
        </p:spPr>
        <p:txBody>
          <a:bodyPr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D9CF4-FCD5-407F-8771-3038BBD28D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4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alt=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85800" y="1676400"/>
            <a:ext cx="76962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76400" y="5562600"/>
            <a:ext cx="5257800" cy="6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1FDA3-A14B-4666-AFA9-AA69A3E650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4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5D32C3-C8F9-4348-9470-97BA496F8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400" dirty="0" smtClean="0"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26" r:id="rId2"/>
    <p:sldLayoutId id="2147484034" r:id="rId3"/>
    <p:sldLayoutId id="2147484027" r:id="rId4"/>
    <p:sldLayoutId id="2147484035" r:id="rId5"/>
    <p:sldLayoutId id="2147484028" r:id="rId6"/>
    <p:sldLayoutId id="2147484036" r:id="rId7"/>
    <p:sldLayoutId id="2147484029" r:id="rId8"/>
    <p:sldLayoutId id="2147484037" r:id="rId9"/>
    <p:sldLayoutId id="2147484030" r:id="rId10"/>
    <p:sldLayoutId id="2147484038" r:id="rId11"/>
    <p:sldLayoutId id="2147484031" r:id="rId12"/>
    <p:sldLayoutId id="2147484039" r:id="rId13"/>
    <p:sldLayoutId id="2147484040" r:id="rId14"/>
    <p:sldLayoutId id="2147484032" r:id="rId15"/>
    <p:sldLayoutId id="2147484041" r:id="rId16"/>
    <p:sldLayoutId id="2147484042" r:id="rId17"/>
    <p:sldLayoutId id="2147484043" r:id="rId18"/>
    <p:sldLayoutId id="2147484044" r:id="rId19"/>
    <p:sldLayoutId id="2147484045" r:id="rId20"/>
    <p:sldLayoutId id="2147484046" r:id="rId2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hrq.gov/professionals/education/curriculum-tools/cusptoolkit/index.html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rcare.net/OTCSBSI/Staff_Training/Staff_Training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hrq.gov/teamsteppstools/instructor/index.html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qual/haicusp.htm" TargetMode="External"/><Relationship Id="rId2" Type="http://schemas.openxmlformats.org/officeDocument/2006/relationships/hyperlink" Target="http://www.cdc.gov/ncidod/dhqp/pdf/Scott_CostPaper.pdf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altLang="en-US" dirty="0">
                <a:ea typeface="Calibri" pitchFamily="34" charset="0"/>
              </a:rPr>
              <a:t>Assess and Adapt: Understanding the Science of Safety and Reliability</a:t>
            </a:r>
            <a:endParaRPr lang="en-US" dirty="0"/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990600" y="2286000"/>
            <a:ext cx="7143750" cy="29718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800" b="1" dirty="0" smtClean="0"/>
              <a:t>Lisa H. Lubomski, PhD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800" dirty="0" smtClean="0"/>
              <a:t>Assistant Professor, Johns Hopkins Medicine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800" dirty="0" smtClean="0"/>
              <a:t>Armstrong Institute for Patient Safety &amp; Quality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800" dirty="0" smtClean="0"/>
              <a:t>Department of Anesthesiology &amp; Critical Care Medicine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4E89FA5E-D77D-4F21-B203-41C0ADBD015C}" type="slidenum">
              <a:rPr lang="en-US"/>
              <a:pPr algn="l">
                <a:defRPr/>
              </a:pPr>
              <a:t>1</a:t>
            </a:fld>
            <a:endParaRPr lang="en-US" dirty="0"/>
          </a:p>
        </p:txBody>
      </p:sp>
      <p:pic>
        <p:nvPicPr>
          <p:cNvPr id="16390" name="Picture 3" descr="photo of Lisa Luboms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48150"/>
            <a:ext cx="1544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4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SimSun" pitchFamily="2" charset="-122"/>
              </a:rPr>
              <a:t>Model to Improve Care</a:t>
            </a: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D26BFD3A-7EBD-46BA-9811-CD50AA453868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en-US" altLang="en-US" sz="140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604" name="Content Placeholder 3" descr="Translating evidence into practice and implementing the Comprehensive Unit-based Safety Program are two keys to providing safer care."/>
          <p:cNvGrpSpPr>
            <a:grpSpLocks noGrp="1"/>
          </p:cNvGrpSpPr>
          <p:nvPr/>
        </p:nvGrpSpPr>
        <p:grpSpPr bwMode="auto">
          <a:xfrm>
            <a:off x="913984" y="1524000"/>
            <a:ext cx="7405243" cy="4952998"/>
            <a:chOff x="426633" y="1714014"/>
            <a:chExt cx="11165465" cy="4883084"/>
          </a:xfrm>
        </p:grpSpPr>
        <p:sp>
          <p:nvSpPr>
            <p:cNvPr id="5" name="Rectangle 4"/>
            <p:cNvSpPr/>
            <p:nvPr/>
          </p:nvSpPr>
          <p:spPr>
            <a:xfrm>
              <a:off x="6947420" y="1737615"/>
              <a:ext cx="4644678" cy="10281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latin typeface="Trebuchet MS" pitchFamily="34" charset="0"/>
                </a:rPr>
                <a:t>Comprehensive </a:t>
              </a:r>
              <a:r>
                <a:rPr lang="en-US" altLang="zh-CN" sz="2000" dirty="0" smtClean="0">
                  <a:latin typeface="Trebuchet MS" pitchFamily="34" charset="0"/>
                </a:rPr>
                <a:t>Unit-based </a:t>
              </a:r>
              <a:r>
                <a:rPr lang="en-US" altLang="zh-CN" sz="2000" dirty="0">
                  <a:latin typeface="Trebuchet MS" pitchFamily="34" charset="0"/>
                </a:rPr>
                <a:t>Safety Program (CUSP)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947420" y="2729488"/>
              <a:ext cx="4644677" cy="386761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346075" indent="-346075" eaLnBrk="0" fontAlgn="auto" hangingPunct="0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dirty="0" smtClean="0">
                  <a:solidFill>
                    <a:srgbClr val="FF0000"/>
                  </a:solidFill>
                </a:rPr>
                <a:t>Educate </a:t>
              </a:r>
              <a:r>
                <a:rPr lang="en-US" dirty="0">
                  <a:solidFill>
                    <a:srgbClr val="FF0000"/>
                  </a:solidFill>
                </a:rPr>
                <a:t>staff on science of </a:t>
              </a:r>
              <a:r>
                <a:rPr lang="en-US" dirty="0" smtClean="0">
                  <a:solidFill>
                    <a:srgbClr val="FF0000"/>
                  </a:solidFill>
                </a:rPr>
                <a:t>safety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346075" indent="-346075" eaLnBrk="0" fontAlgn="auto" hangingPunct="0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dirty="0">
                  <a:solidFill>
                    <a:schemeClr val="tx1"/>
                  </a:solidFill>
                </a:rPr>
                <a:t>Identify </a:t>
              </a:r>
              <a:r>
                <a:rPr lang="en-US" dirty="0" smtClean="0">
                  <a:solidFill>
                    <a:schemeClr val="tx1"/>
                  </a:solidFill>
                </a:rPr>
                <a:t>defects</a:t>
              </a:r>
              <a:endParaRPr lang="en-US" dirty="0">
                <a:solidFill>
                  <a:schemeClr val="tx1"/>
                </a:solidFill>
              </a:endParaRPr>
            </a:p>
            <a:p>
              <a:pPr marL="346075" indent="-346075" eaLnBrk="0" fontAlgn="auto" hangingPunct="0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dirty="0">
                  <a:solidFill>
                    <a:schemeClr val="tx1"/>
                  </a:solidFill>
                </a:rPr>
                <a:t>Assign executive to adopt </a:t>
              </a:r>
              <a:r>
                <a:rPr lang="en-US" dirty="0" smtClean="0">
                  <a:solidFill>
                    <a:schemeClr val="tx1"/>
                  </a:solidFill>
                </a:rPr>
                <a:t>unit</a:t>
              </a:r>
              <a:endParaRPr lang="en-US" dirty="0">
                <a:solidFill>
                  <a:schemeClr val="tx1"/>
                </a:solidFill>
              </a:endParaRPr>
            </a:p>
            <a:p>
              <a:pPr marL="346075" indent="-346075" eaLnBrk="0" fontAlgn="auto" hangingPunct="0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dirty="0">
                  <a:solidFill>
                    <a:schemeClr val="tx1"/>
                  </a:solidFill>
                </a:rPr>
                <a:t>Learn from one defect per </a:t>
              </a:r>
              <a:r>
                <a:rPr lang="en-US" dirty="0" smtClean="0">
                  <a:solidFill>
                    <a:schemeClr val="tx1"/>
                  </a:solidFill>
                </a:rPr>
                <a:t>quarter</a:t>
              </a:r>
              <a:endParaRPr lang="en-US" dirty="0">
                <a:solidFill>
                  <a:schemeClr val="tx1"/>
                </a:solidFill>
              </a:endParaRPr>
            </a:p>
            <a:p>
              <a:pPr marL="346075" indent="-346075" eaLnBrk="0" fontAlgn="auto" hangingPunct="0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dirty="0">
                  <a:solidFill>
                    <a:schemeClr val="tx1"/>
                  </a:solidFill>
                </a:rPr>
                <a:t>Implement teamwork tools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27260" y="1714014"/>
              <a:ext cx="4653155" cy="10154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000" dirty="0">
                <a:latin typeface="Trebuchet MS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latin typeface="Trebuchet MS" pitchFamily="34" charset="0"/>
                </a:rPr>
                <a:t>Translating Evidence </a:t>
              </a:r>
              <a:r>
                <a:rPr lang="en-US" altLang="zh-CN" sz="2000" dirty="0" smtClean="0">
                  <a:latin typeface="Trebuchet MS" pitchFamily="34" charset="0"/>
                </a:rPr>
                <a:t>into Practice (</a:t>
              </a:r>
              <a:r>
                <a:rPr lang="en-US" altLang="zh-CN" sz="2000" dirty="0" err="1" smtClean="0">
                  <a:latin typeface="Trebuchet MS" pitchFamily="34" charset="0"/>
                </a:rPr>
                <a:t>TRiP</a:t>
              </a:r>
              <a:r>
                <a:rPr lang="en-US" altLang="zh-CN" sz="2000" dirty="0">
                  <a:latin typeface="Trebuchet MS" pitchFamily="34" charset="0"/>
                </a:rPr>
                <a:t>)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000" dirty="0">
                <a:latin typeface="Trebuchet MS" pitchFamily="34" charset="0"/>
              </a:endParaRPr>
            </a:p>
          </p:txBody>
        </p:sp>
        <p:sp>
          <p:nvSpPr>
            <p:cNvPr id="8" name="Rectangle 7" descr="a table model to improve care by translating evidence into practice and comprehensive unit based safety program" title="model"/>
            <p:cNvSpPr/>
            <p:nvPr/>
          </p:nvSpPr>
          <p:spPr>
            <a:xfrm>
              <a:off x="426633" y="2729488"/>
              <a:ext cx="4653153" cy="386760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342900" indent="-342900" eaLnBrk="0" fontAlgn="auto" hangingPunct="0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Summarize </a:t>
              </a:r>
              <a:r>
                <a:rPr lang="en-US" dirty="0">
                  <a:solidFill>
                    <a:schemeClr val="tx1"/>
                  </a:solidFill>
                </a:rPr>
                <a:t>the  evidence in a </a:t>
              </a:r>
              <a:r>
                <a:rPr lang="en-US" dirty="0" smtClean="0">
                  <a:solidFill>
                    <a:schemeClr val="tx1"/>
                  </a:solidFill>
                </a:rPr>
                <a:t>checklist</a:t>
              </a:r>
              <a:endParaRPr lang="en-US" dirty="0">
                <a:solidFill>
                  <a:schemeClr val="tx1"/>
                </a:solidFill>
              </a:endParaRPr>
            </a:p>
            <a:p>
              <a:pPr marL="342900" indent="-342900" eaLnBrk="0" fontAlgn="auto" hangingPunct="0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dirty="0">
                  <a:solidFill>
                    <a:schemeClr val="tx1"/>
                  </a:solidFill>
                </a:rPr>
                <a:t>Identify local barriers to implementation </a:t>
              </a:r>
            </a:p>
            <a:p>
              <a:pPr marL="342900" indent="-342900" eaLnBrk="0" fontAlgn="auto" hangingPunct="0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dirty="0">
                  <a:solidFill>
                    <a:schemeClr val="tx1"/>
                  </a:solidFill>
                </a:rPr>
                <a:t>Measure  </a:t>
              </a:r>
              <a:r>
                <a:rPr lang="en-US" dirty="0" smtClean="0">
                  <a:solidFill>
                    <a:schemeClr val="tx1"/>
                  </a:solidFill>
                </a:rPr>
                <a:t>performance</a:t>
              </a:r>
              <a:endParaRPr lang="en-US" dirty="0">
                <a:solidFill>
                  <a:schemeClr val="tx1"/>
                </a:solidFill>
              </a:endParaRPr>
            </a:p>
            <a:p>
              <a:pPr marL="342900" indent="-342900" eaLnBrk="0" fontAlgn="auto" hangingPunct="0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dirty="0">
                  <a:solidFill>
                    <a:schemeClr val="tx1"/>
                  </a:solidFill>
                </a:rPr>
                <a:t>Ensure all patients get the evidence</a:t>
              </a:r>
            </a:p>
            <a:p>
              <a:pPr marL="800100" lvl="1" indent="-342900" eaLnBrk="0" fontAlgn="auto" hangingPunct="0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Engage</a:t>
              </a:r>
            </a:p>
            <a:p>
              <a:pPr marL="800100" lvl="1" indent="-342900" eaLnBrk="0" fontAlgn="auto" hangingPunct="0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Educate</a:t>
              </a:r>
            </a:p>
            <a:p>
              <a:pPr marL="800100" lvl="1" indent="-342900" eaLnBrk="0" fontAlgn="auto" hangingPunct="0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Execute</a:t>
              </a:r>
            </a:p>
            <a:p>
              <a:pPr marL="800100" lvl="1" indent="-342900" eaLnBrk="0" fontAlgn="auto" hangingPunct="0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Evaluate</a:t>
              </a:r>
            </a:p>
            <a:p>
              <a:pPr marL="342900" indent="-342900" eaLnBrk="0" fontAlgn="auto" hangingPunct="0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marL="342900" indent="-342900" eaLnBrk="0" fontAlgn="auto" hangingPunct="0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eaLnBrk="0" fontAlgn="auto" hangingPunct="0">
                <a:spcBef>
                  <a:spcPts val="0"/>
                </a:spcBef>
                <a:spcAft>
                  <a:spcPts val="600"/>
                </a:spcAft>
                <a:defRPr/>
              </a:pPr>
              <a:endParaRPr lang="en-US" dirty="0"/>
            </a:p>
          </p:txBody>
        </p:sp>
      </p:grpSp>
      <p:grpSp>
        <p:nvGrpSpPr>
          <p:cNvPr id="2" name="Group 1" descr="alt=&quot;&quot;"/>
          <p:cNvGrpSpPr/>
          <p:nvPr/>
        </p:nvGrpSpPr>
        <p:grpSpPr>
          <a:xfrm>
            <a:off x="3810000" y="2974674"/>
            <a:ext cx="1508974" cy="2283126"/>
            <a:chOff x="3367826" y="3000866"/>
            <a:chExt cx="1508974" cy="2283126"/>
          </a:xfrm>
        </p:grpSpPr>
        <p:grpSp>
          <p:nvGrpSpPr>
            <p:cNvPr id="25608" name="Group 2"/>
            <p:cNvGrpSpPr>
              <a:grpSpLocks/>
            </p:cNvGrpSpPr>
            <p:nvPr/>
          </p:nvGrpSpPr>
          <p:grpSpPr bwMode="auto">
            <a:xfrm>
              <a:off x="3367826" y="3937792"/>
              <a:ext cx="1493837" cy="1346200"/>
              <a:chOff x="5257801" y="3200400"/>
              <a:chExt cx="1493837" cy="1371196"/>
            </a:xfrm>
          </p:grpSpPr>
          <p:sp>
            <p:nvSpPr>
              <p:cNvPr id="13" name="Curved Right Arrow 12"/>
              <p:cNvSpPr/>
              <p:nvPr/>
            </p:nvSpPr>
            <p:spPr bwMode="auto">
              <a:xfrm>
                <a:off x="5257801" y="3276398"/>
                <a:ext cx="685800" cy="1295198"/>
              </a:xfrm>
              <a:prstGeom prst="curved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urved Left Arrow 13"/>
              <p:cNvSpPr/>
              <p:nvPr/>
            </p:nvSpPr>
            <p:spPr>
              <a:xfrm flipV="1">
                <a:off x="6019801" y="3200400"/>
                <a:ext cx="731837" cy="1295197"/>
              </a:xfrm>
              <a:prstGeom prst="curvedLef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Right Arrow 10"/>
            <p:cNvSpPr/>
            <p:nvPr/>
          </p:nvSpPr>
          <p:spPr bwMode="auto">
            <a:xfrm>
              <a:off x="3467046" y="3000866"/>
              <a:ext cx="1409754" cy="484188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  <a:cs typeface="Tahoma" pitchFamily="34" charset="0"/>
              </a:rPr>
              <a:t>CUSP and CAUTI Interventions</a:t>
            </a:r>
          </a:p>
        </p:txBody>
      </p:sp>
      <p:graphicFrame>
        <p:nvGraphicFramePr>
          <p:cNvPr id="5" name="Content Placeholder 4" descr="Alt=&quot; 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166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8DC5CB2D-85D2-47F7-9E58-AEFA6394113A}" type="slidenum">
              <a:rPr lang="en-US" sz="1400" smtClean="0"/>
              <a:pPr algn="l">
                <a:defRPr/>
              </a:pPr>
              <a:t>11</a:t>
            </a:fld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CUSP?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Comprehensive Unit-based Safety Program</a:t>
            </a:r>
          </a:p>
          <a:p>
            <a:endParaRPr lang="en-US" dirty="0"/>
          </a:p>
          <a:p>
            <a:r>
              <a:rPr lang="en-US" dirty="0" smtClean="0"/>
              <a:t>An intervention to improve teamwork and safety culture and learn from mistakes</a:t>
            </a:r>
          </a:p>
          <a:p>
            <a:endParaRPr lang="en-US" dirty="0"/>
          </a:p>
          <a:p>
            <a:r>
              <a:rPr lang="en-US" dirty="0">
                <a:hlinkClick r:id="rId2" tooltip="CUSP toolkit on the AHRQ website"/>
              </a:rPr>
              <a:t>http://www.ahrq.gov/professionals/education/curriculum-tools/cusptoolkit/</a:t>
            </a:r>
            <a:r>
              <a:rPr lang="en-US" dirty="0" smtClean="0">
                <a:hlinkClick r:id="rId2" tooltip="CUSP toolkit on the AHRQ website"/>
              </a:rPr>
              <a:t>index.html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 algn="l">
              <a:defRPr/>
            </a:pPr>
            <a:fld id="{8DC5CB2D-85D2-47F7-9E58-AEFA6394113A}" type="slidenum">
              <a:rPr lang="en-US" sz="1400" smtClean="0"/>
              <a:pPr algn="l">
                <a:defRPr/>
              </a:pPr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36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/>
              <a:t>Use of CUSP Results In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Improved engagement of staff and senior leadership</a:t>
            </a:r>
          </a:p>
          <a:p>
            <a:r>
              <a:rPr lang="en-US" dirty="0" smtClean="0"/>
              <a:t>Improved communication among care team members</a:t>
            </a:r>
          </a:p>
          <a:p>
            <a:r>
              <a:rPr lang="en-US" dirty="0" smtClean="0"/>
              <a:t>Shared mental models</a:t>
            </a:r>
          </a:p>
          <a:p>
            <a:r>
              <a:rPr lang="en-US" dirty="0" smtClean="0"/>
              <a:t>Knowledge and awareness of potential hazards and barriers to safety</a:t>
            </a:r>
          </a:p>
          <a:p>
            <a:r>
              <a:rPr lang="en-US" dirty="0" smtClean="0"/>
              <a:t>Collaborative focus on systems of care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 algn="l">
              <a:defRPr/>
            </a:pPr>
            <a:fld id="{8DC5CB2D-85D2-47F7-9E58-AEFA6394113A}" type="slidenum">
              <a:rPr lang="en-US" sz="1400" smtClean="0"/>
              <a:pPr algn="l">
                <a:defRPr/>
              </a:pPr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5082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522F5FE4-0ECF-4F23-A9DA-CED785B1B9E6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14</a:t>
            </a:fld>
            <a:endParaRPr lang="en-US" alt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9700" name="Content Placeholder 4" descr="The &quot;Understand the Science of Safety&quot; module.  The CUSP Toolkit, a modular approach to patient safety.  Modules presented in this toolkit are interconnected and are aimed at improving patient safety.  The “Understand the Science of Safety” module.  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663" y="1676400"/>
            <a:ext cx="5324475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CUSP Toolkit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  <a:cs typeface="Arial" charset="0"/>
              </a:rPr>
              <a:t>The Science of Safety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14059BC9-EA34-4B83-8F2A-5E976028CC0E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en-US" altLang="en-US" sz="140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914400" y="1676400"/>
            <a:ext cx="7315200" cy="4114800"/>
          </a:xfrm>
        </p:spPr>
        <p:txBody>
          <a:bodyPr rtlCol="0">
            <a:noAutofit/>
          </a:bodyPr>
          <a:lstStyle/>
          <a:p>
            <a:pPr marL="34747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  <a:cs typeface="Arial" charset="0"/>
              </a:rPr>
              <a:t>Every system is perfectly designed to achieve its end results</a:t>
            </a:r>
          </a:p>
          <a:p>
            <a:pPr marL="34747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  <a:cs typeface="Arial" charset="0"/>
              </a:rPr>
              <a:t>Safe design principles must be applied to technical work and teamwork</a:t>
            </a:r>
            <a:endParaRPr lang="en-US" altLang="en-US" dirty="0">
              <a:latin typeface="+mj-lt"/>
              <a:ea typeface="ＭＳ Ｐゴシック" pitchFamily="34" charset="-128"/>
              <a:cs typeface="Arial" charset="0"/>
            </a:endParaRPr>
          </a:p>
          <a:p>
            <a:pPr marL="34747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  <a:cs typeface="Arial" charset="0"/>
              </a:rPr>
              <a:t>Teams make wise decisions when there is diverse and independent input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Understanding System Factors 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85E1D727-0213-40D3-9F33-4694A58C6C19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16</a:t>
            </a:fld>
            <a:endParaRPr lang="en-US" altLang="en-US" sz="140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0037" name="Text Box 21"/>
          <p:cNvSpPr txBox="1">
            <a:spLocks noChangeArrowheads="1"/>
          </p:cNvSpPr>
          <p:nvPr/>
        </p:nvSpPr>
        <p:spPr bwMode="auto">
          <a:xfrm>
            <a:off x="2005013" y="6324600"/>
            <a:ext cx="281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1025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Adapted from Vincent</a:t>
            </a:r>
          </a:p>
        </p:txBody>
      </p:sp>
      <p:grpSp>
        <p:nvGrpSpPr>
          <p:cNvPr id="31749" name="Group 2" descr="System factors vary by environment.  More local environments nest within larger environments."/>
          <p:cNvGrpSpPr>
            <a:grpSpLocks/>
          </p:cNvGrpSpPr>
          <p:nvPr/>
        </p:nvGrpSpPr>
        <p:grpSpPr bwMode="auto">
          <a:xfrm>
            <a:off x="1524000" y="1722438"/>
            <a:ext cx="6781800" cy="3763962"/>
            <a:chOff x="1524000" y="1368425"/>
            <a:chExt cx="6781799" cy="3763963"/>
          </a:xfrm>
        </p:grpSpPr>
        <p:grpSp>
          <p:nvGrpSpPr>
            <p:cNvPr id="31750" name="Group 1"/>
            <p:cNvGrpSpPr>
              <a:grpSpLocks/>
            </p:cNvGrpSpPr>
            <p:nvPr/>
          </p:nvGrpSpPr>
          <p:grpSpPr bwMode="auto">
            <a:xfrm>
              <a:off x="1524000" y="1368425"/>
              <a:ext cx="6167438" cy="3763963"/>
              <a:chOff x="1524000" y="1368425"/>
              <a:chExt cx="6167438" cy="3763963"/>
            </a:xfrm>
          </p:grpSpPr>
          <p:sp>
            <p:nvSpPr>
              <p:cNvPr id="31754" name="Oval 3"/>
              <p:cNvSpPr>
                <a:spLocks noChangeArrowheads="1"/>
              </p:cNvSpPr>
              <p:nvPr/>
            </p:nvSpPr>
            <p:spPr bwMode="auto">
              <a:xfrm>
                <a:off x="1524000" y="1368425"/>
                <a:ext cx="6167438" cy="3763963"/>
              </a:xfrm>
              <a:prstGeom prst="ellipse">
                <a:avLst/>
              </a:prstGeom>
              <a:solidFill>
                <a:srgbClr val="FF0000"/>
              </a:solidFill>
              <a:ln w="9525">
                <a:round/>
                <a:headEnd/>
                <a:tailEnd/>
              </a:ln>
              <a:scene3d>
                <a:camera prst="legacyPerspectiveBottom"/>
                <a:lightRig rig="legacyFlat2" dir="t"/>
              </a:scene3d>
              <a:sp3d extrusionH="121893000" prstMaterial="legacyMetal">
                <a:bevelT w="13500" h="13500" prst="angle"/>
                <a:bevelB w="13500" h="13500" prst="angle"/>
                <a:extrusionClr>
                  <a:srgbClr val="E2E2E2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  <a:ea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388" name="Oval 4"/>
              <p:cNvSpPr>
                <a:spLocks noChangeArrowheads="1"/>
              </p:cNvSpPr>
              <p:nvPr/>
            </p:nvSpPr>
            <p:spPr bwMode="auto">
              <a:xfrm>
                <a:off x="1905000" y="1825625"/>
                <a:ext cx="5416549" cy="3149601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bg1"/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756" name="Oval 5"/>
              <p:cNvSpPr>
                <a:spLocks noChangeArrowheads="1"/>
              </p:cNvSpPr>
              <p:nvPr/>
            </p:nvSpPr>
            <p:spPr bwMode="auto">
              <a:xfrm>
                <a:off x="2286000" y="2284413"/>
                <a:ext cx="4740275" cy="2744787"/>
              </a:xfrm>
              <a:prstGeom prst="ellipse">
                <a:avLst/>
              </a:prstGeom>
              <a:solidFill>
                <a:srgbClr val="565FD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  <a:ea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757" name="Oval 6"/>
              <p:cNvSpPr>
                <a:spLocks noChangeArrowheads="1"/>
              </p:cNvSpPr>
              <p:nvPr/>
            </p:nvSpPr>
            <p:spPr bwMode="auto">
              <a:xfrm>
                <a:off x="2693988" y="2665413"/>
                <a:ext cx="4087812" cy="2325687"/>
              </a:xfrm>
              <a:prstGeom prst="ellipse">
                <a:avLst/>
              </a:prstGeom>
              <a:gradFill rotWithShape="0">
                <a:gsLst>
                  <a:gs pos="0">
                    <a:srgbClr val="9933FF"/>
                  </a:gs>
                  <a:gs pos="100000">
                    <a:srgbClr val="471876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  <a:ea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758" name="Oval 7"/>
              <p:cNvSpPr>
                <a:spLocks noChangeArrowheads="1"/>
              </p:cNvSpPr>
              <p:nvPr/>
            </p:nvSpPr>
            <p:spPr bwMode="auto">
              <a:xfrm>
                <a:off x="3016250" y="3046413"/>
                <a:ext cx="3262313" cy="1874837"/>
              </a:xfrm>
              <a:prstGeom prst="ellipse">
                <a:avLst/>
              </a:prstGeom>
              <a:gradFill rotWithShape="0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  <a:ea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759" name="Oval 8"/>
              <p:cNvSpPr>
                <a:spLocks noChangeArrowheads="1"/>
              </p:cNvSpPr>
              <p:nvPr/>
            </p:nvSpPr>
            <p:spPr bwMode="auto">
              <a:xfrm>
                <a:off x="3333750" y="3363913"/>
                <a:ext cx="2570163" cy="1439862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  <a:ea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760" name="Text Box 9"/>
              <p:cNvSpPr txBox="1">
                <a:spLocks noChangeArrowheads="1"/>
              </p:cNvSpPr>
              <p:nvPr/>
            </p:nvSpPr>
            <p:spPr bwMode="auto">
              <a:xfrm>
                <a:off x="3878263" y="1898650"/>
                <a:ext cx="1447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FFFF"/>
                    </a:solidFill>
                    <a:ea typeface="Calibri" pitchFamily="34" charset="0"/>
                    <a:cs typeface="Calibri" pitchFamily="34" charset="0"/>
                  </a:rPr>
                  <a:t>Regional</a:t>
                </a:r>
              </a:p>
            </p:txBody>
          </p:sp>
          <p:sp>
            <p:nvSpPr>
              <p:cNvPr id="31761" name="Text Box 10"/>
              <p:cNvSpPr txBox="1">
                <a:spLocks noChangeArrowheads="1"/>
              </p:cNvSpPr>
              <p:nvPr/>
            </p:nvSpPr>
            <p:spPr bwMode="auto">
              <a:xfrm>
                <a:off x="3200400" y="2362200"/>
                <a:ext cx="2819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FFFF"/>
                    </a:solidFill>
                    <a:ea typeface="Calibri" pitchFamily="34" charset="0"/>
                    <a:cs typeface="Calibri" pitchFamily="34" charset="0"/>
                  </a:rPr>
                  <a:t>Clinic</a:t>
                </a:r>
              </a:p>
            </p:txBody>
          </p:sp>
          <p:sp>
            <p:nvSpPr>
              <p:cNvPr id="31762" name="Text Box 11"/>
              <p:cNvSpPr txBox="1">
                <a:spLocks noChangeArrowheads="1"/>
              </p:cNvSpPr>
              <p:nvPr/>
            </p:nvSpPr>
            <p:spPr bwMode="auto">
              <a:xfrm>
                <a:off x="3130550" y="2678668"/>
                <a:ext cx="29733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FFFF"/>
                    </a:solidFill>
                    <a:ea typeface="Calibri" pitchFamily="34" charset="0"/>
                    <a:cs typeface="Calibri" pitchFamily="34" charset="0"/>
                  </a:rPr>
                  <a:t>Work Environment</a:t>
                </a:r>
              </a:p>
            </p:txBody>
          </p:sp>
          <p:sp>
            <p:nvSpPr>
              <p:cNvPr id="31763" name="Text Box 12"/>
              <p:cNvSpPr txBox="1">
                <a:spLocks noChangeArrowheads="1"/>
              </p:cNvSpPr>
              <p:nvPr/>
            </p:nvSpPr>
            <p:spPr bwMode="auto">
              <a:xfrm>
                <a:off x="3389313" y="3068638"/>
                <a:ext cx="2438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ea typeface="Calibri" pitchFamily="34" charset="0"/>
                    <a:cs typeface="Calibri" pitchFamily="34" charset="0"/>
                  </a:rPr>
                  <a:t>Team Factors</a:t>
                </a:r>
              </a:p>
            </p:txBody>
          </p:sp>
          <p:sp>
            <p:nvSpPr>
              <p:cNvPr id="31764" name="Text Box 13"/>
              <p:cNvSpPr txBox="1">
                <a:spLocks noChangeArrowheads="1"/>
              </p:cNvSpPr>
              <p:nvPr/>
            </p:nvSpPr>
            <p:spPr bwMode="auto">
              <a:xfrm>
                <a:off x="2895600" y="3440668"/>
                <a:ext cx="34512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FFFF"/>
                    </a:solidFill>
                    <a:ea typeface="Calibri" pitchFamily="34" charset="0"/>
                    <a:cs typeface="Calibri" pitchFamily="34" charset="0"/>
                  </a:rPr>
                  <a:t>Individual Provider</a:t>
                </a:r>
              </a:p>
            </p:txBody>
          </p:sp>
          <p:sp>
            <p:nvSpPr>
              <p:cNvPr id="31765" name="Oval 14"/>
              <p:cNvSpPr>
                <a:spLocks noChangeArrowheads="1"/>
              </p:cNvSpPr>
              <p:nvPr/>
            </p:nvSpPr>
            <p:spPr bwMode="auto">
              <a:xfrm>
                <a:off x="3657600" y="3730625"/>
                <a:ext cx="1984375" cy="1085850"/>
              </a:xfrm>
              <a:prstGeom prst="ellipse">
                <a:avLst/>
              </a:prstGeom>
              <a:solidFill>
                <a:srgbClr val="5C3BC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  <a:ea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766" name="Oval 15"/>
              <p:cNvSpPr>
                <a:spLocks noChangeArrowheads="1"/>
              </p:cNvSpPr>
              <p:nvPr/>
            </p:nvSpPr>
            <p:spPr bwMode="auto">
              <a:xfrm>
                <a:off x="3960813" y="4054475"/>
                <a:ext cx="1381125" cy="641350"/>
              </a:xfrm>
              <a:prstGeom prst="ellipse">
                <a:avLst/>
              </a:prstGeom>
              <a:solidFill>
                <a:srgbClr val="FFFF00"/>
              </a:solidFill>
              <a:ln w="9525"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887400" prstMaterial="legacyMetal">
                <a:bevelT w="13500" h="13500" prst="angle"/>
                <a:bevelB w="13500" h="13500" prst="angle"/>
                <a:extrusionClr>
                  <a:srgbClr val="A5299C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  <a:ea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767" name="Text Box 17"/>
              <p:cNvSpPr txBox="1">
                <a:spLocks noChangeArrowheads="1"/>
              </p:cNvSpPr>
              <p:nvPr/>
            </p:nvSpPr>
            <p:spPr bwMode="auto">
              <a:xfrm>
                <a:off x="3414713" y="3787775"/>
                <a:ext cx="2438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FFFF"/>
                    </a:solidFill>
                    <a:ea typeface="Calibri" pitchFamily="34" charset="0"/>
                    <a:cs typeface="Calibri" pitchFamily="34" charset="0"/>
                  </a:rPr>
                  <a:t>Task Factors</a:t>
                </a:r>
              </a:p>
            </p:txBody>
          </p:sp>
          <p:sp>
            <p:nvSpPr>
              <p:cNvPr id="31768" name="Text Box 18" descr="Alt=&quot; &quot;"/>
              <p:cNvSpPr txBox="1">
                <a:spLocks noChangeArrowheads="1"/>
              </p:cNvSpPr>
              <p:nvPr/>
            </p:nvSpPr>
            <p:spPr bwMode="auto">
              <a:xfrm>
                <a:off x="2359025" y="4213225"/>
                <a:ext cx="27432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FFFF"/>
                    </a:solidFill>
                    <a:ea typeface="Calibri" pitchFamily="34" charset="0"/>
                    <a:cs typeface="Calibri" pitchFamily="34" charset="0"/>
                  </a:rPr>
                  <a:t>Patient Characteristics</a:t>
                </a:r>
              </a:p>
            </p:txBody>
          </p:sp>
          <p:sp>
            <p:nvSpPr>
              <p:cNvPr id="31769" name="Text Box 19"/>
              <p:cNvSpPr txBox="1">
                <a:spLocks noChangeArrowheads="1"/>
              </p:cNvSpPr>
              <p:nvPr/>
            </p:nvSpPr>
            <p:spPr bwMode="auto">
              <a:xfrm>
                <a:off x="3813175" y="1466850"/>
                <a:ext cx="16002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ea typeface="Calibri" pitchFamily="34" charset="0"/>
                    <a:cs typeface="Calibri" pitchFamily="34" charset="0"/>
                  </a:rPr>
                  <a:t>Corporate </a:t>
                </a:r>
              </a:p>
            </p:txBody>
          </p:sp>
        </p:grp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 flipH="1">
              <a:off x="4739819" y="2054225"/>
              <a:ext cx="3565980" cy="2359251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ystem defects or hazards are analogous to holes in pieces of swiss cheese. When several hazards align, harm can occur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819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AE72DE85-C093-4BA5-8C74-1840C01A789F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17</a:t>
            </a:fld>
            <a:endParaRPr lang="en-US" altLang="en-US" sz="140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77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System Failures Leading to Error</a:t>
            </a:r>
            <a:br>
              <a:rPr lang="en-US" altLang="en-US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</a:br>
            <a:r>
              <a:rPr lang="en-US" altLang="en-US" sz="220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(</a:t>
            </a:r>
            <a:r>
              <a:rPr lang="en-US" altLang="en-US" sz="2200" smtClean="0">
                <a:solidFill>
                  <a:schemeClr val="bg1"/>
                </a:solidFill>
                <a:latin typeface="Arial" charset="0"/>
              </a:rPr>
              <a:t>Reason, 1990)</a:t>
            </a:r>
            <a:endParaRPr lang="en-US" altLang="en-US" sz="2200" smtClean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cs typeface="Arial" charset="0"/>
              </a:rPr>
              <a:t>Three Principles of Safe Design 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40D968B0-B403-42F4-8520-D38614E80B3A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18</a:t>
            </a:fld>
            <a:endParaRPr lang="en-US" altLang="en-US" sz="140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14" descr="Three principles of safe design include: standardize, create independent checks, learn from defects."/>
          <p:cNvGrpSpPr/>
          <p:nvPr/>
        </p:nvGrpSpPr>
        <p:grpSpPr>
          <a:xfrm>
            <a:off x="1600200" y="2721444"/>
            <a:ext cx="5980546" cy="2079156"/>
            <a:chOff x="990600" y="2057400"/>
            <a:chExt cx="5413248" cy="1889221"/>
          </a:xfrm>
          <a:gradFill flip="none" rotWithShape="1">
            <a:gsLst>
              <a:gs pos="0">
                <a:srgbClr val="00B588">
                  <a:shade val="30000"/>
                  <a:satMod val="115000"/>
                </a:srgbClr>
              </a:gs>
              <a:gs pos="50000">
                <a:srgbClr val="00B588">
                  <a:shade val="67500"/>
                  <a:satMod val="115000"/>
                </a:srgbClr>
              </a:gs>
              <a:gs pos="100000">
                <a:srgbClr val="00B588">
                  <a:shade val="100000"/>
                  <a:satMod val="115000"/>
                </a:srgbClr>
              </a:gs>
            </a:gsLst>
            <a:lin ang="8100000" scaled="1"/>
            <a:tileRect/>
          </a:gradFill>
        </p:grpSpPr>
        <p:sp>
          <p:nvSpPr>
            <p:cNvPr id="7" name="Freeform 6"/>
            <p:cNvSpPr/>
            <p:nvPr/>
          </p:nvSpPr>
          <p:spPr>
            <a:xfrm>
              <a:off x="990600" y="2057400"/>
              <a:ext cx="1755648" cy="1889221"/>
            </a:xfrm>
            <a:custGeom>
              <a:avLst/>
              <a:gdLst>
                <a:gd name="connsiteX0" fmla="*/ 0 w 1000849"/>
                <a:gd name="connsiteY0" fmla="*/ 166812 h 1625600"/>
                <a:gd name="connsiteX1" fmla="*/ 48858 w 1000849"/>
                <a:gd name="connsiteY1" fmla="*/ 48858 h 1625600"/>
                <a:gd name="connsiteX2" fmla="*/ 166812 w 1000849"/>
                <a:gd name="connsiteY2" fmla="*/ 0 h 1625600"/>
                <a:gd name="connsiteX3" fmla="*/ 834037 w 1000849"/>
                <a:gd name="connsiteY3" fmla="*/ 0 h 1625600"/>
                <a:gd name="connsiteX4" fmla="*/ 951991 w 1000849"/>
                <a:gd name="connsiteY4" fmla="*/ 48858 h 1625600"/>
                <a:gd name="connsiteX5" fmla="*/ 1000849 w 1000849"/>
                <a:gd name="connsiteY5" fmla="*/ 166812 h 1625600"/>
                <a:gd name="connsiteX6" fmla="*/ 1000849 w 1000849"/>
                <a:gd name="connsiteY6" fmla="*/ 1458788 h 1625600"/>
                <a:gd name="connsiteX7" fmla="*/ 951991 w 1000849"/>
                <a:gd name="connsiteY7" fmla="*/ 1576742 h 1625600"/>
                <a:gd name="connsiteX8" fmla="*/ 834037 w 1000849"/>
                <a:gd name="connsiteY8" fmla="*/ 1625600 h 1625600"/>
                <a:gd name="connsiteX9" fmla="*/ 166812 w 1000849"/>
                <a:gd name="connsiteY9" fmla="*/ 1625600 h 1625600"/>
                <a:gd name="connsiteX10" fmla="*/ 48858 w 1000849"/>
                <a:gd name="connsiteY10" fmla="*/ 1576742 h 1625600"/>
                <a:gd name="connsiteX11" fmla="*/ 0 w 1000849"/>
                <a:gd name="connsiteY11" fmla="*/ 1458788 h 1625600"/>
                <a:gd name="connsiteX12" fmla="*/ 0 w 1000849"/>
                <a:gd name="connsiteY12" fmla="*/ 166812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849" h="1625600">
                  <a:moveTo>
                    <a:pt x="0" y="166812"/>
                  </a:moveTo>
                  <a:cubicBezTo>
                    <a:pt x="0" y="122571"/>
                    <a:pt x="17575" y="80141"/>
                    <a:pt x="48858" y="48858"/>
                  </a:cubicBezTo>
                  <a:cubicBezTo>
                    <a:pt x="80141" y="17575"/>
                    <a:pt x="122571" y="0"/>
                    <a:pt x="166812" y="0"/>
                  </a:cubicBezTo>
                  <a:lnTo>
                    <a:pt x="834037" y="0"/>
                  </a:lnTo>
                  <a:cubicBezTo>
                    <a:pt x="878278" y="0"/>
                    <a:pt x="920708" y="17575"/>
                    <a:pt x="951991" y="48858"/>
                  </a:cubicBezTo>
                  <a:cubicBezTo>
                    <a:pt x="983274" y="80141"/>
                    <a:pt x="1000849" y="122571"/>
                    <a:pt x="1000849" y="166812"/>
                  </a:cubicBezTo>
                  <a:lnTo>
                    <a:pt x="1000849" y="1458788"/>
                  </a:lnTo>
                  <a:cubicBezTo>
                    <a:pt x="1000849" y="1503029"/>
                    <a:pt x="983274" y="1545459"/>
                    <a:pt x="951991" y="1576742"/>
                  </a:cubicBezTo>
                  <a:cubicBezTo>
                    <a:pt x="920708" y="1608025"/>
                    <a:pt x="878278" y="1625600"/>
                    <a:pt x="834037" y="1625600"/>
                  </a:cubicBezTo>
                  <a:lnTo>
                    <a:pt x="166812" y="1625600"/>
                  </a:lnTo>
                  <a:cubicBezTo>
                    <a:pt x="122571" y="1625600"/>
                    <a:pt x="80141" y="1608025"/>
                    <a:pt x="48858" y="1576742"/>
                  </a:cubicBezTo>
                  <a:cubicBezTo>
                    <a:pt x="17575" y="1545459"/>
                    <a:pt x="0" y="1503029"/>
                    <a:pt x="0" y="1458788"/>
                  </a:cubicBezTo>
                  <a:lnTo>
                    <a:pt x="0" y="166812"/>
                  </a:lnTo>
                  <a:close/>
                </a:path>
              </a:pathLst>
            </a:custGeom>
            <a:solidFill>
              <a:srgbClr val="FF5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90767" tIns="90767" rIns="90767" bIns="90767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ea typeface="ＭＳ Ｐゴシック"/>
                  <a:cs typeface="Arial" pitchFamily="34" charset="0"/>
                </a:rPr>
                <a:t>Standardize</a:t>
              </a:r>
              <a:endParaRPr lang="en-US" sz="2400" dirty="0">
                <a:cs typeface="Arial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819400" y="2057400"/>
              <a:ext cx="1755648" cy="1889221"/>
            </a:xfrm>
            <a:custGeom>
              <a:avLst/>
              <a:gdLst>
                <a:gd name="connsiteX0" fmla="*/ 0 w 1000849"/>
                <a:gd name="connsiteY0" fmla="*/ 166812 h 1625600"/>
                <a:gd name="connsiteX1" fmla="*/ 48858 w 1000849"/>
                <a:gd name="connsiteY1" fmla="*/ 48858 h 1625600"/>
                <a:gd name="connsiteX2" fmla="*/ 166812 w 1000849"/>
                <a:gd name="connsiteY2" fmla="*/ 0 h 1625600"/>
                <a:gd name="connsiteX3" fmla="*/ 834037 w 1000849"/>
                <a:gd name="connsiteY3" fmla="*/ 0 h 1625600"/>
                <a:gd name="connsiteX4" fmla="*/ 951991 w 1000849"/>
                <a:gd name="connsiteY4" fmla="*/ 48858 h 1625600"/>
                <a:gd name="connsiteX5" fmla="*/ 1000849 w 1000849"/>
                <a:gd name="connsiteY5" fmla="*/ 166812 h 1625600"/>
                <a:gd name="connsiteX6" fmla="*/ 1000849 w 1000849"/>
                <a:gd name="connsiteY6" fmla="*/ 1458788 h 1625600"/>
                <a:gd name="connsiteX7" fmla="*/ 951991 w 1000849"/>
                <a:gd name="connsiteY7" fmla="*/ 1576742 h 1625600"/>
                <a:gd name="connsiteX8" fmla="*/ 834037 w 1000849"/>
                <a:gd name="connsiteY8" fmla="*/ 1625600 h 1625600"/>
                <a:gd name="connsiteX9" fmla="*/ 166812 w 1000849"/>
                <a:gd name="connsiteY9" fmla="*/ 1625600 h 1625600"/>
                <a:gd name="connsiteX10" fmla="*/ 48858 w 1000849"/>
                <a:gd name="connsiteY10" fmla="*/ 1576742 h 1625600"/>
                <a:gd name="connsiteX11" fmla="*/ 0 w 1000849"/>
                <a:gd name="connsiteY11" fmla="*/ 1458788 h 1625600"/>
                <a:gd name="connsiteX12" fmla="*/ 0 w 1000849"/>
                <a:gd name="connsiteY12" fmla="*/ 166812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849" h="1625600">
                  <a:moveTo>
                    <a:pt x="0" y="166812"/>
                  </a:moveTo>
                  <a:cubicBezTo>
                    <a:pt x="0" y="122571"/>
                    <a:pt x="17575" y="80141"/>
                    <a:pt x="48858" y="48858"/>
                  </a:cubicBezTo>
                  <a:cubicBezTo>
                    <a:pt x="80141" y="17575"/>
                    <a:pt x="122571" y="0"/>
                    <a:pt x="166812" y="0"/>
                  </a:cubicBezTo>
                  <a:lnTo>
                    <a:pt x="834037" y="0"/>
                  </a:lnTo>
                  <a:cubicBezTo>
                    <a:pt x="878278" y="0"/>
                    <a:pt x="920708" y="17575"/>
                    <a:pt x="951991" y="48858"/>
                  </a:cubicBezTo>
                  <a:cubicBezTo>
                    <a:pt x="983274" y="80141"/>
                    <a:pt x="1000849" y="122571"/>
                    <a:pt x="1000849" y="166812"/>
                  </a:cubicBezTo>
                  <a:lnTo>
                    <a:pt x="1000849" y="1458788"/>
                  </a:lnTo>
                  <a:cubicBezTo>
                    <a:pt x="1000849" y="1503029"/>
                    <a:pt x="983274" y="1545459"/>
                    <a:pt x="951991" y="1576742"/>
                  </a:cubicBezTo>
                  <a:cubicBezTo>
                    <a:pt x="920708" y="1608025"/>
                    <a:pt x="878278" y="1625600"/>
                    <a:pt x="834037" y="1625600"/>
                  </a:cubicBezTo>
                  <a:lnTo>
                    <a:pt x="166812" y="1625600"/>
                  </a:lnTo>
                  <a:cubicBezTo>
                    <a:pt x="122571" y="1625600"/>
                    <a:pt x="80141" y="1608025"/>
                    <a:pt x="48858" y="1576742"/>
                  </a:cubicBezTo>
                  <a:cubicBezTo>
                    <a:pt x="17575" y="1545459"/>
                    <a:pt x="0" y="1503029"/>
                    <a:pt x="0" y="1458788"/>
                  </a:cubicBezTo>
                  <a:lnTo>
                    <a:pt x="0" y="166812"/>
                  </a:lnTo>
                  <a:close/>
                </a:path>
              </a:pathLst>
            </a:custGeom>
            <a:solidFill>
              <a:srgbClr val="0066FF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90767" tIns="90767" rIns="90767" bIns="90767" spcCol="1270" anchor="ctr"/>
            <a:lstStyle/>
            <a:p>
              <a:pPr algn="ctr">
                <a:defRPr/>
              </a:pPr>
              <a:r>
                <a:rPr lang="en-US" sz="2400" dirty="0">
                  <a:ea typeface="ＭＳ Ｐゴシック"/>
                  <a:cs typeface="Arial" pitchFamily="34" charset="0"/>
                </a:rPr>
                <a:t>Create independent checks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648200" y="2057400"/>
              <a:ext cx="1755648" cy="1889221"/>
            </a:xfrm>
            <a:custGeom>
              <a:avLst/>
              <a:gdLst>
                <a:gd name="connsiteX0" fmla="*/ 0 w 1000849"/>
                <a:gd name="connsiteY0" fmla="*/ 166812 h 1625600"/>
                <a:gd name="connsiteX1" fmla="*/ 48858 w 1000849"/>
                <a:gd name="connsiteY1" fmla="*/ 48858 h 1625600"/>
                <a:gd name="connsiteX2" fmla="*/ 166812 w 1000849"/>
                <a:gd name="connsiteY2" fmla="*/ 0 h 1625600"/>
                <a:gd name="connsiteX3" fmla="*/ 834037 w 1000849"/>
                <a:gd name="connsiteY3" fmla="*/ 0 h 1625600"/>
                <a:gd name="connsiteX4" fmla="*/ 951991 w 1000849"/>
                <a:gd name="connsiteY4" fmla="*/ 48858 h 1625600"/>
                <a:gd name="connsiteX5" fmla="*/ 1000849 w 1000849"/>
                <a:gd name="connsiteY5" fmla="*/ 166812 h 1625600"/>
                <a:gd name="connsiteX6" fmla="*/ 1000849 w 1000849"/>
                <a:gd name="connsiteY6" fmla="*/ 1458788 h 1625600"/>
                <a:gd name="connsiteX7" fmla="*/ 951991 w 1000849"/>
                <a:gd name="connsiteY7" fmla="*/ 1576742 h 1625600"/>
                <a:gd name="connsiteX8" fmla="*/ 834037 w 1000849"/>
                <a:gd name="connsiteY8" fmla="*/ 1625600 h 1625600"/>
                <a:gd name="connsiteX9" fmla="*/ 166812 w 1000849"/>
                <a:gd name="connsiteY9" fmla="*/ 1625600 h 1625600"/>
                <a:gd name="connsiteX10" fmla="*/ 48858 w 1000849"/>
                <a:gd name="connsiteY10" fmla="*/ 1576742 h 1625600"/>
                <a:gd name="connsiteX11" fmla="*/ 0 w 1000849"/>
                <a:gd name="connsiteY11" fmla="*/ 1458788 h 1625600"/>
                <a:gd name="connsiteX12" fmla="*/ 0 w 1000849"/>
                <a:gd name="connsiteY12" fmla="*/ 166812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849" h="1625600">
                  <a:moveTo>
                    <a:pt x="0" y="166812"/>
                  </a:moveTo>
                  <a:cubicBezTo>
                    <a:pt x="0" y="122571"/>
                    <a:pt x="17575" y="80141"/>
                    <a:pt x="48858" y="48858"/>
                  </a:cubicBezTo>
                  <a:cubicBezTo>
                    <a:pt x="80141" y="17575"/>
                    <a:pt x="122571" y="0"/>
                    <a:pt x="166812" y="0"/>
                  </a:cubicBezTo>
                  <a:lnTo>
                    <a:pt x="834037" y="0"/>
                  </a:lnTo>
                  <a:cubicBezTo>
                    <a:pt x="878278" y="0"/>
                    <a:pt x="920708" y="17575"/>
                    <a:pt x="951991" y="48858"/>
                  </a:cubicBezTo>
                  <a:cubicBezTo>
                    <a:pt x="983274" y="80141"/>
                    <a:pt x="1000849" y="122571"/>
                    <a:pt x="1000849" y="166812"/>
                  </a:cubicBezTo>
                  <a:lnTo>
                    <a:pt x="1000849" y="1458788"/>
                  </a:lnTo>
                  <a:cubicBezTo>
                    <a:pt x="1000849" y="1503029"/>
                    <a:pt x="983274" y="1545459"/>
                    <a:pt x="951991" y="1576742"/>
                  </a:cubicBezTo>
                  <a:cubicBezTo>
                    <a:pt x="920708" y="1608025"/>
                    <a:pt x="878278" y="1625600"/>
                    <a:pt x="834037" y="1625600"/>
                  </a:cubicBezTo>
                  <a:lnTo>
                    <a:pt x="166812" y="1625600"/>
                  </a:lnTo>
                  <a:cubicBezTo>
                    <a:pt x="122571" y="1625600"/>
                    <a:pt x="80141" y="1608025"/>
                    <a:pt x="48858" y="1576742"/>
                  </a:cubicBezTo>
                  <a:cubicBezTo>
                    <a:pt x="17575" y="1545459"/>
                    <a:pt x="0" y="1503029"/>
                    <a:pt x="0" y="1458788"/>
                  </a:cubicBezTo>
                  <a:lnTo>
                    <a:pt x="0" y="166812"/>
                  </a:lnTo>
                  <a:close/>
                </a:path>
              </a:pathLst>
            </a:cu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90767" tIns="90767" rIns="90767" bIns="90767" spcCol="1270" anchor="ctr"/>
            <a:lstStyle/>
            <a:p>
              <a:pPr algn="ctr">
                <a:defRPr/>
              </a:pPr>
              <a:r>
                <a:rPr lang="en-US" sz="2400" dirty="0">
                  <a:ea typeface="ＭＳ Ｐゴシック"/>
                  <a:cs typeface="Arial" pitchFamily="34" charset="0"/>
                </a:rPr>
                <a:t>Learn when things go </a:t>
              </a:r>
            </a:p>
            <a:p>
              <a:pPr algn="ctr">
                <a:defRPr/>
              </a:pPr>
              <a:r>
                <a:rPr lang="en-US" sz="2400" dirty="0">
                  <a:ea typeface="ＭＳ Ｐゴシック"/>
                  <a:cs typeface="Arial" pitchFamily="34" charset="0"/>
                </a:rPr>
                <a:t>wrong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Eliminate Steps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9EDB90C4-34F5-4562-9DA1-4F14AA570363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19</a:t>
            </a:fld>
            <a:endParaRPr lang="en-US" alt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820" name="Picture 2" descr="Eliminating steps can decrease the likelihood of defects. ATMs that require users to only swipe their cards and not insert the cards into the machine are an example of a system in which steps were eliminated to reduce the likelihood of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1657350"/>
            <a:ext cx="3519487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Calibri" pitchFamily="34" charset="0"/>
                <a:cs typeface="Calibri" pitchFamily="34" charset="0"/>
              </a:rPr>
              <a:t>Learning Objectives</a:t>
            </a:r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8A8FE85C-9930-4000-941A-8D4ACC0B4F2F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altLang="en-US" sz="140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2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Define the need for creating reliability in health care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Describe “CUSP” as an intervention to improve reliability of health care delivery and outcomes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Discuss the </a:t>
            </a:r>
            <a:r>
              <a:rPr lang="en-US" altLang="en-US" dirty="0" smtClean="0">
                <a:ea typeface="ＭＳ Ｐゴシック" pitchFamily="34" charset="-128"/>
              </a:rPr>
              <a:t>why and how of CUSP Step One: Understanding the Science of Safety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Standardize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62A1A08C-DBA7-4FB5-A324-AB030F06F45A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20</a:t>
            </a:fld>
            <a:endParaRPr lang="en-US" altLang="en-US" sz="140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531" name="Picture 2" descr="photo with full barrier and central line cart" title="Standardize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lum bright="4000" contrast="14000"/>
          </a:blip>
          <a:stretch>
            <a:fillRect/>
          </a:stretch>
        </p:blipFill>
        <p:spPr>
          <a:xfrm>
            <a:off x="2705100" y="1676400"/>
            <a:ext cx="3657600" cy="4114800"/>
          </a:xfrm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Create Independent Checks</a:t>
            </a:r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E222C79B-9490-4B03-B38E-ADDDB0E414C1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21</a:t>
            </a:fld>
            <a:endParaRPr lang="en-US" altLang="en-US" sz="140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03906" name="Picture 2" descr="seatbelt photo" title="Creat Independent Che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771872"/>
            <a:ext cx="5562600" cy="417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>
                <a:cs typeface="Tahoma" pitchFamily="34" charset="0"/>
              </a:rPr>
              <a:t>Evidence-based Behaviors to Prevent </a:t>
            </a:r>
            <a:r>
              <a:rPr lang="en-US" altLang="en-US" sz="3600" i="1" dirty="0" smtClean="0">
                <a:cs typeface="Tahoma" pitchFamily="34" charset="0"/>
              </a:rPr>
              <a:t>CLABSI </a:t>
            </a:r>
            <a:r>
              <a:rPr lang="en-US" altLang="en-US" sz="4000" i="1" dirty="0" smtClean="0">
                <a:cs typeface="Tahoma" pitchFamily="34" charset="0"/>
              </a:rPr>
              <a:t/>
            </a:r>
            <a:br>
              <a:rPr lang="en-US" altLang="en-US" sz="4000" i="1" dirty="0" smtClean="0">
                <a:cs typeface="Tahoma" pitchFamily="34" charset="0"/>
              </a:rPr>
            </a:br>
            <a:r>
              <a:rPr lang="en-US" altLang="en-US" sz="1800" dirty="0" smtClean="0">
                <a:cs typeface="Tahoma" pitchFamily="34" charset="0"/>
              </a:rPr>
              <a:t>(</a:t>
            </a:r>
            <a:r>
              <a:rPr lang="en-US" sz="1800" dirty="0">
                <a:ea typeface="Arial" pitchFamily="-108" charset="0"/>
                <a:cs typeface="Calibri" pitchFamily="34" charset="0"/>
              </a:rPr>
              <a:t>MMWR. </a:t>
            </a:r>
            <a:r>
              <a:rPr lang="en-US" sz="1800" dirty="0" smtClean="0">
                <a:ea typeface="Arial" pitchFamily="-108" charset="0"/>
                <a:cs typeface="Calibri" pitchFamily="34" charset="0"/>
              </a:rPr>
              <a:t>2002;51:RR-10)</a:t>
            </a:r>
            <a:endParaRPr lang="en-US" altLang="en-US" sz="1800" dirty="0" smtClean="0">
              <a:cs typeface="Tahoma" pitchFamily="34" charset="0"/>
            </a:endParaRPr>
          </a:p>
        </p:txBody>
      </p:sp>
      <p:sp>
        <p:nvSpPr>
          <p:cNvPr id="24581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2609E609-36A6-4C7C-861C-DC6026A4805D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22</a:t>
            </a:fld>
            <a:endParaRPr lang="en-US" altLang="en-US" sz="140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ea typeface="ＭＳ Ｐゴシック" pitchFamily="34" charset="-128"/>
              </a:rPr>
              <a:t>Remove Unnecessary Lines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ea typeface="ＭＳ Ｐゴシック" pitchFamily="34" charset="-128"/>
              </a:rPr>
              <a:t>Wash Hands Prior to Procedure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ea typeface="ＭＳ Ｐゴシック" pitchFamily="34" charset="-128"/>
              </a:rPr>
              <a:t>Use Maximal Barrier Precautions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ea typeface="ＭＳ Ｐゴシック" pitchFamily="34" charset="-128"/>
              </a:rPr>
              <a:t>Clean Skin with </a:t>
            </a:r>
            <a:r>
              <a:rPr lang="en-US" altLang="en-US" dirty="0" err="1" smtClean="0">
                <a:ea typeface="ＭＳ Ｐゴシック" pitchFamily="34" charset="-128"/>
              </a:rPr>
              <a:t>Chlorhexidine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ea typeface="ＭＳ Ｐゴシック" pitchFamily="34" charset="-128"/>
              </a:rPr>
              <a:t>Avoid Femoral Lines</a:t>
            </a:r>
          </a:p>
          <a:p>
            <a:pPr eaLnBrk="1" hangingPunct="1">
              <a:spcAft>
                <a:spcPts val="1200"/>
              </a:spcAft>
            </a:pPr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pitchFamily="34" charset="-128"/>
                <a:cs typeface="Arial" charset="0"/>
              </a:rPr>
              <a:t>Independent Check: </a:t>
            </a:r>
            <a:r>
              <a:rPr lang="en-US" altLang="en-US" sz="3600" i="1" dirty="0" smtClean="0">
                <a:ea typeface="ＭＳ Ｐゴシック" pitchFamily="34" charset="-128"/>
                <a:cs typeface="Arial" charset="0"/>
              </a:rPr>
              <a:t>CLABSI Insertion </a:t>
            </a:r>
            <a:r>
              <a:rPr lang="en-US" altLang="en-US" sz="3600" dirty="0" smtClean="0">
                <a:ea typeface="ＭＳ Ｐゴシック" pitchFamily="34" charset="-128"/>
                <a:cs typeface="Arial" charset="0"/>
              </a:rPr>
              <a:t>Checklist </a:t>
            </a:r>
            <a:r>
              <a:rPr lang="en-US" altLang="en-US" sz="4000" dirty="0" smtClean="0">
                <a:ea typeface="ＭＳ Ｐゴシック" pitchFamily="34" charset="-128"/>
                <a:cs typeface="Arial" charset="0"/>
              </a:rPr>
              <a:t/>
            </a:r>
            <a:br>
              <a:rPr lang="en-US" altLang="en-US" sz="4000" dirty="0" smtClean="0">
                <a:ea typeface="ＭＳ Ｐゴシック" pitchFamily="34" charset="-128"/>
                <a:cs typeface="Arial" charset="0"/>
              </a:rPr>
            </a:br>
            <a:r>
              <a:rPr lang="en-US" altLang="en-US" sz="1800" dirty="0" smtClean="0">
                <a:ea typeface="ＭＳ Ｐゴシック" pitchFamily="34" charset="-128"/>
                <a:cs typeface="Arial" charset="0"/>
              </a:rPr>
              <a:t>(</a:t>
            </a:r>
            <a:r>
              <a:rPr lang="en-US" altLang="en-US" sz="1800" dirty="0" err="1">
                <a:ea typeface="Calibri" pitchFamily="34" charset="0"/>
                <a:cs typeface="Calibri" pitchFamily="34" charset="0"/>
              </a:rPr>
              <a:t>Crit</a:t>
            </a:r>
            <a:r>
              <a:rPr lang="en-US" altLang="en-US" sz="1800" dirty="0">
                <a:ea typeface="Calibri" pitchFamily="34" charset="0"/>
                <a:cs typeface="Calibri" pitchFamily="34" charset="0"/>
              </a:rPr>
              <a:t> Care Med 2004;32(10):2014</a:t>
            </a:r>
            <a:r>
              <a:rPr lang="en-US" altLang="en-US" sz="1800" dirty="0" smtClean="0">
                <a:ea typeface="Calibri" pitchFamily="34" charset="0"/>
                <a:cs typeface="Calibri" pitchFamily="34" charset="0"/>
              </a:rPr>
              <a:t>.)</a:t>
            </a:r>
            <a:endParaRPr lang="en-US" altLang="en-US" sz="1800" dirty="0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E15F2ED9-3970-4140-BCA8-A16F40483C24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23</a:t>
            </a:fld>
            <a:endParaRPr lang="en-US" altLang="en-US" sz="1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sz="2200" b="1" dirty="0" smtClean="0">
                <a:ea typeface="ＭＳ Ｐゴシック" pitchFamily="34" charset="-128"/>
              </a:rPr>
              <a:t>Before the procedure,</a:t>
            </a:r>
            <a:r>
              <a:rPr lang="en-US" altLang="en-US" sz="2200" dirty="0" smtClean="0">
                <a:ea typeface="ＭＳ Ｐゴシック" pitchFamily="34" charset="-128"/>
              </a:rPr>
              <a:t> did clinician inserting line:	 </a:t>
            </a:r>
          </a:p>
          <a:p>
            <a:pPr lvl="1" eaLnBrk="1" hangingPunct="1"/>
            <a:r>
              <a:rPr lang="en-US" altLang="en-US" sz="2200" dirty="0" smtClean="0">
                <a:ea typeface="ＭＳ Ｐゴシック" pitchFamily="34" charset="-128"/>
              </a:rPr>
              <a:t>Wash hands </a:t>
            </a:r>
          </a:p>
          <a:p>
            <a:pPr lvl="1" eaLnBrk="1" hangingPunct="1"/>
            <a:r>
              <a:rPr lang="en-US" altLang="en-US" sz="2200" dirty="0" smtClean="0">
                <a:ea typeface="ＭＳ Ｐゴシック" pitchFamily="34" charset="-128"/>
              </a:rPr>
              <a:t>Sterilize procedure site</a:t>
            </a:r>
          </a:p>
          <a:p>
            <a:pPr lvl="1" eaLnBrk="1" hangingPunct="1"/>
            <a:r>
              <a:rPr lang="en-US" altLang="en-US" sz="2200" dirty="0" smtClean="0">
                <a:ea typeface="ＭＳ Ｐゴシック" pitchFamily="34" charset="-128"/>
              </a:rPr>
              <a:t>Drape entire patient in a sterile fashion		</a:t>
            </a:r>
          </a:p>
          <a:p>
            <a:pPr eaLnBrk="1" hangingPunct="1"/>
            <a:r>
              <a:rPr lang="en-US" altLang="en-US" sz="2200" b="1" dirty="0" smtClean="0">
                <a:ea typeface="ＭＳ Ｐゴシック" pitchFamily="34" charset="-128"/>
              </a:rPr>
              <a:t>During the procedure,</a:t>
            </a:r>
            <a:r>
              <a:rPr lang="en-US" altLang="en-US" sz="2200" dirty="0" smtClean="0">
                <a:ea typeface="ＭＳ Ｐゴシック" pitchFamily="34" charset="-128"/>
              </a:rPr>
              <a:t> did they:</a:t>
            </a:r>
          </a:p>
          <a:p>
            <a:pPr lvl="1" eaLnBrk="1" hangingPunct="1"/>
            <a:r>
              <a:rPr lang="en-US" altLang="en-US" sz="2200" dirty="0" smtClean="0">
                <a:ea typeface="ＭＳ Ｐゴシック" pitchFamily="34" charset="-128"/>
              </a:rPr>
              <a:t>Use sterile gloves, mask and sterile gown</a:t>
            </a:r>
          </a:p>
          <a:p>
            <a:pPr lvl="1" eaLnBrk="1" hangingPunct="1"/>
            <a:r>
              <a:rPr lang="en-US" altLang="en-US" sz="2200" dirty="0" smtClean="0">
                <a:ea typeface="ＭＳ Ｐゴシック" pitchFamily="34" charset="-128"/>
              </a:rPr>
              <a:t>Maintain a sterile field</a:t>
            </a:r>
          </a:p>
          <a:p>
            <a:pPr eaLnBrk="1" hangingPunct="1"/>
            <a:r>
              <a:rPr lang="en-US" altLang="en-US" sz="2200" dirty="0" smtClean="0">
                <a:ea typeface="ＭＳ Ｐゴシック" pitchFamily="34" charset="-128"/>
              </a:rPr>
              <a:t>Did all personnel assisting with procedure follow the above precautions?</a:t>
            </a:r>
          </a:p>
          <a:p>
            <a:pPr eaLnBrk="1" hangingPunct="1"/>
            <a:r>
              <a:rPr lang="en-US" altLang="en-US" sz="2200" dirty="0" smtClean="0">
                <a:ea typeface="ＭＳ Ｐゴシック" pitchFamily="34" charset="-128"/>
              </a:rPr>
              <a:t>Are staff empowered to stop the procedure if violation occurs?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Calibri" pitchFamily="34" charset="0"/>
                <a:cs typeface="Calibri" pitchFamily="34" charset="0"/>
              </a:rPr>
              <a:t>Learn When Things Go Wrong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7EA6E476-422B-43A5-97BF-D5A404642F59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24</a:t>
            </a:fld>
            <a:endParaRPr lang="en-US" alt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40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First vs. Second order problem solving</a:t>
            </a:r>
          </a:p>
          <a:p>
            <a:pPr lvl="1" eaLnBrk="1" hangingPunct="1"/>
            <a:r>
              <a:rPr lang="en-US" altLang="en-US" dirty="0" smtClean="0"/>
              <a:t>Fixing the immediate problem</a:t>
            </a:r>
          </a:p>
          <a:p>
            <a:pPr lvl="1" eaLnBrk="1" hangingPunct="1"/>
            <a:r>
              <a:rPr lang="en-US" altLang="en-US" dirty="0" smtClean="0"/>
              <a:t>Fixing the system factors that allowed the problem to occur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054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</a:rPr>
              <a:t>Principles of Safe Design Apply to Technical and 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Teamwork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 algn="l"/>
            <a:fld id="{40F3799A-C8BF-499A-86C0-4365FAC17DE0}" type="slidenum">
              <a:rPr lang="en-US" sz="14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algn="l"/>
              <a:t>25</a:t>
            </a:fld>
            <a:endParaRPr 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a typeface="Calibri" pitchFamily="34" charset="0"/>
              </a:rPr>
              <a:t>Safe Teamwork: the Challenge of  Communicating </a:t>
            </a:r>
            <a:r>
              <a:rPr lang="en-US" altLang="en-US" sz="2200" dirty="0" smtClean="0">
                <a:ea typeface="Calibri" pitchFamily="34" charset="0"/>
              </a:rPr>
              <a:t>(</a:t>
            </a:r>
            <a:r>
              <a:rPr lang="en-US" altLang="en-US" sz="2200" dirty="0">
                <a:latin typeface="Arial" charset="0"/>
                <a:cs typeface="Arial" charset="0"/>
              </a:rPr>
              <a:t>Dayton </a:t>
            </a:r>
            <a:r>
              <a:rPr lang="en-US" altLang="en-US" sz="2200" dirty="0" smtClean="0">
                <a:latin typeface="Arial" charset="0"/>
                <a:cs typeface="Arial" charset="0"/>
              </a:rPr>
              <a:t>2007</a:t>
            </a:r>
            <a:r>
              <a:rPr lang="en-US" altLang="en-US" sz="2200" dirty="0">
                <a:latin typeface="Arial" charset="0"/>
                <a:cs typeface="Arial" charset="0"/>
              </a:rPr>
              <a:t>)</a:t>
            </a:r>
            <a:endParaRPr lang="en-US" altLang="en-US" sz="2200" dirty="0" smtClean="0">
              <a:ea typeface="Calibri" pitchFamily="34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3DCA010F-C207-4872-A068-39F7F90A6900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26</a:t>
            </a:fld>
            <a:endParaRPr lang="en-US" altLang="en-US" sz="140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988" name="Picture 3" descr="Communication occurs in complex environments where noise and interference can adversely impact the encoding or decoding of messages.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76400"/>
            <a:ext cx="7196138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  <a:cs typeface="Arial" charset="0"/>
              </a:rPr>
              <a:t>Teams Make Wise Decisions When There is Diverse and Independent Input </a:t>
            </a:r>
            <a:r>
              <a:rPr lang="en-US" altLang="en-US" sz="2000" smtClean="0">
                <a:ea typeface="ＭＳ Ｐゴシック" pitchFamily="34" charset="-128"/>
                <a:cs typeface="Arial" charset="0"/>
              </a:rPr>
              <a:t>(Heifetz R, 1994)</a:t>
            </a:r>
          </a:p>
        </p:txBody>
      </p:sp>
      <p:sp>
        <p:nvSpPr>
          <p:cNvPr id="29701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F18DF3BE-E187-4B39-9C13-BA0F86148132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27</a:t>
            </a:fld>
            <a:endParaRPr lang="en-US" alt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itchFamily="34" charset="-128"/>
                <a:cs typeface="Arial" charset="0"/>
              </a:rPr>
              <a:t>Wisdom of Crowds *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  <a:cs typeface="Arial" charset="0"/>
              </a:rPr>
              <a:t>Seek involvement from clinicians at all levels of the organization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  <a:cs typeface="Arial" charset="0"/>
              </a:rPr>
              <a:t>Alternate between convergent and divergent thinking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  <a:cs typeface="Arial" charset="0"/>
              </a:rPr>
              <a:t>What does everyone think?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  <a:cs typeface="Arial" charset="0"/>
              </a:rPr>
              <a:t>What will be “our” policy/procedure/practice?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  <a:cs typeface="Arial" charset="0"/>
              </a:rPr>
              <a:t>Get from the dance floor to the balcony level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  <a:cs typeface="Arial" charset="0"/>
              </a:rPr>
              <a:t>Individual challenges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  <a:cs typeface="Arial" charset="0"/>
              </a:rPr>
              <a:t>System challenges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Calibri" pitchFamily="34" charset="0"/>
                <a:cs typeface="Calibri" pitchFamily="34" charset="0"/>
              </a:rPr>
              <a:t>Science of Safety Education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BAEF6828-45D9-4661-B460-E343DB2F386D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28</a:t>
            </a:fld>
            <a:endParaRPr lang="en-US" alt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036" name="Tex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Mandatory Science of Safety Training</a:t>
            </a:r>
          </a:p>
          <a:p>
            <a:pPr eaLnBrk="1" hangingPunct="1"/>
            <a:r>
              <a:rPr lang="en-US" altLang="en-US" smtClean="0"/>
              <a:t>Adaptive Activity/training done Prior to CAUTI technical work</a:t>
            </a:r>
          </a:p>
          <a:p>
            <a:pPr eaLnBrk="1" hangingPunct="1"/>
            <a:r>
              <a:rPr lang="en-US" altLang="en-US" smtClean="0"/>
              <a:t>Safety Survey to identify at-risk Departments</a:t>
            </a:r>
          </a:p>
          <a:p>
            <a:pPr eaLnBrk="1" hangingPunct="1"/>
            <a:r>
              <a:rPr lang="en-US" altLang="en-US" smtClean="0"/>
              <a:t>Unit Safety Teams</a:t>
            </a:r>
          </a:p>
          <a:p>
            <a:pPr eaLnBrk="1" hangingPunct="1"/>
            <a:r>
              <a:rPr lang="en-US" altLang="en-US" smtClean="0"/>
              <a:t>Unit Safety Action Plans</a:t>
            </a:r>
          </a:p>
          <a:p>
            <a:pPr eaLnBrk="1" hangingPunct="1"/>
            <a:r>
              <a:rPr lang="en-US" altLang="en-US" smtClean="0"/>
              <a:t>Senior Executive Partnerships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Learning from CUSP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3DECD8C2-CEE4-48E6-8CC9-0C6350F7789B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29</a:t>
            </a:fld>
            <a:endParaRPr lang="en-US" altLang="en-US" sz="140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smtClean="0">
                <a:ea typeface="ＭＳ Ｐゴシック" pitchFamily="34" charset="-128"/>
                <a:cs typeface="Arial" charset="0"/>
              </a:rPr>
              <a:t>Culture is local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2400" smtClean="0">
                <a:ea typeface="ＭＳ Ｐゴシック" pitchFamily="34" charset="-128"/>
                <a:cs typeface="Arial" charset="0"/>
              </a:rPr>
              <a:t>Implement in a few units, adapt and spread</a:t>
            </a:r>
          </a:p>
          <a:p>
            <a:pPr lvl="1" eaLnBrk="1" fontAlgn="auto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n-US" altLang="en-US" sz="2400" smtClean="0">
                <a:ea typeface="ＭＳ Ｐゴシック" pitchFamily="34" charset="-128"/>
                <a:cs typeface="Arial" charset="0"/>
              </a:rPr>
              <a:t>Include frontline staff on improvement team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smtClean="0">
                <a:ea typeface="ＭＳ Ｐゴシック" pitchFamily="34" charset="-128"/>
                <a:cs typeface="Arial" charset="0"/>
              </a:rPr>
              <a:t>Not linear process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2400" smtClean="0">
                <a:ea typeface="ＭＳ Ｐゴシック" pitchFamily="34" charset="-128"/>
                <a:cs typeface="Arial" charset="0"/>
              </a:rPr>
              <a:t>Iterative cycles</a:t>
            </a:r>
          </a:p>
          <a:p>
            <a:pPr lvl="1" eaLnBrk="1" fontAlgn="auto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n-US" altLang="en-US" sz="2400" smtClean="0">
                <a:ea typeface="ＭＳ Ｐゴシック" pitchFamily="34" charset="-128"/>
                <a:cs typeface="Arial" charset="0"/>
              </a:rPr>
              <a:t>Takes time to improve culture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smtClean="0">
                <a:ea typeface="ＭＳ Ｐゴシック" pitchFamily="34" charset="-128"/>
                <a:cs typeface="Arial" charset="0"/>
              </a:rPr>
              <a:t>Couple with clinical focus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2400" smtClean="0">
                <a:ea typeface="ＭＳ Ｐゴシック" pitchFamily="34" charset="-128"/>
                <a:cs typeface="Arial" charset="0"/>
              </a:rPr>
              <a:t>No success improving culture alone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2400" smtClean="0">
                <a:ea typeface="ＭＳ Ｐゴシック" pitchFamily="34" charset="-128"/>
                <a:cs typeface="Arial" charset="0"/>
              </a:rPr>
              <a:t>CUSP alone viewed as ‘soft’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2400" smtClean="0">
                <a:ea typeface="ＭＳ Ｐゴシック" pitchFamily="34" charset="-128"/>
                <a:cs typeface="Arial" charset="0"/>
              </a:rPr>
              <a:t>Vehicle for clinical change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Calibri" pitchFamily="34" charset="0"/>
                <a:cs typeface="Calibri" pitchFamily="34" charset="0"/>
              </a:rPr>
              <a:t>How dangerous is health care?</a:t>
            </a:r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D1A546A4-1FF1-4A9B-A39C-5D059879AC4E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n-US" alt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457200" y="1676400"/>
            <a:ext cx="8153400" cy="45720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2400" dirty="0" smtClean="0"/>
              <a:t>Fewer than one death per 100,000 encounters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400" dirty="0" smtClean="0"/>
              <a:t>Nuclear power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400" dirty="0" smtClean="0"/>
              <a:t>European railroads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400" dirty="0" smtClean="0"/>
              <a:t>Scheduled airlines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 smtClean="0"/>
              <a:t>One death in less than 100,000 but more than 1,000 encounters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400" dirty="0" smtClean="0"/>
              <a:t>Driving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400" dirty="0" smtClean="0"/>
              <a:t>Chemical manufacturing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 smtClean="0"/>
              <a:t>More than one death per 1,000 encounters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400" dirty="0" smtClean="0"/>
              <a:t>Bungee jumping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400" dirty="0" smtClean="0"/>
              <a:t>Mountain climbing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400" dirty="0" smtClean="0"/>
              <a:t>Health care</a:t>
            </a:r>
          </a:p>
          <a:p>
            <a:pPr lvl="1" eaLnBrk="1" hangingPunct="1">
              <a:spcBef>
                <a:spcPts val="0"/>
              </a:spcBef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defTabSz="762000" eaLnBrk="1" hangingPunct="1"/>
            <a:r>
              <a:rPr lang="en-GB" altLang="en-US" smtClean="0">
                <a:ea typeface="Calibri" pitchFamily="34" charset="0"/>
                <a:cs typeface="Calibri" pitchFamily="34" charset="0"/>
              </a:rPr>
              <a:t>Principles: Science of Safety</a:t>
            </a:r>
          </a:p>
        </p:txBody>
      </p:sp>
      <p:sp>
        <p:nvSpPr>
          <p:cNvPr id="33796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1CDA530E-6C60-4DEA-A003-717849B04109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30</a:t>
            </a:fld>
            <a:endParaRPr lang="en-US" altLang="en-US" sz="140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 lIns="92075" tIns="46038" rIns="92075" bIns="46038"/>
          <a:lstStyle/>
          <a:p>
            <a:pPr defTabSz="762000" eaLnBrk="1" hangingPunct="1"/>
            <a:r>
              <a:rPr lang="en-GB" altLang="en-US" smtClean="0"/>
              <a:t>Accept that we will make mistakes</a:t>
            </a:r>
          </a:p>
          <a:p>
            <a:pPr defTabSz="762000" eaLnBrk="1" hangingPunct="1"/>
            <a:r>
              <a:rPr lang="en-GB" altLang="en-US" smtClean="0"/>
              <a:t>Focus on systems rather than blame</a:t>
            </a:r>
          </a:p>
          <a:p>
            <a:pPr defTabSz="762000" eaLnBrk="1" hangingPunct="1"/>
            <a:r>
              <a:rPr lang="en-GB" altLang="en-US" smtClean="0"/>
              <a:t>Speak up if you have concerns listen when others do</a:t>
            </a:r>
          </a:p>
          <a:p>
            <a:pPr defTabSz="762000" eaLnBrk="1" hangingPunct="1"/>
            <a:r>
              <a:rPr lang="en-GB" altLang="en-US" smtClean="0"/>
              <a:t>Create clear goals, ask questions early</a:t>
            </a:r>
          </a:p>
          <a:p>
            <a:pPr defTabSz="762000" eaLnBrk="1" hangingPunct="1"/>
            <a:r>
              <a:rPr lang="en-GB" altLang="en-US" smtClean="0"/>
              <a:t>Standardize, create independent checks, and learn from mistakes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Calibri" pitchFamily="34" charset="0"/>
                <a:cs typeface="Calibri" pitchFamily="34" charset="0"/>
              </a:rPr>
              <a:t>Summary</a:t>
            </a:r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79B7754C-9103-49FE-BF55-5AC974471804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31</a:t>
            </a:fld>
            <a:endParaRPr lang="en-US" altLang="en-US" sz="140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Safety is a property of system</a:t>
            </a:r>
          </a:p>
          <a:p>
            <a:pPr eaLnBrk="1" hangingPunct="1"/>
            <a:r>
              <a:rPr lang="en-US" altLang="en-US" dirty="0" smtClean="0"/>
              <a:t>We need lenses to see the system</a:t>
            </a:r>
          </a:p>
          <a:p>
            <a:pPr eaLnBrk="1" hangingPunct="1"/>
            <a:r>
              <a:rPr lang="en-US" altLang="en-US" dirty="0" smtClean="0"/>
              <a:t>We need to provide a safe space to voice what we see</a:t>
            </a:r>
          </a:p>
          <a:p>
            <a:pPr eaLnBrk="1" hangingPunct="1"/>
            <a:r>
              <a:rPr lang="en-US" altLang="en-US" dirty="0" smtClean="0"/>
              <a:t>CUSP is a structured approach to learn from mistakes and improve safety culture</a:t>
            </a:r>
          </a:p>
          <a:p>
            <a:pPr eaLnBrk="1" hangingPunct="1"/>
            <a:r>
              <a:rPr lang="en-US" altLang="en-US" dirty="0" smtClean="0"/>
              <a:t>Educating on the Science of Safety is Step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latin typeface="+mn-lt"/>
                <a:cs typeface="Arial" charset="0"/>
              </a:rPr>
              <a:t>Summary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9A7E3464-C1D3-4145-BEEC-EB21EDD66209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32</a:t>
            </a:fld>
            <a:endParaRPr lang="en-US" altLang="en-US" sz="140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153400" cy="4800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/>
              <a:t>Every system is designed to achieve its anticipated results</a:t>
            </a:r>
          </a:p>
          <a:p>
            <a:pPr eaLnBrk="1" fontAlgn="auto" hangingPunct="1">
              <a:spcBef>
                <a:spcPts val="76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/>
              <a:t>The principles of safe design are standardize when you can, create independent checks, and learn from defects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/>
              <a:t>The principles of safe design apply to technical  work and teamwork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/>
              <a:t>Teams make wise decisions when there is diverse input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ＭＳ Ｐゴシック" pitchFamily="-111" charset="-128"/>
                <a:cs typeface="Tahoma" pitchFamily="-111" charset="0"/>
              </a:rPr>
              <a:t>Action Items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1A8A1BB7-82D2-4831-AC48-861EEE1033C2}" type="slidenum">
              <a:rPr lang="en-US" altLang="en-US" sz="160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33</a:t>
            </a:fld>
            <a:endParaRPr lang="en-US" altLang="en-US" sz="1600" smtClean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457200" y="1676400"/>
            <a:ext cx="8153400" cy="47244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itchFamily="34" charset="-128"/>
                <a:cs typeface="Tahoma" pitchFamily="34" charset="0"/>
              </a:rPr>
              <a:t>Have all members of the CUSP CAUTI Team view the </a:t>
            </a:r>
            <a:r>
              <a:rPr lang="en-US" altLang="en-US" sz="2400" dirty="0" smtClean="0">
                <a:ea typeface="ＭＳ Ｐゴシック" pitchFamily="34" charset="-128"/>
                <a:cs typeface="Tahoma" pitchFamily="34" charset="0"/>
                <a:hlinkClick r:id="rId3"/>
              </a:rPr>
              <a:t>Science of Improving Patient Safety </a:t>
            </a:r>
            <a:r>
              <a:rPr lang="en-US" altLang="en-US" sz="2400" dirty="0" smtClean="0">
                <a:ea typeface="ＭＳ Ｐゴシック" pitchFamily="34" charset="-128"/>
                <a:cs typeface="Tahoma" pitchFamily="34" charset="0"/>
              </a:rPr>
              <a:t>video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  <a:cs typeface="Tahoma" pitchFamily="34" charset="0"/>
              </a:rPr>
              <a:t>Put together a roster of who on your unit needs to view the Science of Safety video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  <a:cs typeface="Tahoma" pitchFamily="34" charset="0"/>
              </a:rPr>
              <a:t>Develop a plan to have all staff on your unit</a:t>
            </a:r>
            <a:r>
              <a:rPr lang="en-US" altLang="en-US" sz="2400" b="1" dirty="0" smtClean="0"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dirty="0" smtClean="0">
                <a:ea typeface="ＭＳ Ｐゴシック" pitchFamily="34" charset="-128"/>
                <a:cs typeface="Tahoma" pitchFamily="34" charset="0"/>
              </a:rPr>
              <a:t>view the Science of Improving Patient Safety video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  <a:cs typeface="Tahoma" pitchFamily="34" charset="0"/>
              </a:rPr>
              <a:t>Assess what technologies you have available for staff to view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  <a:cs typeface="Tahoma" pitchFamily="34" charset="0"/>
              </a:rPr>
              <a:t>Identify times for viewing it (e.g., staff meetings, individual admin hours)</a:t>
            </a:r>
          </a:p>
          <a:p>
            <a:pPr eaLnBrk="1" hangingPunct="1"/>
            <a:endParaRPr lang="en-US" altLang="en-US" dirty="0" smtClean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495800"/>
          </a:xfrm>
        </p:spPr>
        <p:txBody>
          <a:bodyPr/>
          <a:lstStyle/>
          <a:p>
            <a:pPr marL="457200" indent="-457200" eaLnBrk="1" hangingPunct="1">
              <a:lnSpc>
                <a:spcPct val="114000"/>
              </a:lnSpc>
              <a:buFontTx/>
              <a:buAutoNum type="arabicPeriod"/>
            </a:pPr>
            <a:r>
              <a:rPr lang="en-US" altLang="en-US" sz="2000" dirty="0" smtClean="0">
                <a:latin typeface="Arial" charset="0"/>
                <a:cs typeface="Arial" charset="0"/>
              </a:rPr>
              <a:t>Agency for Healthcare Research and Quality, Department of Defense. TeamSTEPPS.  Available at </a:t>
            </a:r>
            <a:r>
              <a:rPr lang="en-US" altLang="en-US" sz="2000" dirty="0" smtClean="0">
                <a:latin typeface="Arial" charset="0"/>
                <a:cs typeface="Arial" charset="0"/>
                <a:hlinkClick r:id="rId2" tooltip="TeamSTEPPS tool on AHRQ website"/>
              </a:rPr>
              <a:t>www.ahrq.gov/teamsteppstools/instructor/index.html</a:t>
            </a:r>
            <a:endParaRPr lang="en-US" altLang="en-US" sz="2000" dirty="0" smtClean="0">
              <a:latin typeface="Arial" charset="0"/>
              <a:cs typeface="Arial" charset="0"/>
            </a:endParaRPr>
          </a:p>
          <a:p>
            <a:pPr marL="457200" indent="-457200" eaLnBrk="1" hangingPunct="1">
              <a:lnSpc>
                <a:spcPct val="114000"/>
              </a:lnSpc>
              <a:buFontTx/>
              <a:buAutoNum type="arabicPeriod"/>
            </a:pPr>
            <a:r>
              <a:rPr lang="en-US" altLang="en-US" sz="2000" dirty="0" smtClean="0">
                <a:latin typeface="Arial" charset="0"/>
                <a:cs typeface="Arial" charset="0"/>
              </a:rPr>
              <a:t>Bates DW, Cullen DJ, Laird N, et al. Incidence of adverse drug events and potential adverse drug events. JAMA. 1995;274(1):29–34.</a:t>
            </a:r>
          </a:p>
          <a:p>
            <a:pPr marL="457200" indent="-457200" eaLnBrk="1" hangingPunct="1">
              <a:lnSpc>
                <a:spcPct val="114000"/>
              </a:lnSpc>
              <a:buFontTx/>
              <a:buAutoNum type="arabicPeriod"/>
            </a:pPr>
            <a:r>
              <a:rPr lang="en-US" altLang="en-US" sz="2000" dirty="0" err="1" smtClean="0">
                <a:latin typeface="Arial" charset="0"/>
                <a:cs typeface="Arial" charset="0"/>
              </a:rPr>
              <a:t>Donchin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Y, Gopher D, Olin M, et al. A look into the nature and causes of human errors in the intensive care unit.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Crit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Care Med. 1995;23:294–300.</a:t>
            </a:r>
          </a:p>
          <a:p>
            <a:pPr marL="457200" indent="-457200" eaLnBrk="1" hangingPunct="1">
              <a:lnSpc>
                <a:spcPct val="114000"/>
              </a:lnSpc>
              <a:buFontTx/>
              <a:buAutoNum type="arabicPeriod"/>
            </a:pPr>
            <a:r>
              <a:rPr lang="en-US" altLang="en-US" sz="2000" dirty="0" smtClean="0">
                <a:latin typeface="Arial" charset="0"/>
                <a:cs typeface="Arial" charset="0"/>
              </a:rPr>
              <a:t>Andrews LB, Stocking C,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Krizek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T, et al. An alternative strategy for studying adverse events in medical care. Lancet. </a:t>
            </a:r>
            <a:r>
              <a:rPr lang="en-US" altLang="en-US" sz="2000" dirty="0">
                <a:latin typeface="Arial" charset="0"/>
                <a:cs typeface="Arial" charset="0"/>
              </a:rPr>
              <a:t>349:309–313,1997</a:t>
            </a:r>
            <a:r>
              <a:rPr lang="en-US" altLang="en-US" sz="20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F3F0D79E-C53F-48B0-B47E-9D5FDE22F121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34</a:t>
            </a:fld>
            <a:endParaRPr lang="en-US" altLang="en-US" sz="140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  <a:cs typeface="Arial" charset="0"/>
              </a:rPr>
              <a:t>References</a:t>
            </a: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02D0E1A4-D5E2-4C0E-87E7-A85E38635D0D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35</a:t>
            </a:fld>
            <a:endParaRPr lang="en-US" alt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800600"/>
          </a:xfrm>
        </p:spPr>
        <p:txBody>
          <a:bodyPr/>
          <a:lstStyle/>
          <a:p>
            <a:pPr marL="514350" lvl="0" indent="-514350" eaLnBrk="1" fontAlgn="auto" hangingPunct="1">
              <a:lnSpc>
                <a:spcPct val="114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Kohn L, Corrigan J, Donaldson M. To err is human: building a safer health system. Washington, DC: National Academy Press; 1999.</a:t>
            </a:r>
          </a:p>
          <a:p>
            <a:pPr marL="514350" lvl="0" indent="-514350" eaLnBrk="1" fontAlgn="auto" hangingPunct="1">
              <a:lnSpc>
                <a:spcPct val="114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Scott, RD. The Direct Medical Costs of Healthcare-Associated Infections in U.S. Hospitals and the Benefits of Prevention. March 2009.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tooltip="Scott article on webiste"/>
              </a:rPr>
              <a:t>http://www.cdc.gov/ncidod/dhqp/pdf/Scott_CostPaper.pdf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eaLnBrk="1" fontAlgn="auto" hangingPunct="1">
              <a:lnSpc>
                <a:spcPct val="114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Klevens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M, Edwards J, Richards C, et al. Estimating Health Care-Associated Infections and Deaths in U.S. Hospitals, 2002. </a:t>
            </a: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PHR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2007;122:160–166.</a:t>
            </a:r>
          </a:p>
          <a:p>
            <a:pPr marL="514350" lvl="0" indent="-514350" eaLnBrk="1" fontAlgn="auto" hangingPunct="1">
              <a:lnSpc>
                <a:spcPct val="114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Ending health care-associated infections, AHRQ, Rockville, MD; 2009.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tooltip="CUSP tool on AHRQ website"/>
              </a:rPr>
              <a:t>http://www.ahrq.gov/qual/haicusp.htm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0" indent="-514350" eaLnBrk="1" fontAlgn="auto" hangingPunct="1">
              <a:lnSpc>
                <a:spcPct val="114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Vincent C, Taylor-Adams S, Stanhope N. Framework for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analysing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risk and safety in clinical medicine. </a:t>
            </a: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BMJ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1998;316:1154–57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  <a:cs typeface="Arial" charset="0"/>
              </a:rPr>
              <a:t>References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C2BD37EE-57A6-4EA5-8082-EB26AD335B49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36</a:t>
            </a:fld>
            <a:endParaRPr lang="en-US" altLang="en-US" sz="140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252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 eaLnBrk="1" hangingPunct="1">
              <a:lnSpc>
                <a:spcPct val="114000"/>
              </a:lnSpc>
              <a:buFont typeface="+mj-lt"/>
              <a:buAutoNum type="arabicPeriod" startAt="10"/>
            </a:pPr>
            <a:r>
              <a:rPr lang="en-US" altLang="en-US" sz="2000" dirty="0" smtClean="0">
                <a:latin typeface="Arial" charset="0"/>
                <a:cs typeface="Arial" charset="0"/>
              </a:rPr>
              <a:t>Reason JT. </a:t>
            </a:r>
            <a:r>
              <a:rPr lang="en-US" altLang="en-US" sz="2000" i="1" dirty="0" smtClean="0">
                <a:latin typeface="Arial" charset="0"/>
                <a:cs typeface="Arial" charset="0"/>
              </a:rPr>
              <a:t>Human Error.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New York, NY: Cambridge University Press, 1990.</a:t>
            </a:r>
          </a:p>
          <a:p>
            <a:pPr marL="457200" indent="-457200" eaLnBrk="1" hangingPunct="1">
              <a:lnSpc>
                <a:spcPct val="114000"/>
              </a:lnSpc>
              <a:buFont typeface="+mj-lt"/>
              <a:buAutoNum type="arabicPeriod" startAt="10"/>
            </a:pPr>
            <a:r>
              <a:rPr lang="en-US" altLang="en-US" sz="2000" dirty="0" smtClean="0">
                <a:latin typeface="Arial" charset="0"/>
                <a:cs typeface="Arial" charset="0"/>
              </a:rPr>
              <a:t>Heifetz R. Leadership without easy answers, president and fellows of Harvard College. Cambridge, MA: Harvard University Press;1994.</a:t>
            </a:r>
          </a:p>
          <a:p>
            <a:pPr marL="457200" indent="-457200" eaLnBrk="1" hangingPunct="1">
              <a:lnSpc>
                <a:spcPct val="114000"/>
              </a:lnSpc>
              <a:buFont typeface="+mj-lt"/>
              <a:buAutoNum type="arabicPeriod" startAt="10"/>
            </a:pPr>
            <a:r>
              <a:rPr lang="en-US" altLang="en-US" sz="2000" dirty="0" smtClean="0">
                <a:latin typeface="Arial" charset="0"/>
                <a:cs typeface="Arial" charset="0"/>
              </a:rPr>
              <a:t>Dayton E,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Henriksen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K. Communication failure: basic components, contributing factors, and the call for structure. </a:t>
            </a:r>
            <a:r>
              <a:rPr lang="fr-FR" altLang="en-US" sz="2000" i="1" dirty="0" err="1" smtClean="0">
                <a:latin typeface="Arial" charset="0"/>
                <a:cs typeface="Arial" charset="0"/>
              </a:rPr>
              <a:t>Jt</a:t>
            </a:r>
            <a:r>
              <a:rPr lang="fr-FR" altLang="en-US" sz="2000" i="1" dirty="0" smtClean="0">
                <a:latin typeface="Arial" charset="0"/>
                <a:cs typeface="Arial" charset="0"/>
              </a:rPr>
              <a:t> </a:t>
            </a:r>
            <a:r>
              <a:rPr lang="fr-FR" altLang="en-US" sz="2000" i="1" dirty="0" err="1" smtClean="0">
                <a:latin typeface="Arial" charset="0"/>
                <a:cs typeface="Arial" charset="0"/>
              </a:rPr>
              <a:t>Comm</a:t>
            </a:r>
            <a:r>
              <a:rPr lang="fr-FR" altLang="en-US" sz="2000" i="1" dirty="0" smtClean="0">
                <a:latin typeface="Arial" charset="0"/>
                <a:cs typeface="Arial" charset="0"/>
              </a:rPr>
              <a:t> J </a:t>
            </a:r>
            <a:r>
              <a:rPr lang="fr-FR" altLang="en-US" sz="2000" i="1" dirty="0" err="1" smtClean="0">
                <a:latin typeface="Arial" charset="0"/>
                <a:cs typeface="Arial" charset="0"/>
              </a:rPr>
              <a:t>Qual</a:t>
            </a:r>
            <a:r>
              <a:rPr lang="fr-FR" altLang="en-US" sz="2000" i="1" dirty="0" smtClean="0">
                <a:latin typeface="Arial" charset="0"/>
                <a:cs typeface="Arial" charset="0"/>
              </a:rPr>
              <a:t> Patient </a:t>
            </a:r>
            <a:r>
              <a:rPr lang="fr-FR" altLang="en-US" sz="2000" i="1" dirty="0" err="1" smtClean="0">
                <a:latin typeface="Arial" charset="0"/>
                <a:cs typeface="Arial" charset="0"/>
              </a:rPr>
              <a:t>Saf</a:t>
            </a:r>
            <a:r>
              <a:rPr lang="en-US" altLang="en-US" sz="2000" dirty="0" smtClean="0">
                <a:latin typeface="Arial" charset="0"/>
                <a:cs typeface="Arial" charset="0"/>
              </a:rPr>
              <a:t>. 2007;33(1): 34–47.</a:t>
            </a:r>
          </a:p>
          <a:p>
            <a:pPr marL="457200" indent="-457200" eaLnBrk="1" hangingPunct="1">
              <a:lnSpc>
                <a:spcPct val="114000"/>
              </a:lnSpc>
              <a:buFont typeface="+mj-lt"/>
              <a:buAutoNum type="arabicPeriod" startAt="10"/>
            </a:pPr>
            <a:r>
              <a:rPr lang="en-US" altLang="en-US" sz="2000" dirty="0" err="1" smtClean="0">
                <a:latin typeface="Arial" charset="0"/>
                <a:cs typeface="Arial" charset="0"/>
              </a:rPr>
              <a:t>Pronovost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P, Needham D,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Berenholtz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S, et al.  An intervention to decrease catheter-related bloodstream infections in the ICU. </a:t>
            </a:r>
            <a:r>
              <a:rPr lang="en-US" altLang="en-US" sz="2000" i="1" dirty="0" smtClean="0">
                <a:latin typeface="Arial" charset="0"/>
                <a:cs typeface="Arial" charset="0"/>
              </a:rPr>
              <a:t>New </a:t>
            </a:r>
            <a:r>
              <a:rPr lang="en-US" altLang="en-US" sz="2000" i="1" dirty="0" err="1" smtClean="0">
                <a:latin typeface="Arial" charset="0"/>
                <a:cs typeface="Arial" charset="0"/>
              </a:rPr>
              <a:t>Engl</a:t>
            </a:r>
            <a:r>
              <a:rPr lang="en-US" altLang="en-US" sz="2000" i="1" dirty="0" smtClean="0">
                <a:latin typeface="Arial" charset="0"/>
                <a:cs typeface="Arial" charset="0"/>
              </a:rPr>
              <a:t> J Med</a:t>
            </a:r>
            <a:r>
              <a:rPr lang="en-US" altLang="en-US" sz="2000" dirty="0" smtClean="0">
                <a:latin typeface="Arial" charset="0"/>
                <a:cs typeface="Arial" charset="0"/>
              </a:rPr>
              <a:t>. 2006;355(26):2725–32.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60F9124-53E4-4354-BB82-A45AE5086DA4}" type="slidenum">
              <a:rPr lang="en-US" altLang="en-US" smtClean="0"/>
              <a:pPr eaLnBrk="1" hangingPunct="1"/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16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Prepared by the Health Research &amp; Educational Trust of the American Hospital Association with contract funding provided by the Agency for Healthcare Research and Quality through the contract,</a:t>
            </a:r>
            <a:r>
              <a:rPr lang="en-US" sz="2400" b="1" dirty="0"/>
              <a:t> </a:t>
            </a:r>
            <a:r>
              <a:rPr lang="en-US" sz="2400" dirty="0"/>
              <a:t>“National Implementation of Comprehensive Unit-based Safety Program (CUSP) to Reduce Catheter-Associated Urinary Tract Infection (CAUTI), project number HHSA290201000025I/HHSA29032001T, Task Order #1.”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A3186-D65A-4B31-8DAC-D4C6D450800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Team members examining a patient's X-ray." title="Clip Ar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209800"/>
            <a:ext cx="680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>
            <a:spLocks noGrp="1" noChangeArrowheads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  <a:cs typeface="Arial" charset="0"/>
              </a:rPr>
              <a:t>Putting Safety in Context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CBA5A4E0-CEDA-415C-84AE-9198D7763819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en-US" altLang="en-US" sz="140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461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5334000" cy="4114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Advances in medicine have led to positive outcomes: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Most childhood cancers are curable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AIDS is now a chronic disease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Life expectancy has increased 10 years since the 1950s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However, sponges are still found inside patients’ bodies after operations.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  <a:cs typeface="Arial" charset="0"/>
              </a:rPr>
              <a:t>Health Care Defects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EACC8F64-863A-4969-8D45-4A5F2FF46DBF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en-US" alt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457200" y="1676400"/>
            <a:ext cx="8153400" cy="4876800"/>
          </a:xfrm>
        </p:spPr>
        <p:txBody>
          <a:bodyPr rtlCol="0">
            <a:normAutofit/>
          </a:bodyPr>
          <a:lstStyle/>
          <a:p>
            <a:pPr marL="566738" indent="-56673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  <a:cs typeface="Arial" charset="0"/>
              </a:rPr>
              <a:t>In the U.S. health care system:</a:t>
            </a:r>
          </a:p>
          <a:p>
            <a:pPr marL="687388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+mj-lt"/>
                <a:ea typeface="ＭＳ Ｐゴシック" pitchFamily="34" charset="-128"/>
                <a:cs typeface="Arial" charset="0"/>
              </a:rPr>
              <a:t>7 percent of patients suffer a medication error</a:t>
            </a:r>
            <a:r>
              <a:rPr lang="en-US" altLang="en-US" sz="2000" baseline="30000" dirty="0" smtClean="0">
                <a:latin typeface="+mj-lt"/>
                <a:ea typeface="ＭＳ Ｐゴシック" pitchFamily="34" charset="-128"/>
                <a:cs typeface="Arial" charset="0"/>
              </a:rPr>
              <a:t>2</a:t>
            </a:r>
            <a:endParaRPr lang="en-US" altLang="en-US" sz="2000" baseline="30000" dirty="0" smtClean="0">
              <a:solidFill>
                <a:srgbClr val="FF0000"/>
              </a:solidFill>
              <a:latin typeface="+mj-lt"/>
              <a:ea typeface="ＭＳ Ｐゴシック" pitchFamily="34" charset="-128"/>
              <a:cs typeface="Arial" charset="0"/>
            </a:endParaRPr>
          </a:p>
          <a:p>
            <a:pPr marL="687388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+mj-lt"/>
                <a:ea typeface="ＭＳ Ｐゴシック" pitchFamily="34" charset="-128"/>
                <a:cs typeface="Arial" charset="0"/>
              </a:rPr>
              <a:t>On average, every patient admitted to an intensive care unit suffers an adverse event</a:t>
            </a:r>
            <a:r>
              <a:rPr lang="en-US" altLang="en-US" sz="2000" baseline="30000" dirty="0" smtClean="0">
                <a:latin typeface="+mj-lt"/>
                <a:ea typeface="ＭＳ Ｐゴシック" pitchFamily="34" charset="-128"/>
                <a:cs typeface="Arial" charset="0"/>
              </a:rPr>
              <a:t>3,4</a:t>
            </a:r>
            <a:endParaRPr lang="en-US" altLang="en-US" sz="2000" dirty="0" smtClean="0">
              <a:solidFill>
                <a:srgbClr val="FF0000"/>
              </a:solidFill>
              <a:latin typeface="+mj-lt"/>
              <a:ea typeface="ＭＳ Ｐゴシック" pitchFamily="34" charset="-128"/>
              <a:cs typeface="Arial" charset="0"/>
            </a:endParaRPr>
          </a:p>
          <a:p>
            <a:pPr marL="687388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+mj-lt"/>
                <a:ea typeface="ＭＳ Ｐゴシック" pitchFamily="34" charset="-128"/>
                <a:cs typeface="Arial" charset="0"/>
              </a:rPr>
              <a:t>44,000 to 99,000 people die in hospitals each year as the result of medical errors</a:t>
            </a:r>
            <a:r>
              <a:rPr lang="en-US" altLang="en-US" sz="2000" baseline="30000" dirty="0" smtClean="0">
                <a:latin typeface="+mj-lt"/>
                <a:ea typeface="ＭＳ Ｐゴシック" pitchFamily="34" charset="-128"/>
                <a:cs typeface="Arial" charset="0"/>
              </a:rPr>
              <a:t>5</a:t>
            </a:r>
            <a:endParaRPr lang="en-US" altLang="en-US" sz="2000" baseline="30000" dirty="0" smtClean="0">
              <a:solidFill>
                <a:srgbClr val="FF0000"/>
              </a:solidFill>
              <a:latin typeface="+mj-lt"/>
              <a:ea typeface="ＭＳ Ｐゴシック" pitchFamily="34" charset="-128"/>
              <a:cs typeface="Arial" charset="0"/>
            </a:endParaRPr>
          </a:p>
          <a:p>
            <a:pPr marL="687388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+mj-lt"/>
                <a:ea typeface="ＭＳ Ｐゴシック" pitchFamily="34" charset="-128"/>
                <a:cs typeface="Arial" charset="0"/>
              </a:rPr>
              <a:t>Over half a million patients develop catheter-associated urinary tract infections resulting in 13,000 deaths a year</a:t>
            </a:r>
            <a:r>
              <a:rPr lang="en-US" altLang="en-US" sz="2000" baseline="30000" dirty="0" smtClean="0">
                <a:latin typeface="+mj-lt"/>
                <a:ea typeface="ＭＳ Ｐゴシック" pitchFamily="34" charset="-128"/>
                <a:cs typeface="Arial" charset="0"/>
              </a:rPr>
              <a:t>6</a:t>
            </a:r>
            <a:endParaRPr lang="en-US" altLang="en-US" sz="2000" baseline="30000" dirty="0" smtClean="0">
              <a:solidFill>
                <a:srgbClr val="FF0000"/>
              </a:solidFill>
              <a:latin typeface="+mj-lt"/>
              <a:ea typeface="ＭＳ Ｐゴシック" pitchFamily="34" charset="-128"/>
              <a:cs typeface="Arial" charset="0"/>
            </a:endParaRPr>
          </a:p>
          <a:p>
            <a:pPr marL="687388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+mj-lt"/>
                <a:ea typeface="ＭＳ Ｐゴシック" pitchFamily="34" charset="-128"/>
                <a:cs typeface="Arial" charset="0"/>
              </a:rPr>
              <a:t>Nearly 100,000 patients die from health care-associated infections (HAIs) each year, and the cost of HAIs is $28 to $33 billion per year</a:t>
            </a:r>
            <a:r>
              <a:rPr lang="en-US" altLang="en-US" sz="2000" baseline="30000" dirty="0" smtClean="0">
                <a:latin typeface="+mj-lt"/>
                <a:ea typeface="ＭＳ Ｐゴシック" pitchFamily="34" charset="-128"/>
                <a:cs typeface="Arial" charset="0"/>
              </a:rPr>
              <a:t>7</a:t>
            </a:r>
            <a:endParaRPr lang="en-US" altLang="en-US" sz="2000" baseline="30000" dirty="0" smtClean="0">
              <a:solidFill>
                <a:srgbClr val="FF0000"/>
              </a:solidFill>
              <a:latin typeface="+mj-lt"/>
              <a:ea typeface="ＭＳ Ｐゴシック" pitchFamily="34" charset="-128"/>
              <a:cs typeface="Arial" charset="0"/>
            </a:endParaRPr>
          </a:p>
          <a:p>
            <a:pPr marL="687388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+mj-lt"/>
                <a:ea typeface="ＭＳ Ｐゴシック" pitchFamily="34" charset="-128"/>
                <a:cs typeface="Arial" charset="0"/>
              </a:rPr>
              <a:t>Estimated 30,000 to 62,000 deaths from central line-associated blood stream infections per year</a:t>
            </a:r>
            <a:r>
              <a:rPr lang="en-US" altLang="en-US" sz="2000" baseline="30000" dirty="0" smtClean="0">
                <a:latin typeface="+mj-lt"/>
                <a:ea typeface="ＭＳ Ｐゴシック" pitchFamily="34" charset="-128"/>
                <a:cs typeface="Arial" charset="0"/>
              </a:rPr>
              <a:t>8</a:t>
            </a:r>
            <a:endParaRPr lang="en-US" altLang="en-US" sz="2000" baseline="30000" dirty="0" smtClean="0">
              <a:solidFill>
                <a:srgbClr val="FF0000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Calibri" pitchFamily="34" charset="0"/>
                <a:cs typeface="Calibri" pitchFamily="34" charset="0"/>
              </a:rPr>
              <a:t>Challenging… So Many Solutions?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79E62255-8640-4B70-8537-1B312BC00062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en-US" altLang="en-US" sz="140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508" name="Group 1" descr="The number and variety of change models can be confusing and overwhelming. CUSP helps tie several change models into a single framework."/>
          <p:cNvGrpSpPr>
            <a:grpSpLocks/>
          </p:cNvGrpSpPr>
          <p:nvPr/>
        </p:nvGrpSpPr>
        <p:grpSpPr bwMode="auto">
          <a:xfrm>
            <a:off x="382588" y="1666875"/>
            <a:ext cx="8761412" cy="5191125"/>
            <a:chOff x="382588" y="1666875"/>
            <a:chExt cx="8761412" cy="5191125"/>
          </a:xfrm>
        </p:grpSpPr>
        <p:pic>
          <p:nvPicPr>
            <p:cNvPr id="21509" name="Picture 3" descr="Alt=&quot; 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8416">
              <a:off x="838280" y="4314826"/>
              <a:ext cx="2101850" cy="225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2" descr="Alt=&quot; 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1589">
              <a:off x="382588" y="1797050"/>
              <a:ext cx="3048000" cy="238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5" descr="Alt=&quot; 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36798">
              <a:off x="6694488" y="1666875"/>
              <a:ext cx="2063750" cy="314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4" descr="Alt=&quot; &quot;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2388" y="4648200"/>
              <a:ext cx="2741612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6" descr="Alt=&quot; &quot;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669">
              <a:off x="3141663" y="4327525"/>
              <a:ext cx="28956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 descr="Alt=&quot; &quot;"/>
            <p:cNvSpPr/>
            <p:nvPr/>
          </p:nvSpPr>
          <p:spPr>
            <a:xfrm>
              <a:off x="3429000" y="2590800"/>
              <a:ext cx="3320141" cy="1446550"/>
            </a:xfrm>
            <a:prstGeom prst="rect">
              <a:avLst/>
            </a:prstGeom>
            <a:solidFill>
              <a:srgbClr val="99CC00"/>
            </a:solidFill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8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CUSP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Calibri" pitchFamily="34" charset="0"/>
                <a:cs typeface="Calibri" pitchFamily="34" charset="0"/>
              </a:rPr>
              <a:t>The Need to Improve Safety Culture is Not Unique to Health Care</a:t>
            </a:r>
          </a:p>
        </p:txBody>
      </p:sp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4C4EB58B-B43D-40B9-BF5D-72C94FF26835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en-US" alt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266" name="Picture 2" descr="A headline in an August 2003 edition of the Baltimore Sun states, &quot;NASA's safety culture blamed.&quot;" title="Photo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363663" y="1676400"/>
            <a:ext cx="6340475" cy="4114800"/>
          </a:xfrm>
        </p:spPr>
      </p:pic>
      <p:sp>
        <p:nvSpPr>
          <p:cNvPr id="23557" name="Oval 3" descr="Alt=&quot; &quot;"/>
          <p:cNvSpPr>
            <a:spLocks noChangeArrowheads="1"/>
          </p:cNvSpPr>
          <p:nvPr/>
        </p:nvSpPr>
        <p:spPr bwMode="auto">
          <a:xfrm>
            <a:off x="6096000" y="1828800"/>
            <a:ext cx="1828800" cy="4038600"/>
          </a:xfrm>
          <a:prstGeom prst="ellipse">
            <a:avLst/>
          </a:prstGeom>
          <a:noFill/>
          <a:ln w="76200" cmpd="tri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0" name="Object 2" descr="Bar Graph: When asked to rate the adequacy of physician/nurse communication and collaboration, nurses tended to give low scores, while physicians gave high scores. This pattern held true across multiple types of care settings: labor and delivery, ICU, and operating rooms."/>
          <p:cNvGraphicFramePr>
            <a:graphicFrameLocks noChangeAspect="1"/>
          </p:cNvGraphicFramePr>
          <p:nvPr/>
        </p:nvGraphicFramePr>
        <p:xfrm>
          <a:off x="-304800" y="-152400"/>
          <a:ext cx="9601200" cy="716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r:id="rId4" imgW="9602032" imgH="7163421" progId="Excel.Chart.8">
                  <p:embed/>
                </p:oleObj>
              </mc:Choice>
              <mc:Fallback>
                <p:oleObj r:id="rId4" imgW="9602032" imgH="7163421" progId="Excel.Chart.8">
                  <p:embed/>
                  <p:pic>
                    <p:nvPicPr>
                      <p:cNvPr id="0" name="Object 2" descr="Bar Graph: When asked to rate the adequacy of physician/nurse communication and collaboration, nurses tended to give low scores, while physicians gave high scores. This pattern held true across multiple types of care settings: labor and delivery, ICU, and operating rooms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-152400"/>
                        <a:ext cx="9601200" cy="716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5" descr="Alt=&quot; &quot;"/>
          <p:cNvSpPr>
            <a:spLocks noChangeArrowheads="1"/>
          </p:cNvSpPr>
          <p:nvPr/>
        </p:nvSpPr>
        <p:spPr bwMode="auto">
          <a:xfrm rot="-5400000">
            <a:off x="-2200275" y="2733675"/>
            <a:ext cx="47513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B0B0B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% of respondents reporting above adequate teamwork</a:t>
            </a:r>
          </a:p>
        </p:txBody>
      </p:sp>
      <p:sp>
        <p:nvSpPr>
          <p:cNvPr id="232454" name="Text Box 6" descr="Alt=&quot; &quot;"/>
          <p:cNvSpPr txBox="1">
            <a:spLocks noChangeArrowheads="1"/>
          </p:cNvSpPr>
          <p:nvPr/>
        </p:nvSpPr>
        <p:spPr bwMode="auto">
          <a:xfrm>
            <a:off x="96838" y="5957888"/>
            <a:ext cx="843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pitchFamily="-105" charset="0"/>
                <a:ea typeface="ＭＳ Ｐゴシック" pitchFamily="-108" charset="-128"/>
                <a:cs typeface="ＭＳ Ｐゴシック" pitchFamily="-108" charset="-128"/>
              </a:rPr>
              <a:t>  L&amp;D RN/MD	   ICU    RN/MD      OR RN/</a:t>
            </a:r>
            <a:r>
              <a:rPr lang="en-US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ahoma" pitchFamily="-105" charset="0"/>
                <a:ea typeface="ＭＳ Ｐゴシック" pitchFamily="-108" charset="-128"/>
                <a:cs typeface="ＭＳ Ｐゴシック" pitchFamily="-108" charset="-128"/>
              </a:rPr>
              <a:t>Surg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pitchFamily="-105" charset="0"/>
                <a:ea typeface="ＭＳ Ｐゴシック" pitchFamily="-108" charset="-128"/>
                <a:cs typeface="ＭＳ Ｐゴシック" pitchFamily="-108" charset="-128"/>
              </a:rPr>
              <a:t>      CRNA/</a:t>
            </a:r>
            <a:r>
              <a:rPr lang="en-US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ahoma" pitchFamily="-105" charset="0"/>
                <a:ea typeface="ＭＳ Ｐゴシック" pitchFamily="-108" charset="-128"/>
                <a:cs typeface="ＭＳ Ｐゴシック" pitchFamily="-108" charset="-128"/>
              </a:rPr>
              <a:t>Anesth</a:t>
            </a: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  <a:latin typeface="Tahoma" pitchFamily="-105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4583" name="Title 1" descr="Alt=&quot; &quot;"/>
          <p:cNvSpPr>
            <a:spLocks noGrp="1"/>
          </p:cNvSpPr>
          <p:nvPr>
            <p:ph type="ctrTitle" idx="4294967295"/>
          </p:nvPr>
        </p:nvSpPr>
        <p:spPr>
          <a:xfrm>
            <a:off x="457200" y="-76200"/>
            <a:ext cx="8686800" cy="14700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mtClean="0">
                <a:ea typeface="Calibri" pitchFamily="34" charset="0"/>
                <a:cs typeface="Calibri" pitchFamily="34" charset="0"/>
              </a:rPr>
              <a:t>Physicians and RN Collaboration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24600"/>
            <a:ext cx="2133600" cy="365125"/>
          </a:xfrm>
        </p:spPr>
        <p:txBody>
          <a:bodyPr/>
          <a:lstStyle/>
          <a:p>
            <a:pPr>
              <a:defRPr/>
            </a:pPr>
            <a:fld id="{3A1FD324-D631-4F6D-92A9-B1CCB9F9F990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Calibri" pitchFamily="34" charset="0"/>
                <a:cs typeface="Calibri" pitchFamily="34" charset="0"/>
              </a:rPr>
              <a:t>Goals of CAUTI Project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fld id="{6E107B50-F931-401F-9C4D-91CC8FE8AAF3}" type="slidenum">
              <a:rPr lang="en-US" altLang="en-US" sz="1400" smtClean="0">
                <a:solidFill>
                  <a:schemeClr val="bg1">
                    <a:lumMod val="50000"/>
                  </a:schemeClr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en-US" alt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628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3434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2800" b="1" dirty="0" smtClean="0"/>
              <a:t>To reduce average CAUTI rates in participating unit by 25% through the following steps:</a:t>
            </a:r>
            <a:endParaRPr lang="en-US" altLang="en-US" sz="2800" dirty="0" smtClean="0"/>
          </a:p>
          <a:p>
            <a:pPr lvl="1" eaLnBrk="1" hangingPunct="1">
              <a:spcBef>
                <a:spcPts val="0"/>
              </a:spcBef>
            </a:pPr>
            <a:r>
              <a:rPr lang="en-US" altLang="en-US" sz="2400" dirty="0" smtClean="0"/>
              <a:t>To educate health care workers about the appropriate management of urinary catheters, including indications for the placement and continued use of urinary catheters 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400" dirty="0" smtClean="0"/>
              <a:t>To prevent the placement of unnecessary urinary catheters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400" dirty="0" smtClean="0"/>
              <a:t>To promptly remove urinary catheters that are no longer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theCUSP_Presentation Template_logo op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OntheCUSP_Presentation Template_logo options</Template>
  <TotalTime>934</TotalTime>
  <Words>1612</Words>
  <Application>Microsoft Office PowerPoint</Application>
  <PresentationFormat>On-screen Show (4:3)</PresentationFormat>
  <Paragraphs>278</Paragraphs>
  <Slides>38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OntheCUSP_Presentation Template_logo options</vt:lpstr>
      <vt:lpstr>Microsoft Excel Chart</vt:lpstr>
      <vt:lpstr>Assess and Adapt: Understanding the Science of Safety and Reliability</vt:lpstr>
      <vt:lpstr>Learning Objectives</vt:lpstr>
      <vt:lpstr>How dangerous is health care?</vt:lpstr>
      <vt:lpstr>Putting Safety in Context</vt:lpstr>
      <vt:lpstr>Health Care Defects</vt:lpstr>
      <vt:lpstr>Challenging… So Many Solutions?</vt:lpstr>
      <vt:lpstr>The Need to Improve Safety Culture is Not Unique to Health Care</vt:lpstr>
      <vt:lpstr>Physicians and RN Collaboration</vt:lpstr>
      <vt:lpstr>Goals of CAUTI Project</vt:lpstr>
      <vt:lpstr>Model to Improve Care</vt:lpstr>
      <vt:lpstr>CUSP and CAUTI Interventions</vt:lpstr>
      <vt:lpstr>What is CUSP?</vt:lpstr>
      <vt:lpstr>Use of CUSP Results In:</vt:lpstr>
      <vt:lpstr>CUSP Toolkit</vt:lpstr>
      <vt:lpstr>The Science of Safety</vt:lpstr>
      <vt:lpstr>Understanding System Factors </vt:lpstr>
      <vt:lpstr>System Failures Leading to Error (Reason, 1990)</vt:lpstr>
      <vt:lpstr>Three Principles of Safe Design </vt:lpstr>
      <vt:lpstr>Eliminate Steps</vt:lpstr>
      <vt:lpstr>Standardize</vt:lpstr>
      <vt:lpstr>Create Independent Checks</vt:lpstr>
      <vt:lpstr>Evidence-based Behaviors to Prevent CLABSI  (MMWR. 2002;51:RR-10)</vt:lpstr>
      <vt:lpstr>Independent Check: CLABSI Insertion Checklist  (Crit Care Med 2004;32(10):2014.)</vt:lpstr>
      <vt:lpstr>Learn When Things Go Wrong</vt:lpstr>
      <vt:lpstr>Principles of Safe Design Apply to Technical and Teamwork</vt:lpstr>
      <vt:lpstr>Safe Teamwork: the Challenge of  Communicating (Dayton 2007)</vt:lpstr>
      <vt:lpstr>Teams Make Wise Decisions When There is Diverse and Independent Input (Heifetz R, 1994)</vt:lpstr>
      <vt:lpstr>Science of Safety Education</vt:lpstr>
      <vt:lpstr>Learning from CUSP</vt:lpstr>
      <vt:lpstr>Principles: Science of Safety</vt:lpstr>
      <vt:lpstr>Summary</vt:lpstr>
      <vt:lpstr>Summary</vt:lpstr>
      <vt:lpstr>Action Items</vt:lpstr>
      <vt:lpstr>References</vt:lpstr>
      <vt:lpstr>References</vt:lpstr>
      <vt:lpstr>References</vt:lpstr>
      <vt:lpstr>Thank you!</vt:lpstr>
      <vt:lpstr>Funding</vt:lpstr>
    </vt:vector>
  </TitlesOfParts>
  <Company>Alpena General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CAUTI Prevention Implementation in a Community Hospital</dc:title>
  <dc:creator>MJSkiba</dc:creator>
  <cp:lastModifiedBy>Chris Heidenrich</cp:lastModifiedBy>
  <cp:revision>93</cp:revision>
  <cp:lastPrinted>2014-01-09T21:25:24Z</cp:lastPrinted>
  <dcterms:created xsi:type="dcterms:W3CDTF">2012-01-20T18:18:18Z</dcterms:created>
  <dcterms:modified xsi:type="dcterms:W3CDTF">2015-10-01T14:16:13Z</dcterms:modified>
</cp:coreProperties>
</file>