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53"/>
  </p:notesMasterIdLst>
  <p:sldIdLst>
    <p:sldId id="301" r:id="rId3"/>
    <p:sldId id="302" r:id="rId4"/>
    <p:sldId id="328" r:id="rId5"/>
    <p:sldId id="341" r:id="rId6"/>
    <p:sldId id="335" r:id="rId7"/>
    <p:sldId id="336" r:id="rId8"/>
    <p:sldId id="296" r:id="rId9"/>
    <p:sldId id="330" r:id="rId10"/>
    <p:sldId id="267" r:id="rId11"/>
    <p:sldId id="268" r:id="rId12"/>
    <p:sldId id="307" r:id="rId13"/>
    <p:sldId id="340" r:id="rId14"/>
    <p:sldId id="329" r:id="rId15"/>
    <p:sldId id="320" r:id="rId16"/>
    <p:sldId id="319" r:id="rId17"/>
    <p:sldId id="294" r:id="rId18"/>
    <p:sldId id="333" r:id="rId19"/>
    <p:sldId id="331" r:id="rId20"/>
    <p:sldId id="332" r:id="rId21"/>
    <p:sldId id="334" r:id="rId22"/>
    <p:sldId id="284" r:id="rId23"/>
    <p:sldId id="342" r:id="rId24"/>
    <p:sldId id="283" r:id="rId25"/>
    <p:sldId id="323" r:id="rId26"/>
    <p:sldId id="318" r:id="rId27"/>
    <p:sldId id="309" r:id="rId28"/>
    <p:sldId id="321" r:id="rId29"/>
    <p:sldId id="291" r:id="rId30"/>
    <p:sldId id="343" r:id="rId31"/>
    <p:sldId id="337" r:id="rId32"/>
    <p:sldId id="338" r:id="rId33"/>
    <p:sldId id="360" r:id="rId34"/>
    <p:sldId id="366" r:id="rId35"/>
    <p:sldId id="344" r:id="rId36"/>
    <p:sldId id="345" r:id="rId37"/>
    <p:sldId id="357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5" r:id="rId47"/>
    <p:sldId id="354" r:id="rId48"/>
    <p:sldId id="356" r:id="rId49"/>
    <p:sldId id="367" r:id="rId50"/>
    <p:sldId id="368" r:id="rId51"/>
    <p:sldId id="36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96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91588785046735E-2"/>
          <c:y val="0.13196048410615346"/>
          <c:w val="0.96573208722741433"/>
          <c:h val="0.6615475843297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CAUTI rate per 1000 IUC days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SICU--major teaching (N=176)</c:v>
                </c:pt>
                <c:pt idx="1">
                  <c:v>SICU--other (N=209)</c:v>
                </c:pt>
                <c:pt idx="2">
                  <c:v>CTICU (N=456)</c:v>
                </c:pt>
                <c:pt idx="3">
                  <c:v>Surgical ward (N=458)</c:v>
                </c:pt>
                <c:pt idx="4">
                  <c:v>Orthopedic ward (N=249)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3.2</c:v>
                </c:pt>
                <c:pt idx="1">
                  <c:v>1.9</c:v>
                </c:pt>
                <c:pt idx="2">
                  <c:v>1.8</c:v>
                </c:pt>
                <c:pt idx="3">
                  <c:v>1.7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963456"/>
        <c:axId val="3496614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Device utilization ratio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SICU--major teaching (N=176)</c:v>
                </c:pt>
                <c:pt idx="1">
                  <c:v>SICU--other (N=209)</c:v>
                </c:pt>
                <c:pt idx="2">
                  <c:v>CTICU (N=456)</c:v>
                </c:pt>
                <c:pt idx="3">
                  <c:v>Surgical ward (N=458)</c:v>
                </c:pt>
                <c:pt idx="4">
                  <c:v>Orthopedic ward (N=249)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0.75</c:v>
                </c:pt>
                <c:pt idx="1">
                  <c:v>0.69</c:v>
                </c:pt>
                <c:pt idx="2">
                  <c:v>0.66</c:v>
                </c:pt>
                <c:pt idx="3">
                  <c:v>0.22</c:v>
                </c:pt>
                <c:pt idx="4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985856"/>
        <c:axId val="34984320"/>
      </c:barChart>
      <c:catAx>
        <c:axId val="34963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966144"/>
        <c:crosses val="autoZero"/>
        <c:auto val="1"/>
        <c:lblAlgn val="ctr"/>
        <c:lblOffset val="100"/>
        <c:noMultiLvlLbl val="0"/>
      </c:catAx>
      <c:valAx>
        <c:axId val="3496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4963456"/>
        <c:crosses val="autoZero"/>
        <c:crossBetween val="between"/>
      </c:valAx>
      <c:valAx>
        <c:axId val="3498432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34985856"/>
        <c:crosses val="max"/>
        <c:crossBetween val="between"/>
      </c:valAx>
      <c:catAx>
        <c:axId val="34985856"/>
        <c:scaling>
          <c:orientation val="minMax"/>
        </c:scaling>
        <c:delete val="1"/>
        <c:axPos val="b"/>
        <c:majorTickMark val="out"/>
        <c:minorTickMark val="none"/>
        <c:tickLblPos val="none"/>
        <c:crossAx val="3498432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9121F-6E32-47E8-8E9F-6076F6ACA927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BF796-E82D-412E-966A-04A611F42F36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000" dirty="0" smtClean="0"/>
            <a:t>1. Prevent Unnecessary and Improper Placement</a:t>
          </a:r>
          <a:endParaRPr lang="en-US" sz="2000" dirty="0"/>
        </a:p>
      </dgm:t>
    </dgm:pt>
    <dgm:pt modelId="{9CAEEE46-A354-4357-A260-7B25F5ACB647}" type="parTrans" cxnId="{5D262C12-DE88-4059-B58C-57C2BC6CE017}">
      <dgm:prSet/>
      <dgm:spPr/>
      <dgm:t>
        <a:bodyPr/>
        <a:lstStyle/>
        <a:p>
          <a:endParaRPr lang="en-US"/>
        </a:p>
      </dgm:t>
    </dgm:pt>
    <dgm:pt modelId="{7CF5DB62-B8CB-4156-A4FC-38A55C0A2CFE}" type="sibTrans" cxnId="{5D262C12-DE88-4059-B58C-57C2BC6CE017}">
      <dgm:prSet/>
      <dgm:spPr/>
      <dgm:t>
        <a:bodyPr/>
        <a:lstStyle/>
        <a:p>
          <a:endParaRPr lang="en-US" sz="1400"/>
        </a:p>
      </dgm:t>
    </dgm:pt>
    <dgm:pt modelId="{D4C703E0-6657-4958-9B43-A6F4812A95E9}">
      <dgm:prSet phldrT="[Text]" custT="1"/>
      <dgm:spPr/>
      <dgm:t>
        <a:bodyPr/>
        <a:lstStyle/>
        <a:p>
          <a:pPr algn="ctr"/>
          <a:r>
            <a:rPr lang="en-US" sz="2000" dirty="0" smtClean="0"/>
            <a:t>2. Maintain Awareness and Proper Care of Catheters in Place</a:t>
          </a:r>
          <a:endParaRPr lang="en-US" sz="2000" dirty="0"/>
        </a:p>
      </dgm:t>
    </dgm:pt>
    <dgm:pt modelId="{0F03B388-48A6-4690-9DB7-DD4509B882E9}" type="parTrans" cxnId="{5F577118-A448-4059-A6F3-890FC662D9C3}">
      <dgm:prSet/>
      <dgm:spPr/>
      <dgm:t>
        <a:bodyPr/>
        <a:lstStyle/>
        <a:p>
          <a:endParaRPr lang="en-US"/>
        </a:p>
      </dgm:t>
    </dgm:pt>
    <dgm:pt modelId="{AC46B27C-10F9-4400-99B9-1E9277CCB01B}" type="sibTrans" cxnId="{5F577118-A448-4059-A6F3-890FC662D9C3}">
      <dgm:prSet/>
      <dgm:spPr/>
      <dgm:t>
        <a:bodyPr/>
        <a:lstStyle/>
        <a:p>
          <a:endParaRPr lang="en-US"/>
        </a:p>
      </dgm:t>
    </dgm:pt>
    <dgm:pt modelId="{3B2774C0-7243-4D28-9109-2FB2677D7081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000" dirty="0" smtClean="0"/>
            <a:t>3. Prompt Catheter Removal</a:t>
          </a:r>
          <a:endParaRPr lang="en-US" sz="2000" dirty="0"/>
        </a:p>
      </dgm:t>
    </dgm:pt>
    <dgm:pt modelId="{369F82C8-0436-4BA1-B88E-E58607B6F74C}" type="parTrans" cxnId="{4EBBF159-C5D6-4466-9138-4D1E05A1DFE0}">
      <dgm:prSet/>
      <dgm:spPr/>
      <dgm:t>
        <a:bodyPr/>
        <a:lstStyle/>
        <a:p>
          <a:endParaRPr lang="en-US"/>
        </a:p>
      </dgm:t>
    </dgm:pt>
    <dgm:pt modelId="{32DDA909-467A-49EB-AE59-F0786B95F116}" type="sibTrans" cxnId="{4EBBF159-C5D6-4466-9138-4D1E05A1DFE0}">
      <dgm:prSet/>
      <dgm:spPr/>
      <dgm:t>
        <a:bodyPr/>
        <a:lstStyle/>
        <a:p>
          <a:endParaRPr lang="en-US"/>
        </a:p>
      </dgm:t>
    </dgm:pt>
    <dgm:pt modelId="{DAEED170-C274-4635-B14A-6D965615EC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000" dirty="0" smtClean="0"/>
            <a:t>4. Prevent Catheter Replacement</a:t>
          </a:r>
          <a:endParaRPr lang="en-US" sz="2000" dirty="0"/>
        </a:p>
      </dgm:t>
    </dgm:pt>
    <dgm:pt modelId="{E2A712A0-2A75-4BEB-BF11-5C64DE9FE640}" type="sibTrans" cxnId="{F0E711B1-9ADC-480E-82EC-38F34B711900}">
      <dgm:prSet/>
      <dgm:spPr/>
      <dgm:t>
        <a:bodyPr/>
        <a:lstStyle/>
        <a:p>
          <a:endParaRPr lang="en-US"/>
        </a:p>
      </dgm:t>
    </dgm:pt>
    <dgm:pt modelId="{97E9111E-CB4E-4DAA-996C-3A42A19A441E}" type="parTrans" cxnId="{F0E711B1-9ADC-480E-82EC-38F34B711900}">
      <dgm:prSet/>
      <dgm:spPr/>
      <dgm:t>
        <a:bodyPr/>
        <a:lstStyle/>
        <a:p>
          <a:endParaRPr lang="en-US"/>
        </a:p>
      </dgm:t>
    </dgm:pt>
    <dgm:pt modelId="{098C1133-ACFC-4E51-8EC0-D4237FBD39D8}" type="pres">
      <dgm:prSet presAssocID="{F039121F-6E32-47E8-8E9F-6076F6ACA9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32757-5EB1-443E-955F-0ED2D81A2057}" type="pres">
      <dgm:prSet presAssocID="{727BF796-E82D-412E-966A-04A611F42F36}" presName="node" presStyleLbl="node1" presStyleIdx="0" presStyleCnt="4" custScaleX="199339" custScaleY="7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DBF86-BC2E-4366-8194-457FBC244D98}" type="pres">
      <dgm:prSet presAssocID="{727BF796-E82D-412E-966A-04A611F42F36}" presName="spNode" presStyleCnt="0"/>
      <dgm:spPr/>
    </dgm:pt>
    <dgm:pt modelId="{EEF2CB88-E5D4-4A2A-8440-1C0A855BD176}" type="pres">
      <dgm:prSet presAssocID="{7CF5DB62-B8CB-4156-A4FC-38A55C0A2CF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9E07BBE-6622-4A4D-B52E-9F7730B840B8}" type="pres">
      <dgm:prSet presAssocID="{D4C703E0-6657-4958-9B43-A6F4812A95E9}" presName="node" presStyleLbl="node1" presStyleIdx="1" presStyleCnt="4" custScaleX="184675" custScaleY="100039" custRadScaleRad="167794" custRadScaleInc="3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54AE-C04C-454D-BD7B-A907CAB4C99A}" type="pres">
      <dgm:prSet presAssocID="{D4C703E0-6657-4958-9B43-A6F4812A95E9}" presName="spNode" presStyleCnt="0"/>
      <dgm:spPr/>
    </dgm:pt>
    <dgm:pt modelId="{076F3AB7-66FC-49C5-AE26-FD79E0D1D3DB}" type="pres">
      <dgm:prSet presAssocID="{AC46B27C-10F9-4400-99B9-1E9277CCB01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7D2FFD7-E425-42A3-AFBA-9D2F5925FE92}" type="pres">
      <dgm:prSet presAssocID="{3B2774C0-7243-4D28-9109-2FB2677D7081}" presName="node" presStyleLbl="node1" presStyleIdx="2" presStyleCnt="4" custScaleX="170861" custScaleY="75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EE8FC-225C-4DF2-9D7B-4FA4F1053565}" type="pres">
      <dgm:prSet presAssocID="{3B2774C0-7243-4D28-9109-2FB2677D7081}" presName="spNode" presStyleCnt="0"/>
      <dgm:spPr/>
    </dgm:pt>
    <dgm:pt modelId="{46758D71-B2B6-495D-8628-B27BEDAC25FE}" type="pres">
      <dgm:prSet presAssocID="{32DDA909-467A-49EB-AE59-F0786B95F11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91D9268-2853-4E77-B59F-7A35C07E3AAA}" type="pres">
      <dgm:prSet presAssocID="{DAEED170-C274-4635-B14A-6D965615EC5F}" presName="node" presStyleLbl="node1" presStyleIdx="3" presStyleCnt="4" custScaleX="127741" custRadScaleRad="123585" custRadScaleInc="-2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3855B-0211-433C-9908-BB03CD40F275}" type="pres">
      <dgm:prSet presAssocID="{DAEED170-C274-4635-B14A-6D965615EC5F}" presName="spNode" presStyleCnt="0"/>
      <dgm:spPr/>
    </dgm:pt>
    <dgm:pt modelId="{0A9BDF07-CC20-4422-975A-088801AE6261}" type="pres">
      <dgm:prSet presAssocID="{E2A712A0-2A75-4BEB-BF11-5C64DE9FE64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21FAB35-F211-47C5-9120-0BEE5DD72566}" type="presOf" srcId="{E2A712A0-2A75-4BEB-BF11-5C64DE9FE640}" destId="{0A9BDF07-CC20-4422-975A-088801AE6261}" srcOrd="0" destOrd="0" presId="urn:microsoft.com/office/officeart/2005/8/layout/cycle5"/>
    <dgm:cxn modelId="{66B4593D-6396-40EB-94CD-C854AF5D8CFF}" type="presOf" srcId="{3B2774C0-7243-4D28-9109-2FB2677D7081}" destId="{27D2FFD7-E425-42A3-AFBA-9D2F5925FE92}" srcOrd="0" destOrd="0" presId="urn:microsoft.com/office/officeart/2005/8/layout/cycle5"/>
    <dgm:cxn modelId="{082C385C-9672-40B9-8BEE-23AC36D6FF13}" type="presOf" srcId="{D4C703E0-6657-4958-9B43-A6F4812A95E9}" destId="{99E07BBE-6622-4A4D-B52E-9F7730B840B8}" srcOrd="0" destOrd="0" presId="urn:microsoft.com/office/officeart/2005/8/layout/cycle5"/>
    <dgm:cxn modelId="{F0E711B1-9ADC-480E-82EC-38F34B711900}" srcId="{F039121F-6E32-47E8-8E9F-6076F6ACA927}" destId="{DAEED170-C274-4635-B14A-6D965615EC5F}" srcOrd="3" destOrd="0" parTransId="{97E9111E-CB4E-4DAA-996C-3A42A19A441E}" sibTransId="{E2A712A0-2A75-4BEB-BF11-5C64DE9FE640}"/>
    <dgm:cxn modelId="{BD3697BB-EBEA-4563-AB4D-56F7DEFE982F}" type="presOf" srcId="{7CF5DB62-B8CB-4156-A4FC-38A55C0A2CFE}" destId="{EEF2CB88-E5D4-4A2A-8440-1C0A855BD176}" srcOrd="0" destOrd="0" presId="urn:microsoft.com/office/officeart/2005/8/layout/cycle5"/>
    <dgm:cxn modelId="{C061799F-C8D0-44B6-AB3E-A0C68376B54F}" type="presOf" srcId="{727BF796-E82D-412E-966A-04A611F42F36}" destId="{1C332757-5EB1-443E-955F-0ED2D81A2057}" srcOrd="0" destOrd="0" presId="urn:microsoft.com/office/officeart/2005/8/layout/cycle5"/>
    <dgm:cxn modelId="{4F2561B6-75AD-4B92-8D43-67AC6A15921C}" type="presOf" srcId="{32DDA909-467A-49EB-AE59-F0786B95F116}" destId="{46758D71-B2B6-495D-8628-B27BEDAC25FE}" srcOrd="0" destOrd="0" presId="urn:microsoft.com/office/officeart/2005/8/layout/cycle5"/>
    <dgm:cxn modelId="{5ED0ABC8-62BE-40AA-892B-53DC1CB48D7E}" type="presOf" srcId="{AC46B27C-10F9-4400-99B9-1E9277CCB01B}" destId="{076F3AB7-66FC-49C5-AE26-FD79E0D1D3DB}" srcOrd="0" destOrd="0" presId="urn:microsoft.com/office/officeart/2005/8/layout/cycle5"/>
    <dgm:cxn modelId="{DD8B9B55-5C6F-4158-B9EF-F99BC55869D1}" type="presOf" srcId="{F039121F-6E32-47E8-8E9F-6076F6ACA927}" destId="{098C1133-ACFC-4E51-8EC0-D4237FBD39D8}" srcOrd="0" destOrd="0" presId="urn:microsoft.com/office/officeart/2005/8/layout/cycle5"/>
    <dgm:cxn modelId="{3D4876CB-6707-4BDC-8391-94ACBC902E7E}" type="presOf" srcId="{DAEED170-C274-4635-B14A-6D965615EC5F}" destId="{691D9268-2853-4E77-B59F-7A35C07E3AAA}" srcOrd="0" destOrd="0" presId="urn:microsoft.com/office/officeart/2005/8/layout/cycle5"/>
    <dgm:cxn modelId="{5D262C12-DE88-4059-B58C-57C2BC6CE017}" srcId="{F039121F-6E32-47E8-8E9F-6076F6ACA927}" destId="{727BF796-E82D-412E-966A-04A611F42F36}" srcOrd="0" destOrd="0" parTransId="{9CAEEE46-A354-4357-A260-7B25F5ACB647}" sibTransId="{7CF5DB62-B8CB-4156-A4FC-38A55C0A2CFE}"/>
    <dgm:cxn modelId="{5F577118-A448-4059-A6F3-890FC662D9C3}" srcId="{F039121F-6E32-47E8-8E9F-6076F6ACA927}" destId="{D4C703E0-6657-4958-9B43-A6F4812A95E9}" srcOrd="1" destOrd="0" parTransId="{0F03B388-48A6-4690-9DB7-DD4509B882E9}" sibTransId="{AC46B27C-10F9-4400-99B9-1E9277CCB01B}"/>
    <dgm:cxn modelId="{4EBBF159-C5D6-4466-9138-4D1E05A1DFE0}" srcId="{F039121F-6E32-47E8-8E9F-6076F6ACA927}" destId="{3B2774C0-7243-4D28-9109-2FB2677D7081}" srcOrd="2" destOrd="0" parTransId="{369F82C8-0436-4BA1-B88E-E58607B6F74C}" sibTransId="{32DDA909-467A-49EB-AE59-F0786B95F116}"/>
    <dgm:cxn modelId="{8C28C1F7-1288-4A6D-933A-AEA894A83D23}" type="presParOf" srcId="{098C1133-ACFC-4E51-8EC0-D4237FBD39D8}" destId="{1C332757-5EB1-443E-955F-0ED2D81A2057}" srcOrd="0" destOrd="0" presId="urn:microsoft.com/office/officeart/2005/8/layout/cycle5"/>
    <dgm:cxn modelId="{D01F5FE0-2BAC-4592-8654-B9FB52140B92}" type="presParOf" srcId="{098C1133-ACFC-4E51-8EC0-D4237FBD39D8}" destId="{1DFDBF86-BC2E-4366-8194-457FBC244D98}" srcOrd="1" destOrd="0" presId="urn:microsoft.com/office/officeart/2005/8/layout/cycle5"/>
    <dgm:cxn modelId="{E902DD24-EC09-4D8B-A343-E54571E10640}" type="presParOf" srcId="{098C1133-ACFC-4E51-8EC0-D4237FBD39D8}" destId="{EEF2CB88-E5D4-4A2A-8440-1C0A855BD176}" srcOrd="2" destOrd="0" presId="urn:microsoft.com/office/officeart/2005/8/layout/cycle5"/>
    <dgm:cxn modelId="{9F35B6BB-E856-48E6-9AD8-D31CF873D218}" type="presParOf" srcId="{098C1133-ACFC-4E51-8EC0-D4237FBD39D8}" destId="{99E07BBE-6622-4A4D-B52E-9F7730B840B8}" srcOrd="3" destOrd="0" presId="urn:microsoft.com/office/officeart/2005/8/layout/cycle5"/>
    <dgm:cxn modelId="{65133FF6-8D95-4DF9-8737-D9CFDC46982D}" type="presParOf" srcId="{098C1133-ACFC-4E51-8EC0-D4237FBD39D8}" destId="{676E54AE-C04C-454D-BD7B-A907CAB4C99A}" srcOrd="4" destOrd="0" presId="urn:microsoft.com/office/officeart/2005/8/layout/cycle5"/>
    <dgm:cxn modelId="{59FAD1FB-77EA-425D-9DD3-79A81F21ADD4}" type="presParOf" srcId="{098C1133-ACFC-4E51-8EC0-D4237FBD39D8}" destId="{076F3AB7-66FC-49C5-AE26-FD79E0D1D3DB}" srcOrd="5" destOrd="0" presId="urn:microsoft.com/office/officeart/2005/8/layout/cycle5"/>
    <dgm:cxn modelId="{1841F686-315A-460B-9D24-F78004BE7199}" type="presParOf" srcId="{098C1133-ACFC-4E51-8EC0-D4237FBD39D8}" destId="{27D2FFD7-E425-42A3-AFBA-9D2F5925FE92}" srcOrd="6" destOrd="0" presId="urn:microsoft.com/office/officeart/2005/8/layout/cycle5"/>
    <dgm:cxn modelId="{241182BF-66C3-4621-ADD7-CBBF645828CA}" type="presParOf" srcId="{098C1133-ACFC-4E51-8EC0-D4237FBD39D8}" destId="{8DCEE8FC-225C-4DF2-9D7B-4FA4F1053565}" srcOrd="7" destOrd="0" presId="urn:microsoft.com/office/officeart/2005/8/layout/cycle5"/>
    <dgm:cxn modelId="{A641DC55-5438-41E5-9B5D-BCAC5C77C2CF}" type="presParOf" srcId="{098C1133-ACFC-4E51-8EC0-D4237FBD39D8}" destId="{46758D71-B2B6-495D-8628-B27BEDAC25FE}" srcOrd="8" destOrd="0" presId="urn:microsoft.com/office/officeart/2005/8/layout/cycle5"/>
    <dgm:cxn modelId="{D6D56D72-74A8-4A69-8A0C-878F8A33381F}" type="presParOf" srcId="{098C1133-ACFC-4E51-8EC0-D4237FBD39D8}" destId="{691D9268-2853-4E77-B59F-7A35C07E3AAA}" srcOrd="9" destOrd="0" presId="urn:microsoft.com/office/officeart/2005/8/layout/cycle5"/>
    <dgm:cxn modelId="{571556B7-574F-42E3-A6A5-AC95037A12F5}" type="presParOf" srcId="{098C1133-ACFC-4E51-8EC0-D4237FBD39D8}" destId="{C4C3855B-0211-433C-9908-BB03CD40F275}" srcOrd="10" destOrd="0" presId="urn:microsoft.com/office/officeart/2005/8/layout/cycle5"/>
    <dgm:cxn modelId="{BE4701C1-C76E-411B-9185-39DC378A842A}" type="presParOf" srcId="{098C1133-ACFC-4E51-8EC0-D4237FBD39D8}" destId="{0A9BDF07-CC20-4422-975A-088801AE626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32757-5EB1-443E-955F-0ED2D81A2057}">
      <dsp:nvSpPr>
        <dsp:cNvPr id="0" name=""/>
        <dsp:cNvSpPr/>
      </dsp:nvSpPr>
      <dsp:spPr>
        <a:xfrm>
          <a:off x="1981306" y="131152"/>
          <a:ext cx="3200354" cy="78099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Prevent Unnecessary and Improper Placement</a:t>
          </a:r>
          <a:endParaRPr lang="en-US" sz="2000" kern="1200" dirty="0"/>
        </a:p>
      </dsp:txBody>
      <dsp:txXfrm>
        <a:off x="2019431" y="169277"/>
        <a:ext cx="3124104" cy="704743"/>
      </dsp:txXfrm>
    </dsp:sp>
    <dsp:sp modelId="{EEF2CB88-E5D4-4A2A-8440-1C0A855BD176}">
      <dsp:nvSpPr>
        <dsp:cNvPr id="0" name=""/>
        <dsp:cNvSpPr/>
      </dsp:nvSpPr>
      <dsp:spPr>
        <a:xfrm>
          <a:off x="2156655" y="891948"/>
          <a:ext cx="3448702" cy="3448702"/>
        </a:xfrm>
        <a:custGeom>
          <a:avLst/>
          <a:gdLst/>
          <a:ahLst/>
          <a:cxnLst/>
          <a:rect l="0" t="0" r="0" b="0"/>
          <a:pathLst>
            <a:path>
              <a:moveTo>
                <a:pt x="2280580" y="92175"/>
              </a:moveTo>
              <a:arcTo wR="1724351" hR="1724351" stAng="17329115" swAng="1913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7BBE-6622-4A4D-B52E-9F7730B840B8}">
      <dsp:nvSpPr>
        <dsp:cNvPr id="0" name=""/>
        <dsp:cNvSpPr/>
      </dsp:nvSpPr>
      <dsp:spPr>
        <a:xfrm>
          <a:off x="4655073" y="1773566"/>
          <a:ext cx="2964926" cy="1043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Maintain Awareness and Proper Care of Catheters in Place</a:t>
          </a:r>
          <a:endParaRPr lang="en-US" sz="2000" kern="1200" dirty="0"/>
        </a:p>
      </dsp:txBody>
      <dsp:txXfrm>
        <a:off x="4706035" y="1824528"/>
        <a:ext cx="2863002" cy="942047"/>
      </dsp:txXfrm>
    </dsp:sp>
    <dsp:sp modelId="{076F3AB7-66FC-49C5-AE26-FD79E0D1D3DB}">
      <dsp:nvSpPr>
        <dsp:cNvPr id="0" name=""/>
        <dsp:cNvSpPr/>
      </dsp:nvSpPr>
      <dsp:spPr>
        <a:xfrm>
          <a:off x="2172112" y="151370"/>
          <a:ext cx="3448702" cy="3448702"/>
        </a:xfrm>
        <a:custGeom>
          <a:avLst/>
          <a:gdLst/>
          <a:ahLst/>
          <a:cxnLst/>
          <a:rect l="0" t="0" r="0" b="0"/>
          <a:pathLst>
            <a:path>
              <a:moveTo>
                <a:pt x="2999671" y="2884931"/>
              </a:moveTo>
              <a:arcTo wR="1724351" hR="1724351" stAng="2538190" swAng="1735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2FFD7-E425-42A3-AFBA-9D2F5925FE92}">
      <dsp:nvSpPr>
        <dsp:cNvPr id="0" name=""/>
        <dsp:cNvSpPr/>
      </dsp:nvSpPr>
      <dsp:spPr>
        <a:xfrm>
          <a:off x="2209911" y="3576056"/>
          <a:ext cx="2743144" cy="78859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Prompt Catheter Removal</a:t>
          </a:r>
          <a:endParaRPr lang="en-US" sz="2000" kern="1200" dirty="0"/>
        </a:p>
      </dsp:txBody>
      <dsp:txXfrm>
        <a:off x="2248407" y="3614552"/>
        <a:ext cx="2666152" cy="711598"/>
      </dsp:txXfrm>
    </dsp:sp>
    <dsp:sp modelId="{46758D71-B2B6-495D-8628-B27BEDAC25FE}">
      <dsp:nvSpPr>
        <dsp:cNvPr id="0" name=""/>
        <dsp:cNvSpPr/>
      </dsp:nvSpPr>
      <dsp:spPr>
        <a:xfrm>
          <a:off x="1872599" y="204614"/>
          <a:ext cx="3448702" cy="3448702"/>
        </a:xfrm>
        <a:custGeom>
          <a:avLst/>
          <a:gdLst/>
          <a:ahLst/>
          <a:cxnLst/>
          <a:rect l="0" t="0" r="0" b="0"/>
          <a:pathLst>
            <a:path>
              <a:moveTo>
                <a:pt x="980588" y="3280051"/>
              </a:moveTo>
              <a:arcTo wR="1724351" hR="1724351" stAng="6933116" swAng="15591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D9268-2853-4E77-B59F-7A35C07E3AAA}">
      <dsp:nvSpPr>
        <dsp:cNvPr id="0" name=""/>
        <dsp:cNvSpPr/>
      </dsp:nvSpPr>
      <dsp:spPr>
        <a:xfrm>
          <a:off x="425180" y="1750885"/>
          <a:ext cx="2050860" cy="104356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Prevent Catheter Replacement</a:t>
          </a:r>
          <a:endParaRPr lang="en-US" sz="2000" kern="1200" dirty="0"/>
        </a:p>
      </dsp:txBody>
      <dsp:txXfrm>
        <a:off x="476123" y="1801828"/>
        <a:ext cx="1948974" cy="941678"/>
      </dsp:txXfrm>
    </dsp:sp>
    <dsp:sp modelId="{0A9BDF07-CC20-4422-975A-088801AE6261}">
      <dsp:nvSpPr>
        <dsp:cNvPr id="0" name=""/>
        <dsp:cNvSpPr/>
      </dsp:nvSpPr>
      <dsp:spPr>
        <a:xfrm>
          <a:off x="1882829" y="837788"/>
          <a:ext cx="3448702" cy="3448702"/>
        </a:xfrm>
        <a:custGeom>
          <a:avLst/>
          <a:gdLst/>
          <a:ahLst/>
          <a:cxnLst/>
          <a:rect l="0" t="0" r="0" b="0"/>
          <a:pathLst>
            <a:path>
              <a:moveTo>
                <a:pt x="344404" y="690361"/>
              </a:moveTo>
              <a:arcTo wR="1724351" hR="1724351" stAng="13010646" swAng="16493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3657-BBA5-4BDD-9673-9E67D49C38F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1600C-0804-45C2-8AE0-F7A0C306F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600C-0804-45C2-8AE0-F7A0C306F1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165E7F-38C7-40A6-983B-00ECA292EA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C7C03E-8351-4C18-AB87-E8202BD661A1}" type="datetime1">
              <a:rPr lang="en-US" smtClean="0"/>
              <a:pPr/>
              <a:t>10/1/2015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CC1B72-7E88-4A99-AB53-94CBC559AA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98BE69-C6D7-4FE2-9C16-3109D8EAF886}" type="datetime1">
              <a:rPr lang="en-US" smtClean="0"/>
              <a:pPr/>
              <a:t>10/1/2015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90546D-9724-48FC-8756-DC54B59489AD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C01B-3189-4242-B4B0-E9A45EF0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7E0EE-916D-4387-AB6D-9398D7D3AB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D48AB1-0620-4D22-BD7E-AE077B65F730}" type="datetime1">
              <a:rPr lang="en-US" smtClean="0"/>
              <a:pPr/>
              <a:t>10/1/2015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76400"/>
            <a:ext cx="76962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76400"/>
            <a:ext cx="7848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8768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8768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90546D-9724-48FC-8756-DC54B59489AD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C01B-3189-4242-B4B0-E9A45EF07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676400" y="1676400"/>
            <a:ext cx="52578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0" descr="alt=&quot;&quot;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4" r:id="rId3"/>
    <p:sldLayoutId id="2147483673" r:id="rId4"/>
    <p:sldLayoutId id="2147483663" r:id="rId5"/>
    <p:sldLayoutId id="2147483669" r:id="rId6"/>
    <p:sldLayoutId id="2147483665" r:id="rId7"/>
    <p:sldLayoutId id="2147483666" r:id="rId8"/>
    <p:sldLayoutId id="2147483667" r:id="rId9"/>
    <p:sldLayoutId id="2147483670" r:id="rId10"/>
    <p:sldLayoutId id="2147483680" r:id="rId11"/>
    <p:sldLayoutId id="2147483682" r:id="rId12"/>
    <p:sldLayoutId id="2147483683" r:id="rId13"/>
    <p:sldLayoutId id="214748368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3" r:id="rId17"/>
    <p:sldLayoutId id="2147483704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medicare.gov/Hospital-Compare/Hospital-Process-of-Care-Measures-National-Average/2jjc-dc2m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Preventing CAUTI in Special Populations: </a:t>
            </a:r>
            <a:br>
              <a:rPr lang="en-US" sz="4000" dirty="0" smtClean="0"/>
            </a:br>
            <a:r>
              <a:rPr lang="en-US" sz="4000" dirty="0" smtClean="0"/>
              <a:t>Focus on Procedure-Related Catheter Use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5BC01B-3189-4242-B4B0-E9A45EF07E95}" type="slidenum">
              <a:rPr lang="en-US" smtClean="0"/>
              <a:pPr algn="l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752600"/>
            <a:ext cx="6497084" cy="4724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David A. Pegues, MD</a:t>
            </a:r>
          </a:p>
          <a:p>
            <a:r>
              <a:rPr lang="en-US" sz="3200" dirty="0"/>
              <a:t>Professor of Medicine, Division of Infectious Diseases</a:t>
            </a:r>
          </a:p>
          <a:p>
            <a:r>
              <a:rPr lang="en-US" sz="3200" dirty="0"/>
              <a:t>Medical Director, Healthcare Epidemiology, Infection Prevention and Control</a:t>
            </a:r>
          </a:p>
          <a:p>
            <a:r>
              <a:rPr lang="en-US" sz="3200" dirty="0"/>
              <a:t>Hospital of the University of Pennsylvania</a:t>
            </a:r>
          </a:p>
          <a:p>
            <a:endParaRPr lang="en-US" b="1" dirty="0"/>
          </a:p>
          <a:p>
            <a:r>
              <a:rPr lang="en-US" b="1" dirty="0"/>
              <a:t>Gregory </a:t>
            </a:r>
            <a:r>
              <a:rPr lang="en-US" b="1" dirty="0" smtClean="0"/>
              <a:t>D. </a:t>
            </a:r>
            <a:r>
              <a:rPr lang="en-US" b="1" dirty="0"/>
              <a:t>Kennedy, MD, PhD </a:t>
            </a:r>
            <a:endParaRPr lang="en-US" dirty="0"/>
          </a:p>
          <a:p>
            <a:r>
              <a:rPr lang="en-US" sz="3200" dirty="0"/>
              <a:t>Associate Professor</a:t>
            </a:r>
          </a:p>
          <a:p>
            <a:r>
              <a:rPr lang="en-US" sz="3200" dirty="0"/>
              <a:t>Vice Chairman of Quality</a:t>
            </a:r>
          </a:p>
          <a:p>
            <a:r>
              <a:rPr lang="en-US" sz="3200" dirty="0"/>
              <a:t>Associate Chief, Section of Colorectal Surgery</a:t>
            </a:r>
          </a:p>
          <a:p>
            <a:r>
              <a:rPr lang="en-US" sz="3200" dirty="0"/>
              <a:t>Division of General Surgery</a:t>
            </a:r>
          </a:p>
          <a:p>
            <a:r>
              <a:rPr lang="en-US" sz="3200" dirty="0"/>
              <a:t>University of Wisconsin School of </a:t>
            </a:r>
            <a:r>
              <a:rPr lang="en-US" sz="3200" dirty="0" smtClean="0"/>
              <a:t>Medicine</a:t>
            </a:r>
          </a:p>
        </p:txBody>
      </p:sp>
      <p:pic>
        <p:nvPicPr>
          <p:cNvPr id="4" name="Picture 3" descr="photo of Dr. David Pegu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73250"/>
            <a:ext cx="1275316" cy="1708150"/>
          </a:xfrm>
          <a:prstGeom prst="rect">
            <a:avLst/>
          </a:prstGeom>
        </p:spPr>
      </p:pic>
      <p:pic>
        <p:nvPicPr>
          <p:cNvPr id="7" name="Picture 6" descr="photo of Dr. Gregory Kenne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12954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HICPAC Inappropriate Indications for Indwelling Urinary Catheter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10</a:t>
            </a:fld>
            <a:endParaRPr lang="en-US" dirty="0"/>
          </a:p>
        </p:txBody>
      </p:sp>
      <p:graphicFrame>
        <p:nvGraphicFramePr>
          <p:cNvPr id="4" name="Content Placeholder 3" descr="list of innapropriate indications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4968718"/>
              </p:ext>
            </p:extLst>
          </p:nvPr>
        </p:nvGraphicFramePr>
        <p:xfrm>
          <a:off x="457200" y="1828800"/>
          <a:ext cx="81534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Inappropriate</a:t>
                      </a:r>
                      <a:r>
                        <a:rPr lang="en-US" sz="2400" baseline="0" dirty="0" smtClean="0"/>
                        <a:t> Indications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substitute for nursing care of the patient or resident with incontinence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means of obtaining urine for culture or other diagnostic tests when the patient can voluntarily void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 prolonged postoperative duration without appropriate indications (e.g., structural repair of urethra or contiguous structures, prolonged effect of epidural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etc.)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Routinely for patients receiving epidural anesthesia/analgesia.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63246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Gould C, et al. Infect Control  Hosp </a:t>
            </a:r>
            <a:r>
              <a:rPr lang="en-US" sz="1600" dirty="0" err="1" smtClean="0"/>
              <a:t>Epidemiol</a:t>
            </a:r>
            <a:r>
              <a:rPr lang="en-US" sz="1600" dirty="0" smtClean="0"/>
              <a:t> 2010;31:319-26.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Catheter Use in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2209800"/>
            <a:ext cx="4572000" cy="3021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SIP data, Jan-Nov, 2001</a:t>
            </a:r>
          </a:p>
          <a:p>
            <a:r>
              <a:rPr lang="en-US" sz="2800" dirty="0" smtClean="0"/>
              <a:t>N=35,904 patients undergoing major surgery</a:t>
            </a:r>
          </a:p>
          <a:p>
            <a:r>
              <a:rPr lang="en-US" sz="2800" dirty="0" smtClean="0"/>
              <a:t>Catheter prevalence 86%</a:t>
            </a:r>
          </a:p>
          <a:p>
            <a:r>
              <a:rPr lang="en-US" sz="2800" dirty="0" smtClean="0"/>
              <a:t>Catheter duration &gt;2 d 50%</a:t>
            </a:r>
          </a:p>
        </p:txBody>
      </p:sp>
      <p:pic>
        <p:nvPicPr>
          <p:cNvPr id="30722" name="Picture 2" descr="Image no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079658" cy="3021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6380946"/>
            <a:ext cx="400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Wald HL, et al. Arch </a:t>
            </a:r>
            <a:r>
              <a:rPr lang="en-US" sz="1600" dirty="0" err="1" smtClean="0"/>
              <a:t>Surg</a:t>
            </a:r>
            <a:r>
              <a:rPr lang="en-US" sz="1600" dirty="0" smtClean="0"/>
              <a:t> 2008;143:551-7.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1242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P=.004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your compliance with SCIP-Inf-9 process measure?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&lt;80%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80-89%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90-95%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&gt;95%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SCIP-Inf-9?</a:t>
            </a:r>
            <a:endParaRPr lang="en-US" dirty="0"/>
          </a:p>
        </p:txBody>
      </p:sp>
      <p:sp>
        <p:nvSpPr>
          <p:cNvPr id="6146" name="AutoShape 2" descr="data:image/jpeg;base64,/9j/4AAQSkZJRgABAQAAAQABAAD/2wCEAAkGBhASERISEhEWFRUVGRcVEhUYERYcFRwYGBcZGRMYFhcXJyceGBokGhYVIS8gIycpLCwsFx4xNTAqNSYsLC0BCQoKDgwOGg8PGiwkHyQsLCowLSwtNSwsLzUsLCksLywsLywyLCwtNCovLSksLCwsKSksLCwsNCksLCwsLCwsLP/AABEIAIgBcgMBIgACEQEDEQH/xAAcAAEAAgMBAQEAAAAAAAAAAAAABQYEBwgDAQL/xABFEAABAwIDAwoEBAMFCAMBAAABAAIDBBEFEiEGMUEHExUiUVJhcaLRFDKBkSNCobEXYsFUcoKS4RYzQ1Nzk9LwRGOjJP/EABoBAQACAwEAAAAAAAAAAAAAAAADBAECBQb/xAA2EQACAQIDBQcDAwQCAwAAAAAAAQIDEQQSMQUTIVGhFUFSU5Gi0RRx8CKBwUJh4fEysQYjYv/aAAwDAQACEQMRAD8A3iiIgCIiAIiIAiIgCIiAIiIAiIgCIiAIiIAiIgCIiAIiIAiIgCIiAIiIAiIgCIiAIiIAiIgCIiAIiIAiLHrqoRsLuPDz4KOpUjTg5y0SuZSbdkeHxt6gMG4A38/9FnqsYS88+0neSb/UFWdcrY+Lli6c6kvE/SysTV4KDSXIIiLskAREQBERAEREAREQBERAEREAREQBERAEWHiuLwU0ZlnkbGwb3OPHgAN5PgNVqbaflwkcSyhjDG7udkF3nxazc3/FfyCmpUJ1f+KNJTjHU3FLM1oLnODQN5JAH1JVfruUXC4jZ9bET2MJef8A8wVzrimN1NS7NUTPlP8AO8kDybub9AFiRROcbNaXHsAJP2C6Ednr+qXoV3iH3I6BfyyYSD/vZD4iCT+oWXR8qeEyWAq2tP8AOx7P1cAP1XPT8LnbqYZR5xPH7hTmxGw0+ITZW3ZEw/jS20H8re157OG8+O08HRjG7bMKtNu1jo+lrI5Wh8b2vadzmuDm/QjReywcFwWCkhZBAwMY3hxJ4uceLjxKrfKZtuKCnyxkfESgiId0fmkI8OHabdhXLjDPPLAtOWVXZJVu3+GQyPikq42vYcr23NwRvBsN68P4mYT/AG2P1ey5tc8kkkkk6kk6kneSeJX5XVWz4c2VPqJcjpT+JmE/22P1eyfxMwn+2x+r2XNa/UcZcQ0b3ENHmdB+6z2fT5sfUS5HWtPUNkY17DdrgHNPaCLg/Yr0XlSwBjGMG5rQ0eQFh+y9VxWXQseur4oY3SyvaxjRdznGwAUbtRtbTUEXOTu1N+bjHzvI4NH7k6BaA2w24qcQkzSHLG0/hwtPUb4nvO/mP0sreHwsqvHREVSqofc3l/EzCf7bH6vZP4mYT/bY/V7LmtFf7Pp82V/qJcjpT+JmE/22P1eyzcI2yoaqTm6eobI+xcWtDtwtcnTQaj7rmGKNznBrQS5xAaALkkmwAHEkrozk52Lbh9N1gDPLZ07uzuxg9jbnzJJVbEYanRje7uS06kpsti8KutiiaXyyNY0b3PcGt+50WvOUDlabTOdTUmV8zbiSQ6sYeLQPzvHHgPE3A01imLz1L+cnlfK7tc69v7o3NHgAFrRwUqizS4IzOso8EdBVnKrhMZt8UHn/AOuN7x92i36rHg5YcJcbGZ7fF0Elv0BWj8L2UrqlueCllkb3g3q+NnOsD9CvlbsrXQua2WlmaXkNZeJ3WcdwaRoT4Kz9FR0zcfuiLfT1sdL4Tj9LVNzU88coG/K8EjzG8fVZ613ya8mIo8tVU61BHVaD1YwRqLj5n238Bw7VsRcyrGEZWg7otQbauwq7jdZmflG5v78fb7qYxGr5thPHc3zVap4S94aN5O/9yvH/APkGLbUcJT1la/8AC/dl7DQ1m+4lsAo98h8m/wBT/T7qZX4ijDQGjcNAv2u9gMIsJQjSXdr9+8r1J55NhERXSMIiIAiIgCIiAIiIAiIgCIiAIiIAoXazauDD4DNKbk6Rxg9Z7uAHYO08B9AZeWUNaXOIAaCSTuAGpJXNG3G1b6+qfKSebbdsDexgOht3nfMfO3AK1haG+lx0RFVqZEY2021VTXSmWd99+Rg+Rg7Gj9zvKjaSkfK9scbC97yGta0XJJ3ABeK3nyPbFtggFZK38aYXjuPkiO63YXbyeyw7V2KtSNCF0vsinCLqSMbZDkWhY1slf+I868y1x5tvg5w1efs3z3rZFFh0MLckMTI2j8rGBo+wWSi4VStOo7yZejBR0C+BoC+oSojcwMcxqKkgkqJjZjBc9pO5rW9pJsB5rmbaPH5a2okqJT1nHRt9GtHysb4Afc3PFWblT24+Nn5mJ3/88JIbbc9+50niN4b4XPFUZdzB4fdxzS1ZRrVMzstD6BfQangOKycTw98EropLZ2WDwDucWglp8QTY+IK2PyP7EB7ukJ2/hxk/Dg7i5vzSHwbqB43P5VrjFK0zTzTHfI98n+Zxd/VWY1VKbiu4jcbRTfeYqm9iaHnsQo47XBmYT5MOd36NKhFf+RTDucxHnOEMT3fV1mN/Rzvss1pZacn/AGMQV5JG/FStvOUuCgBijtLUkaMv1WX3OlI3f3d58BqoDlC5WxHmpqFwL9RJONWt7RHwc7+bcOFzu0515H/me958XOc5x+7nE/Url4bB5v1VNORaqVrcImTi+MT1Urpp5C97t5O4DgGjc1o7AvzV4bJEyN0gymQZmNPzFnB5HBpO6++xO7U7CwnYeHDaY4hibQ54tzFKbWLz8gk7x0vl3NAJN9w17iuJy1E0k8rsz5DmceHgAOAAsAOAAXSpzUnaGi/OBWlG2upiIitXJ5sY7EKkNcCII7Ond4flYD3nWPkAT2KSc1CLkzVJt2RcuRrYa9sQnb2ilafs6X9w36nsV85QsdfSYfPNGbPsGRnsc9waHfS5P0VghhaxrWtAa1oAaALAACwAHAWUdtNgLK2llpnmwkGju64EFjvGzgNFwJVt5VU56X6HQUMsbI5ZJXwrNxjCJqWZ8Ezcr2GxHA9jmni0jUFYS9Cmmro5x09sXtBT1dJG+ABoaAx0Y/4bmgXZbs7DxFip1cybEbWyYfVNlBJjdZs7ODmX1Nu83ePqOJXTEUoc0OabggEEbiDqCFwMVQ3Uv7M6FKpnR+0RYeKVfNxkjedG+/0XPr1o0acqk9Erk8YuTsiHxmrzvsNzdB58T/72LNwGksDId50b5cf1/ZRFJTGR4aOO/wAuJVsYwAADcNAvJbGoyxmJnjavc+H3/wAIu15KEFTR+kRF7IoBERAEREAREQBERAEREAREQBERAEREBUOVfEHQ4XUZdDJliv4PcA/05h9Vzmumdv8AAXVlBPCwXfYPjHa5hDgPrYj6rmh7CCQQQRoQRYgjeCOBXa2e1u2u+5SxF8x9haC5ocbNJAcfC+p+111rCxrWtDQA0ABoG6w3W+i5HWwdleWKqpY2wzRiojYLMJeWyADcM1iHAcLi/itsZQlVSce4xRmo3ub6RaqPL5BbSjkv/wBVlvv/AKKa2E5SX4lUSRCmETGR5y7nS518wDR8oA3u+y5csNVinJrgWlVi3ZMva1lyw7c8zGaKF34sg/GcDqyM/l8HO/RvmFbttdrI8PpXTOsXnqwsv8zzu/wjeT2DtIXNVdWyTSPlkcXPeS57jxJ3+XlwVjBYfO88tER1qlllR4Kx7CbIPxCqbHqIm2dO8cGX3A9524fU8FB0NDJNIyKJpc95DWNHEnd5efALpbYrZSPD6VsLbF560z+887z/AHRuA7B23V/FV91Gy1ZXpU8746DaeRlLhtTzYDGxQPbGBuHULWAfUhcxWXQ/K/V5MKmHfdGz7yNJ/RpXPCi2ev0OXNm+If6kgpLD8fnghmhidkE+USuHzlrc1mA8GnMb21Og3XvGqy7G7B1OIv6gyQg2kmcOqO0NH53eA3cSFem4qN56EEU2+BEYPgs9VK2GCMveeA3AcS47mtHaVvbYnk6psNZz8rmvnDSXynRkYt1hHfcLXu46nwGin9mdlaagi5qBlr2L3nV7z2ud/TcOAWuOWXbnfh8Duw1Tgfq2L9i76DtXLlWniZ7uHBFpQVJZpalN5Q9s3YhUktJEEd2wN8PzPI7zrDyAA7VVURdSEFCKiiq227sy8KwuWpmjgibmfIcrR+5J4AC5J7AV0xsns1FQUzII9bayPtq95+Zx/YDgABwVU5JdhvhYfipm2nmHVBGscZ1A8HO0J+g4FX6qq2RMdJI8MY0Xc5xs0AbySVxsZX3kskdEXKNPKrs9UWn8Y5cnCqb8PEH0zLh2a4fJ/M0/8MDhcG/G24T0XLfhpbctnaeLeaBP3Bt+qheFqpJ5TdVYPvMrlY2UiqaOSewbNTsc9j+1rdXsd2gi5HYfM358WwdvOVd9bGaeCMxQu+cuI5x4BuAbaNbe2gJvbfbRa+XWwlOcKdplStKMpXR9AJ0AueA/ouqtnqN0VJTRP+aOKNjvNrAD+oWquSvk1e57K2qYWsbZ0Ebh1nO/LI4Hc0bwDvNjuGu5VRx1ZTahHuJ6EGldhVjFqvPIbfK3Qf1KmcXrMkenzO0H9SoGhpeceG8N58uK8Bt/EyqzjgqWrav/AAv59DrYaCSdRkxgVJlbnO927y/19lKL41thYL6vSYTDRw1GNKPd+NlWc3OTbCIitGgREQBERAEREAREQBERAEREAREQBERAFStseSykrnGVpME53vaAWu/6jOJ8QQfNXVFvCcoO8XYw4qSszQOI8i2Jxn8MRTDgWyBp+rZLW+5UW7kwxcf/AA3/AOeL/wAl0kiuLaFRapEDw8Tnil5IMWedYGx+L5mfswuP6LZ3Jpyfy4aJ3TSMe+XIBkDrNDcxOrrXuXDhwV5RR1cXUqRyvQ3jRjF3Rp7brYrGcQqnSmOMRtu2Bhnboy+8/wAzt5+g4Kufwbxb/lxf99q6ERbRxtSKUUkYdGLd2a75MOTd1EX1FSGmc3bGAcwYziQe879ALcStiIirVKkqks0iSMVFWRTOVLZyqraWOGma0kSh78zw3QMeBqd+rgtXfwbxb/lxf99q6ERTUsVOlHLGxpKlGTuzTGyfInKZM9eWtjadI2Pu5/m4fK3y1PhvW4aSkjiY2ONgYxos1rQA0DsAC9kUdWvOq7yNoQUNCN2hkqhTyfCMa6ci0eZwDQT+Y332324my0hLyQYu5xc5kZc4kuJqGkkk3JJ4kldAotqOIlSVopGJ01PU57/g3i3/AC4v++1WLYbkgnjqmy1zWc3HZzGB4dnffq5rflG/x04XW4kUssbVkrcDVUIp3Cq+32xZxGFsYqHRFhzAb4nHhzjdCbcDfS50KtCKpCbg8y1JWk1ZnPVdyPYrGSGxMlHayVv7PylYTeTDFybfBv8A88X/AJLpJFeW0KnJEH08TQmGcimJSH8UxQjjmfnd9GsuPUFsXZbknoaMiR96iUah8gGVp7WR7gfE3I7VdkUNTF1ZqzdvsbxpRiERR+NVeRmUb3afTj7fVc3E4iOHpSqz0S/F+5PCLk0kQ2J1fOSE8Bo3y7fqpfBKTKzMd7tfpw91D4dSc5IBwGrvJWoBeX2Fh5YitPG1dbu337/TRFzESUYqmgiIvYFEIiIAiIgC8amsZGLuNuwcT5BeyxJMLicbuaSe0ud7qviN9k/9CV//AKbt0Tv0No5b/qImox2Qnq9UeQJ+t15dMzd/0t9lM9DQ9z1O906Gh7nqd7rzE9mbVnJydb0lJdEi4qtFf09CG6Zm7/pb7J0zN3/S32Uz0ND3PU73ToaHuep3uteytq+f7pfA31Hw9EQ3TM3f9LfZOmZu/wClvspnoaHuep3unQ0Pc9TvdOytq+f7pfA31Hw9EQ3TM3f9LfZOmZu/6W+ymehoe56ne6dDQ9z1O907K2r5/ul8DfUfD0RDdMzd/wBLfZOmZu/6W+ymehoe56ne6dDQ9z1O907K2r5/ul8DfUfD0RDdMzd/0t9k6Zm7/pb7KZ6Gh7nqd7p0ND3PU73Tsravn+6XwN9R8PREN0zN3/S32Tpmbv8Apb7KZ6Gh7nqd7p0ND3PU73Tsravn+6XwN9R8PREN0zN3/S32Tpmbv+lvspnoaHuep3unQ0Pc9TvdOytq+f7pfA31Hw9EQ3TM3f8AS32Tpmbv+lvspnoaHuep3unQ0Pc9TvdOytq+f7pfA31Hw9EQ3TM3f9LfZOmZu/6W+ymehoe56ne6dDQ9z1O907K2r5/ul8DfUfD0RDdMzd/0t9k6Zm7/AKW+ymehoe56ne6dDQ9z1O907K2r5/ul8DfUfD0RDdMzd/0t9k6Zm7/pb7KZ6Gh7nqd7p0ND3PU73Tsravn+6XwN9R8PREN0zN3/AEt9k6Zm7/pb7KZ6Gh7nqd7p0ND3PU73Tsravn+6XwN9R8PREN0zN3/S32Tpmbv+lvspnoaHuep3unQ0Pc9TvdOytq+f7pfA31Hw9EQ3TM3f9LfZOmZu/wClvspnoaHuep3unQ0Pc9TvdOytq+f7pfA31Hw9EQ3TM3f9LfZOmZu/6W+ymehoe56ne6dDQ9z1O907K2r5/ul8DfUfD0RDdMzd/wBLfZOmZu/6W+ymehoe56ne6dDQ9z1O907K2r5/ul8DfUfD0RDdMzd/0t9k6Zm7/pb7KZ6Gh7nqd7p0ND3PU73Tsravn+6XwN9R8PREN0zN3/S32WNUVLnm7jc7lI4xTRRgBresfE6D7rFwyj5x9j8o1d/QLjYmli3XWEnUc27cLtr978tSeEoZc6Vjypq18d8htffoP6r36Zm7/pb7KZ6Gh7nqd7p0ND3PU73XWhsbaVOOWFZJclKS/ghdek+Lj0Ibpmbv+lvsnTM3f9LfZTPQ0Pc9TvdOhoe56ne637K2r5/ul8GN9R8PREN0zN3/AEt9lmUUlVJrmyt7S0foOKzmYRCDfJ9yT+hWYruD2Vi1LNia8muSk+P3fDp6mk60Lfoj0PMRHvn9PZF6IvQ7tfjZVuYWLY1T0rOcqJWRN3Auda57AN5PgFDnlHwrI1/xkeVxcAetvbYu0tcfM37qoYU2HEsWrZqwsdDRHmoInkZNHOaXlrtCLxuJvxc3sCh6nDparFah2H01KYqU80GStaIC92YPdkGjnZg//K3wXRjh4aSbuld8vsV3UeqNoUu2+HyOiYypY501+aHWu6xLTa47WuGvYvKr5QcMic5j6uMOY4scOtcOb8w0HBaYxbFC2rGJMa0RRVHMU7GNDYyIWZiWtGgaXOzf4ypOowG9HhlFlBqq6U1E0haDI2N1vzbx1bOP9xyk+kgrNt8f839DXevuNnfxLwm1/jY7XtufvFieHiF+5OUbC2tY41kYDwSw9bUBxaTu7zSPotbVGGSVOKTnD6alMVHaBrJWtEJcQWucWj53Zg/X+VvgoLEpnVFVI6OKFsNRIKCB3NDIwB0eZ0Mf5b5s1+HOGxubpHC033vS+odWSN4V+2eHwxxyyVUYZKLxHNfMO1obckeNlmtxiAwfE863mcnOc5fq5LXzfZaexLBm4diFE5rYaynmbHTxsfle63VbIQ3UAl7nODhcddwVl5WY3GOhoKd5j5+TmhCwAMMYygZrbmtJbpu39iidCN4pPXvN947NvuLfsztZT17Xvgz5WOykujLQTa/Vvv0U0ufzjda2jL4a+VscMopaGNtg6WxzOc8DgGuZYajrNb53DYqTEMRqZKt1ZJHTRSsaIm/LIY2jMN4DWnQnffMRwSphct5X4CNW/DvL7jO0tJSZPiJ2x575M19bWva3mPuvmIbTUkE0cEs7WSyW5thvmOZ2Vu7dc6arS3Kdi3P4g+Q3MFLJHT6cT1nzW8eq4fRqj6zEZ3VNZXVGkrGjI3uSzNywRjxjjL3ecXbdSQwacU2+7/X+TV1rNo3VByiYW94Y2sjLjcAdbhcnW1twK98K23w+pkEcFVG951DQSCbamwda+nYtRVWH1VFh3My09KHz2hpnsaHVJdIby538AGEssO+Ex/4enqab4QMPR0IfUzMAs6YGzA5w+YmQtH+Nw/KU+lg9G++350G9ktTcce1dE4TuFTHlgdlncXWax1yLEnS9wRovxhW2FDUiQw1LHiIZpTqA1uvWOYDTQ6+C07sdgYnq6aiqXfhMZ8bOxzrc5JI1rmB3baN0X0D+0qY5QccomP8AgaRjWRPyOr5KeJpJY0XjjGSwOhuSTYXHiFq8LHNkV76/sZVV2uzZce19E6mdVioYYGnK6TXKDcC2697uHDivKm25w6SOWVlVGWRAGU3PVBNmki17E6blpH4qR+GUlFGMxe+oq5W3sMkOa1z2fhyn/CF9koXTRQiLJ8RicjnGNrRHFHFC9wa0Abml7c1+yIcbkyfRw733/n/TNd8+RvLBdrqKre5lPUNkc0ZnBubQXtfUDiUxDbChgmbBLUxsldYBhdr1vlzW0be4323qEwmY4dQS1VXT00T27xTRgBzRZsTS78zi477263mtRvdUyVnXgLn1UkdXDBcODzIS6ISSCzhGGOdppu1tvEVPDxnJ8eCNpVHFLmdEVtdHDG+WV4YxgLnuO4AbyVHt2uojTGqFQzmAcpk1y5r2tuve57FUOV/E3/DwUTSOcqHZpLbhHEM8h7bZgD5NK1bHPPU0tFRs6sfOua250fNI67nn+WON7B4Zj26KOFU4KTff0E6uV2RvWflDwxgYXVcYztD2fNq0kgHd2tP2STlDwtrmtdWRguDXC5O57Q5pJtYXBB17Vq3ZykllmmrY4aZ9HGRDeoAcW08Abd0cfe5toN+0nxWI50LsPqZ5I2Pqq+YNpIg0F7GNfYFgGrR8zBa17NCk+lhe3Hu6/BrvZG75toaVssMJmbzk4zQtvcvFr3bbS1uKw/8AbnDufFP8XGZS4MDQSesTYNzDq3vpa+9aMqqmZgfI1/8AuWx4bC++gORxqHNdwGkgv2TLZGMMw3CKJnNRQy1TcogOVrpTMW/7wn5gBqbbtwG8LSWGjGy4tv8APg2VVsu8W0NK6odStmaZ2jM6MXzAab+H5m6eKwZ9vcNYHOdVxgMeYnHraPAJLdBroDu0WmdlcaFNPWVed7pG0ji50jbONRLJGN3ZncPMNJ0WTsvQwCogZVFogo4nVVVntYzTBpawg/M7KYW5eJjcFs8JFXu3+fi9TG+bN3YTjdPVM5ynmZK29iWm9j2EbwfArCxLbXD6eUQzVUbZNBkuSRfdmtfLvG+yqPJBR5Iqysc0QxVEt4Wk2aI2udYi+lrvyj+6qrR1XRtbXRVUUFScr6ps5a1z2vHWhJJ1bmeWAt3guBuRvjWHi5yinp+dDbeOyZtObb/DWymF1WwSB/NlvWvnvly7rXvovkPKDhjnmNtZHmGbS5Hy3vYkWO4+a1PhkVVR0EtXNDSubK0yRSuaHVXPTACIgn5LayfQ8SsDB8BL21LZ2NjOHQSylrWjPJJI0lnOvvrl6unDLbS5Kl+kp8eP5+WNN7Lkbw/2vofhvi/iGcxfKJNbZr2sBa5N/BKbbChkjllbUxmOIgSPLrNaTuBLrarSWFTOkomySC1LhzXOa07pauV5MYPaG52X8B/OszY7A2z1dPRVJ/Cij+Lmjc63OSytY4Zu2zHxDya7vFYeEgk22+H58eplVW7cDajeUfCyxzxWR5WkNJ629wcW6Wvua7XwXqNv8M5ozfFx82HZC65+a17AWuTYg6Ba52toG1GJxU+HQU1qdjZ5AQxsL3HLlz5dHgNLLDjnd4rx22oZKR9DXGOjeGDmpaZjW81z3X53LGN99BfUhzG3G4LCw9N2V3d/nUOpJXNw4Vi0NTE2aCQSRuvZwvbQ2O/XeFlOcACTuGpWPh1MyOJjY4xE21xG1oAbfUiw0GpKw8eq7NDBvdqfL/U/suNjcTDC0pVXotP4Rbpwc2kQ9bUmR5d9vLgrBhNJzcYv8ztXf0Ch8Ho88lz8rdT/AEH/AL2KyrzewMNKpKWMq6u9v5f8epaxM0kqaCIi9aUgiIgCIiAIiICq4hyY4ZNUGpfAc5dncBI4Mc698xaDa5O+1r8V40/JRhbJBKIX5w7MCZ5D1t99Tvvr5q4Ipd9UtbM/U1yR5FYm5N8OdTxUxhPNROc9g5198zvmLnA3dfxUl/sxTfFNrMh55rOaYczsrW66NbuBsSL+JUqi1dSb1b/2Mq5FPg5J8LZIJRE/ODmBM8h17dTvvrftWU3k5w8R08Qidlp3uki/FffM4guLiDd3yt37rKzItnWqP+p+oyR5FXwDk2w6jl56GE5x8rnvc7L/AHQdAfHf4qVqdnKeSqiq3sJmiaWRnM7KAc1+ruv1jrb9lJotXUm3dsKKXCxVKTkwwyOR0jICHOzW/EeQzMCCYwT1Trod44WU5geBwUkLYIGZY23IFyTcm5JJ1OpWeiSqTl/ybYUUtEVmPk6w4Na3mSQ2Y1FnSPN5CACX3PWGg0On3K86vkzw6Rr2vjec8rp3nnpLmRwIJJvu1Nhwue1WpFnez8TGWPIpp5JMKyNZzL8rS5wHPyb3BoN9ddGNWdJyd4cacUop8sWYSFrXvBc5oIBe4HM7QneVZEWXWqP+p+oyR5FZx/k5w+skbLNCc4Abdr3Nu1vyhwbobDS++yycG2KoqWGaGGItZMCJeu4uILS22Ym4ABNrbrlTqLG9nbLd2GVXvYq+HcmuHQZ+bid14nwG80h/Df8AOG3PVJudR2ntWLPyS4W8MDon2Y3I38eTdmc7t7znH6q5Is76prmfqMkeRFS7MUrqQURjvAGtYGXO5ti3rb7ggG973UThXJhhtNJFLFG8SREua/npL3tbrC9iLaWtxKtaLCqTSaTfEZVyIbEdkqWef4iVhdJzToAeccAGPDg+wBsCQ9wvv1WGzk6w8CICJw5qOSKO0rxYShwkO/V5zu62/d2BWVFhVJrgmxlXIpsHJHhTM2WF/WaWE8/JeztHW100uPIlZ2C8neHUrjJDBZ9iA9z3ueLixylxOU24ixVkRbOtUfByfqMkV3FbHJ3h/wAKaPmfws/OayPz57WzB9817aeWi8MF5McNpZWTRQnnGXyl0j3akWzZSbXsd9tFa0WN7OzWZ8RkjyKzivJzh9TNJPNG5z5C0yfjSBpyABoLQbWsBp4Lxk5LcLdM6d8Be9zi92aWQtzONz1b2tru3K2IsqtUXBSYyR5Edi+AQVNO6mlZ+EQ0ZWktsGkFoGW1gCBpu0UHFyW4Y2B0AhOV5aXu51+d2U3aC698t9co0vY7wrai1jUnFWTYcU9UVCn5KMLYLCB1s7ZCDNIbuZfLfXUdZ2nipF2xNETVuMbr1gtUfiP1Gu7Xq7+CnkWXVm9WxljyK9NsFQOpY6MxHmY3c4GCR4u7W5eQbuvmO/8AovHaDk5w+slEs0Jz2AJa9zcwAs0ODd9hpffZWdEVWad02MseRTpuSXCnvzugcTcG3PSZdLAC191gBbsXvQcmWGRVHxDYCZMxe3PI5zQ4m9w0m17663srUizvqmmZ+oyR5H5keGgk7hqVU6qoL3lx47h4cAp/G78yfMX+6i8FpM78x3N1+vD3XjNtupicTTwcNHx/74/sky/h7Qg5smMNpObjA4nV3mstEXqaNKNGmqcNErFOUnJ3YREUpgIiIAiIgCIiAIiIAiIgCIiAIiIAiIgCIiAIiIAiIgCIiAIiIAiIgCIiAIiIAiIgCIiAIiIAiIgCIiAxMWZeJ48v3C/dBS82wN473efFEVNUIPFOq9VFLrIkzPJl/uZCIiuEY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ASERISEhEWFRUVGRcVEhUYERYcFRwYGBcZGRMYFhcXJyceGBokGhYVIS8gIycpLCwsFx4xNTAqNSYsLC0BCQoKDgwOGg8PGiwkHyQsLCowLSwtNSwsLzUsLCksLywsLywyLCwtNCovLSksLCwsKSksLCwsNCksLCwsLCwsLP/AABEIAIgBcgMBIgACEQEDEQH/xAAcAAEAAgMBAQEAAAAAAAAAAAAABQYEBwgDAQL/xABFEAABAwIDAwoEBAMFCAMBAAABAAIDBBEFEiEGMUEHExUiUVJhcaLRFDKBkSNCobEXYsFUcoKS4RYzQ1Nzk9LwRGOjJP/EABoBAQACAwEAAAAAAAAAAAAAAAADBAECBQb/xAA2EQACAQIDBQcDAwQCAwAAAAAAAQIDEQQSMQUTIVGhFUFSU5Gi0RRx8CKBwUJh4fEysQYjYv/aAAwDAQACEQMRAD8A3iiIgCIiAIiIAiIgCIiAIiIAiIgCIiAIiIAiIgCIiAIiIAiIgCIiAIiIAiIgCIiAIiIAiIgCIiAIiIAiLHrqoRsLuPDz4KOpUjTg5y0SuZSbdkeHxt6gMG4A38/9FnqsYS88+0neSb/UFWdcrY+Lli6c6kvE/SysTV4KDSXIIiLskAREQBERAEREAREQBERAEREAREQBERAEWHiuLwU0ZlnkbGwb3OPHgAN5PgNVqbaflwkcSyhjDG7udkF3nxazc3/FfyCmpUJ1f+KNJTjHU3FLM1oLnODQN5JAH1JVfruUXC4jZ9bET2MJef8A8wVzrimN1NS7NUTPlP8AO8kDybub9AFiRROcbNaXHsAJP2C6Ednr+qXoV3iH3I6BfyyYSD/vZD4iCT+oWXR8qeEyWAq2tP8AOx7P1cAP1XPT8LnbqYZR5xPH7hTmxGw0+ITZW3ZEw/jS20H8re157OG8+O08HRjG7bMKtNu1jo+lrI5Wh8b2vadzmuDm/QjReywcFwWCkhZBAwMY3hxJ4uceLjxKrfKZtuKCnyxkfESgiId0fmkI8OHabdhXLjDPPLAtOWVXZJVu3+GQyPikq42vYcr23NwRvBsN68P4mYT/AG2P1ey5tc8kkkkk6kk6kneSeJX5XVWz4c2VPqJcjpT+JmE/22P1eyfxMwn+2x+r2XNa/UcZcQ0b3ENHmdB+6z2fT5sfUS5HWtPUNkY17DdrgHNPaCLg/Yr0XlSwBjGMG5rQ0eQFh+y9VxWXQseur4oY3SyvaxjRdznGwAUbtRtbTUEXOTu1N+bjHzvI4NH7k6BaA2w24qcQkzSHLG0/hwtPUb4nvO/mP0sreHwsqvHREVSqofc3l/EzCf7bH6vZP4mYT/bY/V7LmtFf7Pp82V/qJcjpT+JmE/22P1eyzcI2yoaqTm6eobI+xcWtDtwtcnTQaj7rmGKNznBrQS5xAaALkkmwAHEkrozk52Lbh9N1gDPLZ07uzuxg9jbnzJJVbEYanRje7uS06kpsti8KutiiaXyyNY0b3PcGt+50WvOUDlabTOdTUmV8zbiSQ6sYeLQPzvHHgPE3A01imLz1L+cnlfK7tc69v7o3NHgAFrRwUqizS4IzOso8EdBVnKrhMZt8UHn/AOuN7x92i36rHg5YcJcbGZ7fF0Elv0BWj8L2UrqlueCllkb3g3q+NnOsD9CvlbsrXQua2WlmaXkNZeJ3WcdwaRoT4Kz9FR0zcfuiLfT1sdL4Tj9LVNzU88coG/K8EjzG8fVZ613ya8mIo8tVU61BHVaD1YwRqLj5n238Bw7VsRcyrGEZWg7otQbauwq7jdZmflG5v78fb7qYxGr5thPHc3zVap4S94aN5O/9yvH/APkGLbUcJT1la/8AC/dl7DQ1m+4lsAo98h8m/wBT/T7qZX4ijDQGjcNAv2u9gMIsJQjSXdr9+8r1J55NhERXSMIiIAiIgCIiAIiIAiIgCIiAIiIAoXazauDD4DNKbk6Rxg9Z7uAHYO08B9AZeWUNaXOIAaCSTuAGpJXNG3G1b6+qfKSebbdsDexgOht3nfMfO3AK1haG+lx0RFVqZEY2021VTXSmWd99+Rg+Rg7Gj9zvKjaSkfK9scbC97yGta0XJJ3ABeK3nyPbFtggFZK38aYXjuPkiO63YXbyeyw7V2KtSNCF0vsinCLqSMbZDkWhY1slf+I868y1x5tvg5w1efs3z3rZFFh0MLckMTI2j8rGBo+wWSi4VStOo7yZejBR0C+BoC+oSojcwMcxqKkgkqJjZjBc9pO5rW9pJsB5rmbaPH5a2okqJT1nHRt9GtHysb4Afc3PFWblT24+Nn5mJ3/88JIbbc9+50niN4b4XPFUZdzB4fdxzS1ZRrVMzstD6BfQangOKycTw98EropLZ2WDwDucWglp8QTY+IK2PyP7EB7ukJ2/hxk/Dg7i5vzSHwbqB43P5VrjFK0zTzTHfI98n+Zxd/VWY1VKbiu4jcbRTfeYqm9iaHnsQo47XBmYT5MOd36NKhFf+RTDucxHnOEMT3fV1mN/Rzvss1pZacn/AGMQV5JG/FStvOUuCgBijtLUkaMv1WX3OlI3f3d58BqoDlC5WxHmpqFwL9RJONWt7RHwc7+bcOFzu0515H/me958XOc5x+7nE/Url4bB5v1VNORaqVrcImTi+MT1Urpp5C97t5O4DgGjc1o7AvzV4bJEyN0gymQZmNPzFnB5HBpO6++xO7U7CwnYeHDaY4hibQ54tzFKbWLz8gk7x0vl3NAJN9w17iuJy1E0k8rsz5DmceHgAOAAsAOAAXSpzUnaGi/OBWlG2upiIitXJ5sY7EKkNcCII7Ond4flYD3nWPkAT2KSc1CLkzVJt2RcuRrYa9sQnb2ilafs6X9w36nsV85QsdfSYfPNGbPsGRnsc9waHfS5P0VghhaxrWtAa1oAaALAACwAHAWUdtNgLK2llpnmwkGju64EFjvGzgNFwJVt5VU56X6HQUMsbI5ZJXwrNxjCJqWZ8Ezcr2GxHA9jmni0jUFYS9Cmmro5x09sXtBT1dJG+ABoaAx0Y/4bmgXZbs7DxFip1cybEbWyYfVNlBJjdZs7ODmX1Nu83ePqOJXTEUoc0OabggEEbiDqCFwMVQ3Uv7M6FKpnR+0RYeKVfNxkjedG+/0XPr1o0acqk9Erk8YuTsiHxmrzvsNzdB58T/72LNwGksDId50b5cf1/ZRFJTGR4aOO/wAuJVsYwAADcNAvJbGoyxmJnjavc+H3/wAIu15KEFTR+kRF7IoBERAEREAREQBERAEREAREQBERAEREBUOVfEHQ4XUZdDJliv4PcA/05h9Vzmumdv8AAXVlBPCwXfYPjHa5hDgPrYj6rmh7CCQQQRoQRYgjeCOBXa2e1u2u+5SxF8x9haC5ocbNJAcfC+p+111rCxrWtDQA0ABoG6w3W+i5HWwdleWKqpY2wzRiojYLMJeWyADcM1iHAcLi/itsZQlVSce4xRmo3ub6RaqPL5BbSjkv/wBVlvv/AKKa2E5SX4lUSRCmETGR5y7nS518wDR8oA3u+y5csNVinJrgWlVi3ZMva1lyw7c8zGaKF34sg/GcDqyM/l8HO/RvmFbttdrI8PpXTOsXnqwsv8zzu/wjeT2DtIXNVdWyTSPlkcXPeS57jxJ3+XlwVjBYfO88tER1qlllR4Kx7CbIPxCqbHqIm2dO8cGX3A9524fU8FB0NDJNIyKJpc95DWNHEnd5efALpbYrZSPD6VsLbF560z+887z/AHRuA7B23V/FV91Gy1ZXpU8746DaeRlLhtTzYDGxQPbGBuHULWAfUhcxWXQ/K/V5MKmHfdGz7yNJ/RpXPCi2ev0OXNm+If6kgpLD8fnghmhidkE+USuHzlrc1mA8GnMb21Og3XvGqy7G7B1OIv6gyQg2kmcOqO0NH53eA3cSFem4qN56EEU2+BEYPgs9VK2GCMveeA3AcS47mtHaVvbYnk6psNZz8rmvnDSXynRkYt1hHfcLXu46nwGin9mdlaagi5qBlr2L3nV7z2ud/TcOAWuOWXbnfh8Duw1Tgfq2L9i76DtXLlWniZ7uHBFpQVJZpalN5Q9s3YhUktJEEd2wN8PzPI7zrDyAA7VVURdSEFCKiiq227sy8KwuWpmjgibmfIcrR+5J4AC5J7AV0xsns1FQUzII9bayPtq95+Zx/YDgABwVU5JdhvhYfipm2nmHVBGscZ1A8HO0J+g4FX6qq2RMdJI8MY0Xc5xs0AbySVxsZX3kskdEXKNPKrs9UWn8Y5cnCqb8PEH0zLh2a4fJ/M0/8MDhcG/G24T0XLfhpbctnaeLeaBP3Bt+qheFqpJ5TdVYPvMrlY2UiqaOSewbNTsc9j+1rdXsd2gi5HYfM358WwdvOVd9bGaeCMxQu+cuI5x4BuAbaNbe2gJvbfbRa+XWwlOcKdplStKMpXR9AJ0AueA/ouqtnqN0VJTRP+aOKNjvNrAD+oWquSvk1e57K2qYWsbZ0Ebh1nO/LI4Hc0bwDvNjuGu5VRx1ZTahHuJ6EGldhVjFqvPIbfK3Qf1KmcXrMkenzO0H9SoGhpeceG8N58uK8Bt/EyqzjgqWrav/AAv59DrYaCSdRkxgVJlbnO927y/19lKL41thYL6vSYTDRw1GNKPd+NlWc3OTbCIitGgREQBERAEREAREQBERAEREAREQBERAFStseSykrnGVpME53vaAWu/6jOJ8QQfNXVFvCcoO8XYw4qSszQOI8i2Jxn8MRTDgWyBp+rZLW+5UW7kwxcf/AA3/AOeL/wAl0kiuLaFRapEDw8Tnil5IMWedYGx+L5mfswuP6LZ3Jpyfy4aJ3TSMe+XIBkDrNDcxOrrXuXDhwV5RR1cXUqRyvQ3jRjF3Rp7brYrGcQqnSmOMRtu2Bhnboy+8/wAzt5+g4Kufwbxb/lxf99q6ERbRxtSKUUkYdGLd2a75MOTd1EX1FSGmc3bGAcwYziQe879ALcStiIirVKkqks0iSMVFWRTOVLZyqraWOGma0kSh78zw3QMeBqd+rgtXfwbxb/lxf99q6ERTUsVOlHLGxpKlGTuzTGyfInKZM9eWtjadI2Pu5/m4fK3y1PhvW4aSkjiY2ONgYxos1rQA0DsAC9kUdWvOq7yNoQUNCN2hkqhTyfCMa6ci0eZwDQT+Y332324my0hLyQYu5xc5kZc4kuJqGkkk3JJ4kldAotqOIlSVopGJ01PU57/g3i3/AC4v++1WLYbkgnjqmy1zWc3HZzGB4dnffq5rflG/x04XW4kUssbVkrcDVUIp3Cq+32xZxGFsYqHRFhzAb4nHhzjdCbcDfS50KtCKpCbg8y1JWk1ZnPVdyPYrGSGxMlHayVv7PylYTeTDFybfBv8A88X/AJLpJFeW0KnJEH08TQmGcimJSH8UxQjjmfnd9GsuPUFsXZbknoaMiR96iUah8gGVp7WR7gfE3I7VdkUNTF1ZqzdvsbxpRiERR+NVeRmUb3afTj7fVc3E4iOHpSqz0S/F+5PCLk0kQ2J1fOSE8Bo3y7fqpfBKTKzMd7tfpw91D4dSc5IBwGrvJWoBeX2Fh5YitPG1dbu337/TRFzESUYqmgiIvYFEIiIAiIgC8amsZGLuNuwcT5BeyxJMLicbuaSe0ud7qviN9k/9CV//AKbt0Tv0No5b/qImox2Qnq9UeQJ+t15dMzd/0t9lM9DQ9z1O906Gh7nqd7rzE9mbVnJydb0lJdEi4qtFf09CG6Zm7/pb7J0zN3/S32Uz0ND3PU73ToaHuep3uteytq+f7pfA31Hw9EQ3TM3f9LfZOmZu/wClvspnoaHuep3unQ0Pc9TvdOytq+f7pfA31Hw9EQ3TM3f9LfZOmZu/6W+ymehoe56ne6dDQ9z1O907K2r5/ul8DfUfD0RDdMzd/wBLfZOmZu/6W+ymehoe56ne6dDQ9z1O907K2r5/ul8DfUfD0RDdMzd/0t9k6Zm7/pb7KZ6Gh7nqd7p0ND3PU73Tsravn+6XwN9R8PREN0zN3/S32Tpmbv8Apb7KZ6Gh7nqd7p0ND3PU73Tsravn+6XwN9R8PREN0zN3/S32Tpmbv+lvspnoaHuep3unQ0Pc9TvdOytq+f7pfA31Hw9EQ3TM3f8AS32Tpmbv+lvspnoaHuep3unQ0Pc9TvdOytq+f7pfA31Hw9EQ3TM3f9LfZOmZu/6W+ymehoe56ne6dDQ9z1O907K2r5/ul8DfUfD0RDdMzd/0t9k6Zm7/AKW+ymehoe56ne6dDQ9z1O907K2r5/ul8DfUfD0RDdMzd/0t9k6Zm7/pb7KZ6Gh7nqd7p0ND3PU73Tsravn+6XwN9R8PREN0zN3/AEt9k6Zm7/pb7KZ6Gh7nqd7p0ND3PU73Tsravn+6XwN9R8PREN0zN3/S32Tpmbv+lvspnoaHuep3unQ0Pc9TvdOytq+f7pfA31Hw9EQ3TM3f9LfZOmZu/wClvspnoaHuep3unQ0Pc9TvdOytq+f7pfA31Hw9EQ3TM3f9LfZOmZu/6W+ymehoe56ne6dDQ9z1O907K2r5/ul8DfUfD0RDdMzd/wBLfZOmZu/6W+ymehoe56ne6dDQ9z1O907K2r5/ul8DfUfD0RDdMzd/0t9k6Zm7/pb7KZ6Gh7nqd7p0ND3PU73Tsravn+6XwN9R8PREN0zN3/S32WNUVLnm7jc7lI4xTRRgBresfE6D7rFwyj5x9j8o1d/QLjYmli3XWEnUc27cLtr978tSeEoZc6Vjypq18d8htffoP6r36Zm7/pb7KZ6Gh7nqd7p0ND3PU73XWhsbaVOOWFZJclKS/ghdek+Lj0Ibpmbv+lvsnTM3f9LfZTPQ0Pc9TvdOhoe56ne637K2r5/ul8GN9R8PREN0zN3/AEt9lmUUlVJrmyt7S0foOKzmYRCDfJ9yT+hWYruD2Vi1LNia8muSk+P3fDp6mk60Lfoj0PMRHvn9PZF6IvQ7tfjZVuYWLY1T0rOcqJWRN3Auda57AN5PgFDnlHwrI1/xkeVxcAetvbYu0tcfM37qoYU2HEsWrZqwsdDRHmoInkZNHOaXlrtCLxuJvxc3sCh6nDparFah2H01KYqU80GStaIC92YPdkGjnZg//K3wXRjh4aSbuld8vsV3UeqNoUu2+HyOiYypY501+aHWu6xLTa47WuGvYvKr5QcMic5j6uMOY4scOtcOb8w0HBaYxbFC2rGJMa0RRVHMU7GNDYyIWZiWtGgaXOzf4ypOowG9HhlFlBqq6U1E0haDI2N1vzbx1bOP9xyk+kgrNt8f839DXevuNnfxLwm1/jY7XtufvFieHiF+5OUbC2tY41kYDwSw9bUBxaTu7zSPotbVGGSVOKTnD6alMVHaBrJWtEJcQWucWj53Zg/X+VvgoLEpnVFVI6OKFsNRIKCB3NDIwB0eZ0Mf5b5s1+HOGxubpHC033vS+odWSN4V+2eHwxxyyVUYZKLxHNfMO1obckeNlmtxiAwfE863mcnOc5fq5LXzfZaexLBm4diFE5rYaynmbHTxsfle63VbIQ3UAl7nODhcddwVl5WY3GOhoKd5j5+TmhCwAMMYygZrbmtJbpu39iidCN4pPXvN947NvuLfsztZT17Xvgz5WOykujLQTa/Vvv0U0ufzjda2jL4a+VscMopaGNtg6WxzOc8DgGuZYajrNb53DYqTEMRqZKt1ZJHTRSsaIm/LIY2jMN4DWnQnffMRwSphct5X4CNW/DvL7jO0tJSZPiJ2x575M19bWva3mPuvmIbTUkE0cEs7WSyW5thvmOZ2Vu7dc6arS3Kdi3P4g+Q3MFLJHT6cT1nzW8eq4fRqj6zEZ3VNZXVGkrGjI3uSzNywRjxjjL3ecXbdSQwacU2+7/X+TV1rNo3VByiYW94Y2sjLjcAdbhcnW1twK98K23w+pkEcFVG951DQSCbamwda+nYtRVWH1VFh3My09KHz2hpnsaHVJdIby538AGEssO+Ex/4enqab4QMPR0IfUzMAs6YGzA5w+YmQtH+Nw/KU+lg9G++350G9ktTcce1dE4TuFTHlgdlncXWax1yLEnS9wRovxhW2FDUiQw1LHiIZpTqA1uvWOYDTQ6+C07sdgYnq6aiqXfhMZ8bOxzrc5JI1rmB3baN0X0D+0qY5QccomP8AgaRjWRPyOr5KeJpJY0XjjGSwOhuSTYXHiFq8LHNkV76/sZVV2uzZce19E6mdVioYYGnK6TXKDcC2697uHDivKm25w6SOWVlVGWRAGU3PVBNmki17E6blpH4qR+GUlFGMxe+oq5W3sMkOa1z2fhyn/CF9koXTRQiLJ8RicjnGNrRHFHFC9wa0Abml7c1+yIcbkyfRw733/n/TNd8+RvLBdrqKre5lPUNkc0ZnBubQXtfUDiUxDbChgmbBLUxsldYBhdr1vlzW0be4323qEwmY4dQS1VXT00T27xTRgBzRZsTS78zi477263mtRvdUyVnXgLn1UkdXDBcODzIS6ISSCzhGGOdppu1tvEVPDxnJ8eCNpVHFLmdEVtdHDG+WV4YxgLnuO4AbyVHt2uojTGqFQzmAcpk1y5r2tuve57FUOV/E3/DwUTSOcqHZpLbhHEM8h7bZgD5NK1bHPPU0tFRs6sfOua250fNI67nn+WON7B4Zj26KOFU4KTff0E6uV2RvWflDwxgYXVcYztD2fNq0kgHd2tP2STlDwtrmtdWRguDXC5O57Q5pJtYXBB17Vq3ZykllmmrY4aZ9HGRDeoAcW08Abd0cfe5toN+0nxWI50LsPqZ5I2Pqq+YNpIg0F7GNfYFgGrR8zBa17NCk+lhe3Hu6/BrvZG75toaVssMJmbzk4zQtvcvFr3bbS1uKw/8AbnDufFP8XGZS4MDQSesTYNzDq3vpa+9aMqqmZgfI1/8AuWx4bC++gORxqHNdwGkgv2TLZGMMw3CKJnNRQy1TcogOVrpTMW/7wn5gBqbbtwG8LSWGjGy4tv8APg2VVsu8W0NK6odStmaZ2jM6MXzAab+H5m6eKwZ9vcNYHOdVxgMeYnHraPAJLdBroDu0WmdlcaFNPWVed7pG0ji50jbONRLJGN3ZncPMNJ0WTsvQwCogZVFogo4nVVVntYzTBpawg/M7KYW5eJjcFs8JFXu3+fi9TG+bN3YTjdPVM5ynmZK29iWm9j2EbwfArCxLbXD6eUQzVUbZNBkuSRfdmtfLvG+yqPJBR5Iqysc0QxVEt4Wk2aI2udYi+lrvyj+6qrR1XRtbXRVUUFScr6ps5a1z2vHWhJJ1bmeWAt3guBuRvjWHi5yinp+dDbeOyZtObb/DWymF1WwSB/NlvWvnvly7rXvovkPKDhjnmNtZHmGbS5Hy3vYkWO4+a1PhkVVR0EtXNDSubK0yRSuaHVXPTACIgn5LayfQ8SsDB8BL21LZ2NjOHQSylrWjPJJI0lnOvvrl6unDLbS5Kl+kp8eP5+WNN7Lkbw/2vofhvi/iGcxfKJNbZr2sBa5N/BKbbChkjllbUxmOIgSPLrNaTuBLrarSWFTOkomySC1LhzXOa07pauV5MYPaG52X8B/OszY7A2z1dPRVJ/Cij+Lmjc63OSytY4Zu2zHxDya7vFYeEgk22+H58eplVW7cDajeUfCyxzxWR5WkNJ629wcW6Wvua7XwXqNv8M5ozfFx82HZC65+a17AWuTYg6Ba52toG1GJxU+HQU1qdjZ5AQxsL3HLlz5dHgNLLDjnd4rx22oZKR9DXGOjeGDmpaZjW81z3X53LGN99BfUhzG3G4LCw9N2V3d/nUOpJXNw4Vi0NTE2aCQSRuvZwvbQ2O/XeFlOcACTuGpWPh1MyOJjY4xE21xG1oAbfUiw0GpKw8eq7NDBvdqfL/U/suNjcTDC0pVXotP4Rbpwc2kQ9bUmR5d9vLgrBhNJzcYv8ztXf0Ch8Ho88lz8rdT/AEH/AL2KyrzewMNKpKWMq6u9v5f8epaxM0kqaCIi9aUgiIgCIiAIiICq4hyY4ZNUGpfAc5dncBI4Mc698xaDa5O+1r8V40/JRhbJBKIX5w7MCZ5D1t99Tvvr5q4Ipd9UtbM/U1yR5FYm5N8OdTxUxhPNROc9g5198zvmLnA3dfxUl/sxTfFNrMh55rOaYczsrW66NbuBsSL+JUqi1dSb1b/2Mq5FPg5J8LZIJRE/ODmBM8h17dTvvrftWU3k5w8R08Qidlp3uki/FffM4guLiDd3yt37rKzItnWqP+p+oyR5FXwDk2w6jl56GE5x8rnvc7L/AHQdAfHf4qVqdnKeSqiq3sJmiaWRnM7KAc1+ruv1jrb9lJotXUm3dsKKXCxVKTkwwyOR0jICHOzW/EeQzMCCYwT1Trod44WU5geBwUkLYIGZY23IFyTcm5JJ1OpWeiSqTl/ybYUUtEVmPk6w4Na3mSQ2Y1FnSPN5CACX3PWGg0On3K86vkzw6Rr2vjec8rp3nnpLmRwIJJvu1Nhwue1WpFnez8TGWPIpp5JMKyNZzL8rS5wHPyb3BoN9ddGNWdJyd4cacUop8sWYSFrXvBc5oIBe4HM7QneVZEWXWqP+p+oyR5FZx/k5w+skbLNCc4Abdr3Nu1vyhwbobDS++yycG2KoqWGaGGItZMCJeu4uILS22Ym4ABNrbrlTqLG9nbLd2GVXvYq+HcmuHQZ+bid14nwG80h/Df8AOG3PVJudR2ntWLPyS4W8MDon2Y3I38eTdmc7t7znH6q5Is76prmfqMkeRFS7MUrqQURjvAGtYGXO5ti3rb7ggG973UThXJhhtNJFLFG8SREua/npL3tbrC9iLaWtxKtaLCqTSaTfEZVyIbEdkqWef4iVhdJzToAeccAGPDg+wBsCQ9wvv1WGzk6w8CICJw5qOSKO0rxYShwkO/V5zu62/d2BWVFhVJrgmxlXIpsHJHhTM2WF/WaWE8/JeztHW100uPIlZ2C8neHUrjJDBZ9iA9z3ueLixylxOU24ixVkRbOtUfByfqMkV3FbHJ3h/wAKaPmfws/OayPz57WzB9817aeWi8MF5McNpZWTRQnnGXyl0j3akWzZSbXsd9tFa0WN7OzWZ8RkjyKzivJzh9TNJPNG5z5C0yfjSBpyABoLQbWsBp4Lxk5LcLdM6d8Be9zi92aWQtzONz1b2tru3K2IsqtUXBSYyR5Edi+AQVNO6mlZ+EQ0ZWktsGkFoGW1gCBpu0UHFyW4Y2B0AhOV5aXu51+d2U3aC698t9co0vY7wrai1jUnFWTYcU9UVCn5KMLYLCB1s7ZCDNIbuZfLfXUdZ2nipF2xNETVuMbr1gtUfiP1Gu7Xq7+CnkWXVm9WxljyK9NsFQOpY6MxHmY3c4GCR4u7W5eQbuvmO/8AovHaDk5w+slEs0Jz2AJa9zcwAs0ODd9hpffZWdEVWad02MseRTpuSXCnvzugcTcG3PSZdLAC191gBbsXvQcmWGRVHxDYCZMxe3PI5zQ4m9w0m17663srUizvqmmZ+oyR5H5keGgk7hqVU6qoL3lx47h4cAp/G78yfMX+6i8FpM78x3N1+vD3XjNtupicTTwcNHx/74/sky/h7Qg5smMNpObjA4nV3mstEXqaNKNGmqcNErFOUnJ3YREUpgIiIAiIgCIiAIiIAiIgCIiAIiIAiIgCIiAIiIAiIgCIiAIiIAiIgCIiAIiIAiIgCIiAIiIAiIgCIiAxMWZeJ48v3C/dBS82wN473efFEVNUIPFOq9VFLrIkzPJl/uZCIiuEY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M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971800" cy="109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SCIP-Inf-9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/>
              <a:t>SCIP-Inf-9:</a:t>
            </a:r>
          </a:p>
          <a:p>
            <a:pPr lvl="1"/>
            <a:r>
              <a:rPr lang="en-US" sz="3300" dirty="0" smtClean="0"/>
              <a:t>Surgery patients whose urinary catheters were removed on the first or second day after surgery</a:t>
            </a:r>
          </a:p>
          <a:p>
            <a:pPr lvl="1"/>
            <a:r>
              <a:rPr lang="en-US" sz="3300" dirty="0" smtClean="0"/>
              <a:t>One of 12 clinical process of care measures (domain weight 20%) in FY15 Hospital Value-Based Purchasing (VBP) Program</a:t>
            </a:r>
          </a:p>
          <a:p>
            <a:pPr lvl="1"/>
            <a:r>
              <a:rPr lang="en-US" sz="3300" dirty="0" smtClean="0"/>
              <a:t>Current compliance rat– 97%; nearly “topped out”</a:t>
            </a:r>
          </a:p>
          <a:p>
            <a:pPr lvl="1"/>
            <a:r>
              <a:rPr lang="en-US" sz="3300" dirty="0" smtClean="0"/>
              <a:t>Exemptions:</a:t>
            </a:r>
          </a:p>
          <a:p>
            <a:pPr lvl="2"/>
            <a:r>
              <a:rPr lang="en-US" sz="2800" i="1" dirty="0" smtClean="0"/>
              <a:t>Patients who had a urological, gynecological or </a:t>
            </a:r>
            <a:r>
              <a:rPr lang="en-US" sz="2800" i="1" dirty="0" err="1" smtClean="0"/>
              <a:t>perineal</a:t>
            </a:r>
            <a:r>
              <a:rPr lang="en-US" sz="2800" i="1" dirty="0" smtClean="0"/>
              <a:t> procedure performed</a:t>
            </a:r>
          </a:p>
          <a:p>
            <a:pPr lvl="2"/>
            <a:r>
              <a:rPr lang="en-US" sz="2800" i="1" dirty="0" smtClean="0"/>
              <a:t>Patients who had physician/APN/PA documentation of a reason for not removing the urinary catheter postoperatively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1823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 tooltip="data resource"/>
              </a:rPr>
              <a:t>https://data.medicare.gov/Hospital-Compare/Hospital-Process-of-Care-Measures-National-Average/2jjc-dc2m</a:t>
            </a:r>
            <a:r>
              <a:rPr lang="en-US" sz="1400" dirty="0" smtClean="0"/>
              <a:t> Accessed 6/25/14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Impact of SCIP-Inf-9 on Postoperative UTIs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2057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Aim:</a:t>
            </a:r>
            <a:r>
              <a:rPr lang="en-US" sz="2800" b="1" dirty="0" smtClean="0"/>
              <a:t> </a:t>
            </a:r>
            <a:r>
              <a:rPr lang="en-US" sz="2800" dirty="0" smtClean="0"/>
              <a:t>Correlate SCIP-Inf-9 compliance and exemption status with monthly rates of UTI among general and vascular surgery patients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Methods:</a:t>
            </a:r>
            <a:r>
              <a:rPr lang="en-US" sz="2800" b="1" dirty="0" smtClean="0"/>
              <a:t> </a:t>
            </a:r>
            <a:r>
              <a:rPr lang="en-US" sz="2800" dirty="0" smtClean="0"/>
              <a:t>Retrospective case-control study</a:t>
            </a:r>
            <a:endParaRPr lang="en-US" sz="2800" dirty="0"/>
          </a:p>
        </p:txBody>
      </p:sp>
      <p:pic>
        <p:nvPicPr>
          <p:cNvPr id="83970" name="Picture 2" descr="Guid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7848600" cy="254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295400" y="6462453"/>
            <a:ext cx="4114800" cy="2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127000" bIns="63500"/>
          <a:lstStyle/>
          <a:p>
            <a:r>
              <a:rPr lang="en-US" sz="1200" dirty="0" smtClean="0">
                <a:latin typeface="Helvetica" charset="0"/>
              </a:rPr>
              <a:t>Owen RM, et al. Arch Surg.2012;147:946-53.</a:t>
            </a:r>
            <a:endParaRPr lang="en-US" sz="1200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 no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117975" cy="2507273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-37475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Impact of SCIP-Inf-9 on Postoperative UTIs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304800" y="4953000"/>
            <a:ext cx="8153400" cy="1219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MV odds ratios for UTI: </a:t>
            </a:r>
            <a:r>
              <a:rPr lang="en-US" sz="2400" dirty="0" smtClean="0"/>
              <a:t>exempt (8.34), pancreatic surgery (4.12), female (3.00), 10-y age increment (1.28)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Conclusions: </a:t>
            </a:r>
            <a:r>
              <a:rPr lang="en-US" sz="2400" dirty="0" smtClean="0"/>
              <a:t>SCIP-9 should be modified with fewer exemptions</a:t>
            </a:r>
          </a:p>
          <a:p>
            <a:endParaRPr lang="en-US" sz="2400" dirty="0"/>
          </a:p>
        </p:txBody>
      </p:sp>
      <p:pic>
        <p:nvPicPr>
          <p:cNvPr id="81923" name="Picture 3" descr="alt=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7980"/>
            <a:ext cx="4095750" cy="2156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9600" y="1600200"/>
            <a:ext cx="3886200" cy="64633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UTI rates and SCIP Inf-9 Compliance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2514600"/>
            <a:ext cx="15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R=-12.4 (P=0.59)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1600200"/>
            <a:ext cx="3886200" cy="64633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 Between UTI Cases and Exemption Status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295400" y="6462453"/>
            <a:ext cx="4114800" cy="2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127000" bIns="63500"/>
          <a:lstStyle/>
          <a:p>
            <a:r>
              <a:rPr lang="en-US" sz="1200" dirty="0" smtClean="0">
                <a:latin typeface="Helvetica" charset="0"/>
              </a:rPr>
              <a:t>Owen RM, et al. Arch </a:t>
            </a:r>
            <a:r>
              <a:rPr lang="en-US" sz="1200" dirty="0" err="1" smtClean="0">
                <a:latin typeface="Helvetica" charset="0"/>
              </a:rPr>
              <a:t>Surg</a:t>
            </a:r>
            <a:r>
              <a:rPr lang="en-US" sz="1200" dirty="0" smtClean="0">
                <a:latin typeface="Helvetica" charset="0"/>
              </a:rPr>
              <a:t> 2012;147:946-53.</a:t>
            </a:r>
            <a:endParaRPr lang="en-US" sz="1200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Postoperative Urinary Retention (POUR)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Incidence: varies widely</a:t>
            </a:r>
          </a:p>
          <a:p>
            <a:pPr lvl="1"/>
            <a:r>
              <a:rPr lang="en-US" dirty="0" smtClean="0"/>
              <a:t>General surgery 	~3.8%</a:t>
            </a:r>
          </a:p>
          <a:p>
            <a:pPr lvl="1"/>
            <a:r>
              <a:rPr lang="en-US" dirty="0" err="1" smtClean="0"/>
              <a:t>Anorectal</a:t>
            </a:r>
            <a:r>
              <a:rPr lang="en-US" dirty="0" smtClean="0"/>
              <a:t> surgery	10.7-84%</a:t>
            </a:r>
          </a:p>
          <a:p>
            <a:pPr lvl="1"/>
            <a:r>
              <a:rPr lang="en-US" dirty="0" smtClean="0"/>
              <a:t>Hernia repair		1-52%</a:t>
            </a:r>
          </a:p>
          <a:p>
            <a:r>
              <a:rPr lang="en-US" dirty="0" smtClean="0"/>
              <a:t>Risk Factors:</a:t>
            </a:r>
          </a:p>
          <a:p>
            <a:pPr lvl="1"/>
            <a:r>
              <a:rPr lang="en-US" dirty="0" smtClean="0"/>
              <a:t>Preoperative—age &gt;50 </a:t>
            </a:r>
            <a:r>
              <a:rPr lang="en-US" dirty="0" err="1" smtClean="0"/>
              <a:t>yo</a:t>
            </a:r>
            <a:r>
              <a:rPr lang="en-US" dirty="0" smtClean="0"/>
              <a:t>, male, BPH, previous pelvic surgery, neurological disease, medications</a:t>
            </a:r>
          </a:p>
          <a:p>
            <a:pPr lvl="1"/>
            <a:r>
              <a:rPr lang="en-US" dirty="0" err="1" smtClean="0"/>
              <a:t>Intraoperative</a:t>
            </a:r>
            <a:r>
              <a:rPr lang="en-US" dirty="0" smtClean="0"/>
              <a:t>—procedure, anesthesia</a:t>
            </a:r>
          </a:p>
          <a:p>
            <a:pPr lvl="1"/>
            <a:r>
              <a:rPr lang="en-US" dirty="0" smtClean="0"/>
              <a:t>Postoperative—Bladder volume &gt;270mL in PACU, sedatives, analgesia (CEI, PCEA)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019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BPH= benign prostatic hypertrophy; CEI=continuous epidural infusion; PCEA = patient-controlled epidural analgesia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Incidence of POUR and Management after Joint </a:t>
            </a:r>
            <a:r>
              <a:rPr lang="en-US" dirty="0" err="1" smtClean="0"/>
              <a:t>Arthroplasty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286 consecutive patients undergoing TKA or THA</a:t>
            </a:r>
          </a:p>
          <a:p>
            <a:pPr lvl="1"/>
            <a:r>
              <a:rPr lang="en-US" sz="2400" dirty="0" smtClean="0"/>
              <a:t>Complications, risk factors, and management of POUR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Risk of POUR: epidural &gt; PCEA &gt; CPNB</a:t>
            </a:r>
          </a:p>
        </p:txBody>
      </p:sp>
      <p:graphicFrame>
        <p:nvGraphicFramePr>
          <p:cNvPr id="4" name="Content Placeholder 3" descr="alt=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569284"/>
              </p:ext>
            </p:extLst>
          </p:nvPr>
        </p:nvGraphicFramePr>
        <p:xfrm>
          <a:off x="609600" y="2667000"/>
          <a:ext cx="784859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86000"/>
                <a:gridCol w="1981200"/>
                <a:gridCol w="1600199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Non-POUR N=213)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POUR </a:t>
                      </a:r>
                      <a:r>
                        <a:rPr lang="en-US" sz="2000" baseline="0" dirty="0" smtClean="0"/>
                        <a:t> (N=73)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 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UTI,</a:t>
                      </a:r>
                      <a:r>
                        <a:rPr lang="en-US" sz="2000" baseline="0" dirty="0" smtClean="0"/>
                        <a:t> No. 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(3.8%)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(9.6%)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0.054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LOS, days (range)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(5-8)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(6-9)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0.007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 descr="alt=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77375"/>
              </p:ext>
            </p:extLst>
          </p:nvPr>
        </p:nvGraphicFramePr>
        <p:xfrm>
          <a:off x="838200" y="4495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r>
                        <a:rPr lang="en-US" baseline="0" dirty="0" smtClean="0"/>
                        <a:t> of POUR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(%) (N=73)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cath</a:t>
                      </a:r>
                      <a:r>
                        <a:rPr lang="en-US" baseline="0" dirty="0" smtClean="0"/>
                        <a:t> x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(24.6%)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cath</a:t>
                      </a:r>
                      <a:r>
                        <a:rPr lang="en-US" baseline="0" dirty="0" smtClean="0"/>
                        <a:t> x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(8.2%)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IUC x 48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 (67.1%)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019800"/>
            <a:ext cx="582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Balderi</a:t>
            </a:r>
            <a:r>
              <a:rPr lang="en-US" sz="1600" dirty="0" smtClean="0"/>
              <a:t> T, et al. Minerva </a:t>
            </a:r>
            <a:r>
              <a:rPr lang="en-US" sz="1600" dirty="0" err="1" smtClean="0"/>
              <a:t>Anestesiol</a:t>
            </a:r>
            <a:r>
              <a:rPr lang="en-US" sz="1600" dirty="0" smtClean="0"/>
              <a:t> 2011;77:1-8.                      TKR=total knee replacement; THA=total hip </a:t>
            </a:r>
            <a:r>
              <a:rPr lang="en-US" sz="1600" dirty="0" err="1" smtClean="0"/>
              <a:t>arthroplasty</a:t>
            </a:r>
            <a:r>
              <a:rPr lang="en-US" sz="1600" dirty="0" smtClean="0"/>
              <a:t>; CPNB=continuous peripheral nerve block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POUR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International Prostate Symptom Score (IPSS):</a:t>
            </a:r>
          </a:p>
          <a:p>
            <a:pPr lvl="1"/>
            <a:r>
              <a:rPr lang="en-US" dirty="0" smtClean="0"/>
              <a:t>Designed by American Urological Association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Seven questions related to BPH:</a:t>
            </a:r>
          </a:p>
          <a:p>
            <a:pPr lvl="2"/>
            <a:r>
              <a:rPr lang="en-US" dirty="0" smtClean="0"/>
              <a:t>Incomplete emptying</a:t>
            </a:r>
          </a:p>
          <a:p>
            <a:pPr lvl="2"/>
            <a:r>
              <a:rPr lang="en-US" dirty="0" smtClean="0"/>
              <a:t>Frequency</a:t>
            </a:r>
          </a:p>
          <a:p>
            <a:pPr lvl="2"/>
            <a:r>
              <a:rPr lang="en-US" dirty="0" smtClean="0"/>
              <a:t>Intermittency</a:t>
            </a:r>
          </a:p>
          <a:p>
            <a:pPr lvl="2"/>
            <a:r>
              <a:rPr lang="en-US" dirty="0" smtClean="0"/>
              <a:t>Urgency</a:t>
            </a:r>
          </a:p>
          <a:p>
            <a:pPr lvl="2"/>
            <a:r>
              <a:rPr lang="en-US" dirty="0" smtClean="0"/>
              <a:t>Weak stream</a:t>
            </a:r>
          </a:p>
          <a:p>
            <a:pPr lvl="2"/>
            <a:r>
              <a:rPr lang="en-US" dirty="0" smtClean="0"/>
              <a:t>Straining</a:t>
            </a:r>
          </a:p>
          <a:p>
            <a:pPr lvl="2"/>
            <a:r>
              <a:rPr lang="en-US" dirty="0" err="1" smtClean="0"/>
              <a:t>Nocturia</a:t>
            </a:r>
            <a:endParaRPr lang="en-US" dirty="0" smtClean="0"/>
          </a:p>
          <a:p>
            <a:r>
              <a:rPr lang="en-US" dirty="0" smtClean="0"/>
              <a:t>Performance in predicting POUR following lower limb </a:t>
            </a:r>
            <a:r>
              <a:rPr lang="en-US" dirty="0" err="1" smtClean="0"/>
              <a:t>arthroplasty</a:t>
            </a:r>
            <a:r>
              <a:rPr lang="en-US" dirty="0" smtClean="0"/>
              <a:t> has been variable</a:t>
            </a:r>
            <a:endParaRPr lang="en-US" dirty="0"/>
          </a:p>
        </p:txBody>
      </p:sp>
      <p:sp>
        <p:nvSpPr>
          <p:cNvPr id="4" name="Right Brace 3" descr="alt=&quot;&quot;"/>
          <p:cNvSpPr/>
          <p:nvPr/>
        </p:nvSpPr>
        <p:spPr>
          <a:xfrm>
            <a:off x="4267200" y="2971800"/>
            <a:ext cx="6096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3657600"/>
            <a:ext cx="342900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Scored 1-5 </a:t>
            </a:r>
          </a:p>
          <a:p>
            <a:r>
              <a:rPr lang="en-US" sz="2200" dirty="0" smtClean="0"/>
              <a:t>- For  </a:t>
            </a:r>
            <a:r>
              <a:rPr lang="en-US" sz="2200" dirty="0" err="1" smtClean="0"/>
              <a:t>nocturia</a:t>
            </a:r>
            <a:r>
              <a:rPr lang="en-US" sz="2200" dirty="0" smtClean="0"/>
              <a:t> = average # of episodes  of </a:t>
            </a:r>
            <a:r>
              <a:rPr lang="en-US" sz="2200" dirty="0" err="1" smtClean="0"/>
              <a:t>nocturia</a:t>
            </a:r>
            <a:r>
              <a:rPr lang="en-US" sz="2200" dirty="0" smtClean="0"/>
              <a:t>/night)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2908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 </a:t>
            </a:r>
            <a:r>
              <a:rPr lang="en-US" sz="1600" dirty="0" smtClean="0"/>
              <a:t>Barry MJ, et al. J </a:t>
            </a:r>
            <a:r>
              <a:rPr lang="en-US" sz="1600" dirty="0" err="1" smtClean="0"/>
              <a:t>Urol</a:t>
            </a:r>
            <a:r>
              <a:rPr lang="en-US" sz="1600" dirty="0" smtClean="0"/>
              <a:t> 1992148:549-57.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Predicting POUR after Lower Limb </a:t>
            </a:r>
            <a:r>
              <a:rPr lang="en-US" dirty="0" err="1" smtClean="0"/>
              <a:t>Arthroplasty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100 consecutive male patients undergoing:</a:t>
            </a:r>
          </a:p>
          <a:p>
            <a:pPr lvl="1"/>
            <a:r>
              <a:rPr lang="en-US" sz="2400" dirty="0" smtClean="0"/>
              <a:t>TKR (n=55) or THA (n=45)</a:t>
            </a:r>
          </a:p>
          <a:p>
            <a:pPr lvl="1"/>
            <a:r>
              <a:rPr lang="en-US" sz="2400" dirty="0" smtClean="0"/>
              <a:t>8 patients excluded with pre-op IUC</a:t>
            </a:r>
          </a:p>
          <a:p>
            <a:pPr lvl="1"/>
            <a:r>
              <a:rPr lang="en-US" sz="2400" dirty="0" smtClean="0"/>
              <a:t>Mean age 68 years (range, 25-86 years)</a:t>
            </a:r>
          </a:p>
          <a:p>
            <a:pPr lvl="1"/>
            <a:r>
              <a:rPr lang="en-US" sz="2400" dirty="0" smtClean="0"/>
              <a:t>Spinal anesthesia (100%); peripheral nerve block (38%)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Content Placeholder 3" descr="alt=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301425"/>
              </p:ext>
            </p:extLst>
          </p:nvPr>
        </p:nvGraphicFramePr>
        <p:xfrm>
          <a:off x="457200" y="4038600"/>
          <a:ext cx="8153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18542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IPSS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</a:t>
                      </a:r>
                      <a:r>
                        <a:rPr lang="en-US" sz="2000" baseline="0" dirty="0" smtClean="0"/>
                        <a:t> of patients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POUR and catheterization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Mild (0-7)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 (61.4%)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27.1%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Moderate (8-19)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 (29.3%)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63.0%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Severe (20-35)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6 (6.5%)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83.3%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6214646"/>
            <a:ext cx="5183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Kieffer</a:t>
            </a:r>
            <a:r>
              <a:rPr lang="en-US" sz="1600" dirty="0" smtClean="0"/>
              <a:t> WKM, Kane TPC. Ann R </a:t>
            </a:r>
            <a:r>
              <a:rPr lang="en-US" sz="1600" dirty="0" err="1" smtClean="0"/>
              <a:t>Coll</a:t>
            </a:r>
            <a:r>
              <a:rPr lang="en-US" sz="1600" dirty="0" smtClean="0"/>
              <a:t> </a:t>
            </a:r>
            <a:r>
              <a:rPr lang="en-US" sz="1600" dirty="0" err="1" smtClean="0"/>
              <a:t>Surg</a:t>
            </a:r>
            <a:r>
              <a:rPr lang="en-US" sz="1600" dirty="0" smtClean="0"/>
              <a:t> </a:t>
            </a:r>
            <a:r>
              <a:rPr lang="en-US" sz="1600" dirty="0" err="1" smtClean="0"/>
              <a:t>Engl</a:t>
            </a:r>
            <a:r>
              <a:rPr lang="en-US" sz="1600" dirty="0" smtClean="0"/>
              <a:t> 2011;94:356-8.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957E0EE-916D-4387-AB6D-9398D7D3ABF8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Describe the indications for urinary catheter use in surgical settings</a:t>
            </a:r>
          </a:p>
          <a:p>
            <a:r>
              <a:rPr lang="en-US" sz="3600" dirty="0" smtClean="0"/>
              <a:t>Articulate the catheter management challenges in the surgical settings</a:t>
            </a:r>
          </a:p>
          <a:p>
            <a:r>
              <a:rPr lang="en-US" sz="3600" dirty="0" smtClean="0"/>
              <a:t>Recognize the value in using incentives to change behavior regarding catheter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Tamsulosin</a:t>
            </a:r>
            <a:r>
              <a:rPr lang="en-US" dirty="0" smtClean="0"/>
              <a:t> to Prevent POUR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Design: </a:t>
            </a:r>
          </a:p>
          <a:p>
            <a:pPr lvl="1"/>
            <a:r>
              <a:rPr lang="en-US" sz="2400" dirty="0" smtClean="0"/>
              <a:t>P, R, DB, PC single center trial</a:t>
            </a:r>
          </a:p>
          <a:p>
            <a:pPr lvl="1"/>
            <a:r>
              <a:rPr lang="en-US" sz="2400" dirty="0" smtClean="0"/>
              <a:t>232 male patients undergoing elective GU surgery</a:t>
            </a:r>
          </a:p>
          <a:p>
            <a:pPr lvl="2"/>
            <a:r>
              <a:rPr lang="en-US" sz="2000" dirty="0" err="1" smtClean="0"/>
              <a:t>Varicocelectomy</a:t>
            </a:r>
            <a:r>
              <a:rPr lang="en-US" sz="2000" dirty="0" smtClean="0"/>
              <a:t>, inguinal </a:t>
            </a:r>
            <a:r>
              <a:rPr lang="en-US" sz="2000" dirty="0" err="1" smtClean="0"/>
              <a:t>herniorrhapy</a:t>
            </a:r>
            <a:r>
              <a:rPr lang="en-US" sz="2000" dirty="0" smtClean="0"/>
              <a:t>, scrotal surgery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Methods: </a:t>
            </a:r>
          </a:p>
          <a:p>
            <a:pPr lvl="1"/>
            <a:r>
              <a:rPr lang="en-US" sz="2400" dirty="0" err="1" smtClean="0"/>
              <a:t>Tamsulosin</a:t>
            </a:r>
            <a:r>
              <a:rPr lang="en-US" sz="2400" dirty="0" smtClean="0"/>
              <a:t> 0.4 mg (N=118) or placebo (N=114)</a:t>
            </a:r>
          </a:p>
          <a:p>
            <a:pPr lvl="1"/>
            <a:r>
              <a:rPr lang="en-US" sz="2400" dirty="0" smtClean="0"/>
              <a:t>2 hr pre- and 10 hr post-surgery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Results: </a:t>
            </a:r>
          </a:p>
          <a:p>
            <a:pPr lvl="1"/>
            <a:r>
              <a:rPr lang="en-US" sz="2400" dirty="0" smtClean="0"/>
              <a:t>Incidence of POUR—</a:t>
            </a:r>
            <a:r>
              <a:rPr lang="en-US" sz="2400" dirty="0" err="1" smtClean="0"/>
              <a:t>tamsulosin</a:t>
            </a:r>
            <a:r>
              <a:rPr lang="en-US" sz="2400" dirty="0" smtClean="0"/>
              <a:t> vs. placebo</a:t>
            </a:r>
          </a:p>
          <a:p>
            <a:pPr lvl="2"/>
            <a:r>
              <a:rPr lang="en-US" sz="2000" dirty="0" smtClean="0"/>
              <a:t>7/118 (5.9%) vs. 24 /114 (23.1%); P=0.001</a:t>
            </a:r>
          </a:p>
          <a:p>
            <a:pPr lvl="1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14646"/>
            <a:ext cx="3538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Madani</a:t>
            </a:r>
            <a:r>
              <a:rPr lang="en-US" sz="1600" dirty="0" smtClean="0"/>
              <a:t> AH, et al. IBJU 2014;40:30-6.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Incidence of POUR after Anesthesia and Analgesia: Systematic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1026" name="Picture 2" descr="alt=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799"/>
            <a:ext cx="8763000" cy="26054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621464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Bladini</a:t>
            </a:r>
            <a:r>
              <a:rPr lang="en-US" sz="1600" dirty="0" smtClean="0"/>
              <a:t> G, et al. Anesthesiology 2009;11:1139-57.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For comparison of general anesthesiology vs. conduction blockade</a:t>
            </a:r>
          </a:p>
          <a:p>
            <a:r>
              <a:rPr lang="en-US" sz="1400" dirty="0" smtClean="0"/>
              <a:t>CSE  combined spinal-epidural; CEI  continuous epidural infusion; EA  epidural anesthesia; IM  intramuscular;         IV  intravenous; PCA  patient-controlled anesthesia; PCEA  patient-controlled epidural analgesia;                                SA  spinal anesthesia; SI/II  single injection/intermittent injection.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know whether urinary catheters are routinely inserted in patients receiving epidural anesthesia at your facility?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in all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but only in selected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know</a:t>
            </a:r>
            <a:endParaRPr lang="en-US" dirty="0"/>
          </a:p>
        </p:txBody>
      </p:sp>
      <p:pic>
        <p:nvPicPr>
          <p:cNvPr id="4098" name="Picture 2" descr="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648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Spinal and Epidural Anesthetic                   Risk Factors for POUR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Site of insertion lumbar &gt; thoracic</a:t>
            </a:r>
          </a:p>
          <a:p>
            <a:r>
              <a:rPr lang="en-US" dirty="0" smtClean="0"/>
              <a:t>Long-acting local anesthetics</a:t>
            </a:r>
          </a:p>
          <a:p>
            <a:r>
              <a:rPr lang="en-US" dirty="0" smtClean="0"/>
              <a:t>Hydrophilic </a:t>
            </a:r>
            <a:r>
              <a:rPr lang="en-US" dirty="0" err="1" smtClean="0"/>
              <a:t>opioids</a:t>
            </a:r>
            <a:r>
              <a:rPr lang="en-US" dirty="0" smtClean="0"/>
              <a:t> (morphine)</a:t>
            </a:r>
          </a:p>
          <a:p>
            <a:r>
              <a:rPr lang="en-US" dirty="0" err="1" smtClean="0"/>
              <a:t>Opioids</a:t>
            </a:r>
            <a:r>
              <a:rPr lang="en-US" dirty="0" smtClean="0"/>
              <a:t> with high-</a:t>
            </a:r>
            <a:r>
              <a:rPr lang="en-US" dirty="0" smtClean="0">
                <a:latin typeface="Symbol" pitchFamily="18" charset="2"/>
                <a:sym typeface="Symbol"/>
              </a:rPr>
              <a:t></a:t>
            </a:r>
            <a:r>
              <a:rPr lang="en-US" dirty="0" smtClean="0"/>
              <a:t> receptor selectivity (morphine, </a:t>
            </a:r>
            <a:r>
              <a:rPr lang="en-US" dirty="0" err="1" smtClean="0"/>
              <a:t>fentanyl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Epinephrine</a:t>
            </a:r>
          </a:p>
          <a:p>
            <a:r>
              <a:rPr lang="en-US" dirty="0" smtClean="0"/>
              <a:t>Higher-dose </a:t>
            </a:r>
            <a:r>
              <a:rPr lang="en-US" dirty="0" err="1" smtClean="0"/>
              <a:t>bupivicaine</a:t>
            </a:r>
            <a:r>
              <a:rPr lang="en-US" dirty="0" smtClean="0"/>
              <a:t> (&gt;0.1%)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21464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Bladini</a:t>
            </a:r>
            <a:r>
              <a:rPr lang="en-US" sz="1600" dirty="0" smtClean="0"/>
              <a:t> G, et al. Anesthesiology 2009;11:1139-57.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Duration of Postoperative Urinary Catheter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Question—Appropriate duration of IUC for patients with thoracic epidural catheters? </a:t>
            </a:r>
          </a:p>
          <a:p>
            <a:pPr lvl="1"/>
            <a:r>
              <a:rPr lang="en-US" sz="2400" dirty="0" smtClean="0"/>
              <a:t>RCT comparing risk of UTI among patients at low risk of POUR undergoing thoracic epidural analgesia</a:t>
            </a:r>
          </a:p>
          <a:p>
            <a:pPr lvl="1"/>
            <a:r>
              <a:rPr lang="en-US" sz="2400" dirty="0" smtClean="0"/>
              <a:t>Early removal (N=105) and standard care (N=110)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Early removal of the IUC following epidural analgesia reduces the risk of UTI </a:t>
            </a:r>
          </a:p>
        </p:txBody>
      </p:sp>
      <p:graphicFrame>
        <p:nvGraphicFramePr>
          <p:cNvPr id="5" name="Content Placeholder 3" descr="alt=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943145"/>
              </p:ext>
            </p:extLst>
          </p:nvPr>
        </p:nvGraphicFramePr>
        <p:xfrm>
          <a:off x="762000" y="3810000"/>
          <a:ext cx="7391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676400"/>
                <a:gridCol w="2362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</a:t>
                      </a:r>
                      <a:r>
                        <a:rPr lang="en-US" baseline="0" dirty="0" smtClean="0"/>
                        <a:t> vs. 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Ratio (</a:t>
                      </a:r>
                      <a:r>
                        <a:rPr lang="en-US" baseline="0" dirty="0" smtClean="0"/>
                        <a:t>95% CI)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1.9%</a:t>
                      </a:r>
                      <a:r>
                        <a:rPr lang="en-US" baseline="0" dirty="0" smtClean="0"/>
                        <a:t> vs. 13.6%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r>
                        <a:rPr lang="en-US" baseline="0" dirty="0" smtClean="0"/>
                        <a:t> (0.03-0.59)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In/out</a:t>
                      </a:r>
                      <a:r>
                        <a:rPr lang="en-US" baseline="0" dirty="0" smtClean="0"/>
                        <a:t> catheter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7.6% vs. 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 (0.91-19.2)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In/out catheter + 24</a:t>
                      </a:r>
                      <a:r>
                        <a:rPr lang="en-US" baseline="0" dirty="0" smtClean="0"/>
                        <a:t> h reinsertion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2.8% vs. 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 (p=0.23)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618008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Zaouter</a:t>
            </a:r>
            <a:r>
              <a:rPr lang="en-US" sz="1600" dirty="0" smtClean="0"/>
              <a:t> C, et al. </a:t>
            </a:r>
            <a:r>
              <a:rPr lang="en-US" sz="1600" dirty="0" err="1" smtClean="0"/>
              <a:t>Reg</a:t>
            </a:r>
            <a:r>
              <a:rPr lang="en-US" sz="1600" dirty="0" smtClean="0"/>
              <a:t> </a:t>
            </a:r>
            <a:r>
              <a:rPr lang="sv-SE" sz="1600" dirty="0" smtClean="0"/>
              <a:t>Anesth Pain Med. 2009;34:542-8.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Duration of Postoperative Urinary Catheter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Question—Duration of IUC use for patients undergoing </a:t>
            </a:r>
            <a:r>
              <a:rPr lang="en-US" dirty="0" err="1" smtClean="0"/>
              <a:t>anorectal</a:t>
            </a:r>
            <a:r>
              <a:rPr lang="en-US" dirty="0" smtClean="0"/>
              <a:t> surgery? </a:t>
            </a:r>
          </a:p>
          <a:p>
            <a:pPr lvl="1"/>
            <a:r>
              <a:rPr lang="en-US" dirty="0" smtClean="0"/>
              <a:t>Mean 5 days (range, 3-10 days)</a:t>
            </a:r>
            <a:r>
              <a:rPr lang="en-US" baseline="30000" dirty="0" smtClean="0"/>
              <a:t> 1</a:t>
            </a:r>
            <a:endParaRPr lang="en-US" dirty="0" smtClean="0"/>
          </a:p>
          <a:p>
            <a:pPr lvl="1"/>
            <a:r>
              <a:rPr lang="en-US" dirty="0" smtClean="0"/>
              <a:t>Incidence of POUR varies widely: 5%-58%</a:t>
            </a:r>
            <a:endParaRPr lang="en-US" baseline="30000" dirty="0" smtClean="0"/>
          </a:p>
          <a:p>
            <a:pPr lvl="1"/>
            <a:r>
              <a:rPr lang="en-US" dirty="0" smtClean="0"/>
              <a:t>CAUTI risk 40-60%</a:t>
            </a:r>
            <a:endParaRPr lang="en-US" baseline="30000" dirty="0" smtClean="0"/>
          </a:p>
          <a:p>
            <a:pPr lvl="1"/>
            <a:r>
              <a:rPr lang="en-US" dirty="0" smtClean="0"/>
              <a:t>No risk factors for POUR (</a:t>
            </a:r>
            <a:r>
              <a:rPr lang="en-US" dirty="0" err="1" smtClean="0"/>
              <a:t>dysuria</a:t>
            </a:r>
            <a:r>
              <a:rPr lang="en-US" dirty="0" smtClean="0"/>
              <a:t>, rectal CA w/  positive LNs)—1 day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959366"/>
            <a:ext cx="525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 </a:t>
            </a:r>
            <a:r>
              <a:rPr lang="en-US" sz="1600" dirty="0" err="1" smtClean="0"/>
              <a:t>Bladini</a:t>
            </a:r>
            <a:r>
              <a:rPr lang="en-US" sz="1600" dirty="0" smtClean="0"/>
              <a:t> G, et al. Anesthesiology 2009;11:1139-57.</a:t>
            </a:r>
          </a:p>
          <a:p>
            <a:r>
              <a:rPr lang="en-US" sz="1600" baseline="30000" dirty="0" smtClean="0"/>
              <a:t>2 </a:t>
            </a:r>
            <a:r>
              <a:rPr lang="en-US" sz="1600" dirty="0" err="1" smtClean="0"/>
              <a:t>Benoist</a:t>
            </a:r>
            <a:r>
              <a:rPr lang="en-US" sz="1600" dirty="0" smtClean="0"/>
              <a:t> S, et al. Surgery 1999;125:135-41.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Urinary Catheterization for </a:t>
            </a:r>
            <a:r>
              <a:rPr lang="en-US" dirty="0" err="1" smtClean="0"/>
              <a:t>Urogenital</a:t>
            </a:r>
            <a:r>
              <a:rPr lang="en-US" dirty="0" smtClean="0"/>
              <a:t> Surgery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 smtClean="0"/>
              <a:t>Q1—Using a urinary catheter vs. not using a urinary catheter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Q7—Comparison of short vs. long duration catheter use</a:t>
            </a:r>
            <a:endParaRPr lang="en-US" sz="2400" dirty="0"/>
          </a:p>
        </p:txBody>
      </p:sp>
      <p:graphicFrame>
        <p:nvGraphicFramePr>
          <p:cNvPr id="4" name="Content Placeholder 3" descr="alt=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368736"/>
              </p:ext>
            </p:extLst>
          </p:nvPr>
        </p:nvGraphicFramePr>
        <p:xfrm>
          <a:off x="609600" y="2209800"/>
          <a:ext cx="8153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0066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Ratio (</a:t>
                      </a:r>
                      <a:r>
                        <a:rPr lang="en-US" baseline="0" dirty="0" smtClean="0"/>
                        <a:t>95% CI)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Urinary 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 (0.03-0.47)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 (0.75-2.45)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Recatheterization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5.10 (0.25—103.59)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 descr="alt=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48068"/>
              </p:ext>
            </p:extLst>
          </p:nvPr>
        </p:nvGraphicFramePr>
        <p:xfrm>
          <a:off x="533400" y="4419600"/>
          <a:ext cx="8153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057400"/>
                <a:gridCol w="25908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Ratio (</a:t>
                      </a:r>
                      <a:r>
                        <a:rPr lang="en-US" baseline="0" dirty="0" smtClean="0"/>
                        <a:t>95% CI)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Urinary 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0.80-4.46 for studies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UTI, 1 vs. 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 (0.29-0.87)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Recatheterization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</a:t>
                      </a:r>
                      <a:r>
                        <a:rPr lang="en-US" baseline="0" dirty="0" smtClean="0"/>
                        <a:t> (0.36-3.01)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63246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Phipps S, et al. Cochrane Reviews 2006 CD004374(updated 2009).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Duration of Postoperative Urinary Catheter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Q—Duration of post-op catheterization for patients undergoing bariatric surgery?</a:t>
            </a:r>
          </a:p>
          <a:p>
            <a:pPr lvl="1"/>
            <a:r>
              <a:rPr lang="en-US" dirty="0" smtClean="0"/>
              <a:t>Immobility ≠ Immobilization</a:t>
            </a:r>
          </a:p>
          <a:p>
            <a:pPr lvl="1"/>
            <a:r>
              <a:rPr lang="en-US" dirty="0" smtClean="0"/>
              <a:t>Goal &lt;24 h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Perioperative</a:t>
            </a:r>
            <a:r>
              <a:rPr lang="en-US" dirty="0" smtClean="0"/>
              <a:t> IUC Management  </a:t>
            </a:r>
            <a:br>
              <a:rPr lang="en-US" dirty="0" smtClean="0"/>
            </a:br>
            <a:r>
              <a:rPr lang="en-US" dirty="0" smtClean="0"/>
              <a:t>and POUR Risk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28</a:t>
            </a:fld>
            <a:endParaRPr lang="en-US" dirty="0"/>
          </a:p>
        </p:txBody>
      </p:sp>
      <p:grpSp>
        <p:nvGrpSpPr>
          <p:cNvPr id="6" name="Group 5" descr="chart showing lower and higher risk categories"/>
          <p:cNvGrpSpPr/>
          <p:nvPr/>
        </p:nvGrpSpPr>
        <p:grpSpPr>
          <a:xfrm>
            <a:off x="304800" y="1600200"/>
            <a:ext cx="8692959" cy="5048310"/>
            <a:chOff x="304800" y="1600200"/>
            <a:chExt cx="8692959" cy="5048310"/>
          </a:xfrm>
        </p:grpSpPr>
        <p:sp>
          <p:nvSpPr>
            <p:cNvPr id="4" name="Oval 3"/>
            <p:cNvSpPr/>
            <p:nvPr/>
          </p:nvSpPr>
          <p:spPr>
            <a:xfrm>
              <a:off x="304800" y="2057400"/>
              <a:ext cx="3962400" cy="4191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Outpatient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Short duration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IVF &lt;750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mL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Local anesthesia</a:t>
              </a:r>
            </a:p>
            <a:p>
              <a:pPr lvl="1"/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657600" y="2057400"/>
              <a:ext cx="4114800" cy="4191000"/>
            </a:xfrm>
            <a:prstGeom prst="ellipse">
              <a:avLst/>
            </a:prstGeom>
            <a:solidFill>
              <a:srgbClr val="92D05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Inpatient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Most major surgery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Prolonged duration</a:t>
              </a:r>
            </a:p>
            <a:p>
              <a:pPr marL="0"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IVF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&gt;</a:t>
              </a:r>
              <a:r>
                <a:rPr lang="en-US" sz="2400" dirty="0" smtClean="0">
                  <a:solidFill>
                    <a:schemeClr val="tx1"/>
                  </a:solidFill>
                </a:rPr>
                <a:t>750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mL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marL="0" lvl="1">
                <a:buFont typeface="Arial" pitchFamily="34" charset="0"/>
                <a:buChar char="•"/>
              </a:pPr>
              <a:r>
                <a:rPr lang="en-US" sz="2400" dirty="0" err="1" smtClean="0">
                  <a:solidFill>
                    <a:schemeClr val="tx1"/>
                  </a:solidFill>
                </a:rPr>
                <a:t>Anorectal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marL="0" lvl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</a:rPr>
                <a:t>Lumbar epidural anesthesia/analgesia</a:t>
              </a:r>
            </a:p>
            <a:p>
              <a:pPr>
                <a:buFont typeface="Arial" pitchFamily="34" charset="0"/>
                <a:buChar char="•"/>
              </a:pPr>
              <a:endParaRPr lang="en-US" sz="2400" dirty="0"/>
            </a:p>
          </p:txBody>
        </p:sp>
        <p:sp>
          <p:nvSpPr>
            <p:cNvPr id="8" name="Right Brace 7"/>
            <p:cNvSpPr/>
            <p:nvPr/>
          </p:nvSpPr>
          <p:spPr>
            <a:xfrm>
              <a:off x="6858000" y="4191000"/>
              <a:ext cx="457200" cy="10668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6858000" y="2819400"/>
              <a:ext cx="381000" cy="12192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1600200"/>
              <a:ext cx="655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Lower Risk 			Higher Risk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29600" y="3124200"/>
              <a:ext cx="768159" cy="2154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/>
                <a:t>&lt;</a:t>
              </a:r>
              <a:r>
                <a:rPr lang="en-US" sz="2000" b="1" dirty="0" smtClean="0"/>
                <a:t>24 h</a:t>
              </a:r>
            </a:p>
            <a:p>
              <a:r>
                <a:rPr lang="en-US" sz="2000" b="1" dirty="0" smtClean="0"/>
                <a:t>IUC</a:t>
              </a:r>
            </a:p>
            <a:p>
              <a:endParaRPr lang="en-US" sz="2000" b="1" dirty="0" smtClean="0"/>
            </a:p>
            <a:p>
              <a:endParaRPr lang="en-US" sz="1400" b="1" dirty="0" smtClean="0"/>
            </a:p>
            <a:p>
              <a:endParaRPr lang="en-US" sz="2000" b="1" dirty="0" smtClean="0"/>
            </a:p>
            <a:p>
              <a:r>
                <a:rPr lang="en-US" sz="2000" b="1" dirty="0" smtClean="0"/>
                <a:t>&gt;24 h</a:t>
              </a:r>
            </a:p>
            <a:p>
              <a:r>
                <a:rPr lang="en-US" sz="2000" b="1" dirty="0" smtClean="0"/>
                <a:t>IUC</a:t>
              </a:r>
              <a:endParaRPr lang="en-US" sz="2000" b="1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7391400" y="3276600"/>
              <a:ext cx="7620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91400" y="4572000"/>
              <a:ext cx="7620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150071">
              <a:off x="2792534" y="5896690"/>
              <a:ext cx="762000" cy="304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9000" y="6248400"/>
              <a:ext cx="12211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Avoid IUC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 providers at your facility utilize a post-removal protocol to manage post-operative urinary retention among surgical patients?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No, but we are considering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post-removal protocol?</a:t>
            </a:r>
            <a:endParaRPr lang="en-US" dirty="0"/>
          </a:p>
        </p:txBody>
      </p:sp>
      <p:pic>
        <p:nvPicPr>
          <p:cNvPr id="4" name="Picture 3" descr="bladder scanne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124200"/>
            <a:ext cx="1629229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Epidemiology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57200" y="16764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463550" indent="-463550"/>
            <a:r>
              <a:rPr lang="en-US" sz="3000" dirty="0"/>
              <a:t>UTI:</a:t>
            </a:r>
          </a:p>
          <a:p>
            <a:pPr marL="914400" lvl="1" indent="-457200"/>
            <a:r>
              <a:rPr lang="en-US" sz="2400" dirty="0" smtClean="0"/>
              <a:t>Common healthcare-associated infection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marL="1139825" lvl="2" indent="-225425"/>
            <a:r>
              <a:rPr lang="en-US" sz="2000" dirty="0" smtClean="0"/>
              <a:t>12.9% of HAIs; estimated 93,300 cases per year in US in 2011</a:t>
            </a:r>
            <a:endParaRPr lang="en-US" sz="2000" dirty="0"/>
          </a:p>
          <a:p>
            <a:pPr marL="914400" lvl="1" indent="-457200"/>
            <a:r>
              <a:rPr lang="en-US" sz="2400" dirty="0" smtClean="0"/>
              <a:t>~70% </a:t>
            </a:r>
            <a:r>
              <a:rPr lang="en-US" sz="2400" dirty="0"/>
              <a:t>attributable to an indwelling urethral </a:t>
            </a:r>
            <a:r>
              <a:rPr lang="en-US" sz="2400" dirty="0" smtClean="0"/>
              <a:t>catheter</a:t>
            </a:r>
            <a:endParaRPr lang="en-US" sz="2400" dirty="0"/>
          </a:p>
          <a:p>
            <a:pPr marL="463550" indent="-463550"/>
            <a:r>
              <a:rPr lang="en-US" sz="3200" dirty="0" smtClean="0"/>
              <a:t>~25% </a:t>
            </a:r>
            <a:r>
              <a:rPr lang="en-US" sz="3200" dirty="0"/>
              <a:t>of hospital inpatients will have </a:t>
            </a:r>
            <a:r>
              <a:rPr lang="en-US" sz="3200" dirty="0" smtClean="0"/>
              <a:t>an indwelling </a:t>
            </a:r>
            <a:r>
              <a:rPr lang="en-US" sz="3200" dirty="0"/>
              <a:t>urinary catheter during </a:t>
            </a:r>
            <a:r>
              <a:rPr lang="en-US" sz="3200" dirty="0" smtClean="0"/>
              <a:t>admission</a:t>
            </a:r>
            <a:r>
              <a:rPr lang="en-US" sz="3200" baseline="30000" dirty="0" smtClean="0"/>
              <a:t>1</a:t>
            </a:r>
          </a:p>
          <a:p>
            <a:pPr marL="914400" lvl="1" indent="-514350"/>
            <a:r>
              <a:rPr lang="en-US" sz="2400" dirty="0" smtClean="0"/>
              <a:t>Most have urinary catheters 2-4 days</a:t>
            </a:r>
          </a:p>
          <a:p>
            <a:pPr marL="463550" indent="-463550"/>
            <a:r>
              <a:rPr lang="en-US" sz="2800" dirty="0" smtClean="0"/>
              <a:t>Daily </a:t>
            </a:r>
            <a:r>
              <a:rPr lang="en-US" sz="2800" dirty="0"/>
              <a:t>risk of acquisition of </a:t>
            </a:r>
            <a:r>
              <a:rPr lang="en-US" sz="2800" dirty="0" err="1" smtClean="0"/>
              <a:t>bacteriuria</a:t>
            </a:r>
            <a:r>
              <a:rPr lang="en-US" sz="2800" dirty="0" smtClean="0"/>
              <a:t>:</a:t>
            </a:r>
            <a:endParaRPr lang="en-US" sz="2800" dirty="0"/>
          </a:p>
          <a:p>
            <a:pPr marL="914400" lvl="1" indent="-457200"/>
            <a:r>
              <a:rPr lang="en-US" sz="2400" dirty="0" smtClean="0"/>
              <a:t>3</a:t>
            </a:r>
            <a:r>
              <a:rPr lang="en-US" sz="2400" dirty="0"/>
              <a:t>% to </a:t>
            </a:r>
            <a:r>
              <a:rPr lang="en-US" sz="2400" dirty="0" smtClean="0"/>
              <a:t>8% per day of urinary catheterization</a:t>
            </a:r>
          </a:p>
          <a:p>
            <a:pPr marL="914400" lvl="1" indent="-457200"/>
            <a:r>
              <a:rPr lang="en-US" sz="2400" dirty="0" smtClean="0"/>
              <a:t>~100% at 30 days</a:t>
            </a:r>
          </a:p>
          <a:p>
            <a:pPr marL="914400" lvl="1" indent="-457200"/>
            <a:r>
              <a:rPr lang="en-US" sz="2400" dirty="0" smtClean="0"/>
              <a:t>Duration of catheterization = biggest risk factor</a:t>
            </a:r>
            <a:endParaRPr lang="en-US" sz="2400" dirty="0"/>
          </a:p>
          <a:p>
            <a:pPr marL="4763" lvl="1" indent="0">
              <a:buNone/>
            </a:pPr>
            <a:r>
              <a:rPr lang="en-US" sz="1300" baseline="30000" dirty="0"/>
              <a:t>1</a:t>
            </a:r>
            <a:r>
              <a:rPr lang="en-US" sz="1300" dirty="0"/>
              <a:t> Magill SS, et al. N </a:t>
            </a:r>
            <a:r>
              <a:rPr lang="en-US" sz="1300" dirty="0" err="1"/>
              <a:t>Engl</a:t>
            </a:r>
            <a:r>
              <a:rPr lang="en-US" sz="1300" dirty="0"/>
              <a:t> J Med </a:t>
            </a:r>
            <a:r>
              <a:rPr lang="en-US" sz="1300" dirty="0" smtClean="0"/>
              <a:t>2014;370:1198-208</a:t>
            </a:r>
            <a:endParaRPr lang="en-US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Recommended Intervention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57200" y="1676400"/>
            <a:ext cx="6705600" cy="2659377"/>
          </a:xfrm>
        </p:spPr>
        <p:txBody>
          <a:bodyPr wrap="square" lIns="0" tIns="97629" rIns="0" bIns="97629">
            <a:spAutoFit/>
          </a:bodyPr>
          <a:lstStyle/>
          <a:p>
            <a:pPr marL="242888" indent="-242888" defTabSz="901700"/>
            <a:r>
              <a:rPr lang="en-US" dirty="0"/>
              <a:t>Develop a protocol for management of postoperative urinary retention, including nurse-directed use of </a:t>
            </a:r>
            <a:r>
              <a:rPr lang="en-US" dirty="0" smtClean="0"/>
              <a:t>intermittent </a:t>
            </a:r>
            <a:r>
              <a:rPr lang="en-US" dirty="0"/>
              <a:t>catheterization and use of bladder scanners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990600" y="61722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Lo E et al. Infect Control Hosp </a:t>
            </a:r>
            <a:r>
              <a:rPr lang="en-US" sz="1600" dirty="0" err="1" smtClean="0"/>
              <a:t>Epidemiol</a:t>
            </a:r>
            <a:r>
              <a:rPr lang="en-US" sz="1600" dirty="0" smtClean="0"/>
              <a:t>. 2014;35:464-79.</a:t>
            </a:r>
          </a:p>
        </p:txBody>
      </p:sp>
      <p:pic>
        <p:nvPicPr>
          <p:cNvPr id="7" name="Picture 6" descr="bladder scanne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057400"/>
            <a:ext cx="1629229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Nursing Algorithm for Managing Patients after Catheter Removal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31</a:t>
            </a:fld>
            <a:endParaRPr lang="en-US" dirty="0"/>
          </a:p>
        </p:txBody>
      </p:sp>
      <p:pic>
        <p:nvPicPr>
          <p:cNvPr id="3" name="Picture 2" descr="algorit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467600" cy="440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Summary—1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procedure-related urinary catheter use by:</a:t>
            </a:r>
          </a:p>
          <a:p>
            <a:pPr lvl="1"/>
            <a:r>
              <a:rPr lang="en-US" dirty="0" smtClean="0"/>
              <a:t>Limiting indications to selected procedures and patients at increased risk of POUR</a:t>
            </a:r>
          </a:p>
          <a:p>
            <a:pPr lvl="1"/>
            <a:r>
              <a:rPr lang="en-US" dirty="0" smtClean="0"/>
              <a:t>Limiting duration—order sets and nurse-driven removal protocol</a:t>
            </a:r>
          </a:p>
          <a:p>
            <a:pPr lvl="1"/>
            <a:r>
              <a:rPr lang="en-US" dirty="0" smtClean="0"/>
              <a:t>Limiting reinsertion—post-removal protocol with bladder scanning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Implementing a Program:</a:t>
            </a:r>
            <a:br>
              <a:rPr lang="en-US" dirty="0"/>
            </a:br>
            <a:r>
              <a:rPr lang="en-US" dirty="0"/>
              <a:t>Hurdles Cleared and Lessons </a:t>
            </a:r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sz="quarter" idx="11"/>
          </p:nvPr>
        </p:nvSpPr>
        <p:spPr>
          <a:xfrm>
            <a:off x="457200" y="2286000"/>
            <a:ext cx="81534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Gregory </a:t>
            </a:r>
            <a:r>
              <a:rPr lang="en-US" b="1" dirty="0" smtClean="0"/>
              <a:t>D. </a:t>
            </a:r>
            <a:r>
              <a:rPr lang="en-US" b="1" dirty="0"/>
              <a:t>Kennedy, MD, PhD </a:t>
            </a:r>
            <a:endParaRPr lang="en-US" dirty="0"/>
          </a:p>
          <a:p>
            <a:pPr marL="0" indent="0" algn="ctr">
              <a:buNone/>
            </a:pPr>
            <a:r>
              <a:rPr lang="en-US" sz="2600" dirty="0"/>
              <a:t>Associate Professor</a:t>
            </a:r>
          </a:p>
          <a:p>
            <a:pPr marL="0" indent="0" algn="ctr">
              <a:buNone/>
            </a:pPr>
            <a:r>
              <a:rPr lang="en-US" sz="2600" dirty="0"/>
              <a:t>Vice Chairman of Quality</a:t>
            </a:r>
          </a:p>
          <a:p>
            <a:pPr marL="0" indent="0" algn="ctr">
              <a:buNone/>
            </a:pPr>
            <a:r>
              <a:rPr lang="en-US" sz="2600" dirty="0"/>
              <a:t>Associate Chief, Section of Colorectal Surgery</a:t>
            </a:r>
          </a:p>
          <a:p>
            <a:pPr marL="0" indent="0" algn="ctr">
              <a:buNone/>
            </a:pPr>
            <a:r>
              <a:rPr lang="en-US" sz="2600" dirty="0"/>
              <a:t>Division of General Surgery</a:t>
            </a:r>
          </a:p>
          <a:p>
            <a:pPr marL="0" indent="0" algn="ctr">
              <a:buNone/>
            </a:pPr>
            <a:r>
              <a:rPr lang="en-US" sz="2600" dirty="0"/>
              <a:t>University of Wisconsin School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CAUTI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CAUTI rates high</a:t>
            </a:r>
          </a:p>
          <a:p>
            <a:pPr lvl="1"/>
            <a:r>
              <a:rPr lang="en-US" dirty="0" smtClean="0"/>
              <a:t>Device utilization high</a:t>
            </a:r>
          </a:p>
          <a:p>
            <a:pPr lvl="1"/>
            <a:r>
              <a:rPr lang="en-US" dirty="0" smtClean="0"/>
              <a:t>SCIP-Inf-9 compliance low (&lt;80%)</a:t>
            </a:r>
          </a:p>
          <a:p>
            <a:endParaRPr lang="en-US" dirty="0"/>
          </a:p>
        </p:txBody>
      </p:sp>
      <p:pic>
        <p:nvPicPr>
          <p:cNvPr id="4099" name="Picture 3" descr="alt=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057400" cy="11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alt=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37" y="1600200"/>
            <a:ext cx="1453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Multidisciplinary team</a:t>
            </a:r>
          </a:p>
          <a:p>
            <a:pPr lvl="1"/>
            <a:r>
              <a:rPr lang="en-US" dirty="0" smtClean="0"/>
              <a:t>MD team leader</a:t>
            </a:r>
          </a:p>
          <a:p>
            <a:pPr lvl="1"/>
            <a:r>
              <a:rPr lang="en-US" dirty="0" smtClean="0"/>
              <a:t>RN team leader</a:t>
            </a:r>
          </a:p>
          <a:p>
            <a:pPr lvl="1"/>
            <a:r>
              <a:rPr lang="en-US" dirty="0" smtClean="0"/>
              <a:t>Executive team leader</a:t>
            </a:r>
          </a:p>
          <a:p>
            <a:pPr lvl="1"/>
            <a:r>
              <a:rPr lang="en-US" dirty="0" smtClean="0"/>
              <a:t>Unit RNS</a:t>
            </a:r>
          </a:p>
          <a:p>
            <a:pPr lvl="1"/>
            <a:r>
              <a:rPr lang="en-US" dirty="0" smtClean="0"/>
              <a:t>Clinical nurse specialist</a:t>
            </a:r>
          </a:p>
          <a:p>
            <a:pPr lvl="1"/>
            <a:r>
              <a:rPr lang="en-US" dirty="0" smtClean="0"/>
              <a:t>Infection control specialist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Insertion</a:t>
            </a:r>
          </a:p>
          <a:p>
            <a:pPr lvl="1"/>
            <a:r>
              <a:rPr lang="en-US" dirty="0" smtClean="0"/>
              <a:t>Would require standard approach</a:t>
            </a:r>
          </a:p>
          <a:p>
            <a:pPr lvl="1"/>
            <a:r>
              <a:rPr lang="en-US" dirty="0" smtClean="0"/>
              <a:t>Use CLABSI work as blueprint</a:t>
            </a:r>
          </a:p>
          <a:p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Paucity of data on how to manage catheter once in place</a:t>
            </a:r>
          </a:p>
          <a:p>
            <a:r>
              <a:rPr lang="en-US" dirty="0" smtClean="0"/>
              <a:t>Removal</a:t>
            </a:r>
          </a:p>
          <a:p>
            <a:pPr lvl="1"/>
            <a:r>
              <a:rPr lang="en-US" dirty="0" smtClean="0"/>
              <a:t>Low-lying fruit.  Starting point!</a:t>
            </a:r>
          </a:p>
        </p:txBody>
      </p:sp>
    </p:spTree>
    <p:extLst>
      <p:ext uri="{BB962C8B-B14F-4D97-AF65-F5344CB8AC3E}">
        <p14:creationId xmlns:p14="http://schemas.microsoft.com/office/powerpoint/2010/main" val="16290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Protocolize</a:t>
            </a:r>
            <a:r>
              <a:rPr lang="en-US" dirty="0" smtClean="0"/>
              <a:t> catheter removal</a:t>
            </a:r>
          </a:p>
          <a:p>
            <a:pPr lvl="1"/>
            <a:r>
              <a:rPr lang="en-US" dirty="0" smtClean="0"/>
              <a:t>Empower the unit RNs to remove urinary catheters based on specific criteria.</a:t>
            </a:r>
          </a:p>
          <a:p>
            <a:pPr lvl="1"/>
            <a:r>
              <a:rPr lang="en-US" dirty="0" smtClean="0"/>
              <a:t>Initiate bladder management protocol</a:t>
            </a:r>
          </a:p>
          <a:p>
            <a:r>
              <a:rPr lang="en-US" dirty="0" smtClean="0"/>
              <a:t>Early failure</a:t>
            </a:r>
          </a:p>
          <a:p>
            <a:pPr lvl="1"/>
            <a:r>
              <a:rPr lang="en-US" dirty="0" smtClean="0"/>
              <a:t>Lack of physician buy-in</a:t>
            </a:r>
          </a:p>
          <a:p>
            <a:pPr lvl="1"/>
            <a:r>
              <a:rPr lang="en-US" dirty="0" smtClean="0"/>
              <a:t>No consideration of valid concerns</a:t>
            </a:r>
          </a:p>
          <a:p>
            <a:pPr lvl="2"/>
            <a:r>
              <a:rPr lang="en-US" dirty="0" smtClean="0"/>
              <a:t>Postoperative urinary retention (POUR)</a:t>
            </a:r>
          </a:p>
          <a:p>
            <a:pPr lvl="2"/>
            <a:r>
              <a:rPr lang="en-US" dirty="0" smtClean="0"/>
              <a:t>Catheter removal in patients with epidural</a:t>
            </a:r>
          </a:p>
        </p:txBody>
      </p:sp>
    </p:spTree>
    <p:extLst>
      <p:ext uri="{BB962C8B-B14F-4D97-AF65-F5344CB8AC3E}">
        <p14:creationId xmlns:p14="http://schemas.microsoft.com/office/powerpoint/2010/main" val="1274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Pre-Implementation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Prospective data collection January 2012 on general surgery ward</a:t>
            </a:r>
            <a:r>
              <a:rPr lang="en-US" dirty="0"/>
              <a:t> </a:t>
            </a:r>
            <a:r>
              <a:rPr lang="en-US" dirty="0" smtClean="0"/>
              <a:t>including patients undergoing elective operation that would require an admission to the hospital</a:t>
            </a:r>
          </a:p>
          <a:p>
            <a:r>
              <a:rPr lang="en-US" dirty="0" smtClean="0"/>
              <a:t>96 patients included in the collection– 7 excluded as they did not have an operation</a:t>
            </a:r>
          </a:p>
          <a:p>
            <a:r>
              <a:rPr lang="en-US" dirty="0" smtClean="0"/>
              <a:t>2/89 patients with CAUTI</a:t>
            </a:r>
          </a:p>
        </p:txBody>
      </p:sp>
    </p:spTree>
    <p:extLst>
      <p:ext uri="{BB962C8B-B14F-4D97-AF65-F5344CB8AC3E}">
        <p14:creationId xmlns:p14="http://schemas.microsoft.com/office/powerpoint/2010/main" val="18691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Catheter Removal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Epidural utilization– 32%</a:t>
            </a:r>
          </a:p>
          <a:p>
            <a:endParaRPr lang="en-US" dirty="0" smtClean="0"/>
          </a:p>
        </p:txBody>
      </p:sp>
      <p:graphicFrame>
        <p:nvGraphicFramePr>
          <p:cNvPr id="6" name="Table 5" descr="alt=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94419"/>
              </p:ext>
            </p:extLst>
          </p:nvPr>
        </p:nvGraphicFramePr>
        <p:xfrm>
          <a:off x="2133600" y="2667000"/>
          <a:ext cx="4981718" cy="2286000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1447800"/>
                <a:gridCol w="1238441"/>
                <a:gridCol w="1268131"/>
                <a:gridCol w="1027346"/>
              </a:tblGrid>
              <a:tr h="381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Implications of Epidural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Epidural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P-value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Retention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48.4%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UTI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9.2%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0.645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Reinsertion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your facility currently perform surveillance for CAUTI on surgical units?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but we’ll have to in January 2015</a:t>
            </a:r>
            <a:endParaRPr lang="en-US" dirty="0"/>
          </a:p>
        </p:txBody>
      </p:sp>
      <p:grpSp>
        <p:nvGrpSpPr>
          <p:cNvPr id="8" name="Group 7" descr="catheter"/>
          <p:cNvGrpSpPr/>
          <p:nvPr/>
        </p:nvGrpSpPr>
        <p:grpSpPr>
          <a:xfrm>
            <a:off x="1219200" y="4343400"/>
            <a:ext cx="2980560" cy="1981199"/>
            <a:chOff x="1219200" y="4343400"/>
            <a:chExt cx="2980560" cy="1981199"/>
          </a:xfrm>
        </p:grpSpPr>
        <p:pic>
          <p:nvPicPr>
            <p:cNvPr id="5" name="Picture 2" descr="cathe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4343400"/>
              <a:ext cx="2362199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19200" y="5105400"/>
              <a:ext cx="2980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SUTI + IUC = CAUTI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and Reinsertion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Rate of Urinary Retention=28%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 descr="alt=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2650"/>
              </p:ext>
            </p:extLst>
          </p:nvPr>
        </p:nvGraphicFramePr>
        <p:xfrm>
          <a:off x="1981200" y="2514600"/>
          <a:ext cx="5181600" cy="2667000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438400"/>
                <a:gridCol w="914400"/>
                <a:gridCol w="762000"/>
                <a:gridCol w="1066800"/>
              </a:tblGrid>
              <a:tr h="444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Implications </a:t>
                      </a:r>
                      <a:r>
                        <a:rPr lang="en-US" sz="1800" u="none" strike="noStrike" dirty="0">
                          <a:effectLst/>
                        </a:rPr>
                        <a:t>of Urinary retention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Retention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P-Value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UTI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Catheter replacement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&lt;0.001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Reinsertion and UTI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&lt;0.001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Fed data back to anesthesia on rates of retention with epidural.  </a:t>
            </a:r>
          </a:p>
          <a:p>
            <a:r>
              <a:rPr lang="en-US" dirty="0"/>
              <a:t>D</a:t>
            </a:r>
            <a:r>
              <a:rPr lang="en-US" dirty="0" smtClean="0"/>
              <a:t>ata back to faculty to relieve some concerns regarding POUR (overwhelming sense was that POUR was &gt;75%).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Implemented Removal and Management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Indications for catheter clearly spelled out.</a:t>
            </a:r>
          </a:p>
          <a:p>
            <a:r>
              <a:rPr lang="en-US" dirty="0" smtClean="0"/>
              <a:t>Presence of catheter part of IMOC rounds</a:t>
            </a:r>
          </a:p>
          <a:p>
            <a:r>
              <a:rPr lang="en-US" dirty="0" smtClean="0"/>
              <a:t>Education of nurses to empower them to remove catheters-- mandatory training sessions of all nurses.</a:t>
            </a:r>
          </a:p>
          <a:p>
            <a:r>
              <a:rPr lang="en-US" dirty="0" smtClean="0"/>
              <a:t>Protocol presented in all physician departments at various venues to garner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43</a:t>
            </a:fld>
            <a:endParaRPr lang="en-US" dirty="0"/>
          </a:p>
        </p:txBody>
      </p:sp>
      <p:grpSp>
        <p:nvGrpSpPr>
          <p:cNvPr id="2" name="Group 1" descr="alt=&quot;&quot;"/>
          <p:cNvGrpSpPr/>
          <p:nvPr/>
        </p:nvGrpSpPr>
        <p:grpSpPr>
          <a:xfrm>
            <a:off x="123092" y="72608"/>
            <a:ext cx="8784231" cy="6677256"/>
            <a:chOff x="123092" y="72608"/>
            <a:chExt cx="8784231" cy="6677256"/>
          </a:xfrm>
        </p:grpSpPr>
        <p:pic>
          <p:nvPicPr>
            <p:cNvPr id="4" name="Picture 5" descr="alt=&quot;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2" y="4547968"/>
              <a:ext cx="1274004" cy="218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524000" y="4555480"/>
              <a:ext cx="10287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Jan 2011: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Hospital-wide CAUTI surveillance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055046" y="5231416"/>
              <a:ext cx="1066215" cy="10236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Oct 2011:</a:t>
              </a:r>
            </a:p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Nurse removal protocol</a:t>
              </a:r>
            </a:p>
            <a:p>
              <a:pPr marL="114300" marR="0" lvl="0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Bladder management protocol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106616" y="4547702"/>
              <a:ext cx="762000" cy="60543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Jan 2012: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Annual SIC Education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279531" y="5034662"/>
              <a:ext cx="914400" cy="5715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Mar 2012: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CAUTI Kudos!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496408" y="5445308"/>
              <a:ext cx="946638" cy="8796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Apr 2012: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EMR Icons for Active foley, Active bladder management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77760" y="6353904"/>
              <a:ext cx="2063506" cy="3809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Nov 2011 – Jun 2012: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Pilot of daily CNS rounding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310444" y="4546688"/>
              <a:ext cx="895350" cy="7579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May 2012:</a:t>
              </a:r>
            </a:p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CAUTI on nursing scorecards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310444" y="5241199"/>
              <a:ext cx="895350" cy="37848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CAUTI toolbox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117497" y="4966139"/>
              <a:ext cx="1042606" cy="87783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May-June 2012:</a:t>
              </a:r>
            </a:p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CAUTI Champion education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717326" y="4548773"/>
              <a:ext cx="914400" cy="60543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Jan 2013: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Annual SIC Education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7421911" y="4856224"/>
              <a:ext cx="114300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Oct 2013: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Trial monitoring foley maintenance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5867400" y="5335436"/>
              <a:ext cx="10668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June 2012:</a:t>
              </a:r>
            </a:p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Daily CNS rounding, all units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5867400" y="6021236"/>
              <a:ext cx="1066800" cy="228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MD education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6781800" y="6452311"/>
              <a:ext cx="1297806" cy="29755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" lvl="2" indent="-114300"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Survey Update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6781800" y="5610896"/>
              <a:ext cx="1297806" cy="84141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Jul 2012:</a:t>
              </a:r>
            </a:p>
            <a:p>
              <a:pPr marL="114300" marR="0" lvl="1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Monthly unit-level Catheter days &amp; CAUTI rates on ASE scorecard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7999273" y="5367698"/>
              <a:ext cx="908050" cy="4000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Nov 2013: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CHG bathing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4" name="Picture 31" descr="alt=&quot;&quot;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" b="3939"/>
            <a:stretch/>
          </p:blipFill>
          <p:spPr bwMode="auto">
            <a:xfrm>
              <a:off x="1462456" y="72608"/>
              <a:ext cx="7395392" cy="445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07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CAUTIs in the ICU and Non-ICU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44</a:t>
            </a:fld>
            <a:endParaRPr lang="en-US" dirty="0"/>
          </a:p>
        </p:txBody>
      </p:sp>
      <p:pic>
        <p:nvPicPr>
          <p:cNvPr id="4" name="Content Placeholder 3" descr="alt=&quot;&quot;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608019" cy="4495800"/>
          </a:xfrm>
          <a:prstGeom prst="rect">
            <a:avLst/>
          </a:prstGeom>
          <a:solidFill>
            <a:srgbClr val="CCECFF"/>
          </a:solidFill>
        </p:spPr>
      </p:pic>
    </p:spTree>
    <p:extLst>
      <p:ext uri="{BB962C8B-B14F-4D97-AF65-F5344CB8AC3E}">
        <p14:creationId xmlns:p14="http://schemas.microsoft.com/office/powerpoint/2010/main" val="36365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 on Surgery Ward Decreased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45</a:t>
            </a:fld>
            <a:endParaRPr lang="en-US" dirty="0"/>
          </a:p>
        </p:txBody>
      </p:sp>
      <p:graphicFrame>
        <p:nvGraphicFramePr>
          <p:cNvPr id="4" name="Content Placeholder 3" descr="alt=&quot;&quot;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2444683"/>
              </p:ext>
            </p:extLst>
          </p:nvPr>
        </p:nvGraphicFramePr>
        <p:xfrm>
          <a:off x="1284288" y="1676400"/>
          <a:ext cx="6499225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art" r:id="rId4" imgW="8953470" imgH="5667285" progId="Excel.Sheet.8">
                  <p:embed/>
                </p:oleObj>
              </mc:Choice>
              <mc:Fallback>
                <p:oleObj name="Chart" r:id="rId4" imgW="8953470" imgH="5667285" progId="Excel.Sheet.8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38"/>
                      <a:stretch>
                        <a:fillRect/>
                      </a:stretch>
                    </p:blipFill>
                    <p:spPr bwMode="auto">
                      <a:xfrm>
                        <a:off x="1284288" y="1676400"/>
                        <a:ext cx="6499225" cy="41132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 descr="alt=&quot;&quot;"/>
          <p:cNvSpPr/>
          <p:nvPr/>
        </p:nvSpPr>
        <p:spPr>
          <a:xfrm rot="10800000">
            <a:off x="1898075" y="5567550"/>
            <a:ext cx="457200" cy="1138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SCIP Inf-9 Compliance Improved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46</a:t>
            </a:fld>
            <a:endParaRPr lang="en-US" dirty="0"/>
          </a:p>
        </p:txBody>
      </p:sp>
      <p:pic>
        <p:nvPicPr>
          <p:cNvPr id="2050" name="Picture 2" descr="alt=&quot;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24000"/>
            <a:ext cx="6963103" cy="518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CAUTI Group Continues….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Streamline Inventory: standard catheter to be stocked on all units</a:t>
            </a:r>
            <a:endParaRPr lang="en-US" sz="1800" dirty="0"/>
          </a:p>
          <a:p>
            <a:pPr lvl="1"/>
            <a:r>
              <a:rPr lang="en-US" sz="1600" dirty="0"/>
              <a:t>Silver coated catheter phased out, ~$50,000 annual cost </a:t>
            </a:r>
            <a:r>
              <a:rPr lang="en-US" sz="1600" dirty="0" smtClean="0"/>
              <a:t>reduction</a:t>
            </a:r>
            <a:endParaRPr lang="en-US" sz="1600" dirty="0"/>
          </a:p>
          <a:p>
            <a:pPr lvl="1"/>
            <a:r>
              <a:rPr lang="en-US" sz="1600" dirty="0" smtClean="0"/>
              <a:t>16-Fr will </a:t>
            </a:r>
            <a:r>
              <a:rPr lang="en-US" sz="1600" dirty="0"/>
              <a:t>be standard on adult units.</a:t>
            </a:r>
          </a:p>
          <a:p>
            <a:pPr lvl="1"/>
            <a:r>
              <a:rPr lang="en-US" sz="1600" dirty="0" err="1"/>
              <a:t>Urimeter</a:t>
            </a:r>
            <a:r>
              <a:rPr lang="en-US" sz="1600" dirty="0"/>
              <a:t> will be standard on adult units to avoid need to break connection to add on should output monitoring be </a:t>
            </a:r>
            <a:r>
              <a:rPr lang="en-US" sz="1600" dirty="0" smtClean="0"/>
              <a:t>needed</a:t>
            </a:r>
          </a:p>
          <a:p>
            <a:pPr lvl="1"/>
            <a:r>
              <a:rPr lang="en-US" sz="1600" dirty="0" smtClean="0"/>
              <a:t>Other </a:t>
            </a:r>
            <a:r>
              <a:rPr lang="en-US" sz="1600" dirty="0"/>
              <a:t>sizes/configurations available from CS for ordering as </a:t>
            </a:r>
            <a:r>
              <a:rPr lang="en-US" sz="1600" dirty="0" smtClean="0"/>
              <a:t>needed</a:t>
            </a:r>
          </a:p>
          <a:p>
            <a:r>
              <a:rPr lang="en-US" sz="1800" dirty="0" smtClean="0"/>
              <a:t>New </a:t>
            </a:r>
            <a:r>
              <a:rPr lang="en-US" sz="1800" dirty="0"/>
              <a:t>tray design </a:t>
            </a:r>
            <a:r>
              <a:rPr lang="en-US" sz="1800" dirty="0" smtClean="0"/>
              <a:t>to </a:t>
            </a:r>
            <a:r>
              <a:rPr lang="en-US" sz="1800" dirty="0"/>
              <a:t>be reviewed:</a:t>
            </a:r>
          </a:p>
          <a:p>
            <a:pPr lvl="1"/>
            <a:r>
              <a:rPr lang="en-US" sz="1600" dirty="0"/>
              <a:t>Betadine swabs instead of cotton balls/betadine solution.</a:t>
            </a:r>
          </a:p>
          <a:p>
            <a:pPr lvl="1"/>
            <a:r>
              <a:rPr lang="en-US" sz="1600" dirty="0" err="1"/>
              <a:t>StatLock</a:t>
            </a:r>
            <a:r>
              <a:rPr lang="en-US" sz="1600" dirty="0"/>
              <a:t> included.</a:t>
            </a:r>
          </a:p>
          <a:p>
            <a:pPr lvl="1"/>
            <a:r>
              <a:rPr lang="en-US" sz="1600" dirty="0"/>
              <a:t>Single layer tray designed to aid in maintaining asepsis expected from vendor in coming months. </a:t>
            </a:r>
          </a:p>
          <a:p>
            <a:r>
              <a:rPr lang="en-US" sz="1800" dirty="0" smtClean="0"/>
              <a:t>Trial </a:t>
            </a:r>
            <a:r>
              <a:rPr lang="en-US" sz="1800" dirty="0"/>
              <a:t>of observers </a:t>
            </a:r>
            <a:r>
              <a:rPr lang="en-US" sz="1800" dirty="0" smtClean="0"/>
              <a:t>for </a:t>
            </a:r>
            <a:r>
              <a:rPr lang="en-US" sz="1800" dirty="0"/>
              <a:t>insertions </a:t>
            </a:r>
            <a:r>
              <a:rPr lang="en-US" sz="1800" dirty="0" smtClean="0"/>
              <a:t>underway Med/</a:t>
            </a:r>
            <a:r>
              <a:rPr lang="en-US" sz="1800" dirty="0" err="1" smtClean="0"/>
              <a:t>Surg</a:t>
            </a:r>
            <a:r>
              <a:rPr lang="en-US" sz="1800" dirty="0" smtClean="0"/>
              <a:t> ICU, </a:t>
            </a:r>
            <a:r>
              <a:rPr lang="en-US" sz="1800" dirty="0" err="1"/>
              <a:t>Neuro</a:t>
            </a:r>
            <a:r>
              <a:rPr lang="en-US" sz="1800" dirty="0"/>
              <a:t> </a:t>
            </a:r>
            <a:r>
              <a:rPr lang="en-US" sz="1800" dirty="0" smtClean="0"/>
              <a:t>ICU, Ortho, General Surgery</a:t>
            </a:r>
          </a:p>
          <a:p>
            <a:r>
              <a:rPr lang="en-US" sz="1800" dirty="0" smtClean="0"/>
              <a:t>Better </a:t>
            </a:r>
            <a:r>
              <a:rPr lang="en-US" sz="1800" dirty="0"/>
              <a:t>patient level data to assess impact of location of insertion, </a:t>
            </a:r>
            <a:r>
              <a:rPr lang="en-US" sz="1800" dirty="0" smtClean="0"/>
              <a:t>catheters from </a:t>
            </a:r>
            <a:r>
              <a:rPr lang="en-US" sz="1800" dirty="0"/>
              <a:t>OSHs, reinsertion frequency, etc.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6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Summary—2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Multidisciplinary team critical</a:t>
            </a:r>
          </a:p>
          <a:p>
            <a:pPr lvl="1"/>
            <a:r>
              <a:rPr lang="en-US" dirty="0" smtClean="0"/>
              <a:t>Size of the team cannot be too cumbersome</a:t>
            </a:r>
          </a:p>
          <a:p>
            <a:r>
              <a:rPr lang="en-US" dirty="0" smtClean="0"/>
              <a:t>Include critical stakeholders– especially your most vocal naysayers (i.e., embrace your surgeons)</a:t>
            </a:r>
          </a:p>
          <a:p>
            <a:r>
              <a:rPr lang="en-US" dirty="0" smtClean="0"/>
              <a:t>Show the data</a:t>
            </a:r>
          </a:p>
          <a:p>
            <a:r>
              <a:rPr lang="en-US" dirty="0" smtClean="0"/>
              <a:t>Thick skin– change is hard and conflict is inevitable!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0F9124-53E4-4354-BB82-A45AE5086DA4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2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2012 NHSN CAUTI Rates and Device Utilization Ratios, Selected Surgical Units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5</a:t>
            </a:fld>
            <a:endParaRPr lang="en-US" dirty="0"/>
          </a:p>
        </p:txBody>
      </p:sp>
      <p:graphicFrame>
        <p:nvGraphicFramePr>
          <p:cNvPr id="7" name="Content Placeholder 6" descr="chart showing CAUTI rates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38782502"/>
              </p:ext>
            </p:extLst>
          </p:nvPr>
        </p:nvGraphicFramePr>
        <p:xfrm>
          <a:off x="457200" y="1676400"/>
          <a:ext cx="8153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6255878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Dudeck</a:t>
            </a:r>
            <a:r>
              <a:rPr lang="en-US" sz="1600" dirty="0" smtClean="0"/>
              <a:t> MA, et al. Am J Infect Control 2013;41:1148-66.</a:t>
            </a:r>
            <a:endParaRPr 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Prepared by the Health Research &amp; Educational Trust of the American Hospital Association with contract funding provided by the Agency for Healthcare Research and Quality through the contract,</a:t>
            </a:r>
            <a:r>
              <a:rPr lang="en-US" sz="2600" b="1" dirty="0"/>
              <a:t> </a:t>
            </a:r>
            <a:r>
              <a:rPr lang="en-US" sz="2600" dirty="0"/>
              <a:t>“National Implementation of Comprehensive Unit-based Safety Program (CUSP) to Reduce Catheter-Associated Urinary Tract Infection (CAUTI), project number HHSA290201000025I/HHSA29032001T, Task Order #1.”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IUC Use in Other Procedure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 and Delivery (C-section)</a:t>
            </a:r>
          </a:p>
          <a:p>
            <a:r>
              <a:rPr lang="en-US" dirty="0" smtClean="0"/>
              <a:t>Electrophysiology/</a:t>
            </a:r>
            <a:r>
              <a:rPr lang="en-US" dirty="0" err="1" smtClean="0"/>
              <a:t>Cath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Interventional Radiology (GU procedures)</a:t>
            </a:r>
          </a:p>
          <a:p>
            <a:r>
              <a:rPr lang="en-US" dirty="0" smtClean="0"/>
              <a:t>Ambulatory Surgical Centers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“Lifecycle” of the Urinary Catheter:  </a:t>
            </a:r>
            <a:br>
              <a:rPr lang="en-US" sz="4000" dirty="0" smtClean="0"/>
            </a:br>
            <a:r>
              <a:rPr lang="en-US" sz="4000" dirty="0" smtClean="0"/>
              <a:t>Focus on Procedure-Related Catheter Use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7</a:t>
            </a:fld>
            <a:endParaRPr lang="en-US" dirty="0"/>
          </a:p>
        </p:txBody>
      </p:sp>
      <p:graphicFrame>
        <p:nvGraphicFramePr>
          <p:cNvPr id="5" name="Content Placeholder 4" descr="chart showing lifecycle of the catheter - insertion, proper care, prompt removal, prevent replacement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9502964"/>
              </p:ext>
            </p:extLst>
          </p:nvPr>
        </p:nvGraphicFramePr>
        <p:xfrm>
          <a:off x="762000" y="16764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athe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1" y="2971800"/>
            <a:ext cx="2183906" cy="18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1" y="6273225"/>
            <a:ext cx="647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Meddings</a:t>
            </a:r>
            <a:r>
              <a:rPr lang="en-US" sz="1600" dirty="0" smtClean="0"/>
              <a:t> J, Saint S</a:t>
            </a:r>
            <a:r>
              <a:rPr lang="en-US" sz="1600" b="1" dirty="0" smtClean="0"/>
              <a:t>.  </a:t>
            </a:r>
            <a:r>
              <a:rPr lang="en-US" sz="1600" dirty="0" err="1" smtClean="0"/>
              <a:t>Clin</a:t>
            </a:r>
            <a:r>
              <a:rPr lang="en-US" sz="1600" dirty="0" smtClean="0"/>
              <a:t> Infect </a:t>
            </a:r>
            <a:r>
              <a:rPr lang="en-US" sz="1600" dirty="0" err="1" smtClean="0"/>
              <a:t>Dis</a:t>
            </a:r>
            <a:r>
              <a:rPr lang="en-US" sz="1600" dirty="0" smtClean="0"/>
              <a:t> 2011;52:1291-3.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Why use Urinary Catheters </a:t>
            </a:r>
            <a:r>
              <a:rPr lang="en-US" dirty="0" err="1" smtClean="0"/>
              <a:t>Perioperatively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Monitoring urine output during and after major surgery</a:t>
            </a:r>
          </a:p>
          <a:p>
            <a:r>
              <a:rPr lang="en-US" dirty="0" smtClean="0"/>
              <a:t>Guiding volume resuscitation</a:t>
            </a:r>
          </a:p>
          <a:p>
            <a:r>
              <a:rPr lang="en-US" dirty="0" smtClean="0"/>
              <a:t>Preventing risk of post-operative urinary retention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HICPAC Appropriate Indications for Indwelling Urinary Catheter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9</a:t>
            </a:fld>
            <a:endParaRPr lang="en-US" dirty="0"/>
          </a:p>
        </p:txBody>
      </p:sp>
      <p:graphicFrame>
        <p:nvGraphicFramePr>
          <p:cNvPr id="4" name="Content Placeholder 3" descr="list of approrpiate indications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58604611"/>
              </p:ext>
            </p:extLst>
          </p:nvPr>
        </p:nvGraphicFramePr>
        <p:xfrm>
          <a:off x="457200" y="1676400"/>
          <a:ext cx="81534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Appropriate</a:t>
                      </a:r>
                      <a:r>
                        <a:rPr lang="en-US" sz="2400" baseline="0" dirty="0" smtClean="0"/>
                        <a:t> Indications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Patient has acute urinary retention or obstruction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Need for accurate measurements of urinary output in </a:t>
                      </a:r>
                      <a:r>
                        <a:rPr lang="en-US" sz="1800" i="1" u="sng" kern="1200" baseline="0" dirty="0" smtClean="0"/>
                        <a:t>critically ill </a:t>
                      </a:r>
                      <a:r>
                        <a:rPr lang="en-US" sz="1800" kern="1200" baseline="0" dirty="0" smtClean="0"/>
                        <a:t>patients.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</a:rPr>
                        <a:t>Perioperative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 use for selected procedures: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urologic surgery or other surgery on contiguous structures of genitourinary tract,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anticipated prolonged surgery duration (removed in post-anesthesia unit),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anticipated to receive large-volume infusions or diuretics in surgery,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operative patients with urinary incontinence,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need to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</a:rPr>
                        <a:t>intraoperative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</a:rPr>
                        <a:t> monitoring of urinary output</a:t>
                      </a:r>
                      <a:r>
                        <a:rPr lang="en-US" sz="1800" kern="1200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To assist in healing of open sacral or </a:t>
                      </a:r>
                      <a:r>
                        <a:rPr lang="en-US" sz="1800" kern="1200" baseline="0" dirty="0" err="1" smtClean="0"/>
                        <a:t>perineal</a:t>
                      </a:r>
                      <a:r>
                        <a:rPr lang="en-US" sz="1800" kern="1200" baseline="0" dirty="0" smtClean="0"/>
                        <a:t> wounds in incontinent patients.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Requires prolonged immobilization (e.g., potentially unstable thoracic or lumbar spine)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To improve comfort for end of life care if needed.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63246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Gould C, et al. Infect Control  Hosp </a:t>
            </a:r>
            <a:r>
              <a:rPr lang="en-US" sz="1600" dirty="0" err="1" smtClean="0"/>
              <a:t>Epidemiol</a:t>
            </a:r>
            <a:r>
              <a:rPr lang="en-US" sz="1600" dirty="0" smtClean="0"/>
              <a:t> 2010;31:319-26.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theCU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theCUSP_Presentation Template_logo options v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OntheCUSP</Template>
  <TotalTime>5365</TotalTime>
  <Words>2599</Words>
  <Application>Microsoft Office PowerPoint</Application>
  <PresentationFormat>On-screen Show (4:3)</PresentationFormat>
  <Paragraphs>506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OntheCUSP</vt:lpstr>
      <vt:lpstr>OntheCUSP_Presentation Template_logo options ver 2</vt:lpstr>
      <vt:lpstr>Chart</vt:lpstr>
      <vt:lpstr>Preventing CAUTI in Special Populations:  Focus on Procedure-Related Catheter Use</vt:lpstr>
      <vt:lpstr>Learning Objectives</vt:lpstr>
      <vt:lpstr>Epidemiology </vt:lpstr>
      <vt:lpstr>Polling Question 1</vt:lpstr>
      <vt:lpstr>2012 NHSN CAUTI Rates and Device Utilization Ratios, Selected Surgical Units</vt:lpstr>
      <vt:lpstr>IUC Use in Other Procedure Areas</vt:lpstr>
      <vt:lpstr>“Lifecycle” of the Urinary Catheter:   Focus on Procedure-Related Catheter Use</vt:lpstr>
      <vt:lpstr>Why use Urinary Catheters Perioperatively? </vt:lpstr>
      <vt:lpstr>HICPAC Appropriate Indications for Indwelling Urinary Catheter Use</vt:lpstr>
      <vt:lpstr>HICPAC Inappropriate Indications for Indwelling Urinary Catheter Use</vt:lpstr>
      <vt:lpstr>Urinary Catheter Use in Surgery</vt:lpstr>
      <vt:lpstr>Polling Question 2</vt:lpstr>
      <vt:lpstr>SCIP-Inf-9</vt:lpstr>
      <vt:lpstr>Impact of SCIP-Inf-9 on Postoperative UTIs</vt:lpstr>
      <vt:lpstr>Impact of SCIP-Inf-9 on Postoperative UTIs</vt:lpstr>
      <vt:lpstr>Postoperative Urinary Retention (POUR)</vt:lpstr>
      <vt:lpstr>Incidence of POUR and Management after Joint Arthroplasty</vt:lpstr>
      <vt:lpstr>Predicting POUR</vt:lpstr>
      <vt:lpstr>Predicting POUR after Lower Limb Arthroplasty</vt:lpstr>
      <vt:lpstr>Tamsulosin to Prevent POUR</vt:lpstr>
      <vt:lpstr>Incidence of POUR after Anesthesia and Analgesia: Systematic Review</vt:lpstr>
      <vt:lpstr>Polling Question 3</vt:lpstr>
      <vt:lpstr>Spinal and Epidural Anesthetic                   Risk Factors for POUR </vt:lpstr>
      <vt:lpstr>Duration of Postoperative Urinary Catheter Use</vt:lpstr>
      <vt:lpstr>Duration of Postoperative Urinary Catheter Use</vt:lpstr>
      <vt:lpstr>Urinary Catheterization for Urogenital Surgery</vt:lpstr>
      <vt:lpstr>Duration of Postoperative Urinary Catheter Use</vt:lpstr>
      <vt:lpstr>Perioperative IUC Management   and POUR Risk</vt:lpstr>
      <vt:lpstr>Polling Question 4</vt:lpstr>
      <vt:lpstr>Recommended Intervention</vt:lpstr>
      <vt:lpstr>Nursing Algorithm for Managing Patients after Catheter Removal</vt:lpstr>
      <vt:lpstr>Summary—1 </vt:lpstr>
      <vt:lpstr>Implementing a Program: Hurdles Cleared and Lessons Learned</vt:lpstr>
      <vt:lpstr>UW CAUTI Team</vt:lpstr>
      <vt:lpstr>Approach</vt:lpstr>
      <vt:lpstr>CAUTI Framework</vt:lpstr>
      <vt:lpstr>Protocol</vt:lpstr>
      <vt:lpstr>Pre-Implementation Observation</vt:lpstr>
      <vt:lpstr>Epidural and Catheter Removal</vt:lpstr>
      <vt:lpstr>POUR and Reinsertion</vt:lpstr>
      <vt:lpstr>Outcomes of Collection</vt:lpstr>
      <vt:lpstr>Implemented Removal and Management Protocol</vt:lpstr>
      <vt:lpstr>PowerPoint Presentation</vt:lpstr>
      <vt:lpstr>CAUTIs in the ICU and Non-ICU</vt:lpstr>
      <vt:lpstr>CAUTI on Surgery Ward Decreased</vt:lpstr>
      <vt:lpstr>SCIP Inf-9 Compliance Improved</vt:lpstr>
      <vt:lpstr>CAUTI Group Continues….</vt:lpstr>
      <vt:lpstr>Summary—2 </vt:lpstr>
      <vt:lpstr>Thank you!</vt:lpstr>
      <vt:lpstr>Funding</vt:lpstr>
    </vt:vector>
  </TitlesOfParts>
  <Company>UPHS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Pegues</dc:creator>
  <cp:lastModifiedBy>Chris Heidenrich</cp:lastModifiedBy>
  <cp:revision>339</cp:revision>
  <dcterms:created xsi:type="dcterms:W3CDTF">2013-04-16T17:46:22Z</dcterms:created>
  <dcterms:modified xsi:type="dcterms:W3CDTF">2015-10-01T14:37:15Z</dcterms:modified>
</cp:coreProperties>
</file>