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88" r:id="rId6"/>
    <p:sldMasterId id="2147483699" r:id="rId7"/>
  </p:sldMasterIdLst>
  <p:notesMasterIdLst>
    <p:notesMasterId r:id="rId19"/>
  </p:notesMasterIdLst>
  <p:sldIdLst>
    <p:sldId id="269" r:id="rId8"/>
    <p:sldId id="257" r:id="rId9"/>
    <p:sldId id="258" r:id="rId10"/>
    <p:sldId id="260" r:id="rId11"/>
    <p:sldId id="261" r:id="rId12"/>
    <p:sldId id="262" r:id="rId13"/>
    <p:sldId id="263" r:id="rId14"/>
    <p:sldId id="264" r:id="rId15"/>
    <p:sldId id="265" r:id="rId16"/>
    <p:sldId id="266" r:id="rId17"/>
    <p:sldId id="267" r:id="rId18"/>
  </p:sldIdLst>
  <p:sldSz cx="9144000" cy="6858000" type="screen4x3"/>
  <p:notesSz cx="6881813"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Rakover" initials="JR" lastIdx="7" clrIdx="0">
    <p:extLst/>
  </p:cmAuthor>
  <p:cmAuthor id="2" name="Disharoon, Amy" initials="DA" lastIdx="5" clrIdx="1">
    <p:extLst/>
  </p:cmAuthor>
  <p:cmAuthor id="3" name="Chris Heidenrich OCKT" initials="CH" lastIdx="15" clrIdx="2"/>
  <p:cmAuthor id="4" name="Craig, Erin" initials="CE" lastIdx="1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3" autoAdjust="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C4209-E525-4CED-B474-1459BEE9E2C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617D131-02F9-454B-BAA0-DF925670A1FE}">
      <dgm:prSet phldrT="[Text]"/>
      <dgm:spPr/>
      <dgm:t>
        <a:bodyPr/>
        <a:lstStyle/>
        <a:p>
          <a:r>
            <a:rPr lang="en-US" i="0" dirty="0" smtClean="0"/>
            <a:t>Select the appropriate testing unit</a:t>
          </a:r>
          <a:endParaRPr lang="en-US" i="0" dirty="0"/>
        </a:p>
      </dgm:t>
    </dgm:pt>
    <dgm:pt modelId="{42A55EBA-CC8F-4A70-8024-C47BCFCD4E52}" type="parTrans" cxnId="{F42AFBD7-F829-42E8-B30E-F4907D6A0EA5}">
      <dgm:prSet/>
      <dgm:spPr/>
      <dgm:t>
        <a:bodyPr/>
        <a:lstStyle/>
        <a:p>
          <a:endParaRPr lang="en-US"/>
        </a:p>
      </dgm:t>
    </dgm:pt>
    <dgm:pt modelId="{ED6B5BB7-AFBF-4A74-A167-6B354CB0542D}" type="sibTrans" cxnId="{F42AFBD7-F829-42E8-B30E-F4907D6A0EA5}">
      <dgm:prSet/>
      <dgm:spPr/>
      <dgm:t>
        <a:bodyPr/>
        <a:lstStyle/>
        <a:p>
          <a:endParaRPr lang="en-US" dirty="0"/>
        </a:p>
      </dgm:t>
    </dgm:pt>
    <dgm:pt modelId="{C643A318-CF34-47B5-8256-0ADC37978897}">
      <dgm:prSet phldrT="[Text]"/>
      <dgm:spPr/>
      <dgm:t>
        <a:bodyPr/>
        <a:lstStyle/>
        <a:p>
          <a:r>
            <a:rPr lang="en-US" i="0" dirty="0" smtClean="0"/>
            <a:t>Determine who should attend the huddle from your staff</a:t>
          </a:r>
          <a:endParaRPr lang="en-US" i="0" dirty="0"/>
        </a:p>
      </dgm:t>
    </dgm:pt>
    <dgm:pt modelId="{649F38A1-1339-4B9E-AEAD-07BAD3144EDB}" type="parTrans" cxnId="{DDA8FEC1-4340-4608-BE23-491BBCD31211}">
      <dgm:prSet/>
      <dgm:spPr/>
      <dgm:t>
        <a:bodyPr/>
        <a:lstStyle/>
        <a:p>
          <a:endParaRPr lang="en-US"/>
        </a:p>
      </dgm:t>
    </dgm:pt>
    <dgm:pt modelId="{837C1840-BEB6-4F81-8BFA-5735935C876F}" type="sibTrans" cxnId="{DDA8FEC1-4340-4608-BE23-491BBCD31211}">
      <dgm:prSet/>
      <dgm:spPr/>
      <dgm:t>
        <a:bodyPr/>
        <a:lstStyle/>
        <a:p>
          <a:endParaRPr lang="en-US" dirty="0"/>
        </a:p>
      </dgm:t>
    </dgm:pt>
    <dgm:pt modelId="{5AEDE1EB-4DC5-479E-B215-2AC5793297C1}">
      <dgm:prSet phldrT="[Text]"/>
      <dgm:spPr/>
      <dgm:t>
        <a:bodyPr/>
        <a:lstStyle/>
        <a:p>
          <a:r>
            <a:rPr lang="en-US" i="0" dirty="0" smtClean="0"/>
            <a:t>Determine who should lead the huddle</a:t>
          </a:r>
          <a:endParaRPr lang="en-US" i="0" dirty="0"/>
        </a:p>
      </dgm:t>
    </dgm:pt>
    <dgm:pt modelId="{4310BD43-869D-43C5-AEA9-60468929C5A4}" type="parTrans" cxnId="{C65706A2-E3E4-49A9-8921-F1D4AA1C8E9D}">
      <dgm:prSet/>
      <dgm:spPr/>
      <dgm:t>
        <a:bodyPr/>
        <a:lstStyle/>
        <a:p>
          <a:endParaRPr lang="en-US"/>
        </a:p>
      </dgm:t>
    </dgm:pt>
    <dgm:pt modelId="{E6B99E55-05A2-4F63-81BD-0EDF8AF2EDA4}" type="sibTrans" cxnId="{C65706A2-E3E4-49A9-8921-F1D4AA1C8E9D}">
      <dgm:prSet/>
      <dgm:spPr/>
      <dgm:t>
        <a:bodyPr/>
        <a:lstStyle/>
        <a:p>
          <a:endParaRPr lang="en-US" dirty="0"/>
        </a:p>
      </dgm:t>
    </dgm:pt>
    <dgm:pt modelId="{1F864075-BC92-4ECE-A70C-D5E3DDE88401}">
      <dgm:prSet phldrT="[Text]"/>
      <dgm:spPr/>
      <dgm:t>
        <a:bodyPr/>
        <a:lstStyle/>
        <a:p>
          <a:r>
            <a:rPr lang="en-US" i="0" dirty="0" smtClean="0"/>
            <a:t>Determine when and where the test will take place</a:t>
          </a:r>
          <a:endParaRPr lang="en-US" i="0" dirty="0"/>
        </a:p>
      </dgm:t>
    </dgm:pt>
    <dgm:pt modelId="{FD3FEDE9-88A4-41A8-B734-DBD7DF492DD4}" type="parTrans" cxnId="{F1167A09-77C2-4D0D-BBA2-D2F1BEC2A1B2}">
      <dgm:prSet/>
      <dgm:spPr/>
      <dgm:t>
        <a:bodyPr/>
        <a:lstStyle/>
        <a:p>
          <a:endParaRPr lang="en-US"/>
        </a:p>
      </dgm:t>
    </dgm:pt>
    <dgm:pt modelId="{9EF4EE35-CD90-4ECF-9374-5A3A549368FF}" type="sibTrans" cxnId="{F1167A09-77C2-4D0D-BBA2-D2F1BEC2A1B2}">
      <dgm:prSet/>
      <dgm:spPr/>
      <dgm:t>
        <a:bodyPr/>
        <a:lstStyle/>
        <a:p>
          <a:endParaRPr lang="en-US" dirty="0"/>
        </a:p>
      </dgm:t>
    </dgm:pt>
    <dgm:pt modelId="{26071AEB-52FD-460C-9943-9FC39E1B69C7}">
      <dgm:prSet phldrT="[Text]"/>
      <dgm:spPr/>
      <dgm:t>
        <a:bodyPr/>
        <a:lstStyle/>
        <a:p>
          <a:r>
            <a:rPr lang="en-US" i="0" dirty="0" smtClean="0"/>
            <a:t>Review the template agenda</a:t>
          </a:r>
          <a:endParaRPr lang="en-US" i="0" dirty="0"/>
        </a:p>
      </dgm:t>
    </dgm:pt>
    <dgm:pt modelId="{C8EBDEC2-7FAC-43C9-965D-BB45D66CB713}" type="parTrans" cxnId="{E9C3D333-4A91-48CC-8F5C-30B6AF639BBF}">
      <dgm:prSet/>
      <dgm:spPr/>
      <dgm:t>
        <a:bodyPr/>
        <a:lstStyle/>
        <a:p>
          <a:endParaRPr lang="en-US"/>
        </a:p>
      </dgm:t>
    </dgm:pt>
    <dgm:pt modelId="{B3A2D816-6E50-43F5-BD99-A8EE728245B9}" type="sibTrans" cxnId="{E9C3D333-4A91-48CC-8F5C-30B6AF639BBF}">
      <dgm:prSet/>
      <dgm:spPr/>
      <dgm:t>
        <a:bodyPr/>
        <a:lstStyle/>
        <a:p>
          <a:endParaRPr lang="en-US" dirty="0"/>
        </a:p>
      </dgm:t>
    </dgm:pt>
    <dgm:pt modelId="{DD751BE3-5A55-4E4F-811A-CA269CC68FCD}">
      <dgm:prSet/>
      <dgm:spPr/>
      <dgm:t>
        <a:bodyPr/>
        <a:lstStyle/>
        <a:p>
          <a:r>
            <a:rPr lang="en-US" i="0" dirty="0" smtClean="0"/>
            <a:t>Identify a “recorder” who will write down problems</a:t>
          </a:r>
          <a:endParaRPr lang="en-US" i="0" dirty="0"/>
        </a:p>
      </dgm:t>
    </dgm:pt>
    <dgm:pt modelId="{62D8B79B-16E4-4D49-A197-5307A5069A7F}" type="parTrans" cxnId="{2C0E5DC3-BDB1-4299-80EE-75691744A396}">
      <dgm:prSet/>
      <dgm:spPr/>
      <dgm:t>
        <a:bodyPr/>
        <a:lstStyle/>
        <a:p>
          <a:endParaRPr lang="en-US"/>
        </a:p>
      </dgm:t>
    </dgm:pt>
    <dgm:pt modelId="{0962B522-DA9B-4EFB-8FCD-248CC52E98EA}" type="sibTrans" cxnId="{2C0E5DC3-BDB1-4299-80EE-75691744A396}">
      <dgm:prSet/>
      <dgm:spPr/>
      <dgm:t>
        <a:bodyPr/>
        <a:lstStyle/>
        <a:p>
          <a:endParaRPr lang="en-US" dirty="0"/>
        </a:p>
      </dgm:t>
    </dgm:pt>
    <dgm:pt modelId="{F33EFD5D-7A89-4323-84A1-99B37A471E34}">
      <dgm:prSet/>
      <dgm:spPr/>
      <dgm:t>
        <a:bodyPr/>
        <a:lstStyle/>
        <a:p>
          <a:r>
            <a:rPr lang="en-US" i="0" dirty="0" smtClean="0"/>
            <a:t>Plan to give notification to all relevant parties one day before test</a:t>
          </a:r>
          <a:endParaRPr lang="en-US" i="0" dirty="0"/>
        </a:p>
      </dgm:t>
    </dgm:pt>
    <dgm:pt modelId="{CFCC346C-B582-4E43-8250-1E0C47EE4EE7}" type="parTrans" cxnId="{1C66076F-7F82-4EC2-9899-091A41D1E5BF}">
      <dgm:prSet/>
      <dgm:spPr/>
      <dgm:t>
        <a:bodyPr/>
        <a:lstStyle/>
        <a:p>
          <a:endParaRPr lang="en-US"/>
        </a:p>
      </dgm:t>
    </dgm:pt>
    <dgm:pt modelId="{465BF103-D356-4AC0-B8CE-0660FB936E14}" type="sibTrans" cxnId="{1C66076F-7F82-4EC2-9899-091A41D1E5BF}">
      <dgm:prSet/>
      <dgm:spPr/>
      <dgm:t>
        <a:bodyPr/>
        <a:lstStyle/>
        <a:p>
          <a:endParaRPr lang="en-US" dirty="0"/>
        </a:p>
      </dgm:t>
    </dgm:pt>
    <dgm:pt modelId="{0BAA5F51-E542-4661-A669-C7273241EEC3}">
      <dgm:prSet/>
      <dgm:spPr/>
      <dgm:t>
        <a:bodyPr/>
        <a:lstStyle/>
        <a:p>
          <a:r>
            <a:rPr lang="en-US" i="0" dirty="0" smtClean="0"/>
            <a:t>Schedule a 10-minute “debrief”</a:t>
          </a:r>
          <a:endParaRPr lang="en-US" i="0" dirty="0"/>
        </a:p>
      </dgm:t>
    </dgm:pt>
    <dgm:pt modelId="{ED355775-E4EA-4034-ABA3-5685B9D9AE38}" type="parTrans" cxnId="{CD4CC5F5-0B76-4F77-8C9D-A024D7231E9B}">
      <dgm:prSet/>
      <dgm:spPr/>
      <dgm:t>
        <a:bodyPr/>
        <a:lstStyle/>
        <a:p>
          <a:endParaRPr lang="en-US"/>
        </a:p>
      </dgm:t>
    </dgm:pt>
    <dgm:pt modelId="{095FB2F5-9A37-46F6-A101-A976748167B7}" type="sibTrans" cxnId="{CD4CC5F5-0B76-4F77-8C9D-A024D7231E9B}">
      <dgm:prSet/>
      <dgm:spPr/>
      <dgm:t>
        <a:bodyPr/>
        <a:lstStyle/>
        <a:p>
          <a:endParaRPr lang="en-US"/>
        </a:p>
      </dgm:t>
    </dgm:pt>
    <dgm:pt modelId="{F980189A-CF06-46F1-99DE-997585CBF131}" type="pres">
      <dgm:prSet presAssocID="{293C4209-E525-4CED-B474-1459BEE9E2C2}" presName="Name0" presStyleCnt="0">
        <dgm:presLayoutVars>
          <dgm:dir/>
          <dgm:resizeHandles val="exact"/>
        </dgm:presLayoutVars>
      </dgm:prSet>
      <dgm:spPr/>
      <dgm:t>
        <a:bodyPr/>
        <a:lstStyle/>
        <a:p>
          <a:endParaRPr lang="en-US"/>
        </a:p>
      </dgm:t>
    </dgm:pt>
    <dgm:pt modelId="{C74BBC5E-51FF-495D-8B67-8035FB8DFB8E}" type="pres">
      <dgm:prSet presAssocID="{2617D131-02F9-454B-BAA0-DF925670A1FE}" presName="node" presStyleLbl="node1" presStyleIdx="0" presStyleCnt="8">
        <dgm:presLayoutVars>
          <dgm:bulletEnabled val="1"/>
        </dgm:presLayoutVars>
      </dgm:prSet>
      <dgm:spPr/>
      <dgm:t>
        <a:bodyPr/>
        <a:lstStyle/>
        <a:p>
          <a:endParaRPr lang="en-US"/>
        </a:p>
      </dgm:t>
    </dgm:pt>
    <dgm:pt modelId="{0E45CEC7-F208-464E-995E-5544413BF4FD}" type="pres">
      <dgm:prSet presAssocID="{ED6B5BB7-AFBF-4A74-A167-6B354CB0542D}" presName="sibTrans" presStyleLbl="sibTrans1D1" presStyleIdx="0" presStyleCnt="7"/>
      <dgm:spPr/>
      <dgm:t>
        <a:bodyPr/>
        <a:lstStyle/>
        <a:p>
          <a:endParaRPr lang="en-US"/>
        </a:p>
      </dgm:t>
    </dgm:pt>
    <dgm:pt modelId="{CAB0C903-A13A-4DEA-94F4-1FC831795F9C}" type="pres">
      <dgm:prSet presAssocID="{ED6B5BB7-AFBF-4A74-A167-6B354CB0542D}" presName="connectorText" presStyleLbl="sibTrans1D1" presStyleIdx="0" presStyleCnt="7"/>
      <dgm:spPr/>
      <dgm:t>
        <a:bodyPr/>
        <a:lstStyle/>
        <a:p>
          <a:endParaRPr lang="en-US"/>
        </a:p>
      </dgm:t>
    </dgm:pt>
    <dgm:pt modelId="{B88E439E-48D1-4C5D-8AF5-0D7DB4A5AE95}" type="pres">
      <dgm:prSet presAssocID="{C643A318-CF34-47B5-8256-0ADC37978897}" presName="node" presStyleLbl="node1" presStyleIdx="1" presStyleCnt="8">
        <dgm:presLayoutVars>
          <dgm:bulletEnabled val="1"/>
        </dgm:presLayoutVars>
      </dgm:prSet>
      <dgm:spPr/>
      <dgm:t>
        <a:bodyPr/>
        <a:lstStyle/>
        <a:p>
          <a:endParaRPr lang="en-US"/>
        </a:p>
      </dgm:t>
    </dgm:pt>
    <dgm:pt modelId="{A0810E27-4D3C-46C8-9A65-6A9DF3CA8CAB}" type="pres">
      <dgm:prSet presAssocID="{837C1840-BEB6-4F81-8BFA-5735935C876F}" presName="sibTrans" presStyleLbl="sibTrans1D1" presStyleIdx="1" presStyleCnt="7"/>
      <dgm:spPr/>
      <dgm:t>
        <a:bodyPr/>
        <a:lstStyle/>
        <a:p>
          <a:endParaRPr lang="en-US"/>
        </a:p>
      </dgm:t>
    </dgm:pt>
    <dgm:pt modelId="{31F898B4-D49D-471B-ABE1-F290CB04A133}" type="pres">
      <dgm:prSet presAssocID="{837C1840-BEB6-4F81-8BFA-5735935C876F}" presName="connectorText" presStyleLbl="sibTrans1D1" presStyleIdx="1" presStyleCnt="7"/>
      <dgm:spPr/>
      <dgm:t>
        <a:bodyPr/>
        <a:lstStyle/>
        <a:p>
          <a:endParaRPr lang="en-US"/>
        </a:p>
      </dgm:t>
    </dgm:pt>
    <dgm:pt modelId="{25FB7D20-63C1-4ECD-8928-529294B7126A}" type="pres">
      <dgm:prSet presAssocID="{5AEDE1EB-4DC5-479E-B215-2AC5793297C1}" presName="node" presStyleLbl="node1" presStyleIdx="2" presStyleCnt="8">
        <dgm:presLayoutVars>
          <dgm:bulletEnabled val="1"/>
        </dgm:presLayoutVars>
      </dgm:prSet>
      <dgm:spPr/>
      <dgm:t>
        <a:bodyPr/>
        <a:lstStyle/>
        <a:p>
          <a:endParaRPr lang="en-US"/>
        </a:p>
      </dgm:t>
    </dgm:pt>
    <dgm:pt modelId="{2ED6BA96-C57F-4276-8ABC-37EA7D67E201}" type="pres">
      <dgm:prSet presAssocID="{E6B99E55-05A2-4F63-81BD-0EDF8AF2EDA4}" presName="sibTrans" presStyleLbl="sibTrans1D1" presStyleIdx="2" presStyleCnt="7"/>
      <dgm:spPr/>
      <dgm:t>
        <a:bodyPr/>
        <a:lstStyle/>
        <a:p>
          <a:endParaRPr lang="en-US"/>
        </a:p>
      </dgm:t>
    </dgm:pt>
    <dgm:pt modelId="{47FB7CD8-B369-486E-857B-4AACD3E69623}" type="pres">
      <dgm:prSet presAssocID="{E6B99E55-05A2-4F63-81BD-0EDF8AF2EDA4}" presName="connectorText" presStyleLbl="sibTrans1D1" presStyleIdx="2" presStyleCnt="7"/>
      <dgm:spPr/>
      <dgm:t>
        <a:bodyPr/>
        <a:lstStyle/>
        <a:p>
          <a:endParaRPr lang="en-US"/>
        </a:p>
      </dgm:t>
    </dgm:pt>
    <dgm:pt modelId="{F5D7AE22-03CD-4E6D-84FC-AB37913B5D37}" type="pres">
      <dgm:prSet presAssocID="{1F864075-BC92-4ECE-A70C-D5E3DDE88401}" presName="node" presStyleLbl="node1" presStyleIdx="3" presStyleCnt="8">
        <dgm:presLayoutVars>
          <dgm:bulletEnabled val="1"/>
        </dgm:presLayoutVars>
      </dgm:prSet>
      <dgm:spPr/>
      <dgm:t>
        <a:bodyPr/>
        <a:lstStyle/>
        <a:p>
          <a:endParaRPr lang="en-US"/>
        </a:p>
      </dgm:t>
    </dgm:pt>
    <dgm:pt modelId="{7F0811A1-2861-4C5A-B1B6-9DC80DDD3AC1}" type="pres">
      <dgm:prSet presAssocID="{9EF4EE35-CD90-4ECF-9374-5A3A549368FF}" presName="sibTrans" presStyleLbl="sibTrans1D1" presStyleIdx="3" presStyleCnt="7"/>
      <dgm:spPr/>
      <dgm:t>
        <a:bodyPr/>
        <a:lstStyle/>
        <a:p>
          <a:endParaRPr lang="en-US"/>
        </a:p>
      </dgm:t>
    </dgm:pt>
    <dgm:pt modelId="{7B558950-D3CF-48C0-B107-5CACED2FF323}" type="pres">
      <dgm:prSet presAssocID="{9EF4EE35-CD90-4ECF-9374-5A3A549368FF}" presName="connectorText" presStyleLbl="sibTrans1D1" presStyleIdx="3" presStyleCnt="7"/>
      <dgm:spPr/>
      <dgm:t>
        <a:bodyPr/>
        <a:lstStyle/>
        <a:p>
          <a:endParaRPr lang="en-US"/>
        </a:p>
      </dgm:t>
    </dgm:pt>
    <dgm:pt modelId="{CA18C3D9-C895-46BB-9698-6EF29F549CDF}" type="pres">
      <dgm:prSet presAssocID="{26071AEB-52FD-460C-9943-9FC39E1B69C7}" presName="node" presStyleLbl="node1" presStyleIdx="4" presStyleCnt="8">
        <dgm:presLayoutVars>
          <dgm:bulletEnabled val="1"/>
        </dgm:presLayoutVars>
      </dgm:prSet>
      <dgm:spPr/>
      <dgm:t>
        <a:bodyPr/>
        <a:lstStyle/>
        <a:p>
          <a:endParaRPr lang="en-US"/>
        </a:p>
      </dgm:t>
    </dgm:pt>
    <dgm:pt modelId="{6E619021-4EEE-41E2-A4B9-463EDC4047BF}" type="pres">
      <dgm:prSet presAssocID="{B3A2D816-6E50-43F5-BD99-A8EE728245B9}" presName="sibTrans" presStyleLbl="sibTrans1D1" presStyleIdx="4" presStyleCnt="7"/>
      <dgm:spPr/>
      <dgm:t>
        <a:bodyPr/>
        <a:lstStyle/>
        <a:p>
          <a:endParaRPr lang="en-US"/>
        </a:p>
      </dgm:t>
    </dgm:pt>
    <dgm:pt modelId="{679E2707-15B3-4613-97F3-926221B8B0BC}" type="pres">
      <dgm:prSet presAssocID="{B3A2D816-6E50-43F5-BD99-A8EE728245B9}" presName="connectorText" presStyleLbl="sibTrans1D1" presStyleIdx="4" presStyleCnt="7"/>
      <dgm:spPr/>
      <dgm:t>
        <a:bodyPr/>
        <a:lstStyle/>
        <a:p>
          <a:endParaRPr lang="en-US"/>
        </a:p>
      </dgm:t>
    </dgm:pt>
    <dgm:pt modelId="{7E8A4613-B78C-4FD6-8FB0-FA73A97D51C3}" type="pres">
      <dgm:prSet presAssocID="{DD751BE3-5A55-4E4F-811A-CA269CC68FCD}" presName="node" presStyleLbl="node1" presStyleIdx="5" presStyleCnt="8">
        <dgm:presLayoutVars>
          <dgm:bulletEnabled val="1"/>
        </dgm:presLayoutVars>
      </dgm:prSet>
      <dgm:spPr/>
      <dgm:t>
        <a:bodyPr/>
        <a:lstStyle/>
        <a:p>
          <a:endParaRPr lang="en-US"/>
        </a:p>
      </dgm:t>
    </dgm:pt>
    <dgm:pt modelId="{ABEA1F63-D8D3-4F62-BE16-FD960B3590B6}" type="pres">
      <dgm:prSet presAssocID="{0962B522-DA9B-4EFB-8FCD-248CC52E98EA}" presName="sibTrans" presStyleLbl="sibTrans1D1" presStyleIdx="5" presStyleCnt="7"/>
      <dgm:spPr/>
      <dgm:t>
        <a:bodyPr/>
        <a:lstStyle/>
        <a:p>
          <a:endParaRPr lang="en-US"/>
        </a:p>
      </dgm:t>
    </dgm:pt>
    <dgm:pt modelId="{52195EC3-834F-4A8A-9B9F-BC6005B826F0}" type="pres">
      <dgm:prSet presAssocID="{0962B522-DA9B-4EFB-8FCD-248CC52E98EA}" presName="connectorText" presStyleLbl="sibTrans1D1" presStyleIdx="5" presStyleCnt="7"/>
      <dgm:spPr/>
      <dgm:t>
        <a:bodyPr/>
        <a:lstStyle/>
        <a:p>
          <a:endParaRPr lang="en-US"/>
        </a:p>
      </dgm:t>
    </dgm:pt>
    <dgm:pt modelId="{BE527EF0-3E67-4749-8BEF-FCC1A06525F3}" type="pres">
      <dgm:prSet presAssocID="{F33EFD5D-7A89-4323-84A1-99B37A471E34}" presName="node" presStyleLbl="node1" presStyleIdx="6" presStyleCnt="8">
        <dgm:presLayoutVars>
          <dgm:bulletEnabled val="1"/>
        </dgm:presLayoutVars>
      </dgm:prSet>
      <dgm:spPr/>
      <dgm:t>
        <a:bodyPr/>
        <a:lstStyle/>
        <a:p>
          <a:endParaRPr lang="en-US"/>
        </a:p>
      </dgm:t>
    </dgm:pt>
    <dgm:pt modelId="{E35E2C9C-D0D3-4459-977E-DE6143C4EFDD}" type="pres">
      <dgm:prSet presAssocID="{465BF103-D356-4AC0-B8CE-0660FB936E14}" presName="sibTrans" presStyleLbl="sibTrans1D1" presStyleIdx="6" presStyleCnt="7"/>
      <dgm:spPr/>
      <dgm:t>
        <a:bodyPr/>
        <a:lstStyle/>
        <a:p>
          <a:endParaRPr lang="en-US"/>
        </a:p>
      </dgm:t>
    </dgm:pt>
    <dgm:pt modelId="{FDA188E4-3EAA-4234-BB71-4ED0376A71F0}" type="pres">
      <dgm:prSet presAssocID="{465BF103-D356-4AC0-B8CE-0660FB936E14}" presName="connectorText" presStyleLbl="sibTrans1D1" presStyleIdx="6" presStyleCnt="7"/>
      <dgm:spPr/>
      <dgm:t>
        <a:bodyPr/>
        <a:lstStyle/>
        <a:p>
          <a:endParaRPr lang="en-US"/>
        </a:p>
      </dgm:t>
    </dgm:pt>
    <dgm:pt modelId="{7209E376-75AD-4C9F-8DB1-F5C9C9E908E6}" type="pres">
      <dgm:prSet presAssocID="{0BAA5F51-E542-4661-A669-C7273241EEC3}" presName="node" presStyleLbl="node1" presStyleIdx="7" presStyleCnt="8">
        <dgm:presLayoutVars>
          <dgm:bulletEnabled val="1"/>
        </dgm:presLayoutVars>
      </dgm:prSet>
      <dgm:spPr/>
      <dgm:t>
        <a:bodyPr/>
        <a:lstStyle/>
        <a:p>
          <a:endParaRPr lang="en-US"/>
        </a:p>
      </dgm:t>
    </dgm:pt>
  </dgm:ptLst>
  <dgm:cxnLst>
    <dgm:cxn modelId="{374F3A2C-E9EC-42ED-894D-0C52AFA87443}" type="presOf" srcId="{ED6B5BB7-AFBF-4A74-A167-6B354CB0542D}" destId="{0E45CEC7-F208-464E-995E-5544413BF4FD}" srcOrd="0" destOrd="0" presId="urn:microsoft.com/office/officeart/2005/8/layout/bProcess3"/>
    <dgm:cxn modelId="{BCB19EEC-950A-48F2-A33F-CC819F23B9DC}" type="presOf" srcId="{F33EFD5D-7A89-4323-84A1-99B37A471E34}" destId="{BE527EF0-3E67-4749-8BEF-FCC1A06525F3}" srcOrd="0" destOrd="0" presId="urn:microsoft.com/office/officeart/2005/8/layout/bProcess3"/>
    <dgm:cxn modelId="{E9C3D333-4A91-48CC-8F5C-30B6AF639BBF}" srcId="{293C4209-E525-4CED-B474-1459BEE9E2C2}" destId="{26071AEB-52FD-460C-9943-9FC39E1B69C7}" srcOrd="4" destOrd="0" parTransId="{C8EBDEC2-7FAC-43C9-965D-BB45D66CB713}" sibTransId="{B3A2D816-6E50-43F5-BD99-A8EE728245B9}"/>
    <dgm:cxn modelId="{9DC7799C-E402-4616-B428-DE4C3F88C652}" type="presOf" srcId="{0BAA5F51-E542-4661-A669-C7273241EEC3}" destId="{7209E376-75AD-4C9F-8DB1-F5C9C9E908E6}" srcOrd="0" destOrd="0" presId="urn:microsoft.com/office/officeart/2005/8/layout/bProcess3"/>
    <dgm:cxn modelId="{F42AFBD7-F829-42E8-B30E-F4907D6A0EA5}" srcId="{293C4209-E525-4CED-B474-1459BEE9E2C2}" destId="{2617D131-02F9-454B-BAA0-DF925670A1FE}" srcOrd="0" destOrd="0" parTransId="{42A55EBA-CC8F-4A70-8024-C47BCFCD4E52}" sibTransId="{ED6B5BB7-AFBF-4A74-A167-6B354CB0542D}"/>
    <dgm:cxn modelId="{DDA8FEC1-4340-4608-BE23-491BBCD31211}" srcId="{293C4209-E525-4CED-B474-1459BEE9E2C2}" destId="{C643A318-CF34-47B5-8256-0ADC37978897}" srcOrd="1" destOrd="0" parTransId="{649F38A1-1339-4B9E-AEAD-07BAD3144EDB}" sibTransId="{837C1840-BEB6-4F81-8BFA-5735935C876F}"/>
    <dgm:cxn modelId="{10CD77B0-C3FD-422E-8DB9-BAEAA1C61447}" type="presOf" srcId="{9EF4EE35-CD90-4ECF-9374-5A3A549368FF}" destId="{7B558950-D3CF-48C0-B107-5CACED2FF323}" srcOrd="1" destOrd="0" presId="urn:microsoft.com/office/officeart/2005/8/layout/bProcess3"/>
    <dgm:cxn modelId="{CF683034-592D-4CA6-8A3C-D65DF0769FA1}" type="presOf" srcId="{E6B99E55-05A2-4F63-81BD-0EDF8AF2EDA4}" destId="{2ED6BA96-C57F-4276-8ABC-37EA7D67E201}" srcOrd="0" destOrd="0" presId="urn:microsoft.com/office/officeart/2005/8/layout/bProcess3"/>
    <dgm:cxn modelId="{C56B8B77-87BA-4113-9B67-15FB02D20D62}" type="presOf" srcId="{DD751BE3-5A55-4E4F-811A-CA269CC68FCD}" destId="{7E8A4613-B78C-4FD6-8FB0-FA73A97D51C3}" srcOrd="0" destOrd="0" presId="urn:microsoft.com/office/officeart/2005/8/layout/bProcess3"/>
    <dgm:cxn modelId="{C65706A2-E3E4-49A9-8921-F1D4AA1C8E9D}" srcId="{293C4209-E525-4CED-B474-1459BEE9E2C2}" destId="{5AEDE1EB-4DC5-479E-B215-2AC5793297C1}" srcOrd="2" destOrd="0" parTransId="{4310BD43-869D-43C5-AEA9-60468929C5A4}" sibTransId="{E6B99E55-05A2-4F63-81BD-0EDF8AF2EDA4}"/>
    <dgm:cxn modelId="{2BB157DA-A624-4058-9719-6A737BDA301B}" type="presOf" srcId="{293C4209-E525-4CED-B474-1459BEE9E2C2}" destId="{F980189A-CF06-46F1-99DE-997585CBF131}" srcOrd="0" destOrd="0" presId="urn:microsoft.com/office/officeart/2005/8/layout/bProcess3"/>
    <dgm:cxn modelId="{CD4CC5F5-0B76-4F77-8C9D-A024D7231E9B}" srcId="{293C4209-E525-4CED-B474-1459BEE9E2C2}" destId="{0BAA5F51-E542-4661-A669-C7273241EEC3}" srcOrd="7" destOrd="0" parTransId="{ED355775-E4EA-4034-ABA3-5685B9D9AE38}" sibTransId="{095FB2F5-9A37-46F6-A101-A976748167B7}"/>
    <dgm:cxn modelId="{1D7B0A24-0FA4-42AF-B866-197AE6783FB7}" type="presOf" srcId="{0962B522-DA9B-4EFB-8FCD-248CC52E98EA}" destId="{52195EC3-834F-4A8A-9B9F-BC6005B826F0}" srcOrd="1" destOrd="0" presId="urn:microsoft.com/office/officeart/2005/8/layout/bProcess3"/>
    <dgm:cxn modelId="{218E9C49-7711-4646-9E21-7066AED33CA4}" type="presOf" srcId="{1F864075-BC92-4ECE-A70C-D5E3DDE88401}" destId="{F5D7AE22-03CD-4E6D-84FC-AB37913B5D37}" srcOrd="0" destOrd="0" presId="urn:microsoft.com/office/officeart/2005/8/layout/bProcess3"/>
    <dgm:cxn modelId="{0397E61B-40A6-49AE-9EFA-6877FFD08F2D}" type="presOf" srcId="{ED6B5BB7-AFBF-4A74-A167-6B354CB0542D}" destId="{CAB0C903-A13A-4DEA-94F4-1FC831795F9C}" srcOrd="1" destOrd="0" presId="urn:microsoft.com/office/officeart/2005/8/layout/bProcess3"/>
    <dgm:cxn modelId="{F611DCFF-A479-4D9E-B346-600BDC50DF8F}" type="presOf" srcId="{465BF103-D356-4AC0-B8CE-0660FB936E14}" destId="{E35E2C9C-D0D3-4459-977E-DE6143C4EFDD}" srcOrd="0" destOrd="0" presId="urn:microsoft.com/office/officeart/2005/8/layout/bProcess3"/>
    <dgm:cxn modelId="{347DBB6D-30BD-49C7-80FF-114556D91F47}" type="presOf" srcId="{E6B99E55-05A2-4F63-81BD-0EDF8AF2EDA4}" destId="{47FB7CD8-B369-486E-857B-4AACD3E69623}" srcOrd="1" destOrd="0" presId="urn:microsoft.com/office/officeart/2005/8/layout/bProcess3"/>
    <dgm:cxn modelId="{2CE5EDF3-E4AC-4CA6-A318-D47310601E4E}" type="presOf" srcId="{837C1840-BEB6-4F81-8BFA-5735935C876F}" destId="{31F898B4-D49D-471B-ABE1-F290CB04A133}" srcOrd="1" destOrd="0" presId="urn:microsoft.com/office/officeart/2005/8/layout/bProcess3"/>
    <dgm:cxn modelId="{2C0E5DC3-BDB1-4299-80EE-75691744A396}" srcId="{293C4209-E525-4CED-B474-1459BEE9E2C2}" destId="{DD751BE3-5A55-4E4F-811A-CA269CC68FCD}" srcOrd="5" destOrd="0" parTransId="{62D8B79B-16E4-4D49-A197-5307A5069A7F}" sibTransId="{0962B522-DA9B-4EFB-8FCD-248CC52E98EA}"/>
    <dgm:cxn modelId="{76947128-257A-488E-BFAD-7B8C9EF8FA0C}" type="presOf" srcId="{2617D131-02F9-454B-BAA0-DF925670A1FE}" destId="{C74BBC5E-51FF-495D-8B67-8035FB8DFB8E}" srcOrd="0" destOrd="0" presId="urn:microsoft.com/office/officeart/2005/8/layout/bProcess3"/>
    <dgm:cxn modelId="{332CFEA4-127A-4065-A438-2264482082B8}" type="presOf" srcId="{5AEDE1EB-4DC5-479E-B215-2AC5793297C1}" destId="{25FB7D20-63C1-4ECD-8928-529294B7126A}" srcOrd="0" destOrd="0" presId="urn:microsoft.com/office/officeart/2005/8/layout/bProcess3"/>
    <dgm:cxn modelId="{03657599-7FAC-4F12-89CA-279FF17C74BC}" type="presOf" srcId="{837C1840-BEB6-4F81-8BFA-5735935C876F}" destId="{A0810E27-4D3C-46C8-9A65-6A9DF3CA8CAB}" srcOrd="0" destOrd="0" presId="urn:microsoft.com/office/officeart/2005/8/layout/bProcess3"/>
    <dgm:cxn modelId="{497F6E98-E365-40AB-B980-54C021843FC3}" type="presOf" srcId="{9EF4EE35-CD90-4ECF-9374-5A3A549368FF}" destId="{7F0811A1-2861-4C5A-B1B6-9DC80DDD3AC1}" srcOrd="0" destOrd="0" presId="urn:microsoft.com/office/officeart/2005/8/layout/bProcess3"/>
    <dgm:cxn modelId="{F1167A09-77C2-4D0D-BBA2-D2F1BEC2A1B2}" srcId="{293C4209-E525-4CED-B474-1459BEE9E2C2}" destId="{1F864075-BC92-4ECE-A70C-D5E3DDE88401}" srcOrd="3" destOrd="0" parTransId="{FD3FEDE9-88A4-41A8-B734-DBD7DF492DD4}" sibTransId="{9EF4EE35-CD90-4ECF-9374-5A3A549368FF}"/>
    <dgm:cxn modelId="{5EA19547-0F98-4729-A2D2-0142DB518F8B}" type="presOf" srcId="{465BF103-D356-4AC0-B8CE-0660FB936E14}" destId="{FDA188E4-3EAA-4234-BB71-4ED0376A71F0}" srcOrd="1" destOrd="0" presId="urn:microsoft.com/office/officeart/2005/8/layout/bProcess3"/>
    <dgm:cxn modelId="{C65A20D2-6D20-48B0-B35E-ED347AA297E4}" type="presOf" srcId="{B3A2D816-6E50-43F5-BD99-A8EE728245B9}" destId="{6E619021-4EEE-41E2-A4B9-463EDC4047BF}" srcOrd="0" destOrd="0" presId="urn:microsoft.com/office/officeart/2005/8/layout/bProcess3"/>
    <dgm:cxn modelId="{6F81C6CB-95E2-4B60-AD04-D541F9648852}" type="presOf" srcId="{C643A318-CF34-47B5-8256-0ADC37978897}" destId="{B88E439E-48D1-4C5D-8AF5-0D7DB4A5AE95}" srcOrd="0" destOrd="0" presId="urn:microsoft.com/office/officeart/2005/8/layout/bProcess3"/>
    <dgm:cxn modelId="{A50CFA9D-0FB8-4FAF-9D65-ACAE67D119D4}" type="presOf" srcId="{0962B522-DA9B-4EFB-8FCD-248CC52E98EA}" destId="{ABEA1F63-D8D3-4F62-BE16-FD960B3590B6}" srcOrd="0" destOrd="0" presId="urn:microsoft.com/office/officeart/2005/8/layout/bProcess3"/>
    <dgm:cxn modelId="{D3C35658-90C8-44DA-9FA2-9A0F4E02B8DA}" type="presOf" srcId="{26071AEB-52FD-460C-9943-9FC39E1B69C7}" destId="{CA18C3D9-C895-46BB-9698-6EF29F549CDF}" srcOrd="0" destOrd="0" presId="urn:microsoft.com/office/officeart/2005/8/layout/bProcess3"/>
    <dgm:cxn modelId="{A3552CB6-1B16-4CE9-9B90-1D38D755346A}" type="presOf" srcId="{B3A2D816-6E50-43F5-BD99-A8EE728245B9}" destId="{679E2707-15B3-4613-97F3-926221B8B0BC}" srcOrd="1" destOrd="0" presId="urn:microsoft.com/office/officeart/2005/8/layout/bProcess3"/>
    <dgm:cxn modelId="{1C66076F-7F82-4EC2-9899-091A41D1E5BF}" srcId="{293C4209-E525-4CED-B474-1459BEE9E2C2}" destId="{F33EFD5D-7A89-4323-84A1-99B37A471E34}" srcOrd="6" destOrd="0" parTransId="{CFCC346C-B582-4E43-8250-1E0C47EE4EE7}" sibTransId="{465BF103-D356-4AC0-B8CE-0660FB936E14}"/>
    <dgm:cxn modelId="{365CFA2B-731F-4F13-8404-FB370FFDE372}" type="presParOf" srcId="{F980189A-CF06-46F1-99DE-997585CBF131}" destId="{C74BBC5E-51FF-495D-8B67-8035FB8DFB8E}" srcOrd="0" destOrd="0" presId="urn:microsoft.com/office/officeart/2005/8/layout/bProcess3"/>
    <dgm:cxn modelId="{75F5232C-C62A-4F7B-BEEB-FF89B6FC519E}" type="presParOf" srcId="{F980189A-CF06-46F1-99DE-997585CBF131}" destId="{0E45CEC7-F208-464E-995E-5544413BF4FD}" srcOrd="1" destOrd="0" presId="urn:microsoft.com/office/officeart/2005/8/layout/bProcess3"/>
    <dgm:cxn modelId="{3E06EB51-F356-4BFA-8F27-381D77688FC0}" type="presParOf" srcId="{0E45CEC7-F208-464E-995E-5544413BF4FD}" destId="{CAB0C903-A13A-4DEA-94F4-1FC831795F9C}" srcOrd="0" destOrd="0" presId="urn:microsoft.com/office/officeart/2005/8/layout/bProcess3"/>
    <dgm:cxn modelId="{B411A455-2375-435E-B083-87A8B5589418}" type="presParOf" srcId="{F980189A-CF06-46F1-99DE-997585CBF131}" destId="{B88E439E-48D1-4C5D-8AF5-0D7DB4A5AE95}" srcOrd="2" destOrd="0" presId="urn:microsoft.com/office/officeart/2005/8/layout/bProcess3"/>
    <dgm:cxn modelId="{5A92C7BA-7BAF-409B-A57F-7ABB01F86927}" type="presParOf" srcId="{F980189A-CF06-46F1-99DE-997585CBF131}" destId="{A0810E27-4D3C-46C8-9A65-6A9DF3CA8CAB}" srcOrd="3" destOrd="0" presId="urn:microsoft.com/office/officeart/2005/8/layout/bProcess3"/>
    <dgm:cxn modelId="{BA54799F-A054-44F0-BB47-395455F46931}" type="presParOf" srcId="{A0810E27-4D3C-46C8-9A65-6A9DF3CA8CAB}" destId="{31F898B4-D49D-471B-ABE1-F290CB04A133}" srcOrd="0" destOrd="0" presId="urn:microsoft.com/office/officeart/2005/8/layout/bProcess3"/>
    <dgm:cxn modelId="{376A5DB2-E9B8-4DA9-BF11-7AA15996EA11}" type="presParOf" srcId="{F980189A-CF06-46F1-99DE-997585CBF131}" destId="{25FB7D20-63C1-4ECD-8928-529294B7126A}" srcOrd="4" destOrd="0" presId="urn:microsoft.com/office/officeart/2005/8/layout/bProcess3"/>
    <dgm:cxn modelId="{58DCDBE5-81B3-41BE-943F-4BEE60C296D1}" type="presParOf" srcId="{F980189A-CF06-46F1-99DE-997585CBF131}" destId="{2ED6BA96-C57F-4276-8ABC-37EA7D67E201}" srcOrd="5" destOrd="0" presId="urn:microsoft.com/office/officeart/2005/8/layout/bProcess3"/>
    <dgm:cxn modelId="{46B5B5F3-8E59-47B3-B514-BA0ED46AB167}" type="presParOf" srcId="{2ED6BA96-C57F-4276-8ABC-37EA7D67E201}" destId="{47FB7CD8-B369-486E-857B-4AACD3E69623}" srcOrd="0" destOrd="0" presId="urn:microsoft.com/office/officeart/2005/8/layout/bProcess3"/>
    <dgm:cxn modelId="{C3204874-D8F1-48DB-912B-5E375F54823C}" type="presParOf" srcId="{F980189A-CF06-46F1-99DE-997585CBF131}" destId="{F5D7AE22-03CD-4E6D-84FC-AB37913B5D37}" srcOrd="6" destOrd="0" presId="urn:microsoft.com/office/officeart/2005/8/layout/bProcess3"/>
    <dgm:cxn modelId="{B2670F27-7F60-45E4-9C97-DFDAA962265F}" type="presParOf" srcId="{F980189A-CF06-46F1-99DE-997585CBF131}" destId="{7F0811A1-2861-4C5A-B1B6-9DC80DDD3AC1}" srcOrd="7" destOrd="0" presId="urn:microsoft.com/office/officeart/2005/8/layout/bProcess3"/>
    <dgm:cxn modelId="{0EF174F1-DBD6-46A4-8A50-215DC9E9A7B0}" type="presParOf" srcId="{7F0811A1-2861-4C5A-B1B6-9DC80DDD3AC1}" destId="{7B558950-D3CF-48C0-B107-5CACED2FF323}" srcOrd="0" destOrd="0" presId="urn:microsoft.com/office/officeart/2005/8/layout/bProcess3"/>
    <dgm:cxn modelId="{CCB2A02F-7509-449E-9F3D-9F2DDB791F2A}" type="presParOf" srcId="{F980189A-CF06-46F1-99DE-997585CBF131}" destId="{CA18C3D9-C895-46BB-9698-6EF29F549CDF}" srcOrd="8" destOrd="0" presId="urn:microsoft.com/office/officeart/2005/8/layout/bProcess3"/>
    <dgm:cxn modelId="{6C0730FB-5E98-460B-9B0B-51842BCDDBF4}" type="presParOf" srcId="{F980189A-CF06-46F1-99DE-997585CBF131}" destId="{6E619021-4EEE-41E2-A4B9-463EDC4047BF}" srcOrd="9" destOrd="0" presId="urn:microsoft.com/office/officeart/2005/8/layout/bProcess3"/>
    <dgm:cxn modelId="{90D8385C-E66F-412A-859D-8F7D37F59E68}" type="presParOf" srcId="{6E619021-4EEE-41E2-A4B9-463EDC4047BF}" destId="{679E2707-15B3-4613-97F3-926221B8B0BC}" srcOrd="0" destOrd="0" presId="urn:microsoft.com/office/officeart/2005/8/layout/bProcess3"/>
    <dgm:cxn modelId="{4A49DCD6-63B4-448F-8C48-958C09047559}" type="presParOf" srcId="{F980189A-CF06-46F1-99DE-997585CBF131}" destId="{7E8A4613-B78C-4FD6-8FB0-FA73A97D51C3}" srcOrd="10" destOrd="0" presId="urn:microsoft.com/office/officeart/2005/8/layout/bProcess3"/>
    <dgm:cxn modelId="{01B7BABF-B005-439B-A85D-2417DCDFDE67}" type="presParOf" srcId="{F980189A-CF06-46F1-99DE-997585CBF131}" destId="{ABEA1F63-D8D3-4F62-BE16-FD960B3590B6}" srcOrd="11" destOrd="0" presId="urn:microsoft.com/office/officeart/2005/8/layout/bProcess3"/>
    <dgm:cxn modelId="{616A333D-0558-4149-8049-2BF07E861820}" type="presParOf" srcId="{ABEA1F63-D8D3-4F62-BE16-FD960B3590B6}" destId="{52195EC3-834F-4A8A-9B9F-BC6005B826F0}" srcOrd="0" destOrd="0" presId="urn:microsoft.com/office/officeart/2005/8/layout/bProcess3"/>
    <dgm:cxn modelId="{760B9CCA-7189-4B78-9326-3583112FD3B7}" type="presParOf" srcId="{F980189A-CF06-46F1-99DE-997585CBF131}" destId="{BE527EF0-3E67-4749-8BEF-FCC1A06525F3}" srcOrd="12" destOrd="0" presId="urn:microsoft.com/office/officeart/2005/8/layout/bProcess3"/>
    <dgm:cxn modelId="{9EB7EAF7-8EDB-4D70-9006-60A62FBCC47A}" type="presParOf" srcId="{F980189A-CF06-46F1-99DE-997585CBF131}" destId="{E35E2C9C-D0D3-4459-977E-DE6143C4EFDD}" srcOrd="13" destOrd="0" presId="urn:microsoft.com/office/officeart/2005/8/layout/bProcess3"/>
    <dgm:cxn modelId="{941E30BB-3531-4996-871D-4D3CDF3BB0A7}" type="presParOf" srcId="{E35E2C9C-D0D3-4459-977E-DE6143C4EFDD}" destId="{FDA188E4-3EAA-4234-BB71-4ED0376A71F0}" srcOrd="0" destOrd="0" presId="urn:microsoft.com/office/officeart/2005/8/layout/bProcess3"/>
    <dgm:cxn modelId="{01594499-595E-430E-A626-ECADE98EF731}" type="presParOf" srcId="{F980189A-CF06-46F1-99DE-997585CBF131}" destId="{7209E376-75AD-4C9F-8DB1-F5C9C9E908E6}"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B42CE-2C61-4EDF-AFD9-A6FA5A89F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7D30F7-EB9A-4812-811F-E66E385CB526}">
      <dgm:prSet phldrT="[Text]"/>
      <dgm:spPr/>
      <dgm:t>
        <a:bodyPr/>
        <a:lstStyle/>
        <a:p>
          <a:r>
            <a:rPr lang="en-US" dirty="0" smtClean="0"/>
            <a:t>Time the test</a:t>
          </a:r>
          <a:endParaRPr lang="en-US" dirty="0"/>
        </a:p>
      </dgm:t>
    </dgm:pt>
    <dgm:pt modelId="{E71ED27C-1E65-41AE-A9D1-93A2CB60428D}" type="parTrans" cxnId="{4C984A91-DB69-4176-AB4B-81BA30CBDCBD}">
      <dgm:prSet/>
      <dgm:spPr/>
      <dgm:t>
        <a:bodyPr/>
        <a:lstStyle/>
        <a:p>
          <a:endParaRPr lang="en-US"/>
        </a:p>
      </dgm:t>
    </dgm:pt>
    <dgm:pt modelId="{DC99408A-4293-448F-BAEC-489D49A352B5}" type="sibTrans" cxnId="{4C984A91-DB69-4176-AB4B-81BA30CBDCBD}">
      <dgm:prSet/>
      <dgm:spPr/>
      <dgm:t>
        <a:bodyPr/>
        <a:lstStyle/>
        <a:p>
          <a:endParaRPr lang="en-US"/>
        </a:p>
      </dgm:t>
    </dgm:pt>
    <dgm:pt modelId="{9C075813-53D3-4EF2-BD13-F6A9BEC3394C}">
      <dgm:prSet phldrT="[Text]"/>
      <dgm:spPr/>
      <dgm:t>
        <a:bodyPr/>
        <a:lstStyle/>
        <a:p>
          <a:r>
            <a:rPr lang="en-US" dirty="0" smtClean="0"/>
            <a:t>Debrief with your staff</a:t>
          </a:r>
          <a:endParaRPr lang="en-US" dirty="0"/>
        </a:p>
      </dgm:t>
    </dgm:pt>
    <dgm:pt modelId="{2A26E425-3A38-407C-A6D8-2E86A2255A1D}" type="parTrans" cxnId="{83F50388-7BD9-44FC-B7D0-DACA49B43D6F}">
      <dgm:prSet/>
      <dgm:spPr/>
      <dgm:t>
        <a:bodyPr/>
        <a:lstStyle/>
        <a:p>
          <a:endParaRPr lang="en-US"/>
        </a:p>
      </dgm:t>
    </dgm:pt>
    <dgm:pt modelId="{144D86D0-1FBB-40E8-BD2B-AF132D884720}" type="sibTrans" cxnId="{83F50388-7BD9-44FC-B7D0-DACA49B43D6F}">
      <dgm:prSet/>
      <dgm:spPr/>
      <dgm:t>
        <a:bodyPr/>
        <a:lstStyle/>
        <a:p>
          <a:endParaRPr lang="en-US"/>
        </a:p>
      </dgm:t>
    </dgm:pt>
    <dgm:pt modelId="{02BEC46D-7D7D-475E-901B-453DDC3F0D2D}">
      <dgm:prSet phldrT="[Text]"/>
      <dgm:spPr/>
      <dgm:t>
        <a:bodyPr/>
        <a:lstStyle/>
        <a:p>
          <a:r>
            <a:rPr lang="en-US" dirty="0" smtClean="0"/>
            <a:t>Follow up on issues</a:t>
          </a:r>
          <a:endParaRPr lang="en-US" dirty="0"/>
        </a:p>
      </dgm:t>
    </dgm:pt>
    <dgm:pt modelId="{05277086-1B8A-40FF-B538-AC85D76A8A55}" type="parTrans" cxnId="{05EC4D8F-6DCA-4B43-88B7-C30CCC8C2DC5}">
      <dgm:prSet/>
      <dgm:spPr/>
      <dgm:t>
        <a:bodyPr/>
        <a:lstStyle/>
        <a:p>
          <a:endParaRPr lang="en-US"/>
        </a:p>
      </dgm:t>
    </dgm:pt>
    <dgm:pt modelId="{69E810B0-79C5-4E4D-BA7E-3725A68F60EE}" type="sibTrans" cxnId="{05EC4D8F-6DCA-4B43-88B7-C30CCC8C2DC5}">
      <dgm:prSet/>
      <dgm:spPr/>
      <dgm:t>
        <a:bodyPr/>
        <a:lstStyle/>
        <a:p>
          <a:endParaRPr lang="en-US"/>
        </a:p>
      </dgm:t>
    </dgm:pt>
    <dgm:pt modelId="{DC0B1480-F311-483A-A7B2-8A6DC8A31FB4}">
      <dgm:prSet/>
      <dgm:spPr/>
      <dgm:t>
        <a:bodyPr/>
        <a:lstStyle/>
        <a:p>
          <a:r>
            <a:rPr lang="en-US" dirty="0" smtClean="0"/>
            <a:t>Debrief after the huddle</a:t>
          </a:r>
          <a:endParaRPr lang="en-US" dirty="0"/>
        </a:p>
      </dgm:t>
      <dgm:extLst>
        <a:ext uri="{E40237B7-FDA0-4F09-8148-C483321AD2D9}">
          <dgm14:cNvPr xmlns:dgm14="http://schemas.microsoft.com/office/drawing/2010/diagram" id="0" name="" descr="1. Time the test&#10;2. Debrief with your staff&#10;3. Follow up on issues&#10;4. Debrief after the huddle" title="This diagram includes tips to help inform your testing of huddles"/>
        </a:ext>
      </dgm:extLst>
    </dgm:pt>
    <dgm:pt modelId="{7C53EB3A-B8FD-4B2E-904F-1AE68C641062}" type="parTrans" cxnId="{18CE21A8-B8C1-4A15-BCA0-B2B594B170F8}">
      <dgm:prSet/>
      <dgm:spPr/>
      <dgm:t>
        <a:bodyPr/>
        <a:lstStyle/>
        <a:p>
          <a:endParaRPr lang="en-US"/>
        </a:p>
      </dgm:t>
    </dgm:pt>
    <dgm:pt modelId="{AC3EC750-423E-4202-B463-42449187DD2B}" type="sibTrans" cxnId="{18CE21A8-B8C1-4A15-BCA0-B2B594B170F8}">
      <dgm:prSet/>
      <dgm:spPr/>
      <dgm:t>
        <a:bodyPr/>
        <a:lstStyle/>
        <a:p>
          <a:endParaRPr lang="en-US"/>
        </a:p>
      </dgm:t>
    </dgm:pt>
    <dgm:pt modelId="{92BE9B92-153D-4F6B-ADE4-E5771D941F4A}" type="pres">
      <dgm:prSet presAssocID="{6CAB42CE-2C61-4EDF-AFD9-A6FA5A89FA9A}" presName="linear" presStyleCnt="0">
        <dgm:presLayoutVars>
          <dgm:dir/>
          <dgm:animLvl val="lvl"/>
          <dgm:resizeHandles val="exact"/>
        </dgm:presLayoutVars>
      </dgm:prSet>
      <dgm:spPr/>
      <dgm:t>
        <a:bodyPr/>
        <a:lstStyle/>
        <a:p>
          <a:endParaRPr lang="en-US"/>
        </a:p>
      </dgm:t>
    </dgm:pt>
    <dgm:pt modelId="{C63DC5C6-024D-414E-B4CC-861BA7FC8727}" type="pres">
      <dgm:prSet presAssocID="{2F7D30F7-EB9A-4812-811F-E66E385CB526}" presName="parentLin" presStyleCnt="0"/>
      <dgm:spPr/>
    </dgm:pt>
    <dgm:pt modelId="{CC31F13C-590D-4E31-8FF0-BD8510B0867E}" type="pres">
      <dgm:prSet presAssocID="{2F7D30F7-EB9A-4812-811F-E66E385CB526}" presName="parentLeftMargin" presStyleLbl="node1" presStyleIdx="0" presStyleCnt="4"/>
      <dgm:spPr/>
      <dgm:t>
        <a:bodyPr/>
        <a:lstStyle/>
        <a:p>
          <a:endParaRPr lang="en-US"/>
        </a:p>
      </dgm:t>
    </dgm:pt>
    <dgm:pt modelId="{01D8B777-63E0-464C-A7EE-14B4173F97EF}" type="pres">
      <dgm:prSet presAssocID="{2F7D30F7-EB9A-4812-811F-E66E385CB526}" presName="parentText" presStyleLbl="node1" presStyleIdx="0" presStyleCnt="4">
        <dgm:presLayoutVars>
          <dgm:chMax val="0"/>
          <dgm:bulletEnabled val="1"/>
        </dgm:presLayoutVars>
      </dgm:prSet>
      <dgm:spPr/>
      <dgm:t>
        <a:bodyPr/>
        <a:lstStyle/>
        <a:p>
          <a:endParaRPr lang="en-US"/>
        </a:p>
      </dgm:t>
    </dgm:pt>
    <dgm:pt modelId="{F8906AA6-AF6D-4EB8-9FCE-71CDE7A46992}" type="pres">
      <dgm:prSet presAssocID="{2F7D30F7-EB9A-4812-811F-E66E385CB526}" presName="negativeSpace" presStyleCnt="0"/>
      <dgm:spPr/>
    </dgm:pt>
    <dgm:pt modelId="{502F138A-CFA5-48D9-9CC0-9CF5B8645604}" type="pres">
      <dgm:prSet presAssocID="{2F7D30F7-EB9A-4812-811F-E66E385CB526}" presName="childText" presStyleLbl="conFgAcc1" presStyleIdx="0" presStyleCnt="4">
        <dgm:presLayoutVars>
          <dgm:bulletEnabled val="1"/>
        </dgm:presLayoutVars>
      </dgm:prSet>
      <dgm:spPr/>
    </dgm:pt>
    <dgm:pt modelId="{EA4226C2-11D6-4247-9963-275762B35387}" type="pres">
      <dgm:prSet presAssocID="{DC99408A-4293-448F-BAEC-489D49A352B5}" presName="spaceBetweenRectangles" presStyleCnt="0"/>
      <dgm:spPr/>
    </dgm:pt>
    <dgm:pt modelId="{3DE2CB93-49ED-44B1-A6B9-D5DA5EE82270}" type="pres">
      <dgm:prSet presAssocID="{9C075813-53D3-4EF2-BD13-F6A9BEC3394C}" presName="parentLin" presStyleCnt="0"/>
      <dgm:spPr/>
    </dgm:pt>
    <dgm:pt modelId="{E01D8A87-1533-49B7-B6E7-434C25069366}" type="pres">
      <dgm:prSet presAssocID="{9C075813-53D3-4EF2-BD13-F6A9BEC3394C}" presName="parentLeftMargin" presStyleLbl="node1" presStyleIdx="0" presStyleCnt="4"/>
      <dgm:spPr/>
      <dgm:t>
        <a:bodyPr/>
        <a:lstStyle/>
        <a:p>
          <a:endParaRPr lang="en-US"/>
        </a:p>
      </dgm:t>
    </dgm:pt>
    <dgm:pt modelId="{FB232A24-BA58-4049-8C25-C2880D4D9FD1}" type="pres">
      <dgm:prSet presAssocID="{9C075813-53D3-4EF2-BD13-F6A9BEC3394C}" presName="parentText" presStyleLbl="node1" presStyleIdx="1" presStyleCnt="4">
        <dgm:presLayoutVars>
          <dgm:chMax val="0"/>
          <dgm:bulletEnabled val="1"/>
        </dgm:presLayoutVars>
      </dgm:prSet>
      <dgm:spPr/>
      <dgm:t>
        <a:bodyPr/>
        <a:lstStyle/>
        <a:p>
          <a:endParaRPr lang="en-US"/>
        </a:p>
      </dgm:t>
    </dgm:pt>
    <dgm:pt modelId="{C9A37E9E-6E41-47C0-9E95-7C7CF5B6286A}" type="pres">
      <dgm:prSet presAssocID="{9C075813-53D3-4EF2-BD13-F6A9BEC3394C}" presName="negativeSpace" presStyleCnt="0"/>
      <dgm:spPr/>
    </dgm:pt>
    <dgm:pt modelId="{867356B5-94A8-4054-8D87-C1C5D2851E9A}" type="pres">
      <dgm:prSet presAssocID="{9C075813-53D3-4EF2-BD13-F6A9BEC3394C}" presName="childText" presStyleLbl="conFgAcc1" presStyleIdx="1" presStyleCnt="4">
        <dgm:presLayoutVars>
          <dgm:bulletEnabled val="1"/>
        </dgm:presLayoutVars>
      </dgm:prSet>
      <dgm:spPr/>
    </dgm:pt>
    <dgm:pt modelId="{C5D95FDD-31A5-478B-AEC8-FB423343492B}" type="pres">
      <dgm:prSet presAssocID="{144D86D0-1FBB-40E8-BD2B-AF132D884720}" presName="spaceBetweenRectangles" presStyleCnt="0"/>
      <dgm:spPr/>
    </dgm:pt>
    <dgm:pt modelId="{3B349D45-EB50-405A-91E1-84DCC1AD248D}" type="pres">
      <dgm:prSet presAssocID="{02BEC46D-7D7D-475E-901B-453DDC3F0D2D}" presName="parentLin" presStyleCnt="0"/>
      <dgm:spPr/>
    </dgm:pt>
    <dgm:pt modelId="{AA359C4A-D6B5-4A83-814E-91C8FB7FC08D}" type="pres">
      <dgm:prSet presAssocID="{02BEC46D-7D7D-475E-901B-453DDC3F0D2D}" presName="parentLeftMargin" presStyleLbl="node1" presStyleIdx="1" presStyleCnt="4"/>
      <dgm:spPr/>
      <dgm:t>
        <a:bodyPr/>
        <a:lstStyle/>
        <a:p>
          <a:endParaRPr lang="en-US"/>
        </a:p>
      </dgm:t>
    </dgm:pt>
    <dgm:pt modelId="{3F7D0C08-BA4D-4E77-9780-EDB74CA0420C}" type="pres">
      <dgm:prSet presAssocID="{02BEC46D-7D7D-475E-901B-453DDC3F0D2D}" presName="parentText" presStyleLbl="node1" presStyleIdx="2" presStyleCnt="4">
        <dgm:presLayoutVars>
          <dgm:chMax val="0"/>
          <dgm:bulletEnabled val="1"/>
        </dgm:presLayoutVars>
      </dgm:prSet>
      <dgm:spPr/>
      <dgm:t>
        <a:bodyPr/>
        <a:lstStyle/>
        <a:p>
          <a:endParaRPr lang="en-US"/>
        </a:p>
      </dgm:t>
    </dgm:pt>
    <dgm:pt modelId="{49557708-BD5F-4B17-96A9-7FF9A66CAA5A}" type="pres">
      <dgm:prSet presAssocID="{02BEC46D-7D7D-475E-901B-453DDC3F0D2D}" presName="negativeSpace" presStyleCnt="0"/>
      <dgm:spPr/>
    </dgm:pt>
    <dgm:pt modelId="{C4F361B7-04C9-4F50-AA84-92C732063983}" type="pres">
      <dgm:prSet presAssocID="{02BEC46D-7D7D-475E-901B-453DDC3F0D2D}" presName="childText" presStyleLbl="conFgAcc1" presStyleIdx="2" presStyleCnt="4">
        <dgm:presLayoutVars>
          <dgm:bulletEnabled val="1"/>
        </dgm:presLayoutVars>
      </dgm:prSet>
      <dgm:spPr/>
    </dgm:pt>
    <dgm:pt modelId="{E367620F-C945-4C10-B4B0-F40DD24C5480}" type="pres">
      <dgm:prSet presAssocID="{69E810B0-79C5-4E4D-BA7E-3725A68F60EE}" presName="spaceBetweenRectangles" presStyleCnt="0"/>
      <dgm:spPr/>
    </dgm:pt>
    <dgm:pt modelId="{8541A9AC-18A1-4C9F-880C-9D53FA3071F9}" type="pres">
      <dgm:prSet presAssocID="{DC0B1480-F311-483A-A7B2-8A6DC8A31FB4}" presName="parentLin" presStyleCnt="0"/>
      <dgm:spPr/>
    </dgm:pt>
    <dgm:pt modelId="{20278F8C-BABA-4730-A232-32873553D188}" type="pres">
      <dgm:prSet presAssocID="{DC0B1480-F311-483A-A7B2-8A6DC8A31FB4}" presName="parentLeftMargin" presStyleLbl="node1" presStyleIdx="2" presStyleCnt="4"/>
      <dgm:spPr/>
      <dgm:t>
        <a:bodyPr/>
        <a:lstStyle/>
        <a:p>
          <a:endParaRPr lang="en-US"/>
        </a:p>
      </dgm:t>
    </dgm:pt>
    <dgm:pt modelId="{CA0D6934-33EB-4A9C-866B-D29630777B2B}" type="pres">
      <dgm:prSet presAssocID="{DC0B1480-F311-483A-A7B2-8A6DC8A31FB4}" presName="parentText" presStyleLbl="node1" presStyleIdx="3" presStyleCnt="4">
        <dgm:presLayoutVars>
          <dgm:chMax val="0"/>
          <dgm:bulletEnabled val="1"/>
        </dgm:presLayoutVars>
      </dgm:prSet>
      <dgm:spPr/>
      <dgm:t>
        <a:bodyPr/>
        <a:lstStyle/>
        <a:p>
          <a:endParaRPr lang="en-US"/>
        </a:p>
      </dgm:t>
    </dgm:pt>
    <dgm:pt modelId="{A721F110-1F22-40B3-894C-8B6731FA683A}" type="pres">
      <dgm:prSet presAssocID="{DC0B1480-F311-483A-A7B2-8A6DC8A31FB4}" presName="negativeSpace" presStyleCnt="0"/>
      <dgm:spPr/>
    </dgm:pt>
    <dgm:pt modelId="{A1860D3B-CCC1-466A-BCE7-1433D470261A}" type="pres">
      <dgm:prSet presAssocID="{DC0B1480-F311-483A-A7B2-8A6DC8A31FB4}" presName="childText" presStyleLbl="conFgAcc1" presStyleIdx="3" presStyleCnt="4">
        <dgm:presLayoutVars>
          <dgm:bulletEnabled val="1"/>
        </dgm:presLayoutVars>
      </dgm:prSet>
      <dgm:spPr/>
    </dgm:pt>
  </dgm:ptLst>
  <dgm:cxnLst>
    <dgm:cxn modelId="{18CE21A8-B8C1-4A15-BCA0-B2B594B170F8}" srcId="{6CAB42CE-2C61-4EDF-AFD9-A6FA5A89FA9A}" destId="{DC0B1480-F311-483A-A7B2-8A6DC8A31FB4}" srcOrd="3" destOrd="0" parTransId="{7C53EB3A-B8FD-4B2E-904F-1AE68C641062}" sibTransId="{AC3EC750-423E-4202-B463-42449187DD2B}"/>
    <dgm:cxn modelId="{E4110627-3F63-4BA7-B5C5-782FB6A0697A}" type="presOf" srcId="{9C075813-53D3-4EF2-BD13-F6A9BEC3394C}" destId="{E01D8A87-1533-49B7-B6E7-434C25069366}" srcOrd="0" destOrd="0" presId="urn:microsoft.com/office/officeart/2005/8/layout/list1"/>
    <dgm:cxn modelId="{D361563C-2A0B-4ABF-B2DC-B3CEDC83EAEC}" type="presOf" srcId="{9C075813-53D3-4EF2-BD13-F6A9BEC3394C}" destId="{FB232A24-BA58-4049-8C25-C2880D4D9FD1}" srcOrd="1" destOrd="0" presId="urn:microsoft.com/office/officeart/2005/8/layout/list1"/>
    <dgm:cxn modelId="{EB1FD4BC-E11A-47C5-8183-8A895E05BBF5}" type="presOf" srcId="{DC0B1480-F311-483A-A7B2-8A6DC8A31FB4}" destId="{20278F8C-BABA-4730-A232-32873553D188}" srcOrd="0" destOrd="0" presId="urn:microsoft.com/office/officeart/2005/8/layout/list1"/>
    <dgm:cxn modelId="{B36A8AD5-2430-4F22-A3E6-EF8B61BC071C}" type="presOf" srcId="{2F7D30F7-EB9A-4812-811F-E66E385CB526}" destId="{CC31F13C-590D-4E31-8FF0-BD8510B0867E}" srcOrd="0" destOrd="0" presId="urn:microsoft.com/office/officeart/2005/8/layout/list1"/>
    <dgm:cxn modelId="{2E5D45B0-3B88-4D71-BB3B-40B7A86D7FEC}" type="presOf" srcId="{02BEC46D-7D7D-475E-901B-453DDC3F0D2D}" destId="{AA359C4A-D6B5-4A83-814E-91C8FB7FC08D}" srcOrd="0" destOrd="0" presId="urn:microsoft.com/office/officeart/2005/8/layout/list1"/>
    <dgm:cxn modelId="{1E856725-1571-4D7B-94D3-F57636698743}" type="presOf" srcId="{02BEC46D-7D7D-475E-901B-453DDC3F0D2D}" destId="{3F7D0C08-BA4D-4E77-9780-EDB74CA0420C}" srcOrd="1" destOrd="0" presId="urn:microsoft.com/office/officeart/2005/8/layout/list1"/>
    <dgm:cxn modelId="{028CB0ED-5489-4852-A78B-E8D3B5896F9B}" type="presOf" srcId="{2F7D30F7-EB9A-4812-811F-E66E385CB526}" destId="{01D8B777-63E0-464C-A7EE-14B4173F97EF}" srcOrd="1" destOrd="0" presId="urn:microsoft.com/office/officeart/2005/8/layout/list1"/>
    <dgm:cxn modelId="{4C984A91-DB69-4176-AB4B-81BA30CBDCBD}" srcId="{6CAB42CE-2C61-4EDF-AFD9-A6FA5A89FA9A}" destId="{2F7D30F7-EB9A-4812-811F-E66E385CB526}" srcOrd="0" destOrd="0" parTransId="{E71ED27C-1E65-41AE-A9D1-93A2CB60428D}" sibTransId="{DC99408A-4293-448F-BAEC-489D49A352B5}"/>
    <dgm:cxn modelId="{83F50388-7BD9-44FC-B7D0-DACA49B43D6F}" srcId="{6CAB42CE-2C61-4EDF-AFD9-A6FA5A89FA9A}" destId="{9C075813-53D3-4EF2-BD13-F6A9BEC3394C}" srcOrd="1" destOrd="0" parTransId="{2A26E425-3A38-407C-A6D8-2E86A2255A1D}" sibTransId="{144D86D0-1FBB-40E8-BD2B-AF132D884720}"/>
    <dgm:cxn modelId="{05EC4D8F-6DCA-4B43-88B7-C30CCC8C2DC5}" srcId="{6CAB42CE-2C61-4EDF-AFD9-A6FA5A89FA9A}" destId="{02BEC46D-7D7D-475E-901B-453DDC3F0D2D}" srcOrd="2" destOrd="0" parTransId="{05277086-1B8A-40FF-B538-AC85D76A8A55}" sibTransId="{69E810B0-79C5-4E4D-BA7E-3725A68F60EE}"/>
    <dgm:cxn modelId="{15B93262-1F4E-4108-9667-B00526195B1E}" type="presOf" srcId="{DC0B1480-F311-483A-A7B2-8A6DC8A31FB4}" destId="{CA0D6934-33EB-4A9C-866B-D29630777B2B}" srcOrd="1" destOrd="0" presId="urn:microsoft.com/office/officeart/2005/8/layout/list1"/>
    <dgm:cxn modelId="{1345E00A-9619-42A5-8C56-073809DCEAFA}" type="presOf" srcId="{6CAB42CE-2C61-4EDF-AFD9-A6FA5A89FA9A}" destId="{92BE9B92-153D-4F6B-ADE4-E5771D941F4A}" srcOrd="0" destOrd="0" presId="urn:microsoft.com/office/officeart/2005/8/layout/list1"/>
    <dgm:cxn modelId="{7A7469F1-A47D-4B01-BE2E-EA30289E44D4}" type="presParOf" srcId="{92BE9B92-153D-4F6B-ADE4-E5771D941F4A}" destId="{C63DC5C6-024D-414E-B4CC-861BA7FC8727}" srcOrd="0" destOrd="0" presId="urn:microsoft.com/office/officeart/2005/8/layout/list1"/>
    <dgm:cxn modelId="{01A34C9B-8386-4D9E-A337-DA6DF80FEB44}" type="presParOf" srcId="{C63DC5C6-024D-414E-B4CC-861BA7FC8727}" destId="{CC31F13C-590D-4E31-8FF0-BD8510B0867E}" srcOrd="0" destOrd="0" presId="urn:microsoft.com/office/officeart/2005/8/layout/list1"/>
    <dgm:cxn modelId="{26D10E1E-436F-4F7E-8EA4-0020547CF371}" type="presParOf" srcId="{C63DC5C6-024D-414E-B4CC-861BA7FC8727}" destId="{01D8B777-63E0-464C-A7EE-14B4173F97EF}" srcOrd="1" destOrd="0" presId="urn:microsoft.com/office/officeart/2005/8/layout/list1"/>
    <dgm:cxn modelId="{C990A855-DB24-4AD8-BEFD-88C8F821BD42}" type="presParOf" srcId="{92BE9B92-153D-4F6B-ADE4-E5771D941F4A}" destId="{F8906AA6-AF6D-4EB8-9FCE-71CDE7A46992}" srcOrd="1" destOrd="0" presId="urn:microsoft.com/office/officeart/2005/8/layout/list1"/>
    <dgm:cxn modelId="{26C858E8-AA5B-4600-B9F6-2E5D03D195A8}" type="presParOf" srcId="{92BE9B92-153D-4F6B-ADE4-E5771D941F4A}" destId="{502F138A-CFA5-48D9-9CC0-9CF5B8645604}" srcOrd="2" destOrd="0" presId="urn:microsoft.com/office/officeart/2005/8/layout/list1"/>
    <dgm:cxn modelId="{0583328E-B0F8-4881-9AE7-0614AAF77946}" type="presParOf" srcId="{92BE9B92-153D-4F6B-ADE4-E5771D941F4A}" destId="{EA4226C2-11D6-4247-9963-275762B35387}" srcOrd="3" destOrd="0" presId="urn:microsoft.com/office/officeart/2005/8/layout/list1"/>
    <dgm:cxn modelId="{1B606069-41FF-4427-B679-C0D2405AB565}" type="presParOf" srcId="{92BE9B92-153D-4F6B-ADE4-E5771D941F4A}" destId="{3DE2CB93-49ED-44B1-A6B9-D5DA5EE82270}" srcOrd="4" destOrd="0" presId="urn:microsoft.com/office/officeart/2005/8/layout/list1"/>
    <dgm:cxn modelId="{18CD65C5-FBB3-4C37-946D-AD1440870259}" type="presParOf" srcId="{3DE2CB93-49ED-44B1-A6B9-D5DA5EE82270}" destId="{E01D8A87-1533-49B7-B6E7-434C25069366}" srcOrd="0" destOrd="0" presId="urn:microsoft.com/office/officeart/2005/8/layout/list1"/>
    <dgm:cxn modelId="{984FECB0-59C6-4C0B-BE98-2C454369B05A}" type="presParOf" srcId="{3DE2CB93-49ED-44B1-A6B9-D5DA5EE82270}" destId="{FB232A24-BA58-4049-8C25-C2880D4D9FD1}" srcOrd="1" destOrd="0" presId="urn:microsoft.com/office/officeart/2005/8/layout/list1"/>
    <dgm:cxn modelId="{416C5E1B-0385-4250-B19A-5B99E9DE848A}" type="presParOf" srcId="{92BE9B92-153D-4F6B-ADE4-E5771D941F4A}" destId="{C9A37E9E-6E41-47C0-9E95-7C7CF5B6286A}" srcOrd="5" destOrd="0" presId="urn:microsoft.com/office/officeart/2005/8/layout/list1"/>
    <dgm:cxn modelId="{152EDE7D-B764-4D30-A916-AE80590D5D6F}" type="presParOf" srcId="{92BE9B92-153D-4F6B-ADE4-E5771D941F4A}" destId="{867356B5-94A8-4054-8D87-C1C5D2851E9A}" srcOrd="6" destOrd="0" presId="urn:microsoft.com/office/officeart/2005/8/layout/list1"/>
    <dgm:cxn modelId="{7932AB5D-191A-4ADE-B833-57F424CBACEA}" type="presParOf" srcId="{92BE9B92-153D-4F6B-ADE4-E5771D941F4A}" destId="{C5D95FDD-31A5-478B-AEC8-FB423343492B}" srcOrd="7" destOrd="0" presId="urn:microsoft.com/office/officeart/2005/8/layout/list1"/>
    <dgm:cxn modelId="{B8F5FB89-2F6B-4CD6-A9E1-11A0C29C64D2}" type="presParOf" srcId="{92BE9B92-153D-4F6B-ADE4-E5771D941F4A}" destId="{3B349D45-EB50-405A-91E1-84DCC1AD248D}" srcOrd="8" destOrd="0" presId="urn:microsoft.com/office/officeart/2005/8/layout/list1"/>
    <dgm:cxn modelId="{E3B8023F-2D18-40C6-A8AF-D0DCDF43E4A3}" type="presParOf" srcId="{3B349D45-EB50-405A-91E1-84DCC1AD248D}" destId="{AA359C4A-D6B5-4A83-814E-91C8FB7FC08D}" srcOrd="0" destOrd="0" presId="urn:microsoft.com/office/officeart/2005/8/layout/list1"/>
    <dgm:cxn modelId="{1AF31B62-D1A0-4E91-BB39-BD43BCD0448C}" type="presParOf" srcId="{3B349D45-EB50-405A-91E1-84DCC1AD248D}" destId="{3F7D0C08-BA4D-4E77-9780-EDB74CA0420C}" srcOrd="1" destOrd="0" presId="urn:microsoft.com/office/officeart/2005/8/layout/list1"/>
    <dgm:cxn modelId="{378D8C30-7428-4180-AFD8-6F40B0591E91}" type="presParOf" srcId="{92BE9B92-153D-4F6B-ADE4-E5771D941F4A}" destId="{49557708-BD5F-4B17-96A9-7FF9A66CAA5A}" srcOrd="9" destOrd="0" presId="urn:microsoft.com/office/officeart/2005/8/layout/list1"/>
    <dgm:cxn modelId="{5210FFCC-2D59-4DBF-827D-133164AC678C}" type="presParOf" srcId="{92BE9B92-153D-4F6B-ADE4-E5771D941F4A}" destId="{C4F361B7-04C9-4F50-AA84-92C732063983}" srcOrd="10" destOrd="0" presId="urn:microsoft.com/office/officeart/2005/8/layout/list1"/>
    <dgm:cxn modelId="{C7A768D8-961D-4A46-BACE-543EFF0E29C1}" type="presParOf" srcId="{92BE9B92-153D-4F6B-ADE4-E5771D941F4A}" destId="{E367620F-C945-4C10-B4B0-F40DD24C5480}" srcOrd="11" destOrd="0" presId="urn:microsoft.com/office/officeart/2005/8/layout/list1"/>
    <dgm:cxn modelId="{9491194A-E342-4388-8A2C-8D71F7BDE28B}" type="presParOf" srcId="{92BE9B92-153D-4F6B-ADE4-E5771D941F4A}" destId="{8541A9AC-18A1-4C9F-880C-9D53FA3071F9}" srcOrd="12" destOrd="0" presId="urn:microsoft.com/office/officeart/2005/8/layout/list1"/>
    <dgm:cxn modelId="{D146C130-3C08-4397-A3EB-280EF08020A5}" type="presParOf" srcId="{8541A9AC-18A1-4C9F-880C-9D53FA3071F9}" destId="{20278F8C-BABA-4730-A232-32873553D188}" srcOrd="0" destOrd="0" presId="urn:microsoft.com/office/officeart/2005/8/layout/list1"/>
    <dgm:cxn modelId="{3C4B876B-D2A6-4D07-977A-2B8281E46526}" type="presParOf" srcId="{8541A9AC-18A1-4C9F-880C-9D53FA3071F9}" destId="{CA0D6934-33EB-4A9C-866B-D29630777B2B}" srcOrd="1" destOrd="0" presId="urn:microsoft.com/office/officeart/2005/8/layout/list1"/>
    <dgm:cxn modelId="{827A6E48-569D-414C-AA86-A37DE5AA9709}" type="presParOf" srcId="{92BE9B92-153D-4F6B-ADE4-E5771D941F4A}" destId="{A721F110-1F22-40B3-894C-8B6731FA683A}" srcOrd="13" destOrd="0" presId="urn:microsoft.com/office/officeart/2005/8/layout/list1"/>
    <dgm:cxn modelId="{F258F4DF-10B9-4C12-8319-383166C7BFBA}" type="presParOf" srcId="{92BE9B92-153D-4F6B-ADE4-E5771D941F4A}" destId="{A1860D3B-CCC1-466A-BCE7-1433D470261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CEC7-F208-464E-995E-5544413BF4FD}">
      <dsp:nvSpPr>
        <dsp:cNvPr id="0" name=""/>
        <dsp:cNvSpPr/>
      </dsp:nvSpPr>
      <dsp:spPr>
        <a:xfrm>
          <a:off x="1737595" y="1176204"/>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12147" y="1219925"/>
        <a:ext cx="19984" cy="3996"/>
      </dsp:txXfrm>
    </dsp:sp>
    <dsp:sp modelId="{C74BBC5E-51FF-495D-8B67-8035FB8DFB8E}">
      <dsp:nvSpPr>
        <dsp:cNvPr id="0" name=""/>
        <dsp:cNvSpPr/>
      </dsp:nvSpPr>
      <dsp:spPr>
        <a:xfrm>
          <a:off x="1622" y="700592"/>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Select the appropriate testing unit</a:t>
          </a:r>
          <a:endParaRPr lang="en-US" sz="1400" i="0" kern="1200" dirty="0"/>
        </a:p>
      </dsp:txBody>
      <dsp:txXfrm>
        <a:off x="1622" y="700592"/>
        <a:ext cx="1737772" cy="1042663"/>
      </dsp:txXfrm>
    </dsp:sp>
    <dsp:sp modelId="{A0810E27-4D3C-46C8-9A65-6A9DF3CA8CAB}">
      <dsp:nvSpPr>
        <dsp:cNvPr id="0" name=""/>
        <dsp:cNvSpPr/>
      </dsp:nvSpPr>
      <dsp:spPr>
        <a:xfrm>
          <a:off x="3875056" y="1176204"/>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49607" y="1219925"/>
        <a:ext cx="19984" cy="3996"/>
      </dsp:txXfrm>
    </dsp:sp>
    <dsp:sp modelId="{B88E439E-48D1-4C5D-8AF5-0D7DB4A5AE95}">
      <dsp:nvSpPr>
        <dsp:cNvPr id="0" name=""/>
        <dsp:cNvSpPr/>
      </dsp:nvSpPr>
      <dsp:spPr>
        <a:xfrm>
          <a:off x="2139083" y="700592"/>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Determine who should attend the huddle from your staff</a:t>
          </a:r>
          <a:endParaRPr lang="en-US" sz="1400" i="0" kern="1200" dirty="0"/>
        </a:p>
      </dsp:txBody>
      <dsp:txXfrm>
        <a:off x="2139083" y="700592"/>
        <a:ext cx="1737772" cy="1042663"/>
      </dsp:txXfrm>
    </dsp:sp>
    <dsp:sp modelId="{2ED6BA96-C57F-4276-8ABC-37EA7D67E201}">
      <dsp:nvSpPr>
        <dsp:cNvPr id="0" name=""/>
        <dsp:cNvSpPr/>
      </dsp:nvSpPr>
      <dsp:spPr>
        <a:xfrm>
          <a:off x="6012516" y="1176204"/>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187068" y="1219925"/>
        <a:ext cx="19984" cy="3996"/>
      </dsp:txXfrm>
    </dsp:sp>
    <dsp:sp modelId="{25FB7D20-63C1-4ECD-8928-529294B7126A}">
      <dsp:nvSpPr>
        <dsp:cNvPr id="0" name=""/>
        <dsp:cNvSpPr/>
      </dsp:nvSpPr>
      <dsp:spPr>
        <a:xfrm>
          <a:off x="4276543" y="700592"/>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Determine who should lead the huddle</a:t>
          </a:r>
          <a:endParaRPr lang="en-US" sz="1400" i="0" kern="1200" dirty="0"/>
        </a:p>
      </dsp:txBody>
      <dsp:txXfrm>
        <a:off x="4276543" y="700592"/>
        <a:ext cx="1737772" cy="1042663"/>
      </dsp:txXfrm>
    </dsp:sp>
    <dsp:sp modelId="{7F0811A1-2861-4C5A-B1B6-9DC80DDD3AC1}">
      <dsp:nvSpPr>
        <dsp:cNvPr id="0" name=""/>
        <dsp:cNvSpPr/>
      </dsp:nvSpPr>
      <dsp:spPr>
        <a:xfrm>
          <a:off x="870508" y="1741456"/>
          <a:ext cx="6412382" cy="369087"/>
        </a:xfrm>
        <a:custGeom>
          <a:avLst/>
          <a:gdLst/>
          <a:ahLst/>
          <a:cxnLst/>
          <a:rect l="0" t="0" r="0" b="0"/>
          <a:pathLst>
            <a:path>
              <a:moveTo>
                <a:pt x="6412382" y="0"/>
              </a:moveTo>
              <a:lnTo>
                <a:pt x="6412382" y="201643"/>
              </a:lnTo>
              <a:lnTo>
                <a:pt x="0" y="201643"/>
              </a:lnTo>
              <a:lnTo>
                <a:pt x="0" y="36908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16079" y="1924001"/>
        <a:ext cx="321241" cy="3996"/>
      </dsp:txXfrm>
    </dsp:sp>
    <dsp:sp modelId="{F5D7AE22-03CD-4E6D-84FC-AB37913B5D37}">
      <dsp:nvSpPr>
        <dsp:cNvPr id="0" name=""/>
        <dsp:cNvSpPr/>
      </dsp:nvSpPr>
      <dsp:spPr>
        <a:xfrm>
          <a:off x="6414004" y="700592"/>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Determine when and where the test will take place</a:t>
          </a:r>
          <a:endParaRPr lang="en-US" sz="1400" i="0" kern="1200" dirty="0"/>
        </a:p>
      </dsp:txBody>
      <dsp:txXfrm>
        <a:off x="6414004" y="700592"/>
        <a:ext cx="1737772" cy="1042663"/>
      </dsp:txXfrm>
    </dsp:sp>
    <dsp:sp modelId="{6E619021-4EEE-41E2-A4B9-463EDC4047BF}">
      <dsp:nvSpPr>
        <dsp:cNvPr id="0" name=""/>
        <dsp:cNvSpPr/>
      </dsp:nvSpPr>
      <dsp:spPr>
        <a:xfrm>
          <a:off x="1737595" y="2618555"/>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12147" y="2662277"/>
        <a:ext cx="19984" cy="3996"/>
      </dsp:txXfrm>
    </dsp:sp>
    <dsp:sp modelId="{CA18C3D9-C895-46BB-9698-6EF29F549CDF}">
      <dsp:nvSpPr>
        <dsp:cNvPr id="0" name=""/>
        <dsp:cNvSpPr/>
      </dsp:nvSpPr>
      <dsp:spPr>
        <a:xfrm>
          <a:off x="1622" y="2142943"/>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Review the template agenda</a:t>
          </a:r>
          <a:endParaRPr lang="en-US" sz="1400" i="0" kern="1200" dirty="0"/>
        </a:p>
      </dsp:txBody>
      <dsp:txXfrm>
        <a:off x="1622" y="2142943"/>
        <a:ext cx="1737772" cy="1042663"/>
      </dsp:txXfrm>
    </dsp:sp>
    <dsp:sp modelId="{ABEA1F63-D8D3-4F62-BE16-FD960B3590B6}">
      <dsp:nvSpPr>
        <dsp:cNvPr id="0" name=""/>
        <dsp:cNvSpPr/>
      </dsp:nvSpPr>
      <dsp:spPr>
        <a:xfrm>
          <a:off x="3875056" y="2618555"/>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49607" y="2662277"/>
        <a:ext cx="19984" cy="3996"/>
      </dsp:txXfrm>
    </dsp:sp>
    <dsp:sp modelId="{7E8A4613-B78C-4FD6-8FB0-FA73A97D51C3}">
      <dsp:nvSpPr>
        <dsp:cNvPr id="0" name=""/>
        <dsp:cNvSpPr/>
      </dsp:nvSpPr>
      <dsp:spPr>
        <a:xfrm>
          <a:off x="2139083" y="2142943"/>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Identify a “recorder” who will write down problems</a:t>
          </a:r>
          <a:endParaRPr lang="en-US" sz="1400" i="0" kern="1200" dirty="0"/>
        </a:p>
      </dsp:txBody>
      <dsp:txXfrm>
        <a:off x="2139083" y="2142943"/>
        <a:ext cx="1737772" cy="1042663"/>
      </dsp:txXfrm>
    </dsp:sp>
    <dsp:sp modelId="{E35E2C9C-D0D3-4459-977E-DE6143C4EFDD}">
      <dsp:nvSpPr>
        <dsp:cNvPr id="0" name=""/>
        <dsp:cNvSpPr/>
      </dsp:nvSpPr>
      <dsp:spPr>
        <a:xfrm>
          <a:off x="6012516" y="2618555"/>
          <a:ext cx="369087" cy="91440"/>
        </a:xfrm>
        <a:custGeom>
          <a:avLst/>
          <a:gdLst/>
          <a:ahLst/>
          <a:cxnLst/>
          <a:rect l="0" t="0" r="0" b="0"/>
          <a:pathLst>
            <a:path>
              <a:moveTo>
                <a:pt x="0" y="45720"/>
              </a:moveTo>
              <a:lnTo>
                <a:pt x="36908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187068" y="2662277"/>
        <a:ext cx="19984" cy="3996"/>
      </dsp:txXfrm>
    </dsp:sp>
    <dsp:sp modelId="{BE527EF0-3E67-4749-8BEF-FCC1A06525F3}">
      <dsp:nvSpPr>
        <dsp:cNvPr id="0" name=""/>
        <dsp:cNvSpPr/>
      </dsp:nvSpPr>
      <dsp:spPr>
        <a:xfrm>
          <a:off x="4276543" y="2142943"/>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Plan to give notification to all relevant parties one day before test</a:t>
          </a:r>
          <a:endParaRPr lang="en-US" sz="1400" i="0" kern="1200" dirty="0"/>
        </a:p>
      </dsp:txBody>
      <dsp:txXfrm>
        <a:off x="4276543" y="2142943"/>
        <a:ext cx="1737772" cy="1042663"/>
      </dsp:txXfrm>
    </dsp:sp>
    <dsp:sp modelId="{7209E376-75AD-4C9F-8DB1-F5C9C9E908E6}">
      <dsp:nvSpPr>
        <dsp:cNvPr id="0" name=""/>
        <dsp:cNvSpPr/>
      </dsp:nvSpPr>
      <dsp:spPr>
        <a:xfrm>
          <a:off x="6414004" y="2142943"/>
          <a:ext cx="1737772" cy="1042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i="0" kern="1200" dirty="0" smtClean="0"/>
            <a:t>Schedule a 10-minute “debrief”</a:t>
          </a:r>
          <a:endParaRPr lang="en-US" sz="1400" i="0" kern="1200" dirty="0"/>
        </a:p>
      </dsp:txBody>
      <dsp:txXfrm>
        <a:off x="6414004" y="2142943"/>
        <a:ext cx="1737772" cy="104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F138A-CFA5-48D9-9CC0-9CF5B8645604}">
      <dsp:nvSpPr>
        <dsp:cNvPr id="0" name=""/>
        <dsp:cNvSpPr/>
      </dsp:nvSpPr>
      <dsp:spPr>
        <a:xfrm>
          <a:off x="0" y="325499"/>
          <a:ext cx="80772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8B777-63E0-464C-A7EE-14B4173F97EF}">
      <dsp:nvSpPr>
        <dsp:cNvPr id="0" name=""/>
        <dsp:cNvSpPr/>
      </dsp:nvSpPr>
      <dsp:spPr>
        <a:xfrm>
          <a:off x="403860" y="30299"/>
          <a:ext cx="56540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kern="1200" dirty="0" smtClean="0"/>
            <a:t>Time the test</a:t>
          </a:r>
          <a:endParaRPr lang="en-US" sz="2000" kern="1200" dirty="0"/>
        </a:p>
      </dsp:txBody>
      <dsp:txXfrm>
        <a:off x="432681" y="59120"/>
        <a:ext cx="5596398" cy="532758"/>
      </dsp:txXfrm>
    </dsp:sp>
    <dsp:sp modelId="{867356B5-94A8-4054-8D87-C1C5D2851E9A}">
      <dsp:nvSpPr>
        <dsp:cNvPr id="0" name=""/>
        <dsp:cNvSpPr/>
      </dsp:nvSpPr>
      <dsp:spPr>
        <a:xfrm>
          <a:off x="0" y="1232700"/>
          <a:ext cx="80772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32A24-BA58-4049-8C25-C2880D4D9FD1}">
      <dsp:nvSpPr>
        <dsp:cNvPr id="0" name=""/>
        <dsp:cNvSpPr/>
      </dsp:nvSpPr>
      <dsp:spPr>
        <a:xfrm>
          <a:off x="403860" y="937500"/>
          <a:ext cx="56540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kern="1200" dirty="0" smtClean="0"/>
            <a:t>Debrief with your staff</a:t>
          </a:r>
          <a:endParaRPr lang="en-US" sz="2000" kern="1200" dirty="0"/>
        </a:p>
      </dsp:txBody>
      <dsp:txXfrm>
        <a:off x="432681" y="966321"/>
        <a:ext cx="5596398" cy="532758"/>
      </dsp:txXfrm>
    </dsp:sp>
    <dsp:sp modelId="{C4F361B7-04C9-4F50-AA84-92C732063983}">
      <dsp:nvSpPr>
        <dsp:cNvPr id="0" name=""/>
        <dsp:cNvSpPr/>
      </dsp:nvSpPr>
      <dsp:spPr>
        <a:xfrm>
          <a:off x="0" y="2139900"/>
          <a:ext cx="80772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0C08-BA4D-4E77-9780-EDB74CA0420C}">
      <dsp:nvSpPr>
        <dsp:cNvPr id="0" name=""/>
        <dsp:cNvSpPr/>
      </dsp:nvSpPr>
      <dsp:spPr>
        <a:xfrm>
          <a:off x="403860" y="1844700"/>
          <a:ext cx="56540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kern="1200" dirty="0" smtClean="0"/>
            <a:t>Follow up on issues</a:t>
          </a:r>
          <a:endParaRPr lang="en-US" sz="2000" kern="1200" dirty="0"/>
        </a:p>
      </dsp:txBody>
      <dsp:txXfrm>
        <a:off x="432681" y="1873521"/>
        <a:ext cx="5596398" cy="532758"/>
      </dsp:txXfrm>
    </dsp:sp>
    <dsp:sp modelId="{A1860D3B-CCC1-466A-BCE7-1433D470261A}">
      <dsp:nvSpPr>
        <dsp:cNvPr id="0" name=""/>
        <dsp:cNvSpPr/>
      </dsp:nvSpPr>
      <dsp:spPr>
        <a:xfrm>
          <a:off x="0" y="3047100"/>
          <a:ext cx="807720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D6934-33EB-4A9C-866B-D29630777B2B}">
      <dsp:nvSpPr>
        <dsp:cNvPr id="0" name=""/>
        <dsp:cNvSpPr/>
      </dsp:nvSpPr>
      <dsp:spPr>
        <a:xfrm>
          <a:off x="403860" y="2751900"/>
          <a:ext cx="565404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kern="1200" dirty="0" smtClean="0"/>
            <a:t>Debrief after the huddle</a:t>
          </a:r>
          <a:endParaRPr lang="en-US" sz="2000" kern="1200" dirty="0"/>
        </a:p>
      </dsp:txBody>
      <dsp:txXfrm>
        <a:off x="432681" y="2780721"/>
        <a:ext cx="559639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732D84B-B311-43BA-828F-C69512DB1258}" type="datetimeFigureOut">
              <a:rPr lang="en-US" smtClean="0"/>
              <a:t>4/7/2017</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C3BA260-6D19-4632-BD93-62B59EAAA8C2}" type="slidenum">
              <a:rPr lang="en-US" smtClean="0"/>
              <a:t>‹#›</a:t>
            </a:fld>
            <a:endParaRPr lang="en-US" dirty="0"/>
          </a:p>
        </p:txBody>
      </p:sp>
    </p:spTree>
    <p:extLst>
      <p:ext uri="{BB962C8B-B14F-4D97-AF65-F5344CB8AC3E}">
        <p14:creationId xmlns:p14="http://schemas.microsoft.com/office/powerpoint/2010/main" val="112673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A260-6D19-4632-BD93-62B59EAAA8C2}" type="slidenum">
              <a:rPr lang="en-US" smtClean="0"/>
              <a:t>1</a:t>
            </a:fld>
            <a:endParaRPr lang="en-US" dirty="0"/>
          </a:p>
        </p:txBody>
      </p:sp>
    </p:spTree>
    <p:extLst>
      <p:ext uri="{BB962C8B-B14F-4D97-AF65-F5344CB8AC3E}">
        <p14:creationId xmlns:p14="http://schemas.microsoft.com/office/powerpoint/2010/main" val="238029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5859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32283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53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6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4852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779462" y="1882589"/>
            <a:ext cx="7581901" cy="4008299"/>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6651812"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54106"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759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vl1pPr>
          </a:lstStyle>
          <a:p>
            <a:pPr>
              <a:defRPr/>
            </a:pPr>
            <a:endParaRPr lang="en-US" dirty="0">
              <a:solidFill>
                <a:prstClr val="black"/>
              </a:solidFill>
            </a:endParaRPr>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2D481CC-142B-4908-B82D-B246398A02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943352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Rectangle 27"/>
          <p:cNvSpPr>
            <a:spLocks noGrp="1" noChangeArrowheads="1"/>
          </p:cNvSpPr>
          <p:nvPr>
            <p:ph type="sldNum" sz="quarter" idx="10"/>
          </p:nvPr>
        </p:nvSpPr>
        <p:spPr>
          <a:xfrm>
            <a:off x="0" y="6629400"/>
            <a:ext cx="381000" cy="228600"/>
          </a:xfrm>
          <a:prstGeom prst="rect">
            <a:avLst/>
          </a:prstGeom>
          <a:ln/>
        </p:spPr>
        <p:txBody>
          <a:bodyPr/>
          <a:lstStyle>
            <a:lvl1pPr>
              <a:defRPr sz="1000">
                <a:latin typeface="Arial" pitchFamily="34" charset="0"/>
                <a:cs typeface="Arial" pitchFamily="34" charset="0"/>
              </a:defRPr>
            </a:lvl1pPr>
          </a:lstStyle>
          <a:p>
            <a:pPr>
              <a:defRPr/>
            </a:pPr>
            <a:fld id="{F19A0CDD-44C4-4351-8B7B-10E7BF58CE4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841950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251074"/>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22323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pic>
        <p:nvPicPr>
          <p:cNvPr id="5" name="Picture 4"/>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615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4727502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990600"/>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362762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l"/>
            <a:fld id="{E507B00A-00F3-40B4-9FBC-773D3E654F20}" type="slidenum">
              <a:rPr lang="en-US" smtClean="0">
                <a:solidFill>
                  <a:prstClr val="black">
                    <a:lumMod val="50000"/>
                    <a:lumOff val="50000"/>
                  </a:prstClr>
                </a:solidFill>
              </a:rPr>
              <a:pPr algn="l"/>
              <a:t>‹#›</a:t>
            </a:fld>
            <a:endParaRPr lang="en-US" dirty="0">
              <a:solidFill>
                <a:prstClr val="black">
                  <a:lumMod val="50000"/>
                  <a:lumOff val="50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a:solidFill>
                <a:prstClr val="black"/>
              </a:solidFill>
            </a:endParaRPr>
          </a:p>
        </p:txBody>
      </p:sp>
    </p:spTree>
    <p:extLst>
      <p:ext uri="{BB962C8B-B14F-4D97-AF65-F5344CB8AC3E}">
        <p14:creationId xmlns:p14="http://schemas.microsoft.com/office/powerpoint/2010/main" val="3528937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535922" y="59436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999018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3" name="Picture 2"/>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176653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3526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99824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normAutofit/>
          </a:bodyPr>
          <a:lstStyle>
            <a:lvl1pPr>
              <a:defRPr sz="2600" b="0">
                <a:solidFill>
                  <a:schemeClr val="bg1"/>
                </a:solidFill>
              </a:defRPr>
            </a:lvl1pPr>
          </a:lstStyle>
          <a:p>
            <a:r>
              <a:rPr lang="en-US" dirty="0" smtClean="0"/>
              <a:t>Click to edit Master title style</a:t>
            </a:r>
            <a:endParaRPr lang="en-US" dirty="0"/>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733618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066800"/>
            <a:ext cx="8077200" cy="3657600"/>
          </a:xfrm>
        </p:spPr>
        <p:txBody>
          <a:bodyPr/>
          <a:lstStyle/>
          <a:p>
            <a:endParaRPr lang="en-US" dirty="0"/>
          </a:p>
        </p:txBody>
      </p:sp>
      <p:sp>
        <p:nvSpPr>
          <p:cNvPr id="7" name="Text Placeholder 6"/>
          <p:cNvSpPr>
            <a:spLocks noGrp="1"/>
          </p:cNvSpPr>
          <p:nvPr>
            <p:ph type="body" sz="quarter" idx="12"/>
          </p:nvPr>
        </p:nvSpPr>
        <p:spPr>
          <a:xfrm>
            <a:off x="457200" y="48006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42096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28"/>
            <a:ext cx="7886700" cy="828772"/>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427827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251074"/>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88975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200" y="602615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615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21070504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834076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042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35922" y="59436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535922" y="59436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7120572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6343123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51481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2621346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normAutofit/>
          </a:bodyPr>
          <a:lstStyle>
            <a:lvl1pPr>
              <a:defRPr sz="2600" b="0">
                <a:solidFill>
                  <a:schemeClr val="bg1"/>
                </a:solidFill>
              </a:defRPr>
            </a:lvl1pPr>
          </a:lstStyle>
          <a:p>
            <a:r>
              <a:rPr lang="en-US" smtClean="0"/>
              <a:t>Click to edit Master title style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813390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lstStyle>
            <a:lvl1pPr>
              <a:defRPr>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457200" y="1066800"/>
            <a:ext cx="8077200" cy="3657600"/>
          </a:xfrm>
        </p:spPr>
        <p:txBody>
          <a:bodyPr/>
          <a:lstStyle/>
          <a:p>
            <a:r>
              <a:rPr lang="en-US" dirty="0" smtClean="0"/>
              <a:t>Click icon to add picture</a:t>
            </a:r>
            <a:endParaRPr lang="en-US" dirty="0"/>
          </a:p>
        </p:txBody>
      </p:sp>
      <p:sp>
        <p:nvSpPr>
          <p:cNvPr id="7" name="Text Placeholder 6"/>
          <p:cNvSpPr>
            <a:spLocks noGrp="1"/>
          </p:cNvSpPr>
          <p:nvPr>
            <p:ph type="body" sz="quarter" idx="12"/>
          </p:nvPr>
        </p:nvSpPr>
        <p:spPr>
          <a:xfrm>
            <a:off x="457200" y="4800600"/>
            <a:ext cx="8077200" cy="457200"/>
          </a:xfrm>
        </p:spPr>
        <p:txBody>
          <a:bodyPr/>
          <a:lstStyle>
            <a:lvl1pPr algn="ctr">
              <a:buNone/>
              <a:defRPr sz="2000">
                <a:solidFill>
                  <a:schemeClr val="tx1"/>
                </a:solidFill>
              </a:defRPr>
            </a:lvl1pPr>
          </a:lstStyle>
          <a:p>
            <a:pPr lvl="0"/>
            <a:r>
              <a:rPr lang="en-US" smtClean="0"/>
              <a:t>Click to edit Master text styles</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98089286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28"/>
            <a:ext cx="7886700" cy="828772"/>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255367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139744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200" y="602615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0748325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2908786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No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376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35922" y="59436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8338035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572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56534330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16108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696984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a:xfrm>
            <a:off x="647700" y="9428"/>
            <a:ext cx="7886700" cy="828772"/>
          </a:xfrm>
        </p:spPr>
        <p:txBody>
          <a:bodyPr>
            <a:normAutofit/>
          </a:bodyPr>
          <a:lstStyle>
            <a:lvl1pPr>
              <a:defRPr sz="2600" b="0">
                <a:solidFill>
                  <a:schemeClr val="bg1"/>
                </a:solidFill>
              </a:defRPr>
            </a:lvl1pPr>
          </a:lstStyle>
          <a:p>
            <a:r>
              <a:rPr lang="en-US" smtClean="0"/>
              <a:t>Click to edit Master title style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6019800"/>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1558041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28"/>
            <a:ext cx="7886700" cy="828772"/>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6007735"/>
            <a:ext cx="1874520" cy="621665"/>
          </a:xfrm>
          <a:prstGeom prst="rect">
            <a:avLst/>
          </a:prstGeom>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5="http://schemas.microsoft.com/office/word/2012/wordml" xmlns:lc="http://schemas.openxmlformats.org/drawingml/2006/lockedCanvas"/>
            </a:ext>
          </a:extLst>
        </p:spPr>
      </p:pic>
    </p:spTree>
    <p:extLst>
      <p:ext uri="{BB962C8B-B14F-4D97-AF65-F5344CB8AC3E}">
        <p14:creationId xmlns:p14="http://schemas.microsoft.com/office/powerpoint/2010/main" val="39000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209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75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_no hea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157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dirty="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40651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5" name="Content Placeholder 4"/>
          <p:cNvSpPr>
            <a:spLocks noGrp="1"/>
          </p:cNvSpPr>
          <p:nvPr>
            <p:ph sz="quarter" idx="11"/>
          </p:nvPr>
        </p:nvSpPr>
        <p:spPr>
          <a:xfrm>
            <a:off x="1676400" y="1676400"/>
            <a:ext cx="52578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143346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ti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5.ti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tif"/><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8"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47700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solidFill>
                  <a:prstClr val="white"/>
                </a:solidFill>
              </a:rPr>
              <a:pPr algn="l"/>
              <a:t>‹#›</a:t>
            </a:fld>
            <a:endParaRPr lang="en-US" dirty="0">
              <a:solidFill>
                <a:prstClr val="white"/>
              </a:solidFill>
            </a:endParaRPr>
          </a:p>
        </p:txBody>
      </p: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421015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spcBef>
          <a:spcPct val="0"/>
        </a:spcBef>
        <a:buNone/>
        <a:defRPr sz="2600" b="0" i="0" u="none" kern="1200">
          <a:solidFill>
            <a:srgbClr val="0098AA"/>
          </a:solidFill>
          <a:latin typeface="Arial"/>
          <a:ea typeface="+mj-ea"/>
          <a:cs typeface="Arial"/>
        </a:defRPr>
      </a:lvl1pPr>
    </p:titleStyle>
    <p:bodyStyle>
      <a:lvl1pPr marL="342900" indent="-342900" algn="l" defTabSz="914400" rtl="0" eaLnBrk="1" latinLnBrk="0" hangingPunct="1">
        <a:spcBef>
          <a:spcPct val="20000"/>
        </a:spcBef>
        <a:buSzPct val="100000"/>
        <a:buFontTx/>
        <a:buBlip>
          <a:blip r:embed="rId19"/>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b="0" i="0" u="none"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20"/>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477000"/>
            <a:ext cx="9144000" cy="50165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latin typeface="Calibri Light" panose="020F0302020204030204"/>
            </a:endParaRPr>
          </a:p>
        </p:txBody>
      </p:sp>
      <p:sp>
        <p:nvSpPr>
          <p:cNvPr id="12" name="Slide Number Placeholder 5"/>
          <p:cNvSpPr txBox="1">
            <a:spLocks/>
          </p:cNvSpPr>
          <p:nvPr userDrawn="1"/>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prstClr val="white"/>
                </a:solidFill>
                <a:ea typeface="Calibri" panose="020F0502020204030204" pitchFamily="34" charset="0"/>
                <a:cs typeface="Times New Roman" panose="02020603050405020304" pitchFamily="18" charset="0"/>
              </a:rPr>
              <a:t> | </a:t>
            </a:r>
            <a:fld id="{D0C9C990-79A9-48BD-8275-246184B5F984}" type="slidenum">
              <a:rPr lang="en-US" sz="900" smtClean="0">
                <a:solidFill>
                  <a:prstClr val="white"/>
                </a:solidFill>
                <a:ea typeface="Calibri" panose="020F0502020204030204" pitchFamily="34" charset="0"/>
                <a:cs typeface="Times New Roman" panose="02020603050405020304" pitchFamily="18" charset="0"/>
              </a:rPr>
              <a:pPr algn="r"/>
              <a:t>‹#›</a:t>
            </a:fld>
            <a:r>
              <a:rPr lang="en-US" sz="900" dirty="0" smtClean="0">
                <a:solidFill>
                  <a:prstClr val="white"/>
                </a:solidFill>
                <a:ea typeface="Calibri" panose="020F0502020204030204" pitchFamily="34" charset="0"/>
                <a:cs typeface="Times New Roman" panose="02020603050405020304" pitchFamily="18" charset="0"/>
              </a:rPr>
              <a:t>  </a:t>
            </a:r>
            <a:endParaRPr lang="en-US" sz="900" dirty="0" smtClean="0">
              <a:solidFill>
                <a:prstClr val="white"/>
              </a:solidFill>
              <a:cs typeface="Times New Roman" panose="02020603050405020304" pitchFamily="18" charset="0"/>
            </a:endParaRPr>
          </a:p>
        </p:txBody>
      </p:sp>
    </p:spTree>
    <p:extLst>
      <p:ext uri="{BB962C8B-B14F-4D97-AF65-F5344CB8AC3E}">
        <p14:creationId xmlns:p14="http://schemas.microsoft.com/office/powerpoint/2010/main" val="12339234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hf hd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477000"/>
            <a:ext cx="9144000" cy="50165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p:nvSpPr>
        <p:spPr>
          <a:xfrm>
            <a:off x="0" y="6638131"/>
            <a:ext cx="5364930" cy="2308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endParaRPr lang="en-US" sz="900" dirty="0">
              <a:latin typeface="Calibri" panose="020F0502020204030204" pitchFamily="34" charset="0"/>
              <a:cs typeface="Times New Roman" panose="02020603050405020304" pitchFamily="18" charset="0"/>
            </a:endParaRPr>
          </a:p>
        </p:txBody>
      </p:sp>
      <p:sp>
        <p:nvSpPr>
          <p:cNvPr id="13"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latin typeface="Calibri Light" panose="020F0302020204030204"/>
            </a:endParaRPr>
          </a:p>
        </p:txBody>
      </p:sp>
      <p:sp>
        <p:nvSpPr>
          <p:cNvPr id="14" name="Slide Number Placeholder 5"/>
          <p:cNvSpPr txBox="1">
            <a:spLocks/>
          </p:cNvSpPr>
          <p:nvPr userDrawn="1"/>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prstClr val="white"/>
                </a:solidFill>
                <a:ea typeface="Calibri" panose="020F0502020204030204" pitchFamily="34" charset="0"/>
                <a:cs typeface="Times New Roman" panose="02020603050405020304" pitchFamily="18" charset="0"/>
              </a:rPr>
              <a:t> | </a:t>
            </a:r>
            <a:fld id="{D0C9C990-79A9-48BD-8275-246184B5F984}" type="slidenum">
              <a:rPr lang="en-US" sz="900" smtClean="0">
                <a:solidFill>
                  <a:prstClr val="white"/>
                </a:solidFill>
                <a:ea typeface="Calibri" panose="020F0502020204030204" pitchFamily="34" charset="0"/>
                <a:cs typeface="Times New Roman" panose="02020603050405020304" pitchFamily="18" charset="0"/>
              </a:rPr>
              <a:pPr algn="r"/>
              <a:t>‹#›</a:t>
            </a:fld>
            <a:r>
              <a:rPr lang="en-US" sz="900" dirty="0" smtClean="0">
                <a:solidFill>
                  <a:prstClr val="white"/>
                </a:solidFill>
                <a:ea typeface="Calibri" panose="020F0502020204030204" pitchFamily="34" charset="0"/>
                <a:cs typeface="Times New Roman" panose="02020603050405020304" pitchFamily="18" charset="0"/>
              </a:rPr>
              <a:t>  </a:t>
            </a:r>
            <a:endParaRPr lang="en-US" sz="900" dirty="0" smtClean="0">
              <a:solidFill>
                <a:prstClr val="white"/>
              </a:solidFill>
              <a:cs typeface="Times New Roman" panose="02020603050405020304" pitchFamily="18" charset="0"/>
            </a:endParaRPr>
          </a:p>
        </p:txBody>
      </p:sp>
      <p:sp>
        <p:nvSpPr>
          <p:cNvPr id="15" name="Rectangle 14"/>
          <p:cNvSpPr/>
          <p:nvPr userDrawn="1"/>
        </p:nvSpPr>
        <p:spPr>
          <a:xfrm>
            <a:off x="0" y="6638131"/>
            <a:ext cx="5364930" cy="230832"/>
          </a:xfrm>
          <a:prstGeom prst="rect">
            <a:avLst/>
          </a:prstGeom>
        </p:spPr>
        <p:txBody>
          <a:bodyPr wrap="square">
            <a:spAutoFit/>
          </a:bodyPr>
          <a:lstStyle/>
          <a:p>
            <a:r>
              <a:rPr lang="en-US" sz="900" dirty="0" smtClean="0">
                <a:solidFill>
                  <a:prstClr val="black"/>
                </a:solidFill>
                <a:ea typeface="Calibri" panose="020F0502020204030204" pitchFamily="34" charset="0"/>
                <a:cs typeface="Times New Roman" panose="02020603050405020304" pitchFamily="18" charset="0"/>
              </a:rPr>
              <a:t>AHRQ Safety Program for Ambulatory Surgery</a:t>
            </a:r>
            <a:endParaRPr lang="en-US" sz="9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0652328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iming>
    <p:tnLst>
      <p:par>
        <p:cTn id="1" dur="indefinite" restart="never" nodeType="tmRoot"/>
      </p:par>
    </p:tnLst>
  </p:timing>
  <p:hf hdr="0" ft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p:nvSpPr>
        <p:spPr>
          <a:xfrm>
            <a:off x="6975834" y="654736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Module 2: Daily Huddles |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p:nvSpPr>
        <p:spPr>
          <a:xfrm>
            <a:off x="0" y="6543159"/>
            <a:ext cx="5364930" cy="3693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p>
          <a:p>
            <a:r>
              <a:rPr lang="en-US" sz="900" dirty="0" smtClean="0">
                <a:latin typeface="Calibri" panose="020F0502020204030204" pitchFamily="34" charset="0"/>
                <a:cs typeface="Times New Roman" panose="02020603050405020304" pitchFamily="18" charset="0"/>
              </a:rPr>
              <a:t>Management Practices</a:t>
            </a:r>
            <a:r>
              <a:rPr lang="en-US" sz="900" baseline="0" dirty="0" smtClean="0">
                <a:latin typeface="Calibri" panose="020F0502020204030204" pitchFamily="34" charset="0"/>
                <a:cs typeface="Times New Roman" panose="02020603050405020304" pitchFamily="18" charset="0"/>
              </a:rPr>
              <a:t> for Sustainability</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4961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9" r:id="rId9"/>
  </p:sldLayoutIdLst>
  <p:timing>
    <p:tnLst>
      <p:par>
        <p:cTn id="1" dur="indefinite" restart="never" nodeType="tmRoot"/>
      </p:par>
    </p:tnLst>
  </p:timing>
  <p:hf hdr="0" ft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pPr lvl="0"/>
            <a:r>
              <a:rPr lang="en-US" dirty="0">
                <a:solidFill>
                  <a:prstClr val="black"/>
                </a:solidFill>
              </a:rPr>
              <a:t>Management Practices for Sustainability</a:t>
            </a:r>
          </a:p>
          <a:p>
            <a:r>
              <a:rPr lang="en-US" dirty="0" smtClean="0"/>
              <a:t>Module 2: Daily Huddles</a:t>
            </a:r>
            <a:endParaRPr lang="en-US" dirty="0"/>
          </a:p>
        </p:txBody>
      </p:sp>
      <p:sp>
        <p:nvSpPr>
          <p:cNvPr id="3" name="Title 2"/>
          <p:cNvSpPr>
            <a:spLocks noGrp="1"/>
          </p:cNvSpPr>
          <p:nvPr>
            <p:ph type="title"/>
          </p:nvPr>
        </p:nvSpPr>
        <p:spPr>
          <a:xfrm>
            <a:off x="533400" y="390428"/>
            <a:ext cx="8001000" cy="828772"/>
          </a:xfrm>
        </p:spPr>
        <p:txBody>
          <a:bodyPr>
            <a:normAutofit fontScale="90000"/>
          </a:bodyPr>
          <a:lstStyle/>
          <a:p>
            <a:r>
              <a:rPr lang="en-US" dirty="0" smtClean="0"/>
              <a:t>AHRQ Safety Program for Ambulatory Surgery</a:t>
            </a:r>
            <a:endParaRPr lang="en-US" dirty="0"/>
          </a:p>
        </p:txBody>
      </p:sp>
      <p:sp>
        <p:nvSpPr>
          <p:cNvPr id="4" name="TextBox 3"/>
          <p:cNvSpPr txBox="1"/>
          <p:nvPr/>
        </p:nvSpPr>
        <p:spPr>
          <a:xfrm>
            <a:off x="6934200" y="6353145"/>
            <a:ext cx="2057400" cy="400110"/>
          </a:xfrm>
          <a:prstGeom prst="rect">
            <a:avLst/>
          </a:prstGeom>
          <a:noFill/>
        </p:spPr>
        <p:txBody>
          <a:bodyPr wrap="square" rtlCol="0">
            <a:spAutoFit/>
          </a:bodyPr>
          <a:lstStyle/>
          <a:p>
            <a:pPr algn="r"/>
            <a:r>
              <a:rPr lang="en-US" sz="1000" dirty="0" smtClean="0">
                <a:solidFill>
                  <a:schemeClr val="bg1"/>
                </a:solidFill>
              </a:rPr>
              <a:t>AHRQ Pub. No. 16(17)-0019-4-EF</a:t>
            </a:r>
          </a:p>
          <a:p>
            <a:pPr algn="r"/>
            <a:r>
              <a:rPr lang="en-US" sz="1000" dirty="0" smtClean="0">
                <a:solidFill>
                  <a:schemeClr val="bg1"/>
                </a:solidFill>
              </a:rPr>
              <a:t>May 2017</a:t>
            </a:r>
            <a:endParaRPr lang="en-US" sz="1000" dirty="0">
              <a:solidFill>
                <a:schemeClr val="bg1"/>
              </a:solidFill>
            </a:endParaRPr>
          </a:p>
        </p:txBody>
      </p:sp>
    </p:spTree>
    <p:extLst>
      <p:ext uri="{BB962C8B-B14F-4D97-AF65-F5344CB8AC3E}">
        <p14:creationId xmlns:p14="http://schemas.microsoft.com/office/powerpoint/2010/main" val="362805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and Implementation: Common Problems and Tips</a:t>
            </a:r>
            <a:endParaRPr lang="en-US" dirty="0"/>
          </a:p>
        </p:txBody>
      </p:sp>
      <p:graphicFrame>
        <p:nvGraphicFramePr>
          <p:cNvPr id="7" name="Content Placeholder 6" title="Common Problems and Tips"/>
          <p:cNvGraphicFramePr>
            <a:graphicFrameLocks noGrp="1"/>
          </p:cNvGraphicFramePr>
          <p:nvPr>
            <p:ph sz="quarter" idx="4294967295"/>
            <p:extLst>
              <p:ext uri="{D42A27DB-BD31-4B8C-83A1-F6EECF244321}">
                <p14:modId xmlns:p14="http://schemas.microsoft.com/office/powerpoint/2010/main" val="3233344277"/>
              </p:ext>
            </p:extLst>
          </p:nvPr>
        </p:nvGraphicFramePr>
        <p:xfrm>
          <a:off x="457200" y="1752600"/>
          <a:ext cx="8153400" cy="3200400"/>
        </p:xfrm>
        <a:graphic>
          <a:graphicData uri="http://schemas.openxmlformats.org/drawingml/2006/table">
            <a:tbl>
              <a:tblPr firstRow="1" bandRow="1">
                <a:tableStyleId>{5C22544A-7EE6-4342-B048-85BDC9FD1C3A}</a:tableStyleId>
              </a:tblPr>
              <a:tblGrid>
                <a:gridCol w="2717800"/>
                <a:gridCol w="2717800"/>
                <a:gridCol w="2717800"/>
              </a:tblGrid>
              <a:tr h="1434662">
                <a:tc>
                  <a:txBody>
                    <a:bodyPr/>
                    <a:lstStyle/>
                    <a:p>
                      <a:r>
                        <a:rPr lang="en-US" dirty="0" smtClean="0"/>
                        <a:t>Problem #1: Huddles don’t take place when facilitator is absent or busy</a:t>
                      </a:r>
                      <a:endParaRPr lang="en-US" dirty="0"/>
                    </a:p>
                  </a:txBody>
                  <a:tcPr/>
                </a:tc>
                <a:tc>
                  <a:txBody>
                    <a:bodyPr/>
                    <a:lstStyle/>
                    <a:p>
                      <a:r>
                        <a:rPr lang="en-US" dirty="0" smtClean="0"/>
                        <a:t>Problem #2: Staff turnover has made sustaining the huddle difficult</a:t>
                      </a:r>
                      <a:endParaRPr lang="en-US" dirty="0"/>
                    </a:p>
                  </a:txBody>
                  <a:tcPr/>
                </a:tc>
                <a:tc>
                  <a:txBody>
                    <a:bodyPr/>
                    <a:lstStyle/>
                    <a:p>
                      <a:r>
                        <a:rPr lang="en-US" dirty="0" smtClean="0"/>
                        <a:t>Problem #3: Staff</a:t>
                      </a:r>
                      <a:r>
                        <a:rPr lang="en-US" baseline="0" dirty="0" smtClean="0"/>
                        <a:t> seem not to see the benefit of the huddle</a:t>
                      </a:r>
                      <a:endParaRPr lang="en-US" dirty="0"/>
                    </a:p>
                  </a:txBody>
                  <a:tcPr/>
                </a:tc>
              </a:tr>
              <a:tr h="1765738">
                <a:tc>
                  <a:txBody>
                    <a:bodyPr/>
                    <a:lstStyle/>
                    <a:p>
                      <a:r>
                        <a:rPr lang="en-US" b="0" dirty="0" smtClean="0"/>
                        <a:t>Solution #1: Cross-train</a:t>
                      </a:r>
                      <a:r>
                        <a:rPr lang="en-US" b="0" baseline="0" dirty="0" smtClean="0"/>
                        <a:t> multiple staff</a:t>
                      </a:r>
                      <a:endParaRPr lang="en-US" b="0" dirty="0"/>
                    </a:p>
                  </a:txBody>
                  <a:tcPr/>
                </a:tc>
                <a:tc>
                  <a:txBody>
                    <a:bodyPr/>
                    <a:lstStyle/>
                    <a:p>
                      <a:r>
                        <a:rPr lang="en-US" dirty="0" smtClean="0"/>
                        <a:t>Solution #2: Ensure</a:t>
                      </a:r>
                      <a:r>
                        <a:rPr lang="en-US" baseline="0" dirty="0" smtClean="0"/>
                        <a:t> that understanding of purpose and structure of huddle is part of staff onboarding materials</a:t>
                      </a:r>
                      <a:endParaRPr lang="en-US" dirty="0"/>
                    </a:p>
                  </a:txBody>
                  <a:tcPr/>
                </a:tc>
                <a:tc>
                  <a:txBody>
                    <a:bodyPr/>
                    <a:lstStyle/>
                    <a:p>
                      <a:r>
                        <a:rPr lang="en-US" dirty="0" smtClean="0"/>
                        <a:t>Solution #3:</a:t>
                      </a:r>
                      <a:r>
                        <a:rPr lang="en-US" baseline="0" dirty="0" smtClean="0"/>
                        <a:t> Be sure to follow through on problems identified during huddle; over time, solved problems will win staff over</a:t>
                      </a:r>
                      <a:endParaRPr lang="en-US" dirty="0"/>
                    </a:p>
                  </a:txBody>
                  <a:tcPr/>
                </a:tc>
              </a:tr>
            </a:tbl>
          </a:graphicData>
        </a:graphic>
      </p:graphicFrame>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10</a:t>
            </a:fld>
            <a:endParaRPr lang="en-US" dirty="0">
              <a:solidFill>
                <a:prstClr val="white"/>
              </a:solidFill>
            </a:endParaRPr>
          </a:p>
        </p:txBody>
      </p:sp>
    </p:spTree>
    <p:extLst>
      <p:ext uri="{BB962C8B-B14F-4D97-AF65-F5344CB8AC3E}">
        <p14:creationId xmlns:p14="http://schemas.microsoft.com/office/powerpoint/2010/main" val="3361870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Testimonials About the Benefits of Daily </a:t>
            </a:r>
            <a:r>
              <a:rPr lang="en-US" dirty="0"/>
              <a:t>H</a:t>
            </a:r>
            <a:r>
              <a:rPr lang="en-US" dirty="0" smtClean="0"/>
              <a:t>uddles in the ASC Environment</a:t>
            </a:r>
            <a:endParaRPr lang="en-US" dirty="0"/>
          </a:p>
        </p:txBody>
      </p:sp>
      <p:sp>
        <p:nvSpPr>
          <p:cNvPr id="4" name="Content Placeholder 3"/>
          <p:cNvSpPr>
            <a:spLocks noGrp="1"/>
          </p:cNvSpPr>
          <p:nvPr>
            <p:ph sz="quarter" idx="4294967295"/>
          </p:nvPr>
        </p:nvSpPr>
        <p:spPr>
          <a:xfrm>
            <a:off x="304800" y="1676400"/>
            <a:ext cx="8153400" cy="3429000"/>
          </a:xfrm>
        </p:spPr>
        <p:txBody>
          <a:bodyPr>
            <a:normAutofit fontScale="62500" lnSpcReduction="20000"/>
          </a:bodyPr>
          <a:lstStyle/>
          <a:p>
            <a:pPr marL="288925" indent="0">
              <a:buNone/>
            </a:pPr>
            <a:r>
              <a:rPr lang="en-US" dirty="0" smtClean="0"/>
              <a:t>“</a:t>
            </a:r>
            <a:r>
              <a:rPr lang="en-US" i="1" dirty="0"/>
              <a:t>Prior to the </a:t>
            </a:r>
            <a:r>
              <a:rPr lang="en-US" i="1" dirty="0" smtClean="0"/>
              <a:t>implementation </a:t>
            </a:r>
            <a:r>
              <a:rPr lang="en-US" i="1" dirty="0"/>
              <a:t>of </a:t>
            </a:r>
            <a:r>
              <a:rPr lang="en-US" i="1" dirty="0" smtClean="0"/>
              <a:t>daily huddles </a:t>
            </a:r>
            <a:r>
              <a:rPr lang="en-US" i="1" dirty="0"/>
              <a:t>our employees rated the facility Safety Culture Survey as 82.5% (2014</a:t>
            </a:r>
            <a:r>
              <a:rPr lang="en-US" i="1" dirty="0" smtClean="0"/>
              <a:t>).</a:t>
            </a:r>
            <a:endParaRPr lang="en-US" dirty="0"/>
          </a:p>
          <a:p>
            <a:endParaRPr lang="en-US" i="1" dirty="0"/>
          </a:p>
          <a:p>
            <a:pPr marL="344488" indent="0">
              <a:buNone/>
            </a:pPr>
            <a:r>
              <a:rPr lang="en-US" i="1" dirty="0"/>
              <a:t>T</a:t>
            </a:r>
            <a:r>
              <a:rPr lang="en-US" i="1" dirty="0" smtClean="0"/>
              <a:t>wo </a:t>
            </a:r>
            <a:r>
              <a:rPr lang="en-US" i="1" dirty="0"/>
              <a:t>months after initiating the huddle format throughout our facility,  we surveyed our employees again and experienced a </a:t>
            </a:r>
            <a:r>
              <a:rPr lang="en-US" i="1" dirty="0" smtClean="0"/>
              <a:t>10.83 percentage-point </a:t>
            </a:r>
            <a:r>
              <a:rPr lang="en-US" i="1" dirty="0"/>
              <a:t>increase (93.33%).</a:t>
            </a:r>
            <a:endParaRPr lang="en-US" dirty="0"/>
          </a:p>
          <a:p>
            <a:endParaRPr lang="en-US" i="1" dirty="0" smtClean="0"/>
          </a:p>
          <a:p>
            <a:pPr marL="344488" indent="0">
              <a:buNone/>
            </a:pPr>
            <a:r>
              <a:rPr lang="en-US" i="1" dirty="0" smtClean="0"/>
              <a:t>Daily </a:t>
            </a:r>
            <a:r>
              <a:rPr lang="en-US" i="1" dirty="0"/>
              <a:t>huddles have given employees a role and a voice! </a:t>
            </a:r>
            <a:r>
              <a:rPr lang="en-US" i="1" dirty="0" smtClean="0"/>
              <a:t>Thank you, IHI, </a:t>
            </a:r>
            <a:r>
              <a:rPr lang="en-US" i="1" dirty="0"/>
              <a:t>for sharing your expertise in improving our facility </a:t>
            </a:r>
            <a:r>
              <a:rPr lang="en-US" i="1" dirty="0" smtClean="0"/>
              <a:t>safety </a:t>
            </a:r>
            <a:r>
              <a:rPr lang="en-US" i="1" dirty="0"/>
              <a:t>c</a:t>
            </a:r>
            <a:r>
              <a:rPr lang="en-US" i="1" dirty="0" smtClean="0"/>
              <a:t>ulture!”</a:t>
            </a:r>
            <a:endParaRPr lang="en-US" dirty="0"/>
          </a:p>
          <a:p>
            <a:endParaRPr lang="en-US" dirty="0" smtClean="0"/>
          </a:p>
          <a:p>
            <a:pPr lvl="1"/>
            <a:r>
              <a:rPr lang="en-US" dirty="0" smtClean="0"/>
              <a:t>ASC Quality Manager</a:t>
            </a:r>
            <a:endParaRPr lang="en-US" dirty="0"/>
          </a:p>
          <a:p>
            <a:endParaRPr lang="en-US" dirty="0" smtClean="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11</a:t>
            </a:fld>
            <a:endParaRPr lang="en-US" dirty="0">
              <a:solidFill>
                <a:prstClr val="white"/>
              </a:solidFill>
            </a:endParaRPr>
          </a:p>
        </p:txBody>
      </p:sp>
    </p:spTree>
    <p:extLst>
      <p:ext uri="{BB962C8B-B14F-4D97-AF65-F5344CB8AC3E}">
        <p14:creationId xmlns:p14="http://schemas.microsoft.com/office/powerpoint/2010/main" val="2836342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Frontline Management System To Promote         Safety Standard Work</a:t>
            </a:r>
            <a:endParaRPr lang="en-US" dirty="0"/>
          </a:p>
        </p:txBody>
      </p:sp>
      <p:pic>
        <p:nvPicPr>
          <p:cNvPr id="5" name="Picture 4" descr="This image shows the interactions between the different elements of the frontline management system.  The elements include standard safety work by staff, the daily safety huddle, visual management, escalation, observation of safety work, problem solving, and integration with leaders.  The image shows how these elements are mutually reenforcing to effect sustained improvement." title="A Frontline Management System to Promote Safety Standard Work"/>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65860"/>
            <a:ext cx="4583430" cy="4777740"/>
          </a:xfrm>
          <a:prstGeom prst="rect">
            <a:avLst/>
          </a:prstGeom>
          <a:noFill/>
          <a:ln>
            <a:noFill/>
          </a:ln>
        </p:spPr>
      </p:pic>
    </p:spTree>
    <p:extLst>
      <p:ext uri="{BB962C8B-B14F-4D97-AF65-F5344CB8AC3E}">
        <p14:creationId xmlns:p14="http://schemas.microsoft.com/office/powerpoint/2010/main" val="424269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Daily Huddle and Why Is It Important?</a:t>
            </a:r>
            <a:endParaRPr lang="en-US" dirty="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3</a:t>
            </a:fld>
            <a:endParaRPr lang="en-US" dirty="0">
              <a:solidFill>
                <a:prstClr val="white"/>
              </a:solidFill>
            </a:endParaRPr>
          </a:p>
        </p:txBody>
      </p:sp>
      <p:graphicFrame>
        <p:nvGraphicFramePr>
          <p:cNvPr id="4" name="Table 3" title="What Is a Daily Huddle and Why Is It Important?"/>
          <p:cNvGraphicFramePr>
            <a:graphicFrameLocks noGrp="1"/>
          </p:cNvGraphicFramePr>
          <p:nvPr>
            <p:extLst>
              <p:ext uri="{D42A27DB-BD31-4B8C-83A1-F6EECF244321}">
                <p14:modId xmlns:p14="http://schemas.microsoft.com/office/powerpoint/2010/main" val="1136471943"/>
              </p:ext>
            </p:extLst>
          </p:nvPr>
        </p:nvGraphicFramePr>
        <p:xfrm>
          <a:off x="609600" y="1752600"/>
          <a:ext cx="8077200" cy="2946400"/>
        </p:xfrm>
        <a:graphic>
          <a:graphicData uri="http://schemas.openxmlformats.org/drawingml/2006/table">
            <a:tbl>
              <a:tblPr firstRow="1" bandRow="1">
                <a:tableStyleId>{5C22544A-7EE6-4342-B048-85BDC9FD1C3A}</a:tableStyleId>
              </a:tblPr>
              <a:tblGrid>
                <a:gridCol w="4038600"/>
                <a:gridCol w="4038600"/>
              </a:tblGrid>
              <a:tr h="641266">
                <a:tc>
                  <a:txBody>
                    <a:bodyPr/>
                    <a:lstStyle/>
                    <a:p>
                      <a:r>
                        <a:rPr lang="en-US" dirty="0" smtClean="0"/>
                        <a:t>WHAT?</a:t>
                      </a:r>
                      <a:endParaRPr lang="en-US" dirty="0"/>
                    </a:p>
                  </a:txBody>
                  <a:tcPr/>
                </a:tc>
                <a:tc>
                  <a:txBody>
                    <a:bodyPr/>
                    <a:lstStyle/>
                    <a:p>
                      <a:r>
                        <a:rPr lang="en-US" dirty="0" smtClean="0"/>
                        <a:t>WHY?</a:t>
                      </a:r>
                      <a:endParaRPr lang="en-US" dirty="0"/>
                    </a:p>
                  </a:txBody>
                  <a:tcPr/>
                </a:tc>
              </a:tr>
              <a:tr h="2305134">
                <a:tc>
                  <a:txBody>
                    <a:bodyPr/>
                    <a:lstStyle/>
                    <a:p>
                      <a:pPr marL="285750" indent="-285750">
                        <a:buFont typeface="Arial" panose="020B0604020202020204" pitchFamily="34" charset="0"/>
                        <a:buChar char="•"/>
                      </a:pPr>
                      <a:r>
                        <a:rPr lang="en-US" dirty="0" smtClean="0"/>
                        <a:t>Short, standup meeting, typically</a:t>
                      </a:r>
                      <a:r>
                        <a:rPr lang="en-US" baseline="0" dirty="0" smtClean="0"/>
                        <a:t> once per day</a:t>
                      </a:r>
                    </a:p>
                    <a:p>
                      <a:pPr marL="285750" indent="-285750">
                        <a:buFont typeface="Arial" panose="020B0604020202020204" pitchFamily="34" charset="0"/>
                        <a:buChar char="•"/>
                      </a:pPr>
                      <a:r>
                        <a:rPr lang="en-US" baseline="0" dirty="0" smtClean="0"/>
                        <a:t>Orients team to regular safety standard work, concerns, and improvement projects</a:t>
                      </a:r>
                    </a:p>
                  </a:txBody>
                  <a:tcPr/>
                </a:tc>
                <a:tc>
                  <a:txBody>
                    <a:bodyPr/>
                    <a:lstStyle/>
                    <a:p>
                      <a:pPr marL="285750" indent="-285750">
                        <a:buFont typeface="Arial" panose="020B0604020202020204" pitchFamily="34" charset="0"/>
                        <a:buChar char="•"/>
                      </a:pPr>
                      <a:r>
                        <a:rPr lang="en-US" dirty="0" smtClean="0"/>
                        <a:t>Gives you and your team way to maintain focus on safety, day by day</a:t>
                      </a:r>
                    </a:p>
                    <a:p>
                      <a:pPr marL="285750" indent="-285750">
                        <a:buFont typeface="Arial" panose="020B0604020202020204" pitchFamily="34" charset="0"/>
                        <a:buChar char="•"/>
                      </a:pPr>
                      <a:r>
                        <a:rPr lang="en-US" dirty="0" smtClean="0"/>
                        <a:t>Opportunity to look back at </a:t>
                      </a:r>
                      <a:r>
                        <a:rPr lang="en-US" u="sng" dirty="0" smtClean="0"/>
                        <a:t>yesterday’s</a:t>
                      </a:r>
                      <a:r>
                        <a:rPr lang="en-US" u="none" dirty="0" smtClean="0"/>
                        <a:t> work to review safety performance</a:t>
                      </a:r>
                    </a:p>
                    <a:p>
                      <a:pPr marL="285750" indent="-285750">
                        <a:buFont typeface="Arial" panose="020B0604020202020204" pitchFamily="34" charset="0"/>
                        <a:buChar char="•"/>
                      </a:pPr>
                      <a:r>
                        <a:rPr lang="en-US" u="none" dirty="0" smtClean="0"/>
                        <a:t>Opportunity to</a:t>
                      </a:r>
                      <a:r>
                        <a:rPr lang="en-US" u="none" baseline="0" dirty="0" smtClean="0"/>
                        <a:t> look ahead to patients scheduled for </a:t>
                      </a:r>
                      <a:r>
                        <a:rPr lang="en-US" u="sng" baseline="0" dirty="0" smtClean="0"/>
                        <a:t>today</a:t>
                      </a:r>
                      <a:r>
                        <a:rPr lang="en-US" u="none" baseline="0" dirty="0" smtClean="0"/>
                        <a:t>, flagging safety concerns</a:t>
                      </a:r>
                      <a:endParaRPr lang="en-US" dirty="0"/>
                    </a:p>
                  </a:txBody>
                  <a:tcPr/>
                </a:tc>
              </a:tr>
            </a:tbl>
          </a:graphicData>
        </a:graphic>
      </p:graphicFrame>
    </p:spTree>
    <p:extLst>
      <p:ext uri="{BB962C8B-B14F-4D97-AF65-F5344CB8AC3E}">
        <p14:creationId xmlns:p14="http://schemas.microsoft.com/office/powerpoint/2010/main" val="67504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Huddle For?</a:t>
            </a:r>
            <a:endParaRPr lang="en-US" dirty="0"/>
          </a:p>
        </p:txBody>
      </p:sp>
      <p:sp>
        <p:nvSpPr>
          <p:cNvPr id="4" name="Content Placeholder 3" title="Consider these business units in your ASC:"/>
          <p:cNvSpPr>
            <a:spLocks noGrp="1"/>
          </p:cNvSpPr>
          <p:nvPr>
            <p:ph sz="quarter" idx="4294967295"/>
          </p:nvPr>
        </p:nvSpPr>
        <p:spPr>
          <a:xfrm>
            <a:off x="228600" y="1143000"/>
            <a:ext cx="8915400" cy="1752600"/>
          </a:xfrm>
        </p:spPr>
        <p:txBody>
          <a:bodyPr/>
          <a:lstStyle/>
          <a:p>
            <a:pPr marL="0" indent="0">
              <a:buNone/>
            </a:pPr>
            <a:r>
              <a:rPr lang="en-US" sz="2800" dirty="0" smtClean="0"/>
              <a:t>Consider these business units in your ASC:</a:t>
            </a:r>
          </a:p>
          <a:p>
            <a:pPr marL="0" indent="0">
              <a:buNone/>
            </a:pPr>
            <a:endParaRPr lang="en-US" dirty="0"/>
          </a:p>
          <a:p>
            <a:pPr marL="0" indent="0">
              <a:buNone/>
            </a:pPr>
            <a:endParaRPr lang="en-US" dirty="0" smtClean="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4</a:t>
            </a:fld>
            <a:endParaRPr lang="en-US" dirty="0">
              <a:solidFill>
                <a:prstClr val="white"/>
              </a:solidFill>
            </a:endParaRPr>
          </a:p>
        </p:txBody>
      </p:sp>
      <p:graphicFrame>
        <p:nvGraphicFramePr>
          <p:cNvPr id="5" name="Table 4" descr="Operating room team&#10;Preoperative team&#10;Postoperative team&#10;Front office and scheduling team&#10;Sterilization team&#10;&#10;"/>
          <p:cNvGraphicFramePr>
            <a:graphicFrameLocks noGrp="1"/>
          </p:cNvGraphicFramePr>
          <p:nvPr>
            <p:extLst>
              <p:ext uri="{D42A27DB-BD31-4B8C-83A1-F6EECF244321}">
                <p14:modId xmlns:p14="http://schemas.microsoft.com/office/powerpoint/2010/main" val="1491911946"/>
              </p:ext>
            </p:extLst>
          </p:nvPr>
        </p:nvGraphicFramePr>
        <p:xfrm>
          <a:off x="414950" y="1828800"/>
          <a:ext cx="8424250" cy="1188720"/>
        </p:xfrm>
        <a:graphic>
          <a:graphicData uri="http://schemas.openxmlformats.org/drawingml/2006/table">
            <a:tbl>
              <a:tblPr firstRow="1" bandRow="1">
                <a:tableStyleId>{5C22544A-7EE6-4342-B048-85BDC9FD1C3A}</a:tableStyleId>
              </a:tblPr>
              <a:tblGrid>
                <a:gridCol w="4212125"/>
                <a:gridCol w="4212125"/>
              </a:tblGrid>
              <a:tr h="381000">
                <a:tc>
                  <a:txBody>
                    <a:bodyPr/>
                    <a:lstStyle/>
                    <a:p>
                      <a:pPr marL="285750" indent="-285750">
                        <a:buFont typeface="Arial" panose="020B0604020202020204" pitchFamily="34" charset="0"/>
                        <a:buChar char="•"/>
                      </a:pPr>
                      <a:r>
                        <a:rPr lang="en-US" sz="2400" b="0" dirty="0" smtClean="0">
                          <a:solidFill>
                            <a:schemeClr val="tx1"/>
                          </a:solidFill>
                        </a:rPr>
                        <a:t>Operating room</a:t>
                      </a:r>
                      <a:r>
                        <a:rPr lang="en-US" sz="2400" b="0" baseline="0" dirty="0" smtClean="0">
                          <a:solidFill>
                            <a:schemeClr val="tx1"/>
                          </a:solidFill>
                        </a:rPr>
                        <a:t> team</a:t>
                      </a:r>
                    </a:p>
                    <a:p>
                      <a:pPr marL="285750" indent="-285750">
                        <a:buFont typeface="Arial" panose="020B0604020202020204" pitchFamily="34" charset="0"/>
                        <a:buChar char="•"/>
                      </a:pPr>
                      <a:r>
                        <a:rPr lang="en-US" sz="2400" b="0" baseline="0" dirty="0" smtClean="0">
                          <a:solidFill>
                            <a:schemeClr val="tx1"/>
                          </a:solidFill>
                        </a:rPr>
                        <a:t>Preoperative team</a:t>
                      </a:r>
                    </a:p>
                    <a:p>
                      <a:pPr marL="285750" indent="-285750">
                        <a:buFont typeface="Arial" panose="020B0604020202020204" pitchFamily="34" charset="0"/>
                        <a:buChar char="•"/>
                      </a:pPr>
                      <a:r>
                        <a:rPr lang="en-US" sz="2400" b="0" baseline="0" dirty="0" smtClean="0">
                          <a:solidFill>
                            <a:schemeClr val="tx1"/>
                          </a:solidFill>
                        </a:rPr>
                        <a:t>Postoperative team</a:t>
                      </a:r>
                      <a:endParaRPr lang="en-US" sz="2400" b="0" dirty="0">
                        <a:solidFill>
                          <a:schemeClr val="tx1"/>
                        </a:solidFill>
                      </a:endParaRPr>
                    </a:p>
                  </a:txBody>
                  <a:tcPr>
                    <a:noFill/>
                  </a:tcPr>
                </a:tc>
                <a:tc>
                  <a:txBody>
                    <a:bodyPr/>
                    <a:lstStyle/>
                    <a:p>
                      <a:pPr marL="285750" indent="-285750">
                        <a:buFont typeface="Arial" panose="020B0604020202020204" pitchFamily="34" charset="0"/>
                        <a:buChar char="•"/>
                      </a:pPr>
                      <a:r>
                        <a:rPr lang="en-US" sz="2400" b="0" dirty="0" smtClean="0">
                          <a:solidFill>
                            <a:schemeClr val="tx1"/>
                          </a:solidFill>
                        </a:rPr>
                        <a:t>Front office and scheduling team</a:t>
                      </a:r>
                    </a:p>
                    <a:p>
                      <a:pPr marL="285750" indent="-285750">
                        <a:buFont typeface="Arial" panose="020B0604020202020204" pitchFamily="34" charset="0"/>
                        <a:buChar char="•"/>
                      </a:pPr>
                      <a:r>
                        <a:rPr lang="en-US" sz="2400" b="0" dirty="0" smtClean="0">
                          <a:solidFill>
                            <a:schemeClr val="tx1"/>
                          </a:solidFill>
                        </a:rPr>
                        <a:t>Sterilization team</a:t>
                      </a:r>
                      <a:endParaRPr lang="en-US" sz="2400" b="0" dirty="0">
                        <a:solidFill>
                          <a:schemeClr val="tx1"/>
                        </a:solidFill>
                      </a:endParaRPr>
                    </a:p>
                  </a:txBody>
                  <a:tcPr>
                    <a:noFill/>
                  </a:tcPr>
                </a:tc>
              </a:tr>
            </a:tbl>
          </a:graphicData>
        </a:graphic>
      </p:graphicFrame>
      <p:sp>
        <p:nvSpPr>
          <p:cNvPr id="6" name="TextBox 5"/>
          <p:cNvSpPr txBox="1"/>
          <p:nvPr/>
        </p:nvSpPr>
        <p:spPr>
          <a:xfrm>
            <a:off x="228600" y="3429000"/>
            <a:ext cx="8077200" cy="523220"/>
          </a:xfrm>
          <a:prstGeom prst="rect">
            <a:avLst/>
          </a:prstGeom>
          <a:noFill/>
        </p:spPr>
        <p:txBody>
          <a:bodyPr wrap="square" rtlCol="0">
            <a:spAutoFit/>
          </a:bodyPr>
          <a:lstStyle/>
          <a:p>
            <a:r>
              <a:rPr lang="en-US" sz="2800" dirty="0" smtClean="0">
                <a:cs typeface="Arial" panose="020B0604020202020204" pitchFamily="34" charset="0"/>
              </a:rPr>
              <a:t>Consider these staff roles:</a:t>
            </a:r>
            <a:endParaRPr lang="en-US" sz="2800" dirty="0">
              <a:cs typeface="Arial" panose="020B0604020202020204" pitchFamily="34" charset="0"/>
            </a:endParaRPr>
          </a:p>
        </p:txBody>
      </p:sp>
      <p:graphicFrame>
        <p:nvGraphicFramePr>
          <p:cNvPr id="8" name="Table 7" descr="Staff nurses&#10;Charge nurses&#10;Nurse managers&#10;Administrators&#10;Anesthesia staff&#10;Technicians&#10;Schedulers&#10;Physicians&#10;"/>
          <p:cNvGraphicFramePr>
            <a:graphicFrameLocks noGrp="1"/>
          </p:cNvGraphicFramePr>
          <p:nvPr>
            <p:extLst>
              <p:ext uri="{D42A27DB-BD31-4B8C-83A1-F6EECF244321}">
                <p14:modId xmlns:p14="http://schemas.microsoft.com/office/powerpoint/2010/main" val="3884761383"/>
              </p:ext>
            </p:extLst>
          </p:nvPr>
        </p:nvGraphicFramePr>
        <p:xfrm>
          <a:off x="491150" y="4084320"/>
          <a:ext cx="8424250" cy="1554480"/>
        </p:xfrm>
        <a:graphic>
          <a:graphicData uri="http://schemas.openxmlformats.org/drawingml/2006/table">
            <a:tbl>
              <a:tblPr firstRow="1" bandRow="1">
                <a:tableStyleId>{5C22544A-7EE6-4342-B048-85BDC9FD1C3A}</a:tableStyleId>
              </a:tblPr>
              <a:tblGrid>
                <a:gridCol w="4212125"/>
                <a:gridCol w="4212125"/>
              </a:tblGrid>
              <a:tr h="381000">
                <a:tc>
                  <a:txBody>
                    <a:bodyPr/>
                    <a:lstStyle/>
                    <a:p>
                      <a:pPr marL="285750" indent="-285750">
                        <a:buFont typeface="Arial" panose="020B0604020202020204" pitchFamily="34" charset="0"/>
                        <a:buChar char="•"/>
                      </a:pPr>
                      <a:r>
                        <a:rPr lang="en-US" sz="2400" b="0" dirty="0" smtClean="0">
                          <a:solidFill>
                            <a:schemeClr val="tx1"/>
                          </a:solidFill>
                        </a:rPr>
                        <a:t>Staff nurses</a:t>
                      </a:r>
                      <a:endParaRPr lang="en-US" sz="2400" b="0" baseline="0" dirty="0" smtClean="0">
                        <a:solidFill>
                          <a:schemeClr val="tx1"/>
                        </a:solidFill>
                      </a:endParaRPr>
                    </a:p>
                    <a:p>
                      <a:pPr marL="285750" indent="-285750">
                        <a:buFont typeface="Arial" panose="020B0604020202020204" pitchFamily="34" charset="0"/>
                        <a:buChar char="•"/>
                      </a:pPr>
                      <a:r>
                        <a:rPr lang="en-US" sz="2400" b="0" baseline="0" dirty="0" smtClean="0">
                          <a:solidFill>
                            <a:schemeClr val="tx1"/>
                          </a:solidFill>
                        </a:rPr>
                        <a:t>Charge nurses</a:t>
                      </a:r>
                    </a:p>
                    <a:p>
                      <a:pPr marL="285750" indent="-285750">
                        <a:buFont typeface="Arial" panose="020B0604020202020204" pitchFamily="34" charset="0"/>
                        <a:buChar char="•"/>
                      </a:pPr>
                      <a:r>
                        <a:rPr lang="en-US" sz="2400" b="0" baseline="0" dirty="0" smtClean="0">
                          <a:solidFill>
                            <a:schemeClr val="tx1"/>
                          </a:solidFill>
                        </a:rPr>
                        <a:t>Nurse managers</a:t>
                      </a:r>
                    </a:p>
                    <a:p>
                      <a:pPr marL="285750" indent="-285750">
                        <a:buFont typeface="Arial" panose="020B0604020202020204" pitchFamily="34" charset="0"/>
                        <a:buChar char="•"/>
                      </a:pPr>
                      <a:r>
                        <a:rPr lang="en-US" sz="2400" b="0" baseline="0" dirty="0" smtClean="0">
                          <a:solidFill>
                            <a:schemeClr val="tx1"/>
                          </a:solidFill>
                        </a:rPr>
                        <a:t>Administrators</a:t>
                      </a:r>
                    </a:p>
                  </a:txBody>
                  <a:tcPr>
                    <a:noFill/>
                  </a:tcPr>
                </a:tc>
                <a:tc>
                  <a:txBody>
                    <a:bodyPr/>
                    <a:lstStyle/>
                    <a:p>
                      <a:pPr marL="285750" indent="-285750">
                        <a:buFont typeface="Arial" panose="020B0604020202020204" pitchFamily="34" charset="0"/>
                        <a:buChar char="•"/>
                      </a:pPr>
                      <a:r>
                        <a:rPr lang="en-US" sz="2400" b="0" dirty="0" smtClean="0">
                          <a:solidFill>
                            <a:schemeClr val="tx1"/>
                          </a:solidFill>
                        </a:rPr>
                        <a:t>Anesthesia staff</a:t>
                      </a:r>
                    </a:p>
                    <a:p>
                      <a:pPr marL="285750" indent="-285750">
                        <a:buFont typeface="Arial" panose="020B0604020202020204" pitchFamily="34" charset="0"/>
                        <a:buChar char="•"/>
                      </a:pPr>
                      <a:r>
                        <a:rPr lang="en-US" sz="2400" b="0" dirty="0" smtClean="0">
                          <a:solidFill>
                            <a:schemeClr val="tx1"/>
                          </a:solidFill>
                        </a:rPr>
                        <a:t>Technicians</a:t>
                      </a:r>
                    </a:p>
                    <a:p>
                      <a:pPr marL="285750" indent="-285750">
                        <a:buFont typeface="Arial" panose="020B0604020202020204" pitchFamily="34" charset="0"/>
                        <a:buChar char="•"/>
                      </a:pPr>
                      <a:r>
                        <a:rPr lang="en-US" sz="2400" b="0" dirty="0" smtClean="0">
                          <a:solidFill>
                            <a:schemeClr val="tx1"/>
                          </a:solidFill>
                        </a:rPr>
                        <a:t>Schedulers</a:t>
                      </a:r>
                    </a:p>
                    <a:p>
                      <a:pPr marL="285750" indent="-285750">
                        <a:buFont typeface="Arial" panose="020B0604020202020204" pitchFamily="34" charset="0"/>
                        <a:buChar char="•"/>
                      </a:pPr>
                      <a:r>
                        <a:rPr lang="en-US" sz="2400" b="0" dirty="0" smtClean="0">
                          <a:solidFill>
                            <a:schemeClr val="tx1"/>
                          </a:solidFill>
                        </a:rPr>
                        <a:t>Physicians</a:t>
                      </a:r>
                    </a:p>
                  </a:txBody>
                  <a:tcPr>
                    <a:noFill/>
                  </a:tcPr>
                </a:tc>
              </a:tr>
            </a:tbl>
          </a:graphicData>
        </a:graphic>
      </p:graphicFrame>
    </p:spTree>
    <p:extLst>
      <p:ext uri="{BB962C8B-B14F-4D97-AF65-F5344CB8AC3E}">
        <p14:creationId xmlns:p14="http://schemas.microsoft.com/office/powerpoint/2010/main" val="346167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Huddle Agenda</a:t>
            </a:r>
            <a:endParaRPr lang="en-US" dirty="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5</a:t>
            </a:fld>
            <a:endParaRPr lang="en-US" dirty="0">
              <a:solidFill>
                <a:prstClr val="white"/>
              </a:solidFill>
            </a:endParaRPr>
          </a:p>
        </p:txBody>
      </p:sp>
      <p:pic>
        <p:nvPicPr>
          <p:cNvPr id="5" name="Picture 4" descr="Safety concerns observed in past day&#10;Patients&#10;Staff&#10;Physicians&#10;Issues for today&#10;Review of tracked issues&#10;Input from staff &#10;Announcements&#10;" title="A sample huddle agen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6805762" cy="4100842"/>
          </a:xfrm>
          <a:prstGeom prst="rect">
            <a:avLst/>
          </a:prstGeom>
        </p:spPr>
      </p:pic>
      <p:sp>
        <p:nvSpPr>
          <p:cNvPr id="6" name="TextBox 5"/>
          <p:cNvSpPr txBox="1"/>
          <p:nvPr/>
        </p:nvSpPr>
        <p:spPr>
          <a:xfrm>
            <a:off x="1739735" y="2362200"/>
            <a:ext cx="3657600" cy="2585323"/>
          </a:xfrm>
          <a:prstGeom prst="rect">
            <a:avLst/>
          </a:prstGeom>
          <a:noFill/>
        </p:spPr>
        <p:txBody>
          <a:bodyPr wrap="square" rtlCol="0">
            <a:spAutoFit/>
          </a:bodyPr>
          <a:lstStyle/>
          <a:p>
            <a:pPr marL="342900" indent="-342900">
              <a:buAutoNum type="arabicPeriod"/>
            </a:pPr>
            <a:r>
              <a:rPr lang="en-US" dirty="0" smtClean="0"/>
              <a:t>Safety concerns observed in past day</a:t>
            </a:r>
          </a:p>
          <a:p>
            <a:pPr marL="800100" lvl="1" indent="-342900">
              <a:buFont typeface="+mj-lt"/>
              <a:buAutoNum type="alphaUcPeriod"/>
            </a:pPr>
            <a:r>
              <a:rPr lang="en-US" dirty="0" smtClean="0"/>
              <a:t>Patients</a:t>
            </a:r>
          </a:p>
          <a:p>
            <a:pPr marL="800100" lvl="1" indent="-342900">
              <a:buFont typeface="+mj-lt"/>
              <a:buAutoNum type="alphaUcPeriod"/>
            </a:pPr>
            <a:r>
              <a:rPr lang="en-US" dirty="0" smtClean="0"/>
              <a:t>Staff</a:t>
            </a:r>
          </a:p>
          <a:p>
            <a:pPr marL="800100" lvl="1" indent="-342900">
              <a:buFont typeface="+mj-lt"/>
              <a:buAutoNum type="alphaUcPeriod"/>
            </a:pPr>
            <a:r>
              <a:rPr lang="en-US" dirty="0" smtClean="0"/>
              <a:t>Physicians</a:t>
            </a:r>
          </a:p>
          <a:p>
            <a:pPr marL="344488" lvl="1" indent="-344488">
              <a:buAutoNum type="arabicPeriod" startAt="2"/>
            </a:pPr>
            <a:r>
              <a:rPr lang="en-US" dirty="0" smtClean="0"/>
              <a:t>Issues for today</a:t>
            </a:r>
          </a:p>
          <a:p>
            <a:pPr marL="344488" lvl="1" indent="-344488">
              <a:buAutoNum type="arabicPeriod" startAt="2"/>
            </a:pPr>
            <a:r>
              <a:rPr lang="en-US" dirty="0" smtClean="0"/>
              <a:t>Review of tracked issues</a:t>
            </a:r>
          </a:p>
          <a:p>
            <a:pPr marL="344488" lvl="1" indent="-344488">
              <a:buAutoNum type="arabicPeriod" startAt="2"/>
            </a:pPr>
            <a:r>
              <a:rPr lang="en-US" dirty="0" smtClean="0"/>
              <a:t>Input from staff </a:t>
            </a:r>
          </a:p>
          <a:p>
            <a:pPr marL="344488" lvl="1" indent="-344488">
              <a:buAutoNum type="arabicPeriod" startAt="2"/>
            </a:pPr>
            <a:r>
              <a:rPr lang="en-US" dirty="0" smtClean="0"/>
              <a:t>Announcements</a:t>
            </a:r>
          </a:p>
        </p:txBody>
      </p:sp>
      <p:sp>
        <p:nvSpPr>
          <p:cNvPr id="7" name="TextBox 6"/>
          <p:cNvSpPr txBox="1"/>
          <p:nvPr/>
        </p:nvSpPr>
        <p:spPr>
          <a:xfrm>
            <a:off x="1752600" y="1791760"/>
            <a:ext cx="3200400" cy="369332"/>
          </a:xfrm>
          <a:prstGeom prst="rect">
            <a:avLst/>
          </a:prstGeom>
          <a:noFill/>
        </p:spPr>
        <p:txBody>
          <a:bodyPr wrap="square" rtlCol="0">
            <a:spAutoFit/>
          </a:bodyPr>
          <a:lstStyle/>
          <a:p>
            <a:r>
              <a:rPr lang="en-US" b="1" u="sng" dirty="0" smtClean="0"/>
              <a:t>AGENDA</a:t>
            </a:r>
            <a:endParaRPr lang="en-US" b="1" u="sng" dirty="0"/>
          </a:p>
        </p:txBody>
      </p:sp>
      <p:sp>
        <p:nvSpPr>
          <p:cNvPr id="8" name="TextBox 7"/>
          <p:cNvSpPr txBox="1"/>
          <p:nvPr/>
        </p:nvSpPr>
        <p:spPr>
          <a:xfrm>
            <a:off x="6934200" y="2533471"/>
            <a:ext cx="1981200" cy="1200329"/>
          </a:xfrm>
          <a:prstGeom prst="rect">
            <a:avLst/>
          </a:prstGeom>
          <a:noFill/>
        </p:spPr>
        <p:txBody>
          <a:bodyPr wrap="square" rtlCol="0">
            <a:spAutoFit/>
          </a:bodyPr>
          <a:lstStyle/>
          <a:p>
            <a:r>
              <a:rPr lang="en-US" u="sng" dirty="0" smtClean="0"/>
              <a:t>Tips:</a:t>
            </a:r>
          </a:p>
          <a:p>
            <a:pPr marL="285750" indent="-285750">
              <a:buFont typeface="Wingdings" panose="05000000000000000000" pitchFamily="2" charset="2"/>
              <a:buChar char="ü"/>
            </a:pPr>
            <a:r>
              <a:rPr lang="en-US" dirty="0" smtClean="0"/>
              <a:t>Brief (5-10 min)</a:t>
            </a:r>
          </a:p>
          <a:p>
            <a:pPr marL="285750" indent="-285750">
              <a:buFont typeface="Wingdings" panose="05000000000000000000" pitchFamily="2" charset="2"/>
              <a:buChar char="ü"/>
            </a:pPr>
            <a:r>
              <a:rPr lang="en-US" dirty="0" smtClean="0"/>
              <a:t>Standard</a:t>
            </a:r>
          </a:p>
          <a:p>
            <a:pPr marL="285750" indent="-285750">
              <a:buFont typeface="Wingdings" panose="05000000000000000000" pitchFamily="2" charset="2"/>
              <a:buChar char="ü"/>
            </a:pPr>
            <a:r>
              <a:rPr lang="en-US" dirty="0" smtClean="0"/>
              <a:t>Stay on topic</a:t>
            </a:r>
            <a:endParaRPr lang="en-US" dirty="0"/>
          </a:p>
        </p:txBody>
      </p:sp>
      <p:sp>
        <p:nvSpPr>
          <p:cNvPr id="9" name="Right Brace 8" title="alt&quot;&quot;"/>
          <p:cNvSpPr/>
          <p:nvPr/>
        </p:nvSpPr>
        <p:spPr>
          <a:xfrm>
            <a:off x="6248400" y="2205026"/>
            <a:ext cx="457200" cy="160497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5666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the Model for Improvement To Introduce Daily Huddles</a:t>
            </a:r>
            <a:endParaRPr lang="en-US" dirty="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6</a:t>
            </a:fld>
            <a:endParaRPr lang="en-US" dirty="0">
              <a:solidFill>
                <a:prstClr val="white"/>
              </a:solidFill>
            </a:endParaRPr>
          </a:p>
        </p:txBody>
      </p:sp>
      <p:sp>
        <p:nvSpPr>
          <p:cNvPr id="6" name="Content Placeholder 3"/>
          <p:cNvSpPr txBox="1">
            <a:spLocks/>
          </p:cNvSpPr>
          <p:nvPr/>
        </p:nvSpPr>
        <p:spPr>
          <a:xfrm>
            <a:off x="304800" y="1676400"/>
            <a:ext cx="4191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u="sng" dirty="0" smtClean="0">
                <a:latin typeface="+mn-lt"/>
              </a:rPr>
              <a:t>Aims:</a:t>
            </a:r>
            <a:r>
              <a:rPr lang="en-US" b="1" dirty="0" smtClean="0">
                <a:latin typeface="+mn-lt"/>
              </a:rPr>
              <a:t>  </a:t>
            </a:r>
            <a:r>
              <a:rPr lang="en-US" dirty="0" smtClean="0">
                <a:latin typeface="+mn-lt"/>
              </a:rPr>
              <a:t>Introduce daily huddle into practice to promote safety standard work</a:t>
            </a:r>
            <a:endParaRPr lang="en-US" b="1" u="sng" dirty="0" smtClean="0">
              <a:latin typeface="+mn-lt"/>
            </a:endParaRPr>
          </a:p>
          <a:p>
            <a:r>
              <a:rPr lang="en-US" b="1" u="sng" dirty="0" smtClean="0">
                <a:latin typeface="+mn-lt"/>
              </a:rPr>
              <a:t>Measures:</a:t>
            </a:r>
            <a:r>
              <a:rPr lang="en-US" b="1" dirty="0" smtClean="0">
                <a:latin typeface="+mn-lt"/>
              </a:rPr>
              <a:t>  </a:t>
            </a:r>
            <a:r>
              <a:rPr lang="en-US" dirty="0" smtClean="0">
                <a:latin typeface="+mn-lt"/>
              </a:rPr>
              <a:t>Are huddles supported by staff? Do you see movement in key measures like the patient safety culture survey?</a:t>
            </a:r>
            <a:endParaRPr lang="en-US" b="1" dirty="0" smtClean="0">
              <a:latin typeface="+mn-lt"/>
            </a:endParaRPr>
          </a:p>
          <a:p>
            <a:r>
              <a:rPr lang="en-US" b="1" u="sng" dirty="0" smtClean="0">
                <a:latin typeface="+mn-lt"/>
              </a:rPr>
              <a:t>Changes:</a:t>
            </a:r>
            <a:r>
              <a:rPr lang="en-US" b="1" dirty="0" smtClean="0">
                <a:latin typeface="+mn-lt"/>
              </a:rPr>
              <a:t> </a:t>
            </a:r>
            <a:r>
              <a:rPr lang="en-US" dirty="0" smtClean="0">
                <a:latin typeface="+mn-lt"/>
              </a:rPr>
              <a:t>Introduce short standup meeting for key units (e.g., operating room, preoperative/postoperative)</a:t>
            </a:r>
            <a:endParaRPr lang="en-US" b="1" u="sng" dirty="0" smtClean="0">
              <a:latin typeface="+mn-lt"/>
            </a:endParaRPr>
          </a:p>
        </p:txBody>
      </p:sp>
      <p:sp>
        <p:nvSpPr>
          <p:cNvPr id="7" name="Content Placeholder 3"/>
          <p:cNvSpPr txBox="1">
            <a:spLocks/>
          </p:cNvSpPr>
          <p:nvPr/>
        </p:nvSpPr>
        <p:spPr>
          <a:xfrm>
            <a:off x="4572000" y="1676400"/>
            <a:ext cx="4191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u="sng" dirty="0">
                <a:latin typeface="+mn-lt"/>
              </a:rPr>
              <a:t>Plan</a:t>
            </a:r>
            <a:r>
              <a:rPr lang="en-US" dirty="0">
                <a:latin typeface="+mn-lt"/>
              </a:rPr>
              <a:t>: Lay out the specifications of your test</a:t>
            </a:r>
          </a:p>
          <a:p>
            <a:r>
              <a:rPr lang="en-US" b="1" u="sng" dirty="0">
                <a:latin typeface="+mn-lt"/>
              </a:rPr>
              <a:t>Do</a:t>
            </a:r>
            <a:r>
              <a:rPr lang="en-US" dirty="0">
                <a:latin typeface="+mn-lt"/>
              </a:rPr>
              <a:t>: Conduct the test</a:t>
            </a:r>
          </a:p>
          <a:p>
            <a:r>
              <a:rPr lang="en-US" b="1" u="sng" dirty="0">
                <a:latin typeface="+mn-lt"/>
              </a:rPr>
              <a:t>Study</a:t>
            </a:r>
            <a:r>
              <a:rPr lang="en-US" dirty="0">
                <a:latin typeface="+mn-lt"/>
              </a:rPr>
              <a:t>: Review how the test went and what lessons were learned</a:t>
            </a:r>
          </a:p>
          <a:p>
            <a:r>
              <a:rPr lang="en-US" b="1" u="sng" dirty="0">
                <a:latin typeface="+mn-lt"/>
              </a:rPr>
              <a:t>Act</a:t>
            </a:r>
            <a:r>
              <a:rPr lang="en-US" dirty="0">
                <a:latin typeface="+mn-lt"/>
              </a:rPr>
              <a:t>: Integrate learning into your next test or into daily practice</a:t>
            </a:r>
            <a:endParaRPr lang="en-US" b="1" u="sng" dirty="0">
              <a:latin typeface="+mn-lt"/>
            </a:endParaRPr>
          </a:p>
        </p:txBody>
      </p:sp>
    </p:spTree>
    <p:extLst>
      <p:ext uri="{BB962C8B-B14F-4D97-AF65-F5344CB8AC3E}">
        <p14:creationId xmlns:p14="http://schemas.microsoft.com/office/powerpoint/2010/main" val="62077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To Consider for Your First Test</a:t>
            </a:r>
            <a:endParaRPr lang="en-US" dirty="0"/>
          </a:p>
        </p:txBody>
      </p:sp>
      <p:graphicFrame>
        <p:nvGraphicFramePr>
          <p:cNvPr id="5" name="Content Placeholder 4" descr="Box 1: Select the appropraite testing unit&#10;Box 2: Determine who should attend the huddle from your staff&#10;Box 3: Determine who should lead the huddle&#10;Box 4:  Determine when and where the test will take place&#10;Box 5: Review the template agenda&#10;Box 6: Identify a 'recorder' who will write down problems&#10;Box 7: Plan to give notification to all relevant parties one day before test&#10;Box 8: Schedule a 10-minute 'debrief'" title="Flowchart showing details to consider in your first test"/>
          <p:cNvGraphicFramePr>
            <a:graphicFrameLocks noGrp="1"/>
          </p:cNvGraphicFramePr>
          <p:nvPr>
            <p:ph sz="quarter" idx="4294967295"/>
            <p:extLst>
              <p:ext uri="{D42A27DB-BD31-4B8C-83A1-F6EECF244321}">
                <p14:modId xmlns:p14="http://schemas.microsoft.com/office/powerpoint/2010/main" val="3240351487"/>
              </p:ext>
            </p:extLst>
          </p:nvPr>
        </p:nvGraphicFramePr>
        <p:xfrm>
          <a:off x="533400" y="1371600"/>
          <a:ext cx="8153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7</a:t>
            </a:fld>
            <a:endParaRPr lang="en-US" dirty="0">
              <a:solidFill>
                <a:prstClr val="white"/>
              </a:solidFill>
            </a:endParaRPr>
          </a:p>
        </p:txBody>
      </p:sp>
    </p:spTree>
    <p:extLst>
      <p:ext uri="{BB962C8B-B14F-4D97-AF65-F5344CB8AC3E}">
        <p14:creationId xmlns:p14="http://schemas.microsoft.com/office/powerpoint/2010/main" val="2143152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Tips To Remember for Your First Test</a:t>
            </a:r>
            <a:endParaRPr lang="en-US" dirty="0"/>
          </a:p>
        </p:txBody>
      </p:sp>
      <p:graphicFrame>
        <p:nvGraphicFramePr>
          <p:cNvPr id="5" name="Content Placeholder 4" descr="1. Time the test&#10;2.  Debrief with your staff&#10;3.  Follow up on issues&#10;4.  Debrief after the huddle" title="Graphic showing four practical tips to inform your first test"/>
          <p:cNvGraphicFramePr>
            <a:graphicFrameLocks noGrp="1"/>
          </p:cNvGraphicFramePr>
          <p:nvPr>
            <p:ph sz="quarter" idx="4294967295"/>
            <p:extLst>
              <p:ext uri="{D42A27DB-BD31-4B8C-83A1-F6EECF244321}">
                <p14:modId xmlns:p14="http://schemas.microsoft.com/office/powerpoint/2010/main" val="1098561227"/>
              </p:ext>
            </p:extLst>
          </p:nvPr>
        </p:nvGraphicFramePr>
        <p:xfrm>
          <a:off x="685800" y="1447800"/>
          <a:ext cx="8077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8</a:t>
            </a:fld>
            <a:endParaRPr lang="en-US" dirty="0">
              <a:solidFill>
                <a:prstClr val="white"/>
              </a:solidFill>
            </a:endParaRPr>
          </a:p>
        </p:txBody>
      </p:sp>
    </p:spTree>
    <p:extLst>
      <p:ext uri="{BB962C8B-B14F-4D97-AF65-F5344CB8AC3E}">
        <p14:creationId xmlns:p14="http://schemas.microsoft.com/office/powerpoint/2010/main" val="130336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Tests To Hardwire Huddles Into Daily Practice</a:t>
            </a:r>
            <a:endParaRPr lang="en-US" dirty="0"/>
          </a:p>
        </p:txBody>
      </p:sp>
      <p:sp>
        <p:nvSpPr>
          <p:cNvPr id="3"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mtClean="0">
                <a:solidFill>
                  <a:prstClr val="white"/>
                </a:solidFill>
              </a:rPr>
              <a:pPr algn="l"/>
              <a:t>9</a:t>
            </a:fld>
            <a:endParaRPr lang="en-US" dirty="0">
              <a:solidFill>
                <a:prstClr val="white"/>
              </a:solidFill>
            </a:endParaRPr>
          </a:p>
        </p:txBody>
      </p:sp>
      <p:cxnSp>
        <p:nvCxnSpPr>
          <p:cNvPr id="6" name="Straight Connector 5" descr="Line pointing diagonally up and right, illustrating movement of daily huddles from five consecutive days to four weeks"/>
          <p:cNvCxnSpPr/>
          <p:nvPr/>
        </p:nvCxnSpPr>
        <p:spPr>
          <a:xfrm flipV="1">
            <a:off x="1143000" y="3048000"/>
            <a:ext cx="5715000" cy="1752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Donut 8" title="Five consecutive days"/>
          <p:cNvSpPr/>
          <p:nvPr/>
        </p:nvSpPr>
        <p:spPr>
          <a:xfrm>
            <a:off x="1714500" y="2019300"/>
            <a:ext cx="1828800" cy="1905000"/>
          </a:xfrm>
          <a:prstGeom prst="don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2057400" y="2419171"/>
            <a:ext cx="1219200" cy="1107996"/>
          </a:xfrm>
          <a:prstGeom prst="rect">
            <a:avLst/>
          </a:prstGeom>
          <a:solidFill>
            <a:schemeClr val="bg1"/>
          </a:solidFill>
        </p:spPr>
        <p:txBody>
          <a:bodyPr wrap="square" rtlCol="0">
            <a:spAutoFit/>
          </a:bodyPr>
          <a:lstStyle/>
          <a:p>
            <a:r>
              <a:rPr lang="en-US" sz="1600" b="1" dirty="0" smtClean="0"/>
              <a:t>Five consecutive days</a:t>
            </a:r>
          </a:p>
          <a:p>
            <a:endParaRPr lang="en-US" dirty="0"/>
          </a:p>
        </p:txBody>
      </p:sp>
      <p:sp>
        <p:nvSpPr>
          <p:cNvPr id="11" name="Donut 10" title="Four weeks"/>
          <p:cNvSpPr/>
          <p:nvPr/>
        </p:nvSpPr>
        <p:spPr>
          <a:xfrm>
            <a:off x="4533900" y="1333500"/>
            <a:ext cx="1828800" cy="1905000"/>
          </a:xfrm>
          <a:prstGeom prst="don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4876800" y="1657171"/>
            <a:ext cx="1219200" cy="1169551"/>
          </a:xfrm>
          <a:prstGeom prst="rect">
            <a:avLst/>
          </a:prstGeom>
          <a:solidFill>
            <a:schemeClr val="bg1"/>
          </a:solidFill>
        </p:spPr>
        <p:txBody>
          <a:bodyPr wrap="square" rtlCol="0">
            <a:spAutoFit/>
          </a:bodyPr>
          <a:lstStyle/>
          <a:p>
            <a:endParaRPr lang="en-US" dirty="0" smtClean="0"/>
          </a:p>
          <a:p>
            <a:r>
              <a:rPr lang="en-US" sz="1600" b="1" dirty="0" smtClean="0"/>
              <a:t>Four weeks</a:t>
            </a:r>
          </a:p>
          <a:p>
            <a:endParaRPr lang="en-US" dirty="0" smtClean="0"/>
          </a:p>
          <a:p>
            <a:endParaRPr lang="en-US" dirty="0"/>
          </a:p>
        </p:txBody>
      </p:sp>
      <p:sp>
        <p:nvSpPr>
          <p:cNvPr id="13" name="Right Arrow 12" descr="Arrow pointing diagonally up and right, pointing from text box reading &quot;five consecutive days&quot; to text box reading &quot;four weeks&quot;"/>
          <p:cNvSpPr/>
          <p:nvPr/>
        </p:nvSpPr>
        <p:spPr>
          <a:xfrm rot="20691024">
            <a:off x="3771900" y="2419171"/>
            <a:ext cx="609600" cy="51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953000" y="4045922"/>
            <a:ext cx="3505200" cy="1200329"/>
          </a:xfrm>
          <a:prstGeom prst="rect">
            <a:avLst/>
          </a:prstGeom>
          <a:noFill/>
        </p:spPr>
        <p:txBody>
          <a:bodyPr wrap="square" rtlCol="0">
            <a:spAutoFit/>
          </a:bodyPr>
          <a:lstStyle/>
          <a:p>
            <a:r>
              <a:rPr lang="en-US" u="sng" dirty="0" smtClean="0"/>
              <a:t>Additional tests to consider:</a:t>
            </a:r>
          </a:p>
          <a:p>
            <a:pPr marL="285750" indent="-285750">
              <a:buFont typeface="Arial" panose="020B0604020202020204" pitchFamily="34" charset="0"/>
              <a:buChar char="•"/>
            </a:pPr>
            <a:r>
              <a:rPr lang="en-US" dirty="0" smtClean="0"/>
              <a:t>Alternative staff lead huddle</a:t>
            </a:r>
          </a:p>
          <a:p>
            <a:pPr marL="285750" indent="-285750">
              <a:buFont typeface="Arial" panose="020B0604020202020204" pitchFamily="34" charset="0"/>
              <a:buChar char="•"/>
            </a:pPr>
            <a:r>
              <a:rPr lang="en-US" dirty="0" smtClean="0"/>
              <a:t>Introduce to more than one department</a:t>
            </a:r>
          </a:p>
        </p:txBody>
      </p:sp>
    </p:spTree>
    <p:extLst>
      <p:ext uri="{BB962C8B-B14F-4D97-AF65-F5344CB8AC3E}">
        <p14:creationId xmlns:p14="http://schemas.microsoft.com/office/powerpoint/2010/main" val="2318743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A Frontline Management System To Promote         Safety Standard Work&amp;quot;&quot;/&gt;&lt;property id=&quot;20307&quot; value=&quot;257&quot;/&gt;&lt;/object&gt;&lt;object type=&quot;3&quot; unique_id=&quot;10007&quot;&gt;&lt;property id=&quot;20148&quot; value=&quot;5&quot;/&gt;&lt;property id=&quot;20300&quot; value=&quot;Slide 3 - &amp;quot;What Is a Daily Huddle and Why Is It Important?&amp;quot;&quot;/&gt;&lt;property id=&quot;20307&quot; value=&quot;258&quot;/&gt;&lt;/object&gt;&lt;object type=&quot;3&quot; unique_id=&quot;10009&quot;&gt;&lt;property id=&quot;20148&quot; value=&quot;5&quot;/&gt;&lt;property id=&quot;20300&quot; value=&quot;Slide 4 - &amp;quot;Who Is the Huddle For?&amp;quot;&quot;/&gt;&lt;property id=&quot;20307&quot; value=&quot;260&quot;/&gt;&lt;/object&gt;&lt;object type=&quot;3&quot; unique_id=&quot;10010&quot;&gt;&lt;property id=&quot;20148&quot; value=&quot;5&quot;/&gt;&lt;property id=&quot;20300&quot; value=&quot;Slide 5 - &amp;quot;A Simple Huddle Agenda&amp;quot;&quot;/&gt;&lt;property id=&quot;20307&quot; value=&quot;261&quot;/&gt;&lt;/object&gt;&lt;object type=&quot;3&quot; unique_id=&quot;10011&quot;&gt;&lt;property id=&quot;20148&quot; value=&quot;5&quot;/&gt;&lt;property id=&quot;20300&quot; value=&quot;Slide 6 - &amp;quot;Apply the Model for Improvement To Introduce Daily Huddles&amp;quot;&quot;/&gt;&lt;property id=&quot;20307&quot; value=&quot;262&quot;/&gt;&lt;/object&gt;&lt;object type=&quot;3&quot; unique_id=&quot;10012&quot;&gt;&lt;property id=&quot;20148&quot; value=&quot;5&quot;/&gt;&lt;property id=&quot;20300&quot; value=&quot;Slide 7 - &amp;quot;Details To Consider for Your First Test&amp;quot;&quot;/&gt;&lt;property id=&quot;20307&quot; value=&quot;263&quot;/&gt;&lt;/object&gt;&lt;object type=&quot;3&quot; unique_id=&quot;10013&quot;&gt;&lt;property id=&quot;20148&quot; value=&quot;5&quot;/&gt;&lt;property id=&quot;20300&quot; value=&quot;Slide 8 - &amp;quot;Practical Tips To Remember for Your First Test&amp;quot;&quot;/&gt;&lt;property id=&quot;20307&quot; value=&quot;264&quot;/&gt;&lt;/object&gt;&lt;object type=&quot;3&quot; unique_id=&quot;10014&quot;&gt;&lt;property id=&quot;20148&quot; value=&quot;5&quot;/&gt;&lt;property id=&quot;20300&quot; value=&quot;Slide 9 - &amp;quot;Additional Tests To Hardwire Huddles Into Daily Practice&amp;quot;&quot;/&gt;&lt;property id=&quot;20307&quot; value=&quot;265&quot;/&gt;&lt;/object&gt;&lt;object type=&quot;3&quot; unique_id=&quot;10015&quot;&gt;&lt;property id=&quot;20148&quot; value=&quot;5&quot;/&gt;&lt;property id=&quot;20300&quot; value=&quot;Slide 10 - &amp;quot;Testing and Implementation: Common Problems and Tips&amp;quot;&quot;/&gt;&lt;property id=&quot;20307&quot; value=&quot;266&quot;/&gt;&lt;/object&gt;&lt;object type=&quot;3&quot; unique_id=&quot;10016&quot;&gt;&lt;property id=&quot;20148&quot; value=&quot;5&quot;/&gt;&lt;property id=&quot;20300&quot; value=&quot;Slide 11 - &amp;quot;Testimonials About the Benefits of Daily Huddles in the ASC Environment&amp;quot;&quot;/&gt;&lt;property id=&quot;20307&quot; value=&quot;267&quot;/&gt;&lt;/object&gt;&lt;object type=&quot;3&quot; unique_id=&quot;10180&quot;&gt;&lt;property id=&quot;20148&quot; value=&quot;5&quot;/&gt;&lt;property id=&quot;20300&quot; value=&quot;Slide 1 - &amp;quot;AHRQ Safety Program for Ambulatory Surgery&amp;quot;&quot;/&gt;&lt;property id=&quot;20307&quot; value=&quot;269&quot;/&gt;&lt;/object&gt;&lt;/object&gt;&lt;object type=&quot;8&quot; unique_id=&quot;1000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I_Template.pptx" id="{7CD2503C-C697-4E5F-83C9-99EA89032859}" vid="{280BFB99-A6C9-467A-9054-96621BD6D4A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I_Template.pptx" id="{7CD2503C-C697-4E5F-83C9-99EA89032859}" vid="{280BFB99-A6C9-467A-9054-96621BD6D4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IHI</Document_x0020_Type>
    <Status xmlns="e3c0451c-290c-4e3c-a011-3b2938cad35d">Active</Status>
    <Title0 xmlns="e3c0451c-290c-4e3c-a011-3b2938cad35d" xsi:nil="true"/>
  </documentManagement>
</p:properties>
</file>

<file path=customXml/itemProps1.xml><?xml version="1.0" encoding="utf-8"?>
<ds:datastoreItem xmlns:ds="http://schemas.openxmlformats.org/officeDocument/2006/customXml" ds:itemID="{3827E86C-FE7A-4227-9E17-A9816CA6817B}">
  <ds:schemaRefs>
    <ds:schemaRef ds:uri="http://schemas.microsoft.com/sharepoint/v3/contenttype/forms"/>
  </ds:schemaRefs>
</ds:datastoreItem>
</file>

<file path=customXml/itemProps2.xml><?xml version="1.0" encoding="utf-8"?>
<ds:datastoreItem xmlns:ds="http://schemas.openxmlformats.org/officeDocument/2006/customXml" ds:itemID="{B09CEA7A-64D0-4A7A-9E99-769E6FD51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404183-4117-4A54-8A8A-9F2D3EBF3A2E}">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e3c0451c-290c-4e3c-a011-3b2938cad35d"/>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1551</TotalTime>
  <Words>562</Words>
  <Application>Microsoft Office PowerPoint</Application>
  <PresentationFormat>On-screen Show (4:3)</PresentationFormat>
  <Paragraphs>100</Paragraphs>
  <Slides>11</Slides>
  <Notes>2</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1_Office Theme</vt:lpstr>
      <vt:lpstr>Custom Design</vt:lpstr>
      <vt:lpstr>1_Custom Design</vt:lpstr>
      <vt:lpstr>2_Custom Design</vt:lpstr>
      <vt:lpstr>AHRQ Safety Program for Ambulatory Surgery</vt:lpstr>
      <vt:lpstr>A Frontline Management System To Promote         Safety Standard Work</vt:lpstr>
      <vt:lpstr>What Is a Daily Huddle and Why Is It Important?</vt:lpstr>
      <vt:lpstr>Who Is the Huddle For?</vt:lpstr>
      <vt:lpstr>A Simple Huddle Agenda</vt:lpstr>
      <vt:lpstr>Apply the Model for Improvement To Introduce Daily Huddles</vt:lpstr>
      <vt:lpstr>Details To Consider for Your First Test</vt:lpstr>
      <vt:lpstr>Practical Tips To Remember for Your First Test</vt:lpstr>
      <vt:lpstr>Additional Tests To Hardwire Huddles Into Daily Practice</vt:lpstr>
      <vt:lpstr>Testing and Implementation: Common Problems and Tips</vt:lpstr>
      <vt:lpstr>Testimonials About the Benefits of Daily Huddles in the ASC Environment</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PowerPoint Presentation</dc:title>
  <dc:creator>Disharoon, Amy</dc:creator>
  <cp:lastModifiedBy>Chris Heidenrich OCKT</cp:lastModifiedBy>
  <cp:revision>90</cp:revision>
  <cp:lastPrinted>2016-07-08T17:20:41Z</cp:lastPrinted>
  <dcterms:created xsi:type="dcterms:W3CDTF">2015-05-08T21:21:59Z</dcterms:created>
  <dcterms:modified xsi:type="dcterms:W3CDTF">2017-04-07T22:34:06Z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