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handoutMasterIdLst>
    <p:handoutMasterId r:id="rId42"/>
  </p:handoutMasterIdLst>
  <p:sldIdLst>
    <p:sldId id="353" r:id="rId2"/>
    <p:sldId id="377" r:id="rId3"/>
    <p:sldId id="502" r:id="rId4"/>
    <p:sldId id="511" r:id="rId5"/>
    <p:sldId id="434" r:id="rId6"/>
    <p:sldId id="427" r:id="rId7"/>
    <p:sldId id="431" r:id="rId8"/>
    <p:sldId id="426" r:id="rId9"/>
    <p:sldId id="436" r:id="rId10"/>
    <p:sldId id="467" r:id="rId11"/>
    <p:sldId id="442" r:id="rId12"/>
    <p:sldId id="501" r:id="rId13"/>
    <p:sldId id="468" r:id="rId14"/>
    <p:sldId id="491" r:id="rId15"/>
    <p:sldId id="507" r:id="rId16"/>
    <p:sldId id="508" r:id="rId17"/>
    <p:sldId id="494" r:id="rId18"/>
    <p:sldId id="495" r:id="rId19"/>
    <p:sldId id="496" r:id="rId20"/>
    <p:sldId id="498" r:id="rId21"/>
    <p:sldId id="497" r:id="rId22"/>
    <p:sldId id="506" r:id="rId23"/>
    <p:sldId id="428" r:id="rId24"/>
    <p:sldId id="429" r:id="rId25"/>
    <p:sldId id="430" r:id="rId26"/>
    <p:sldId id="432" r:id="rId27"/>
    <p:sldId id="509" r:id="rId28"/>
    <p:sldId id="471" r:id="rId29"/>
    <p:sldId id="487" r:id="rId30"/>
    <p:sldId id="488" r:id="rId31"/>
    <p:sldId id="473" r:id="rId32"/>
    <p:sldId id="489" r:id="rId33"/>
    <p:sldId id="474" r:id="rId34"/>
    <p:sldId id="490" r:id="rId35"/>
    <p:sldId id="505" r:id="rId36"/>
    <p:sldId id="394" r:id="rId37"/>
    <p:sldId id="503" r:id="rId38"/>
    <p:sldId id="504" r:id="rId39"/>
    <p:sldId id="510" r:id="rId4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23" clrIdx="0"/>
  <p:cmAuthor id="7" name="Melissa A Miller" initials="MAM" lastIdx="3" clrIdx="7"/>
  <p:cmAuthor id="1" name="Valerie Hartman" initials="VH" lastIdx="2" clrIdx="1"/>
  <p:cmAuthor id="2" name="Chris Heidenrich" initials="CH" lastIdx="26" clrIdx="2"/>
  <p:cmAuthor id="3" name="Anna Adler-Kirkley" initials="AA" lastIdx="19" clrIdx="3">
    <p:extLst/>
  </p:cmAuthor>
  <p:cmAuthor id="4" name="Anna Adler" initials="AA" lastIdx="10" clrIdx="4">
    <p:extLst/>
  </p:cmAuthor>
  <p:cmAuthor id="5" name="McFaul" initials="M" lastIdx="1" clrIdx="5"/>
  <p:cmAuthor id="6" name="Chris Heidenrich OCKT" initials="CH" lastIdx="24" clrIdx="6"/>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703"/>
    <a:srgbClr val="009EC2"/>
    <a:srgbClr val="FBD84B"/>
    <a:srgbClr val="4BACC6"/>
    <a:srgbClr val="FF7C80"/>
    <a:srgbClr val="ACAD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019" autoAdjust="0"/>
    <p:restoredTop sz="91882" autoAdjust="0"/>
  </p:normalViewPr>
  <p:slideViewPr>
    <p:cSldViewPr>
      <p:cViewPr varScale="1">
        <p:scale>
          <a:sx n="107" d="100"/>
          <a:sy n="107" d="100"/>
        </p:scale>
        <p:origin x="-1734" y="-96"/>
      </p:cViewPr>
      <p:guideLst>
        <p:guide orient="horz" pos="2160"/>
        <p:guide pos="2880"/>
      </p:guideLst>
    </p:cSldViewPr>
  </p:slideViewPr>
  <p:notesTextViewPr>
    <p:cViewPr>
      <p:scale>
        <a:sx n="1" d="1"/>
        <a:sy n="1" d="1"/>
      </p:scale>
      <p:origin x="0" y="0"/>
    </p:cViewPr>
  </p:notesTextViewPr>
  <p:sorterViewPr>
    <p:cViewPr>
      <p:scale>
        <a:sx n="200" d="100"/>
        <a:sy n="200" d="100"/>
      </p:scale>
      <p:origin x="0" y="-23658"/>
    </p:cViewPr>
  </p:sorterViewPr>
  <p:notesViewPr>
    <p:cSldViewPr>
      <p:cViewPr varScale="1">
        <p:scale>
          <a:sx n="87" d="100"/>
          <a:sy n="87" d="100"/>
        </p:scale>
        <p:origin x="-3780"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D56E36-B19F-45EA-94A0-83A66C22EC9D}" type="doc">
      <dgm:prSet loTypeId="urn:microsoft.com/office/officeart/2005/8/layout/process2" loCatId="process" qsTypeId="urn:microsoft.com/office/officeart/2005/8/quickstyle/simple1" qsCatId="simple" csTypeId="urn:microsoft.com/office/officeart/2005/8/colors/accent1_2" csCatId="accent1" phldr="1"/>
      <dgm:spPr/>
    </dgm:pt>
    <dgm:pt modelId="{CF27E5BF-6038-46EE-AE5B-6D8E6D55BDE7}">
      <dgm:prSet phldrT="[Text]" custT="1">
        <dgm:style>
          <a:lnRef idx="1">
            <a:schemeClr val="accent3"/>
          </a:lnRef>
          <a:fillRef idx="2">
            <a:schemeClr val="accent3"/>
          </a:fillRef>
          <a:effectRef idx="1">
            <a:schemeClr val="accent3"/>
          </a:effectRef>
          <a:fontRef idx="minor">
            <a:schemeClr val="dk1"/>
          </a:fontRef>
        </dgm:style>
      </dgm:prSet>
      <dgm:spPr>
        <a:solidFill>
          <a:srgbClr val="FBD703"/>
        </a:solidFill>
      </dgm:spPr>
      <dgm:t>
        <a:bodyPr/>
        <a:lstStyle/>
        <a:p>
          <a:r>
            <a:rPr lang="en-US" sz="1800" b="1" dirty="0" smtClean="0">
              <a:solidFill>
                <a:srgbClr val="000000"/>
              </a:solidFill>
              <a:latin typeface="Calibri" pitchFamily="34" charset="0"/>
              <a:cs typeface="Calibri" pitchFamily="34" charset="0"/>
            </a:rPr>
            <a:t>Patient on mechanical ventilation &gt; 2 days</a:t>
          </a:r>
          <a:endParaRPr lang="en-US" sz="1800" dirty="0">
            <a:solidFill>
              <a:srgbClr val="000000"/>
            </a:solidFill>
          </a:endParaRPr>
        </a:p>
      </dgm:t>
    </dgm:pt>
    <dgm:pt modelId="{62ED8CD4-57D4-42AB-ACB2-5DADEB2CD0F6}" type="parTrans" cxnId="{FB25FA80-E51D-4E80-9B38-14DD0ABF4025}">
      <dgm:prSet/>
      <dgm:spPr/>
      <dgm:t>
        <a:bodyPr/>
        <a:lstStyle/>
        <a:p>
          <a:endParaRPr lang="en-US">
            <a:solidFill>
              <a:schemeClr val="bg2"/>
            </a:solidFill>
          </a:endParaRPr>
        </a:p>
      </dgm:t>
    </dgm:pt>
    <dgm:pt modelId="{412AB2A2-E8A4-4E2B-B9E3-9C35A2BEA609}" type="sibTrans" cxnId="{FB25FA80-E51D-4E80-9B38-14DD0ABF4025}">
      <dgm:prSet/>
      <dgm:spPr>
        <a:solidFill>
          <a:schemeClr val="tx1">
            <a:lumMod val="50000"/>
            <a:lumOff val="50000"/>
          </a:schemeClr>
        </a:solidFill>
      </dgm:spPr>
      <dgm:t>
        <a:bodyPr/>
        <a:lstStyle/>
        <a:p>
          <a:endParaRPr lang="en-US" dirty="0">
            <a:solidFill>
              <a:schemeClr val="bg2"/>
            </a:solidFill>
          </a:endParaRPr>
        </a:p>
      </dgm:t>
    </dgm:pt>
    <dgm:pt modelId="{57EBF07E-BCCA-426E-A46A-ACF3E65D7FE2}">
      <dgm:prSet phldrT="[Text]" custT="1">
        <dgm:style>
          <a:lnRef idx="1">
            <a:schemeClr val="accent3"/>
          </a:lnRef>
          <a:fillRef idx="2">
            <a:schemeClr val="accent3"/>
          </a:fillRef>
          <a:effectRef idx="1">
            <a:schemeClr val="accent3"/>
          </a:effectRef>
          <a:fontRef idx="minor">
            <a:schemeClr val="dk1"/>
          </a:fontRef>
        </dgm:style>
      </dgm:prSet>
      <dgm:spPr>
        <a:solidFill>
          <a:srgbClr val="FBD703"/>
        </a:solidFill>
      </dgm:spPr>
      <dgm:t>
        <a:bodyPr/>
        <a:lstStyle/>
        <a:p>
          <a:r>
            <a:rPr lang="en-US" sz="1800" b="1" dirty="0" smtClean="0">
              <a:solidFill>
                <a:srgbClr val="000000"/>
              </a:solidFill>
              <a:latin typeface="Calibri" pitchFamily="34" charset="0"/>
              <a:cs typeface="Calibri" pitchFamily="34" charset="0"/>
            </a:rPr>
            <a:t>Baseline period of stability or improvement, followed by sustained period of worsening oxygenation</a:t>
          </a:r>
          <a:endParaRPr lang="en-US" sz="1800" dirty="0">
            <a:solidFill>
              <a:srgbClr val="000000"/>
            </a:solidFill>
          </a:endParaRPr>
        </a:p>
      </dgm:t>
    </dgm:pt>
    <dgm:pt modelId="{D3396618-E995-4EB4-8553-4D8F0AAF94F1}" type="parTrans" cxnId="{F49BADF2-1A14-428D-A5AC-0DF8A5B4561C}">
      <dgm:prSet/>
      <dgm:spPr/>
      <dgm:t>
        <a:bodyPr/>
        <a:lstStyle/>
        <a:p>
          <a:endParaRPr lang="en-US">
            <a:solidFill>
              <a:schemeClr val="bg2"/>
            </a:solidFill>
          </a:endParaRPr>
        </a:p>
      </dgm:t>
    </dgm:pt>
    <dgm:pt modelId="{3BDF9505-9FB7-44C8-AD12-7D06072E22F9}" type="sibTrans" cxnId="{F49BADF2-1A14-428D-A5AC-0DF8A5B4561C}">
      <dgm:prSet/>
      <dgm:spPr>
        <a:solidFill>
          <a:schemeClr val="tx1">
            <a:lumMod val="50000"/>
            <a:lumOff val="50000"/>
          </a:schemeClr>
        </a:solidFill>
      </dgm:spPr>
      <dgm:t>
        <a:bodyPr/>
        <a:lstStyle/>
        <a:p>
          <a:endParaRPr lang="en-US" dirty="0">
            <a:solidFill>
              <a:schemeClr val="bg2"/>
            </a:solidFill>
          </a:endParaRPr>
        </a:p>
      </dgm:t>
    </dgm:pt>
    <dgm:pt modelId="{BB72F36D-8A5B-4946-AE30-72BFD077D92E}">
      <dgm:prSet phldrT="[Text]" custT="1">
        <dgm:style>
          <a:lnRef idx="1">
            <a:schemeClr val="accent6"/>
          </a:lnRef>
          <a:fillRef idx="3">
            <a:schemeClr val="accent6"/>
          </a:fillRef>
          <a:effectRef idx="2">
            <a:schemeClr val="accent6"/>
          </a:effectRef>
          <a:fontRef idx="minor">
            <a:schemeClr val="lt1"/>
          </a:fontRef>
        </dgm:style>
      </dgm:prSet>
      <dgm:spPr/>
      <dgm:t>
        <a:bodyPr/>
        <a:lstStyle/>
        <a:p>
          <a:r>
            <a:rPr lang="en-US" sz="1800" b="1" dirty="0" smtClean="0">
              <a:solidFill>
                <a:srgbClr val="000000"/>
              </a:solidFill>
            </a:rPr>
            <a:t>VAC</a:t>
          </a:r>
          <a:endParaRPr lang="en-US" sz="1800" b="1" dirty="0">
            <a:solidFill>
              <a:srgbClr val="000000"/>
            </a:solidFill>
          </a:endParaRPr>
        </a:p>
      </dgm:t>
    </dgm:pt>
    <dgm:pt modelId="{1D3A80B8-5D3B-4166-8A98-87EFD86522E2}" type="parTrans" cxnId="{B6CFE092-6FAE-4308-834D-B0539E4FFE40}">
      <dgm:prSet/>
      <dgm:spPr/>
      <dgm:t>
        <a:bodyPr/>
        <a:lstStyle/>
        <a:p>
          <a:endParaRPr lang="en-US">
            <a:solidFill>
              <a:schemeClr val="bg2"/>
            </a:solidFill>
          </a:endParaRPr>
        </a:p>
      </dgm:t>
    </dgm:pt>
    <dgm:pt modelId="{633D2944-42AC-43FD-9E30-81150BD91A09}" type="sibTrans" cxnId="{B6CFE092-6FAE-4308-834D-B0539E4FFE40}">
      <dgm:prSet/>
      <dgm:spPr>
        <a:solidFill>
          <a:schemeClr val="tx1">
            <a:lumMod val="50000"/>
            <a:lumOff val="50000"/>
          </a:schemeClr>
        </a:solidFill>
      </dgm:spPr>
      <dgm:t>
        <a:bodyPr/>
        <a:lstStyle/>
        <a:p>
          <a:endParaRPr lang="en-US" dirty="0">
            <a:solidFill>
              <a:schemeClr val="bg2"/>
            </a:solidFill>
          </a:endParaRPr>
        </a:p>
      </dgm:t>
    </dgm:pt>
    <dgm:pt modelId="{6F5FE88E-32AB-4D0F-9062-26224247ED46}">
      <dgm:prSet phldrT="[Text]" custT="1">
        <dgm:style>
          <a:lnRef idx="1">
            <a:schemeClr val="accent6"/>
          </a:lnRef>
          <a:fillRef idx="3">
            <a:schemeClr val="accent6"/>
          </a:fillRef>
          <a:effectRef idx="2">
            <a:schemeClr val="accent6"/>
          </a:effectRef>
          <a:fontRef idx="minor">
            <a:schemeClr val="lt1"/>
          </a:fontRef>
        </dgm:style>
      </dgm:prSet>
      <dgm:spPr/>
      <dgm:t>
        <a:bodyPr/>
        <a:lstStyle/>
        <a:p>
          <a:r>
            <a:rPr lang="en-US" sz="1800" b="1" dirty="0" smtClean="0">
              <a:solidFill>
                <a:srgbClr val="000000"/>
              </a:solidFill>
              <a:latin typeface="Calibri" pitchFamily="34" charset="0"/>
              <a:cs typeface="Calibri" pitchFamily="34" charset="0"/>
            </a:rPr>
            <a:t>IVAC</a:t>
          </a:r>
          <a:endParaRPr lang="en-US" sz="1800" dirty="0">
            <a:solidFill>
              <a:srgbClr val="000000"/>
            </a:solidFill>
          </a:endParaRPr>
        </a:p>
      </dgm:t>
    </dgm:pt>
    <dgm:pt modelId="{C6AF3192-23BE-4FB7-BDF8-96B1124CB3A4}" type="parTrans" cxnId="{AB9F15E2-09BE-4DFE-8DC5-D0A0811B4A94}">
      <dgm:prSet/>
      <dgm:spPr/>
      <dgm:t>
        <a:bodyPr/>
        <a:lstStyle/>
        <a:p>
          <a:endParaRPr lang="en-US">
            <a:solidFill>
              <a:schemeClr val="bg2"/>
            </a:solidFill>
          </a:endParaRPr>
        </a:p>
      </dgm:t>
    </dgm:pt>
    <dgm:pt modelId="{BE5A61B0-026E-4E7A-9A72-D69828A39173}" type="sibTrans" cxnId="{AB9F15E2-09BE-4DFE-8DC5-D0A0811B4A94}">
      <dgm:prSet/>
      <dgm:spPr>
        <a:solidFill>
          <a:schemeClr val="tx1">
            <a:lumMod val="50000"/>
            <a:lumOff val="50000"/>
          </a:schemeClr>
        </a:solidFill>
      </dgm:spPr>
      <dgm:t>
        <a:bodyPr/>
        <a:lstStyle/>
        <a:p>
          <a:endParaRPr lang="en-US" dirty="0">
            <a:solidFill>
              <a:schemeClr val="bg2"/>
            </a:solidFill>
          </a:endParaRPr>
        </a:p>
      </dgm:t>
    </dgm:pt>
    <dgm:pt modelId="{39E8C2BE-47F7-44B6-B1E7-94BC45FBB365}">
      <dgm:prSet phldrT="[Text]" custT="1">
        <dgm:style>
          <a:lnRef idx="1">
            <a:schemeClr val="accent3"/>
          </a:lnRef>
          <a:fillRef idx="2">
            <a:schemeClr val="accent3"/>
          </a:fillRef>
          <a:effectRef idx="1">
            <a:schemeClr val="accent3"/>
          </a:effectRef>
          <a:fontRef idx="minor">
            <a:schemeClr val="dk1"/>
          </a:fontRef>
        </dgm:style>
      </dgm:prSet>
      <dgm:spPr>
        <a:solidFill>
          <a:srgbClr val="FBD703"/>
        </a:solidFill>
      </dgm:spPr>
      <dgm:t>
        <a:bodyPr/>
        <a:lstStyle/>
        <a:p>
          <a:r>
            <a:rPr lang="en-US" sz="1800" b="1" dirty="0" smtClean="0">
              <a:solidFill>
                <a:srgbClr val="000000"/>
              </a:solidFill>
              <a:latin typeface="Calibri" pitchFamily="34" charset="0"/>
              <a:cs typeface="Calibri" pitchFamily="34" charset="0"/>
            </a:rPr>
            <a:t>General evidence of infection/inflammation</a:t>
          </a:r>
          <a:endParaRPr lang="en-US" sz="1800" dirty="0">
            <a:solidFill>
              <a:srgbClr val="000000"/>
            </a:solidFill>
          </a:endParaRPr>
        </a:p>
      </dgm:t>
    </dgm:pt>
    <dgm:pt modelId="{E44C623B-695D-4632-892F-3B9E27AA1711}" type="parTrans" cxnId="{39953E96-86DA-43BE-941E-98BFF9096E72}">
      <dgm:prSet/>
      <dgm:spPr/>
      <dgm:t>
        <a:bodyPr/>
        <a:lstStyle/>
        <a:p>
          <a:endParaRPr lang="en-US">
            <a:solidFill>
              <a:schemeClr val="bg2"/>
            </a:solidFill>
          </a:endParaRPr>
        </a:p>
      </dgm:t>
    </dgm:pt>
    <dgm:pt modelId="{F33B9FBB-2443-4B05-8E5B-5738D4B9831F}" type="sibTrans" cxnId="{39953E96-86DA-43BE-941E-98BFF9096E72}">
      <dgm:prSet/>
      <dgm:spPr>
        <a:solidFill>
          <a:schemeClr val="tx1">
            <a:lumMod val="50000"/>
            <a:lumOff val="50000"/>
          </a:schemeClr>
        </a:solidFill>
      </dgm:spPr>
      <dgm:t>
        <a:bodyPr/>
        <a:lstStyle/>
        <a:p>
          <a:endParaRPr lang="en-US" dirty="0">
            <a:solidFill>
              <a:schemeClr val="bg2"/>
            </a:solidFill>
          </a:endParaRPr>
        </a:p>
      </dgm:t>
    </dgm:pt>
    <dgm:pt modelId="{B0416649-7BD5-4C99-B18F-E2019B3DA2BC}">
      <dgm:prSet custT="1">
        <dgm:style>
          <a:lnRef idx="1">
            <a:schemeClr val="accent3"/>
          </a:lnRef>
          <a:fillRef idx="2">
            <a:schemeClr val="accent3"/>
          </a:fillRef>
          <a:effectRef idx="1">
            <a:schemeClr val="accent3"/>
          </a:effectRef>
          <a:fontRef idx="minor">
            <a:schemeClr val="dk1"/>
          </a:fontRef>
        </dgm:style>
      </dgm:prSet>
      <dgm:spPr>
        <a:solidFill>
          <a:srgbClr val="FBD703"/>
        </a:solidFill>
      </dgm:spPr>
      <dgm:t>
        <a:bodyPr/>
        <a:lstStyle/>
        <a:p>
          <a:r>
            <a:rPr lang="en-US" sz="1800" b="1" dirty="0" smtClean="0">
              <a:solidFill>
                <a:srgbClr val="000000"/>
              </a:solidFill>
              <a:latin typeface="Calibri" pitchFamily="34" charset="0"/>
              <a:cs typeface="Calibri" pitchFamily="34" charset="0"/>
            </a:rPr>
            <a:t>Positive results of microbiological testing</a:t>
          </a:r>
          <a:endParaRPr lang="en-US" sz="1800" b="1" dirty="0">
            <a:solidFill>
              <a:srgbClr val="000000"/>
            </a:solidFill>
            <a:latin typeface="Calibri" pitchFamily="34" charset="0"/>
            <a:cs typeface="Calibri" pitchFamily="34" charset="0"/>
          </a:endParaRPr>
        </a:p>
      </dgm:t>
    </dgm:pt>
    <dgm:pt modelId="{C0C98AD1-ADE9-448B-958C-220A329F9C55}" type="parTrans" cxnId="{FAE84565-DCD9-43EA-A41B-BC2966E4C177}">
      <dgm:prSet/>
      <dgm:spPr/>
      <dgm:t>
        <a:bodyPr/>
        <a:lstStyle/>
        <a:p>
          <a:endParaRPr lang="en-US">
            <a:solidFill>
              <a:schemeClr val="bg2"/>
            </a:solidFill>
          </a:endParaRPr>
        </a:p>
      </dgm:t>
    </dgm:pt>
    <dgm:pt modelId="{B4318818-E2E0-499B-A677-3440829900DB}" type="sibTrans" cxnId="{FAE84565-DCD9-43EA-A41B-BC2966E4C177}">
      <dgm:prSet/>
      <dgm:spPr>
        <a:solidFill>
          <a:schemeClr val="tx1">
            <a:lumMod val="50000"/>
            <a:lumOff val="50000"/>
          </a:schemeClr>
        </a:solidFill>
      </dgm:spPr>
      <dgm:t>
        <a:bodyPr/>
        <a:lstStyle/>
        <a:p>
          <a:endParaRPr lang="en-US" dirty="0">
            <a:solidFill>
              <a:schemeClr val="bg2"/>
            </a:solidFill>
          </a:endParaRPr>
        </a:p>
      </dgm:t>
    </dgm:pt>
    <dgm:pt modelId="{A89D6839-4566-4F16-9383-43E5E3E9351B}">
      <dgm:prSet custT="1">
        <dgm:style>
          <a:lnRef idx="1">
            <a:schemeClr val="accent1"/>
          </a:lnRef>
          <a:fillRef idx="2">
            <a:schemeClr val="accent1"/>
          </a:fillRef>
          <a:effectRef idx="1">
            <a:schemeClr val="accent1"/>
          </a:effectRef>
          <a:fontRef idx="minor">
            <a:schemeClr val="dk1"/>
          </a:fontRef>
        </dgm:style>
      </dgm:prSet>
      <dgm:spPr>
        <a:solidFill>
          <a:srgbClr val="009EC2"/>
        </a:solidFill>
      </dgm:spPr>
      <dgm:t>
        <a:bodyPr/>
        <a:lstStyle/>
        <a:p>
          <a:r>
            <a:rPr lang="en-US" sz="1800" b="1" dirty="0" smtClean="0">
              <a:solidFill>
                <a:srgbClr val="000000"/>
              </a:solidFill>
              <a:latin typeface="Calibri" pitchFamily="34" charset="0"/>
              <a:cs typeface="Calibri" pitchFamily="34" charset="0"/>
            </a:rPr>
            <a:t>Possible or Probable VAP</a:t>
          </a:r>
          <a:endParaRPr lang="en-US" sz="1800" b="1" dirty="0">
            <a:solidFill>
              <a:srgbClr val="000000"/>
            </a:solidFill>
            <a:latin typeface="Calibri" pitchFamily="34" charset="0"/>
            <a:cs typeface="Calibri" pitchFamily="34" charset="0"/>
          </a:endParaRPr>
        </a:p>
      </dgm:t>
    </dgm:pt>
    <dgm:pt modelId="{A30BEFE1-68AA-4A26-80E0-96E512F7BE3A}" type="parTrans" cxnId="{5422F68F-FE17-476B-9D16-93D5652694CB}">
      <dgm:prSet/>
      <dgm:spPr/>
      <dgm:t>
        <a:bodyPr/>
        <a:lstStyle/>
        <a:p>
          <a:endParaRPr lang="en-US">
            <a:solidFill>
              <a:schemeClr val="bg2"/>
            </a:solidFill>
          </a:endParaRPr>
        </a:p>
      </dgm:t>
    </dgm:pt>
    <dgm:pt modelId="{35D519A0-3B4F-453B-A709-EC0D12BFFAFB}" type="sibTrans" cxnId="{5422F68F-FE17-476B-9D16-93D5652694CB}">
      <dgm:prSet/>
      <dgm:spPr/>
      <dgm:t>
        <a:bodyPr/>
        <a:lstStyle/>
        <a:p>
          <a:endParaRPr lang="en-US">
            <a:solidFill>
              <a:schemeClr val="bg2"/>
            </a:solidFill>
          </a:endParaRPr>
        </a:p>
      </dgm:t>
    </dgm:pt>
    <dgm:pt modelId="{5858FD1A-ED87-43FA-BA84-42E2FF743DE3}" type="pres">
      <dgm:prSet presAssocID="{89D56E36-B19F-45EA-94A0-83A66C22EC9D}" presName="linearFlow" presStyleCnt="0">
        <dgm:presLayoutVars>
          <dgm:resizeHandles val="exact"/>
        </dgm:presLayoutVars>
      </dgm:prSet>
      <dgm:spPr/>
    </dgm:pt>
    <dgm:pt modelId="{E7167FA8-B3C7-4105-A572-D0C6768EB90E}" type="pres">
      <dgm:prSet presAssocID="{CF27E5BF-6038-46EE-AE5B-6D8E6D55BDE7}" presName="node" presStyleLbl="node1" presStyleIdx="0" presStyleCnt="7" custScaleX="337167">
        <dgm:presLayoutVars>
          <dgm:bulletEnabled val="1"/>
        </dgm:presLayoutVars>
      </dgm:prSet>
      <dgm:spPr/>
      <dgm:t>
        <a:bodyPr/>
        <a:lstStyle/>
        <a:p>
          <a:endParaRPr lang="en-US"/>
        </a:p>
      </dgm:t>
    </dgm:pt>
    <dgm:pt modelId="{23D0C6C7-8BA6-43C4-ACBF-CEE93F121643}" type="pres">
      <dgm:prSet presAssocID="{412AB2A2-E8A4-4E2B-B9E3-9C35A2BEA609}" presName="sibTrans" presStyleLbl="sibTrans2D1" presStyleIdx="0" presStyleCnt="6" custScaleX="99677" custScaleY="175819"/>
      <dgm:spPr/>
      <dgm:t>
        <a:bodyPr/>
        <a:lstStyle/>
        <a:p>
          <a:endParaRPr lang="en-US"/>
        </a:p>
      </dgm:t>
    </dgm:pt>
    <dgm:pt modelId="{23E0BA7C-3D0B-4B11-B625-14AC0EFF1E04}" type="pres">
      <dgm:prSet presAssocID="{412AB2A2-E8A4-4E2B-B9E3-9C35A2BEA609}" presName="connectorText" presStyleLbl="sibTrans2D1" presStyleIdx="0" presStyleCnt="6"/>
      <dgm:spPr/>
      <dgm:t>
        <a:bodyPr/>
        <a:lstStyle/>
        <a:p>
          <a:endParaRPr lang="en-US"/>
        </a:p>
      </dgm:t>
    </dgm:pt>
    <dgm:pt modelId="{2055AF26-8455-4B7D-AB88-13968E8701C2}" type="pres">
      <dgm:prSet presAssocID="{57EBF07E-BCCA-426E-A46A-ACF3E65D7FE2}" presName="node" presStyleLbl="node1" presStyleIdx="1" presStyleCnt="7" custScaleX="336446" custScaleY="123205">
        <dgm:presLayoutVars>
          <dgm:bulletEnabled val="1"/>
        </dgm:presLayoutVars>
      </dgm:prSet>
      <dgm:spPr/>
      <dgm:t>
        <a:bodyPr/>
        <a:lstStyle/>
        <a:p>
          <a:endParaRPr lang="en-US"/>
        </a:p>
      </dgm:t>
    </dgm:pt>
    <dgm:pt modelId="{A8FA124C-E1C7-42F1-BBB0-0783316EE81F}" type="pres">
      <dgm:prSet presAssocID="{3BDF9505-9FB7-44C8-AD12-7D06072E22F9}" presName="sibTrans" presStyleLbl="sibTrans2D1" presStyleIdx="1" presStyleCnt="6" custScaleX="105769" custScaleY="175819" custLinFactNeighborX="-19122" custLinFactNeighborY="1788"/>
      <dgm:spPr/>
      <dgm:t>
        <a:bodyPr/>
        <a:lstStyle/>
        <a:p>
          <a:endParaRPr lang="en-US"/>
        </a:p>
      </dgm:t>
    </dgm:pt>
    <dgm:pt modelId="{216AC164-CBE1-49F2-BE25-03CBF1EA196D}" type="pres">
      <dgm:prSet presAssocID="{3BDF9505-9FB7-44C8-AD12-7D06072E22F9}" presName="connectorText" presStyleLbl="sibTrans2D1" presStyleIdx="1" presStyleCnt="6"/>
      <dgm:spPr/>
      <dgm:t>
        <a:bodyPr/>
        <a:lstStyle/>
        <a:p>
          <a:endParaRPr lang="en-US"/>
        </a:p>
      </dgm:t>
    </dgm:pt>
    <dgm:pt modelId="{4345C4A8-80FF-4D99-8218-02114C717D95}" type="pres">
      <dgm:prSet presAssocID="{BB72F36D-8A5B-4946-AE30-72BFD077D92E}" presName="node" presStyleLbl="node1" presStyleIdx="2" presStyleCnt="7" custScaleX="336446">
        <dgm:presLayoutVars>
          <dgm:bulletEnabled val="1"/>
        </dgm:presLayoutVars>
      </dgm:prSet>
      <dgm:spPr/>
      <dgm:t>
        <a:bodyPr/>
        <a:lstStyle/>
        <a:p>
          <a:endParaRPr lang="en-US"/>
        </a:p>
      </dgm:t>
    </dgm:pt>
    <dgm:pt modelId="{776C31B0-88ED-4612-A99F-90C145D7245E}" type="pres">
      <dgm:prSet presAssocID="{633D2944-42AC-43FD-9E30-81150BD91A09}" presName="sibTrans" presStyleLbl="sibTrans2D1" presStyleIdx="2" presStyleCnt="6" custScaleX="99677" custScaleY="175819"/>
      <dgm:spPr/>
      <dgm:t>
        <a:bodyPr/>
        <a:lstStyle/>
        <a:p>
          <a:endParaRPr lang="en-US"/>
        </a:p>
      </dgm:t>
    </dgm:pt>
    <dgm:pt modelId="{41FB6B79-29DC-48CB-9F39-88F1B851A0AB}" type="pres">
      <dgm:prSet presAssocID="{633D2944-42AC-43FD-9E30-81150BD91A09}" presName="connectorText" presStyleLbl="sibTrans2D1" presStyleIdx="2" presStyleCnt="6"/>
      <dgm:spPr/>
      <dgm:t>
        <a:bodyPr/>
        <a:lstStyle/>
        <a:p>
          <a:endParaRPr lang="en-US"/>
        </a:p>
      </dgm:t>
    </dgm:pt>
    <dgm:pt modelId="{B3AA195C-B818-41AA-B256-078E77B8ADA8}" type="pres">
      <dgm:prSet presAssocID="{39E8C2BE-47F7-44B6-B1E7-94BC45FBB365}" presName="node" presStyleLbl="node1" presStyleIdx="3" presStyleCnt="7" custScaleX="336446">
        <dgm:presLayoutVars>
          <dgm:bulletEnabled val="1"/>
        </dgm:presLayoutVars>
      </dgm:prSet>
      <dgm:spPr/>
      <dgm:t>
        <a:bodyPr/>
        <a:lstStyle/>
        <a:p>
          <a:endParaRPr lang="en-US"/>
        </a:p>
      </dgm:t>
    </dgm:pt>
    <dgm:pt modelId="{81A953BE-00D9-4FB2-8804-2BFBA7E465D1}" type="pres">
      <dgm:prSet presAssocID="{F33B9FBB-2443-4B05-8E5B-5738D4B9831F}" presName="sibTrans" presStyleLbl="sibTrans2D1" presStyleIdx="3" presStyleCnt="6" custScaleX="99677" custScaleY="175819"/>
      <dgm:spPr/>
      <dgm:t>
        <a:bodyPr/>
        <a:lstStyle/>
        <a:p>
          <a:endParaRPr lang="en-US"/>
        </a:p>
      </dgm:t>
    </dgm:pt>
    <dgm:pt modelId="{D9EBC0F7-2723-45CD-899B-8EB16FE93D94}" type="pres">
      <dgm:prSet presAssocID="{F33B9FBB-2443-4B05-8E5B-5738D4B9831F}" presName="connectorText" presStyleLbl="sibTrans2D1" presStyleIdx="3" presStyleCnt="6"/>
      <dgm:spPr/>
      <dgm:t>
        <a:bodyPr/>
        <a:lstStyle/>
        <a:p>
          <a:endParaRPr lang="en-US"/>
        </a:p>
      </dgm:t>
    </dgm:pt>
    <dgm:pt modelId="{EFD18A77-CCCD-44E6-B3BC-57BED54857B5}" type="pres">
      <dgm:prSet presAssocID="{6F5FE88E-32AB-4D0F-9062-26224247ED46}" presName="node" presStyleLbl="node1" presStyleIdx="4" presStyleCnt="7" custScaleX="336446">
        <dgm:presLayoutVars>
          <dgm:bulletEnabled val="1"/>
        </dgm:presLayoutVars>
      </dgm:prSet>
      <dgm:spPr/>
      <dgm:t>
        <a:bodyPr/>
        <a:lstStyle/>
        <a:p>
          <a:endParaRPr lang="en-US"/>
        </a:p>
      </dgm:t>
    </dgm:pt>
    <dgm:pt modelId="{8E447430-2BDB-41DC-9281-7876C09C1DE9}" type="pres">
      <dgm:prSet presAssocID="{BE5A61B0-026E-4E7A-9A72-D69828A39173}" presName="sibTrans" presStyleLbl="sibTrans2D1" presStyleIdx="4" presStyleCnt="6" custScaleX="99677" custScaleY="175819"/>
      <dgm:spPr/>
      <dgm:t>
        <a:bodyPr/>
        <a:lstStyle/>
        <a:p>
          <a:endParaRPr lang="en-US"/>
        </a:p>
      </dgm:t>
    </dgm:pt>
    <dgm:pt modelId="{6568A40D-1462-4FF4-9BB9-1E0FB0895738}" type="pres">
      <dgm:prSet presAssocID="{BE5A61B0-026E-4E7A-9A72-D69828A39173}" presName="connectorText" presStyleLbl="sibTrans2D1" presStyleIdx="4" presStyleCnt="6"/>
      <dgm:spPr/>
      <dgm:t>
        <a:bodyPr/>
        <a:lstStyle/>
        <a:p>
          <a:endParaRPr lang="en-US"/>
        </a:p>
      </dgm:t>
    </dgm:pt>
    <dgm:pt modelId="{5CD9FF5B-E884-4190-BE7B-FAA176683885}" type="pres">
      <dgm:prSet presAssocID="{B0416649-7BD5-4C99-B18F-E2019B3DA2BC}" presName="node" presStyleLbl="node1" presStyleIdx="5" presStyleCnt="7" custScaleX="336446">
        <dgm:presLayoutVars>
          <dgm:bulletEnabled val="1"/>
        </dgm:presLayoutVars>
      </dgm:prSet>
      <dgm:spPr/>
      <dgm:t>
        <a:bodyPr/>
        <a:lstStyle/>
        <a:p>
          <a:endParaRPr lang="en-US"/>
        </a:p>
      </dgm:t>
    </dgm:pt>
    <dgm:pt modelId="{A609F61C-D961-45C3-8E6E-05D0407208B9}" type="pres">
      <dgm:prSet presAssocID="{B4318818-E2E0-499B-A677-3440829900DB}" presName="sibTrans" presStyleLbl="sibTrans2D1" presStyleIdx="5" presStyleCnt="6" custScaleX="99677" custScaleY="175819"/>
      <dgm:spPr/>
      <dgm:t>
        <a:bodyPr/>
        <a:lstStyle/>
        <a:p>
          <a:endParaRPr lang="en-US"/>
        </a:p>
      </dgm:t>
    </dgm:pt>
    <dgm:pt modelId="{4EFF1791-ED2B-42AA-BC41-8AEF928B8454}" type="pres">
      <dgm:prSet presAssocID="{B4318818-E2E0-499B-A677-3440829900DB}" presName="connectorText" presStyleLbl="sibTrans2D1" presStyleIdx="5" presStyleCnt="6"/>
      <dgm:spPr/>
      <dgm:t>
        <a:bodyPr/>
        <a:lstStyle/>
        <a:p>
          <a:endParaRPr lang="en-US"/>
        </a:p>
      </dgm:t>
    </dgm:pt>
    <dgm:pt modelId="{F52465F9-FD8E-439A-B40A-6F0227828BB5}" type="pres">
      <dgm:prSet presAssocID="{A89D6839-4566-4F16-9383-43E5E3E9351B}" presName="node" presStyleLbl="node1" presStyleIdx="6" presStyleCnt="7" custScaleX="336446">
        <dgm:presLayoutVars>
          <dgm:bulletEnabled val="1"/>
        </dgm:presLayoutVars>
      </dgm:prSet>
      <dgm:spPr/>
      <dgm:t>
        <a:bodyPr/>
        <a:lstStyle/>
        <a:p>
          <a:endParaRPr lang="en-US"/>
        </a:p>
      </dgm:t>
    </dgm:pt>
  </dgm:ptLst>
  <dgm:cxnLst>
    <dgm:cxn modelId="{5422F68F-FE17-476B-9D16-93D5652694CB}" srcId="{89D56E36-B19F-45EA-94A0-83A66C22EC9D}" destId="{A89D6839-4566-4F16-9383-43E5E3E9351B}" srcOrd="6" destOrd="0" parTransId="{A30BEFE1-68AA-4A26-80E0-96E512F7BE3A}" sibTransId="{35D519A0-3B4F-453B-A709-EC0D12BFFAFB}"/>
    <dgm:cxn modelId="{F49BADF2-1A14-428D-A5AC-0DF8A5B4561C}" srcId="{89D56E36-B19F-45EA-94A0-83A66C22EC9D}" destId="{57EBF07E-BCCA-426E-A46A-ACF3E65D7FE2}" srcOrd="1" destOrd="0" parTransId="{D3396618-E995-4EB4-8553-4D8F0AAF94F1}" sibTransId="{3BDF9505-9FB7-44C8-AD12-7D06072E22F9}"/>
    <dgm:cxn modelId="{6FED8804-0ED3-C847-A628-6E2EEFEBE6E4}" type="presOf" srcId="{B4318818-E2E0-499B-A677-3440829900DB}" destId="{A609F61C-D961-45C3-8E6E-05D0407208B9}" srcOrd="0" destOrd="0" presId="urn:microsoft.com/office/officeart/2005/8/layout/process2"/>
    <dgm:cxn modelId="{B6CFE092-6FAE-4308-834D-B0539E4FFE40}" srcId="{89D56E36-B19F-45EA-94A0-83A66C22EC9D}" destId="{BB72F36D-8A5B-4946-AE30-72BFD077D92E}" srcOrd="2" destOrd="0" parTransId="{1D3A80B8-5D3B-4166-8A98-87EFD86522E2}" sibTransId="{633D2944-42AC-43FD-9E30-81150BD91A09}"/>
    <dgm:cxn modelId="{88FFBF2A-1A4C-7E4B-B206-D3E0AD1261F8}" type="presOf" srcId="{A89D6839-4566-4F16-9383-43E5E3E9351B}" destId="{F52465F9-FD8E-439A-B40A-6F0227828BB5}" srcOrd="0" destOrd="0" presId="urn:microsoft.com/office/officeart/2005/8/layout/process2"/>
    <dgm:cxn modelId="{A3AC0B94-F42C-604E-A85B-DE04852FE03D}" type="presOf" srcId="{412AB2A2-E8A4-4E2B-B9E3-9C35A2BEA609}" destId="{23E0BA7C-3D0B-4B11-B625-14AC0EFF1E04}" srcOrd="1" destOrd="0" presId="urn:microsoft.com/office/officeart/2005/8/layout/process2"/>
    <dgm:cxn modelId="{0759EB64-9309-4D40-9525-1311581CEB5E}" type="presOf" srcId="{3BDF9505-9FB7-44C8-AD12-7D06072E22F9}" destId="{216AC164-CBE1-49F2-BE25-03CBF1EA196D}" srcOrd="1" destOrd="0" presId="urn:microsoft.com/office/officeart/2005/8/layout/process2"/>
    <dgm:cxn modelId="{FAE84565-DCD9-43EA-A41B-BC2966E4C177}" srcId="{89D56E36-B19F-45EA-94A0-83A66C22EC9D}" destId="{B0416649-7BD5-4C99-B18F-E2019B3DA2BC}" srcOrd="5" destOrd="0" parTransId="{C0C98AD1-ADE9-448B-958C-220A329F9C55}" sibTransId="{B4318818-E2E0-499B-A677-3440829900DB}"/>
    <dgm:cxn modelId="{D21C8E6C-3DA3-BE4B-92BE-34CB2B9F6B14}" type="presOf" srcId="{B0416649-7BD5-4C99-B18F-E2019B3DA2BC}" destId="{5CD9FF5B-E884-4190-BE7B-FAA176683885}" srcOrd="0" destOrd="0" presId="urn:microsoft.com/office/officeart/2005/8/layout/process2"/>
    <dgm:cxn modelId="{AB9F15E2-09BE-4DFE-8DC5-D0A0811B4A94}" srcId="{89D56E36-B19F-45EA-94A0-83A66C22EC9D}" destId="{6F5FE88E-32AB-4D0F-9062-26224247ED46}" srcOrd="4" destOrd="0" parTransId="{C6AF3192-23BE-4FB7-BDF8-96B1124CB3A4}" sibTransId="{BE5A61B0-026E-4E7A-9A72-D69828A39173}"/>
    <dgm:cxn modelId="{21C23598-7DC4-094B-8525-A7BF7C350C85}" type="presOf" srcId="{633D2944-42AC-43FD-9E30-81150BD91A09}" destId="{41FB6B79-29DC-48CB-9F39-88F1B851A0AB}" srcOrd="1" destOrd="0" presId="urn:microsoft.com/office/officeart/2005/8/layout/process2"/>
    <dgm:cxn modelId="{8ED0816D-50E8-6F41-BFE6-047BBCB2C12A}" type="presOf" srcId="{6F5FE88E-32AB-4D0F-9062-26224247ED46}" destId="{EFD18A77-CCCD-44E6-B3BC-57BED54857B5}" srcOrd="0" destOrd="0" presId="urn:microsoft.com/office/officeart/2005/8/layout/process2"/>
    <dgm:cxn modelId="{3E2F92AB-9024-8C48-8DE2-FF5A20D9A727}" type="presOf" srcId="{39E8C2BE-47F7-44B6-B1E7-94BC45FBB365}" destId="{B3AA195C-B818-41AA-B256-078E77B8ADA8}" srcOrd="0" destOrd="0" presId="urn:microsoft.com/office/officeart/2005/8/layout/process2"/>
    <dgm:cxn modelId="{851DC9CF-B99C-F64C-8D2A-84BBA1AF3B2B}" type="presOf" srcId="{57EBF07E-BCCA-426E-A46A-ACF3E65D7FE2}" destId="{2055AF26-8455-4B7D-AB88-13968E8701C2}" srcOrd="0" destOrd="0" presId="urn:microsoft.com/office/officeart/2005/8/layout/process2"/>
    <dgm:cxn modelId="{39953E96-86DA-43BE-941E-98BFF9096E72}" srcId="{89D56E36-B19F-45EA-94A0-83A66C22EC9D}" destId="{39E8C2BE-47F7-44B6-B1E7-94BC45FBB365}" srcOrd="3" destOrd="0" parTransId="{E44C623B-695D-4632-892F-3B9E27AA1711}" sibTransId="{F33B9FBB-2443-4B05-8E5B-5738D4B9831F}"/>
    <dgm:cxn modelId="{740ED00F-EB74-394F-A712-69EE822ADC1A}" type="presOf" srcId="{BE5A61B0-026E-4E7A-9A72-D69828A39173}" destId="{8E447430-2BDB-41DC-9281-7876C09C1DE9}" srcOrd="0" destOrd="0" presId="urn:microsoft.com/office/officeart/2005/8/layout/process2"/>
    <dgm:cxn modelId="{9E42722E-71AC-EA4E-83AC-D47C50ACDFD7}" type="presOf" srcId="{412AB2A2-E8A4-4E2B-B9E3-9C35A2BEA609}" destId="{23D0C6C7-8BA6-43C4-ACBF-CEE93F121643}" srcOrd="0" destOrd="0" presId="urn:microsoft.com/office/officeart/2005/8/layout/process2"/>
    <dgm:cxn modelId="{4572BEED-6207-DA41-9AD0-0E8BC3CF2110}" type="presOf" srcId="{CF27E5BF-6038-46EE-AE5B-6D8E6D55BDE7}" destId="{E7167FA8-B3C7-4105-A572-D0C6768EB90E}" srcOrd="0" destOrd="0" presId="urn:microsoft.com/office/officeart/2005/8/layout/process2"/>
    <dgm:cxn modelId="{779BD1A6-AF52-AE4C-AF12-2901B1DB564E}" type="presOf" srcId="{633D2944-42AC-43FD-9E30-81150BD91A09}" destId="{776C31B0-88ED-4612-A99F-90C145D7245E}" srcOrd="0" destOrd="0" presId="urn:microsoft.com/office/officeart/2005/8/layout/process2"/>
    <dgm:cxn modelId="{8CA6612A-D858-9F43-8A4A-D0906A7DD228}" type="presOf" srcId="{BB72F36D-8A5B-4946-AE30-72BFD077D92E}" destId="{4345C4A8-80FF-4D99-8218-02114C717D95}" srcOrd="0" destOrd="0" presId="urn:microsoft.com/office/officeart/2005/8/layout/process2"/>
    <dgm:cxn modelId="{40B04F55-0421-7940-A928-B1A84FA0D84F}" type="presOf" srcId="{F33B9FBB-2443-4B05-8E5B-5738D4B9831F}" destId="{81A953BE-00D9-4FB2-8804-2BFBA7E465D1}" srcOrd="0" destOrd="0" presId="urn:microsoft.com/office/officeart/2005/8/layout/process2"/>
    <dgm:cxn modelId="{FB25FA80-E51D-4E80-9B38-14DD0ABF4025}" srcId="{89D56E36-B19F-45EA-94A0-83A66C22EC9D}" destId="{CF27E5BF-6038-46EE-AE5B-6D8E6D55BDE7}" srcOrd="0" destOrd="0" parTransId="{62ED8CD4-57D4-42AB-ACB2-5DADEB2CD0F6}" sibTransId="{412AB2A2-E8A4-4E2B-B9E3-9C35A2BEA609}"/>
    <dgm:cxn modelId="{58ED1DF0-7EDE-DA42-B4F1-B282C0F33172}" type="presOf" srcId="{3BDF9505-9FB7-44C8-AD12-7D06072E22F9}" destId="{A8FA124C-E1C7-42F1-BBB0-0783316EE81F}" srcOrd="0" destOrd="0" presId="urn:microsoft.com/office/officeart/2005/8/layout/process2"/>
    <dgm:cxn modelId="{F29D83E5-5660-AA40-BC87-98E9379F1E5F}" type="presOf" srcId="{F33B9FBB-2443-4B05-8E5B-5738D4B9831F}" destId="{D9EBC0F7-2723-45CD-899B-8EB16FE93D94}" srcOrd="1" destOrd="0" presId="urn:microsoft.com/office/officeart/2005/8/layout/process2"/>
    <dgm:cxn modelId="{DF627B95-4284-8740-968E-4E316F228BE0}" type="presOf" srcId="{89D56E36-B19F-45EA-94A0-83A66C22EC9D}" destId="{5858FD1A-ED87-43FA-BA84-42E2FF743DE3}" srcOrd="0" destOrd="0" presId="urn:microsoft.com/office/officeart/2005/8/layout/process2"/>
    <dgm:cxn modelId="{781B0034-02D7-0E44-A00A-AF3007A5924C}" type="presOf" srcId="{BE5A61B0-026E-4E7A-9A72-D69828A39173}" destId="{6568A40D-1462-4FF4-9BB9-1E0FB0895738}" srcOrd="1" destOrd="0" presId="urn:microsoft.com/office/officeart/2005/8/layout/process2"/>
    <dgm:cxn modelId="{E7121E5B-758D-2B46-9E22-B2DA01D9F02D}" type="presOf" srcId="{B4318818-E2E0-499B-A677-3440829900DB}" destId="{4EFF1791-ED2B-42AA-BC41-8AEF928B8454}" srcOrd="1" destOrd="0" presId="urn:microsoft.com/office/officeart/2005/8/layout/process2"/>
    <dgm:cxn modelId="{08F925F5-8237-4C48-A87D-78C3279D8419}" type="presParOf" srcId="{5858FD1A-ED87-43FA-BA84-42E2FF743DE3}" destId="{E7167FA8-B3C7-4105-A572-D0C6768EB90E}" srcOrd="0" destOrd="0" presId="urn:microsoft.com/office/officeart/2005/8/layout/process2"/>
    <dgm:cxn modelId="{16E8C3D6-31A5-2147-869E-31162C7AC5E7}" type="presParOf" srcId="{5858FD1A-ED87-43FA-BA84-42E2FF743DE3}" destId="{23D0C6C7-8BA6-43C4-ACBF-CEE93F121643}" srcOrd="1" destOrd="0" presId="urn:microsoft.com/office/officeart/2005/8/layout/process2"/>
    <dgm:cxn modelId="{D664E00F-0C2D-504A-AD12-67E27DDF6EE2}" type="presParOf" srcId="{23D0C6C7-8BA6-43C4-ACBF-CEE93F121643}" destId="{23E0BA7C-3D0B-4B11-B625-14AC0EFF1E04}" srcOrd="0" destOrd="0" presId="urn:microsoft.com/office/officeart/2005/8/layout/process2"/>
    <dgm:cxn modelId="{1A5B34AE-FC87-9C44-935E-096182E36DB5}" type="presParOf" srcId="{5858FD1A-ED87-43FA-BA84-42E2FF743DE3}" destId="{2055AF26-8455-4B7D-AB88-13968E8701C2}" srcOrd="2" destOrd="0" presId="urn:microsoft.com/office/officeart/2005/8/layout/process2"/>
    <dgm:cxn modelId="{0164D796-5C13-7946-B021-19631B25195B}" type="presParOf" srcId="{5858FD1A-ED87-43FA-BA84-42E2FF743DE3}" destId="{A8FA124C-E1C7-42F1-BBB0-0783316EE81F}" srcOrd="3" destOrd="0" presId="urn:microsoft.com/office/officeart/2005/8/layout/process2"/>
    <dgm:cxn modelId="{66247169-FDDB-C140-8094-CC9E2EEB6E06}" type="presParOf" srcId="{A8FA124C-E1C7-42F1-BBB0-0783316EE81F}" destId="{216AC164-CBE1-49F2-BE25-03CBF1EA196D}" srcOrd="0" destOrd="0" presId="urn:microsoft.com/office/officeart/2005/8/layout/process2"/>
    <dgm:cxn modelId="{A5EE2F79-37E2-B94F-9D32-9D28A85FBCB7}" type="presParOf" srcId="{5858FD1A-ED87-43FA-BA84-42E2FF743DE3}" destId="{4345C4A8-80FF-4D99-8218-02114C717D95}" srcOrd="4" destOrd="0" presId="urn:microsoft.com/office/officeart/2005/8/layout/process2"/>
    <dgm:cxn modelId="{6D9C7298-A733-1F46-B164-7C47043AAB0E}" type="presParOf" srcId="{5858FD1A-ED87-43FA-BA84-42E2FF743DE3}" destId="{776C31B0-88ED-4612-A99F-90C145D7245E}" srcOrd="5" destOrd="0" presId="urn:microsoft.com/office/officeart/2005/8/layout/process2"/>
    <dgm:cxn modelId="{50959474-E309-484D-9895-D285057C39F6}" type="presParOf" srcId="{776C31B0-88ED-4612-A99F-90C145D7245E}" destId="{41FB6B79-29DC-48CB-9F39-88F1B851A0AB}" srcOrd="0" destOrd="0" presId="urn:microsoft.com/office/officeart/2005/8/layout/process2"/>
    <dgm:cxn modelId="{BF0A9E55-FDA7-F94C-B5E5-1E7171C43D66}" type="presParOf" srcId="{5858FD1A-ED87-43FA-BA84-42E2FF743DE3}" destId="{B3AA195C-B818-41AA-B256-078E77B8ADA8}" srcOrd="6" destOrd="0" presId="urn:microsoft.com/office/officeart/2005/8/layout/process2"/>
    <dgm:cxn modelId="{DA6F7F0B-DEAA-B64F-910C-216A4406DFED}" type="presParOf" srcId="{5858FD1A-ED87-43FA-BA84-42E2FF743DE3}" destId="{81A953BE-00D9-4FB2-8804-2BFBA7E465D1}" srcOrd="7" destOrd="0" presId="urn:microsoft.com/office/officeart/2005/8/layout/process2"/>
    <dgm:cxn modelId="{FF92EFB5-C305-8B4E-B503-5C596E682466}" type="presParOf" srcId="{81A953BE-00D9-4FB2-8804-2BFBA7E465D1}" destId="{D9EBC0F7-2723-45CD-899B-8EB16FE93D94}" srcOrd="0" destOrd="0" presId="urn:microsoft.com/office/officeart/2005/8/layout/process2"/>
    <dgm:cxn modelId="{54712EAA-1234-C144-A93F-8CE0E8DC7743}" type="presParOf" srcId="{5858FD1A-ED87-43FA-BA84-42E2FF743DE3}" destId="{EFD18A77-CCCD-44E6-B3BC-57BED54857B5}" srcOrd="8" destOrd="0" presId="urn:microsoft.com/office/officeart/2005/8/layout/process2"/>
    <dgm:cxn modelId="{6F45822B-D4F4-4A49-AC6E-FF7E80F68E18}" type="presParOf" srcId="{5858FD1A-ED87-43FA-BA84-42E2FF743DE3}" destId="{8E447430-2BDB-41DC-9281-7876C09C1DE9}" srcOrd="9" destOrd="0" presId="urn:microsoft.com/office/officeart/2005/8/layout/process2"/>
    <dgm:cxn modelId="{8E1CFAD3-5AFB-E14E-B268-CAFBAF2CE88F}" type="presParOf" srcId="{8E447430-2BDB-41DC-9281-7876C09C1DE9}" destId="{6568A40D-1462-4FF4-9BB9-1E0FB0895738}" srcOrd="0" destOrd="0" presId="urn:microsoft.com/office/officeart/2005/8/layout/process2"/>
    <dgm:cxn modelId="{95A601B9-3920-6747-BF16-23FE91A58512}" type="presParOf" srcId="{5858FD1A-ED87-43FA-BA84-42E2FF743DE3}" destId="{5CD9FF5B-E884-4190-BE7B-FAA176683885}" srcOrd="10" destOrd="0" presId="urn:microsoft.com/office/officeart/2005/8/layout/process2"/>
    <dgm:cxn modelId="{6B3E42FD-5241-0348-9117-E27733E77C14}" type="presParOf" srcId="{5858FD1A-ED87-43FA-BA84-42E2FF743DE3}" destId="{A609F61C-D961-45C3-8E6E-05D0407208B9}" srcOrd="11" destOrd="0" presId="urn:microsoft.com/office/officeart/2005/8/layout/process2"/>
    <dgm:cxn modelId="{04A61362-63C6-8C4D-9601-28721C9D99EA}" type="presParOf" srcId="{A609F61C-D961-45C3-8E6E-05D0407208B9}" destId="{4EFF1791-ED2B-42AA-BC41-8AEF928B8454}" srcOrd="0" destOrd="0" presId="urn:microsoft.com/office/officeart/2005/8/layout/process2"/>
    <dgm:cxn modelId="{8B49E88C-85E9-EB41-B70E-B71E2DF49419}" type="presParOf" srcId="{5858FD1A-ED87-43FA-BA84-42E2FF743DE3}" destId="{F52465F9-FD8E-439A-B40A-6F0227828BB5}" srcOrd="1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85A5F3-CF66-4160-940E-8956D74D9E46}"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2E08FD8C-D4A0-41FD-8178-B6EF979D1DBC}">
      <dgm:prSet phldrT="[Text]">
        <dgm:style>
          <a:lnRef idx="1">
            <a:schemeClr val="accent5"/>
          </a:lnRef>
          <a:fillRef idx="2">
            <a:schemeClr val="accent5"/>
          </a:fillRef>
          <a:effectRef idx="1">
            <a:schemeClr val="accent5"/>
          </a:effectRef>
          <a:fontRef idx="minor">
            <a:schemeClr val="dk1"/>
          </a:fontRef>
        </dgm:style>
      </dgm:prSet>
      <dgm:spPr>
        <a:solidFill>
          <a:srgbClr val="FBD84B"/>
        </a:solidFill>
        <a:ln>
          <a:noFill/>
        </a:ln>
      </dgm:spPr>
      <dgm:t>
        <a:bodyPr/>
        <a:lstStyle/>
        <a:p>
          <a:pPr algn="ctr"/>
          <a:r>
            <a:rPr lang="en-US" b="0" dirty="0" smtClean="0">
              <a:solidFill>
                <a:schemeClr val="tx1"/>
              </a:solidFill>
            </a:rPr>
            <a:t>84 ICU patients with abnormal                  chest x rays and purulent sputum</a:t>
          </a:r>
          <a:endParaRPr lang="en-US" b="0" dirty="0">
            <a:solidFill>
              <a:schemeClr val="tx1"/>
            </a:solidFill>
          </a:endParaRPr>
        </a:p>
      </dgm:t>
    </dgm:pt>
    <dgm:pt modelId="{86A7CFB4-03E1-4E38-993A-C20AE275499A}" type="parTrans" cxnId="{A0343642-4992-4399-8C3D-E1241094601B}">
      <dgm:prSet/>
      <dgm:spPr/>
      <dgm:t>
        <a:bodyPr/>
        <a:lstStyle/>
        <a:p>
          <a:endParaRPr lang="en-US"/>
        </a:p>
      </dgm:t>
    </dgm:pt>
    <dgm:pt modelId="{4FF41357-3EB9-4AE4-8E64-1CD336FB5C22}" type="sibTrans" cxnId="{A0343642-4992-4399-8C3D-E1241094601B}">
      <dgm:prSet/>
      <dgm:spPr>
        <a:solidFill>
          <a:srgbClr val="009EC2">
            <a:alpha val="90000"/>
          </a:srgbClr>
        </a:solidFill>
      </dgm:spPr>
      <dgm:t>
        <a:bodyPr/>
        <a:lstStyle/>
        <a:p>
          <a:endParaRPr lang="en-US" dirty="0"/>
        </a:p>
      </dgm:t>
    </dgm:pt>
    <dgm:pt modelId="{62783147-82B2-43CD-9FA8-888FE53FAD2B}">
      <dgm:prSet phldrT="[Text]" custT="1">
        <dgm:style>
          <a:lnRef idx="1">
            <a:schemeClr val="accent5"/>
          </a:lnRef>
          <a:fillRef idx="2">
            <a:schemeClr val="accent5"/>
          </a:fillRef>
          <a:effectRef idx="1">
            <a:schemeClr val="accent5"/>
          </a:effectRef>
          <a:fontRef idx="minor">
            <a:schemeClr val="dk1"/>
          </a:fontRef>
        </dgm:style>
      </dgm:prSet>
      <dgm:spPr>
        <a:solidFill>
          <a:srgbClr val="FBD84B"/>
        </a:solidFill>
        <a:ln>
          <a:noFill/>
        </a:ln>
      </dgm:spPr>
      <dgm:t>
        <a:bodyPr/>
        <a:lstStyle/>
        <a:p>
          <a:pPr algn="ctr"/>
          <a:r>
            <a:rPr lang="en-US" sz="2400" b="0" dirty="0" smtClean="0">
              <a:solidFill>
                <a:schemeClr val="tx1"/>
              </a:solidFill>
            </a:rPr>
            <a:t>Evaluated by seven physicians for VAP</a:t>
          </a:r>
          <a:endParaRPr lang="en-US" sz="2400" b="0" dirty="0">
            <a:solidFill>
              <a:schemeClr val="tx1"/>
            </a:solidFill>
          </a:endParaRPr>
        </a:p>
      </dgm:t>
    </dgm:pt>
    <dgm:pt modelId="{C2F36F4E-710E-4812-B19F-C6E4663B46BB}" type="parTrans" cxnId="{1E2AB365-9758-4FC1-93EE-1949635A3F6B}">
      <dgm:prSet/>
      <dgm:spPr/>
      <dgm:t>
        <a:bodyPr/>
        <a:lstStyle/>
        <a:p>
          <a:endParaRPr lang="en-US"/>
        </a:p>
      </dgm:t>
    </dgm:pt>
    <dgm:pt modelId="{ED8561A6-2F81-4904-90F6-87C2F06B281B}" type="sibTrans" cxnId="{1E2AB365-9758-4FC1-93EE-1949635A3F6B}">
      <dgm:prSet/>
      <dgm:spPr>
        <a:solidFill>
          <a:srgbClr val="009EC2">
            <a:alpha val="90000"/>
          </a:srgbClr>
        </a:solidFill>
      </dgm:spPr>
      <dgm:t>
        <a:bodyPr/>
        <a:lstStyle/>
        <a:p>
          <a:endParaRPr lang="en-US" dirty="0"/>
        </a:p>
      </dgm:t>
    </dgm:pt>
    <dgm:pt modelId="{870478C6-8123-4A86-B17D-5903EA68E7BE}">
      <dgm:prSet phldrT="[Text]" custT="1">
        <dgm:style>
          <a:lnRef idx="1">
            <a:schemeClr val="accent5"/>
          </a:lnRef>
          <a:fillRef idx="2">
            <a:schemeClr val="accent5"/>
          </a:fillRef>
          <a:effectRef idx="1">
            <a:schemeClr val="accent5"/>
          </a:effectRef>
          <a:fontRef idx="minor">
            <a:schemeClr val="dk1"/>
          </a:fontRef>
        </dgm:style>
      </dgm:prSet>
      <dgm:spPr>
        <a:solidFill>
          <a:srgbClr val="FBD84B"/>
        </a:solidFill>
        <a:ln>
          <a:noFill/>
        </a:ln>
      </dgm:spPr>
      <dgm:t>
        <a:bodyPr/>
        <a:lstStyle/>
        <a:p>
          <a:pPr algn="ctr">
            <a:lnSpc>
              <a:spcPct val="100000"/>
            </a:lnSpc>
            <a:spcAft>
              <a:spcPts val="0"/>
            </a:spcAft>
          </a:pPr>
          <a:r>
            <a:rPr lang="en-US" sz="2400" dirty="0" smtClean="0"/>
            <a:t>Establish objective diagnosis by histology </a:t>
          </a:r>
        </a:p>
        <a:p>
          <a:pPr algn="ctr">
            <a:lnSpc>
              <a:spcPct val="100000"/>
            </a:lnSpc>
            <a:spcAft>
              <a:spcPts val="0"/>
            </a:spcAft>
          </a:pPr>
          <a:r>
            <a:rPr lang="en-US" sz="2400" dirty="0" smtClean="0"/>
            <a:t>or quantitative bronchoscopy cultures</a:t>
          </a:r>
          <a:endParaRPr lang="en-US" sz="2400" dirty="0"/>
        </a:p>
      </dgm:t>
    </dgm:pt>
    <dgm:pt modelId="{CA9F70A4-EB7A-45CB-AD98-2E65513D3DCB}" type="parTrans" cxnId="{512B7DB5-5A78-4754-A25B-DF31AB75C210}">
      <dgm:prSet/>
      <dgm:spPr/>
      <dgm:t>
        <a:bodyPr/>
        <a:lstStyle/>
        <a:p>
          <a:endParaRPr lang="en-US"/>
        </a:p>
      </dgm:t>
    </dgm:pt>
    <dgm:pt modelId="{9242D82E-5AAD-4042-8EE7-B92A3EDEE502}" type="sibTrans" cxnId="{512B7DB5-5A78-4754-A25B-DF31AB75C210}">
      <dgm:prSet/>
      <dgm:spPr>
        <a:solidFill>
          <a:srgbClr val="009EC2">
            <a:alpha val="90000"/>
          </a:srgbClr>
        </a:solidFill>
      </dgm:spPr>
      <dgm:t>
        <a:bodyPr/>
        <a:lstStyle/>
        <a:p>
          <a:endParaRPr lang="en-US" dirty="0"/>
        </a:p>
      </dgm:t>
    </dgm:pt>
    <dgm:pt modelId="{C302EA18-DF33-41F4-A3E6-3700F5F760A9}">
      <dgm:prSet custT="1">
        <dgm:style>
          <a:lnRef idx="1">
            <a:schemeClr val="accent5"/>
          </a:lnRef>
          <a:fillRef idx="2">
            <a:schemeClr val="accent5"/>
          </a:fillRef>
          <a:effectRef idx="1">
            <a:schemeClr val="accent5"/>
          </a:effectRef>
          <a:fontRef idx="minor">
            <a:schemeClr val="dk1"/>
          </a:fontRef>
        </dgm:style>
      </dgm:prSet>
      <dgm:spPr>
        <a:solidFill>
          <a:srgbClr val="FBD84B"/>
        </a:solidFill>
        <a:ln>
          <a:noFill/>
        </a:ln>
      </dgm:spPr>
      <dgm:t>
        <a:bodyPr/>
        <a:lstStyle/>
        <a:p>
          <a:pPr algn="ctr"/>
          <a:r>
            <a:rPr lang="en-US" sz="2400" b="0" dirty="0" smtClean="0">
              <a:solidFill>
                <a:schemeClr val="tx1"/>
              </a:solidFill>
            </a:rPr>
            <a:t>32% of patients diagnosed with VAP</a:t>
          </a:r>
          <a:endParaRPr lang="en-US" sz="2400" b="0" dirty="0">
            <a:solidFill>
              <a:schemeClr val="tx1"/>
            </a:solidFill>
          </a:endParaRPr>
        </a:p>
      </dgm:t>
    </dgm:pt>
    <dgm:pt modelId="{DEA46A56-C00F-49EA-AEEE-3AA4575680BD}" type="parTrans" cxnId="{DD6C6123-291D-40B7-940F-37992A508125}">
      <dgm:prSet/>
      <dgm:spPr/>
      <dgm:t>
        <a:bodyPr/>
        <a:lstStyle/>
        <a:p>
          <a:endParaRPr lang="en-US"/>
        </a:p>
      </dgm:t>
    </dgm:pt>
    <dgm:pt modelId="{70A5D042-F5E0-4461-9490-BD489AA911A3}" type="sibTrans" cxnId="{DD6C6123-291D-40B7-940F-37992A508125}">
      <dgm:prSet/>
      <dgm:spPr/>
      <dgm:t>
        <a:bodyPr/>
        <a:lstStyle/>
        <a:p>
          <a:endParaRPr lang="en-US"/>
        </a:p>
      </dgm:t>
    </dgm:pt>
    <dgm:pt modelId="{F51AC932-AB10-4610-8B05-F451003CBA1D}" type="pres">
      <dgm:prSet presAssocID="{4185A5F3-CF66-4160-940E-8956D74D9E46}" presName="outerComposite" presStyleCnt="0">
        <dgm:presLayoutVars>
          <dgm:chMax val="5"/>
          <dgm:dir/>
          <dgm:resizeHandles val="exact"/>
        </dgm:presLayoutVars>
      </dgm:prSet>
      <dgm:spPr/>
      <dgm:t>
        <a:bodyPr/>
        <a:lstStyle/>
        <a:p>
          <a:endParaRPr lang="en-US"/>
        </a:p>
      </dgm:t>
    </dgm:pt>
    <dgm:pt modelId="{1FF25092-55FF-4DEC-8399-4D19FFBBB5A2}" type="pres">
      <dgm:prSet presAssocID="{4185A5F3-CF66-4160-940E-8956D74D9E46}" presName="dummyMaxCanvas" presStyleCnt="0">
        <dgm:presLayoutVars/>
      </dgm:prSet>
      <dgm:spPr/>
    </dgm:pt>
    <dgm:pt modelId="{CA43C03B-B39A-43A7-85F7-5A4832FC2EF7}" type="pres">
      <dgm:prSet presAssocID="{4185A5F3-CF66-4160-940E-8956D74D9E46}" presName="FourNodes_1" presStyleLbl="node1" presStyleIdx="0" presStyleCnt="4">
        <dgm:presLayoutVars>
          <dgm:bulletEnabled val="1"/>
        </dgm:presLayoutVars>
      </dgm:prSet>
      <dgm:spPr/>
      <dgm:t>
        <a:bodyPr/>
        <a:lstStyle/>
        <a:p>
          <a:endParaRPr lang="en-US"/>
        </a:p>
      </dgm:t>
    </dgm:pt>
    <dgm:pt modelId="{B5E2799A-69D9-4DE9-8E8B-9D609DF8FC82}" type="pres">
      <dgm:prSet presAssocID="{4185A5F3-CF66-4160-940E-8956D74D9E46}" presName="FourNodes_2" presStyleLbl="node1" presStyleIdx="1" presStyleCnt="4">
        <dgm:presLayoutVars>
          <dgm:bulletEnabled val="1"/>
        </dgm:presLayoutVars>
      </dgm:prSet>
      <dgm:spPr/>
      <dgm:t>
        <a:bodyPr/>
        <a:lstStyle/>
        <a:p>
          <a:endParaRPr lang="en-US"/>
        </a:p>
      </dgm:t>
    </dgm:pt>
    <dgm:pt modelId="{76551D6A-8F68-4AD5-AC94-584D14B528C4}" type="pres">
      <dgm:prSet presAssocID="{4185A5F3-CF66-4160-940E-8956D74D9E46}" presName="FourNodes_3" presStyleLbl="node1" presStyleIdx="2" presStyleCnt="4">
        <dgm:presLayoutVars>
          <dgm:bulletEnabled val="1"/>
        </dgm:presLayoutVars>
      </dgm:prSet>
      <dgm:spPr/>
      <dgm:t>
        <a:bodyPr/>
        <a:lstStyle/>
        <a:p>
          <a:endParaRPr lang="en-US"/>
        </a:p>
      </dgm:t>
    </dgm:pt>
    <dgm:pt modelId="{3ACC7FDD-152A-4C6D-9B02-48CEA4DA77BB}" type="pres">
      <dgm:prSet presAssocID="{4185A5F3-CF66-4160-940E-8956D74D9E46}" presName="FourNodes_4" presStyleLbl="node1" presStyleIdx="3" presStyleCnt="4">
        <dgm:presLayoutVars>
          <dgm:bulletEnabled val="1"/>
        </dgm:presLayoutVars>
      </dgm:prSet>
      <dgm:spPr/>
      <dgm:t>
        <a:bodyPr/>
        <a:lstStyle/>
        <a:p>
          <a:endParaRPr lang="en-US"/>
        </a:p>
      </dgm:t>
    </dgm:pt>
    <dgm:pt modelId="{0940BBA6-054E-4AA9-B780-9B458664B4B6}" type="pres">
      <dgm:prSet presAssocID="{4185A5F3-CF66-4160-940E-8956D74D9E46}" presName="FourConn_1-2" presStyleLbl="fgAccFollowNode1" presStyleIdx="0" presStyleCnt="3">
        <dgm:presLayoutVars>
          <dgm:bulletEnabled val="1"/>
        </dgm:presLayoutVars>
      </dgm:prSet>
      <dgm:spPr/>
      <dgm:t>
        <a:bodyPr/>
        <a:lstStyle/>
        <a:p>
          <a:endParaRPr lang="en-US"/>
        </a:p>
      </dgm:t>
    </dgm:pt>
    <dgm:pt modelId="{604A264B-E073-43BD-BCD9-DA30DEFDC3BD}" type="pres">
      <dgm:prSet presAssocID="{4185A5F3-CF66-4160-940E-8956D74D9E46}" presName="FourConn_2-3" presStyleLbl="fgAccFollowNode1" presStyleIdx="1" presStyleCnt="3">
        <dgm:presLayoutVars>
          <dgm:bulletEnabled val="1"/>
        </dgm:presLayoutVars>
      </dgm:prSet>
      <dgm:spPr/>
      <dgm:t>
        <a:bodyPr/>
        <a:lstStyle/>
        <a:p>
          <a:endParaRPr lang="en-US"/>
        </a:p>
      </dgm:t>
    </dgm:pt>
    <dgm:pt modelId="{3F351094-20A7-4D83-966F-97B435367690}" type="pres">
      <dgm:prSet presAssocID="{4185A5F3-CF66-4160-940E-8956D74D9E46}" presName="FourConn_3-4" presStyleLbl="fgAccFollowNode1" presStyleIdx="2" presStyleCnt="3">
        <dgm:presLayoutVars>
          <dgm:bulletEnabled val="1"/>
        </dgm:presLayoutVars>
      </dgm:prSet>
      <dgm:spPr/>
      <dgm:t>
        <a:bodyPr/>
        <a:lstStyle/>
        <a:p>
          <a:endParaRPr lang="en-US"/>
        </a:p>
      </dgm:t>
    </dgm:pt>
    <dgm:pt modelId="{C07D0512-61B5-47E8-A535-5FE1B695AB26}" type="pres">
      <dgm:prSet presAssocID="{4185A5F3-CF66-4160-940E-8956D74D9E46}" presName="FourNodes_1_text" presStyleLbl="node1" presStyleIdx="3" presStyleCnt="4">
        <dgm:presLayoutVars>
          <dgm:bulletEnabled val="1"/>
        </dgm:presLayoutVars>
      </dgm:prSet>
      <dgm:spPr/>
      <dgm:t>
        <a:bodyPr/>
        <a:lstStyle/>
        <a:p>
          <a:endParaRPr lang="en-US"/>
        </a:p>
      </dgm:t>
    </dgm:pt>
    <dgm:pt modelId="{D8CA6BAA-96CE-4B81-B85F-A67B25063E52}" type="pres">
      <dgm:prSet presAssocID="{4185A5F3-CF66-4160-940E-8956D74D9E46}" presName="FourNodes_2_text" presStyleLbl="node1" presStyleIdx="3" presStyleCnt="4">
        <dgm:presLayoutVars>
          <dgm:bulletEnabled val="1"/>
        </dgm:presLayoutVars>
      </dgm:prSet>
      <dgm:spPr/>
      <dgm:t>
        <a:bodyPr/>
        <a:lstStyle/>
        <a:p>
          <a:endParaRPr lang="en-US"/>
        </a:p>
      </dgm:t>
    </dgm:pt>
    <dgm:pt modelId="{2C9AF9E1-6FCE-4482-8850-2DCD45559683}" type="pres">
      <dgm:prSet presAssocID="{4185A5F3-CF66-4160-940E-8956D74D9E46}" presName="FourNodes_3_text" presStyleLbl="node1" presStyleIdx="3" presStyleCnt="4">
        <dgm:presLayoutVars>
          <dgm:bulletEnabled val="1"/>
        </dgm:presLayoutVars>
      </dgm:prSet>
      <dgm:spPr/>
      <dgm:t>
        <a:bodyPr/>
        <a:lstStyle/>
        <a:p>
          <a:endParaRPr lang="en-US"/>
        </a:p>
      </dgm:t>
    </dgm:pt>
    <dgm:pt modelId="{21B79977-E62B-4B24-BD0E-3311A6323B14}" type="pres">
      <dgm:prSet presAssocID="{4185A5F3-CF66-4160-940E-8956D74D9E46}" presName="FourNodes_4_text" presStyleLbl="node1" presStyleIdx="3" presStyleCnt="4">
        <dgm:presLayoutVars>
          <dgm:bulletEnabled val="1"/>
        </dgm:presLayoutVars>
      </dgm:prSet>
      <dgm:spPr/>
      <dgm:t>
        <a:bodyPr/>
        <a:lstStyle/>
        <a:p>
          <a:endParaRPr lang="en-US"/>
        </a:p>
      </dgm:t>
    </dgm:pt>
  </dgm:ptLst>
  <dgm:cxnLst>
    <dgm:cxn modelId="{054229A2-61D7-49C8-A09F-088094DE43FC}" type="presOf" srcId="{C302EA18-DF33-41F4-A3E6-3700F5F760A9}" destId="{21B79977-E62B-4B24-BD0E-3311A6323B14}" srcOrd="1" destOrd="0" presId="urn:microsoft.com/office/officeart/2005/8/layout/vProcess5"/>
    <dgm:cxn modelId="{A0343642-4992-4399-8C3D-E1241094601B}" srcId="{4185A5F3-CF66-4160-940E-8956D74D9E46}" destId="{2E08FD8C-D4A0-41FD-8178-B6EF979D1DBC}" srcOrd="0" destOrd="0" parTransId="{86A7CFB4-03E1-4E38-993A-C20AE275499A}" sibTransId="{4FF41357-3EB9-4AE4-8E64-1CD336FB5C22}"/>
    <dgm:cxn modelId="{565927F3-88AE-4EF6-A7E3-A1704CA43347}" type="presOf" srcId="{C302EA18-DF33-41F4-A3E6-3700F5F760A9}" destId="{3ACC7FDD-152A-4C6D-9B02-48CEA4DA77BB}" srcOrd="0" destOrd="0" presId="urn:microsoft.com/office/officeart/2005/8/layout/vProcess5"/>
    <dgm:cxn modelId="{8DAE91D5-A8F0-4F37-89B5-3027992E78FC}" type="presOf" srcId="{2E08FD8C-D4A0-41FD-8178-B6EF979D1DBC}" destId="{C07D0512-61B5-47E8-A535-5FE1B695AB26}" srcOrd="1" destOrd="0" presId="urn:microsoft.com/office/officeart/2005/8/layout/vProcess5"/>
    <dgm:cxn modelId="{6FEA381C-3100-477A-8DA5-B17775917E34}" type="presOf" srcId="{2E08FD8C-D4A0-41FD-8178-B6EF979D1DBC}" destId="{CA43C03B-B39A-43A7-85F7-5A4832FC2EF7}" srcOrd="0" destOrd="0" presId="urn:microsoft.com/office/officeart/2005/8/layout/vProcess5"/>
    <dgm:cxn modelId="{DD6C6123-291D-40B7-940F-37992A508125}" srcId="{4185A5F3-CF66-4160-940E-8956D74D9E46}" destId="{C302EA18-DF33-41F4-A3E6-3700F5F760A9}" srcOrd="3" destOrd="0" parTransId="{DEA46A56-C00F-49EA-AEEE-3AA4575680BD}" sibTransId="{70A5D042-F5E0-4461-9490-BD489AA911A3}"/>
    <dgm:cxn modelId="{70C1A7D6-1F9D-4993-8225-6786215FE45E}" type="presOf" srcId="{62783147-82B2-43CD-9FA8-888FE53FAD2B}" destId="{D8CA6BAA-96CE-4B81-B85F-A67B25063E52}" srcOrd="1" destOrd="0" presId="urn:microsoft.com/office/officeart/2005/8/layout/vProcess5"/>
    <dgm:cxn modelId="{512B7DB5-5A78-4754-A25B-DF31AB75C210}" srcId="{4185A5F3-CF66-4160-940E-8956D74D9E46}" destId="{870478C6-8123-4A86-B17D-5903EA68E7BE}" srcOrd="2" destOrd="0" parTransId="{CA9F70A4-EB7A-45CB-AD98-2E65513D3DCB}" sibTransId="{9242D82E-5AAD-4042-8EE7-B92A3EDEE502}"/>
    <dgm:cxn modelId="{14AF2163-8E6F-4BD4-AAD7-EC79901F8AF8}" type="presOf" srcId="{870478C6-8123-4A86-B17D-5903EA68E7BE}" destId="{2C9AF9E1-6FCE-4482-8850-2DCD45559683}" srcOrd="1" destOrd="0" presId="urn:microsoft.com/office/officeart/2005/8/layout/vProcess5"/>
    <dgm:cxn modelId="{1E2AB365-9758-4FC1-93EE-1949635A3F6B}" srcId="{4185A5F3-CF66-4160-940E-8956D74D9E46}" destId="{62783147-82B2-43CD-9FA8-888FE53FAD2B}" srcOrd="1" destOrd="0" parTransId="{C2F36F4E-710E-4812-B19F-C6E4663B46BB}" sibTransId="{ED8561A6-2F81-4904-90F6-87C2F06B281B}"/>
    <dgm:cxn modelId="{C4E78FB2-EC91-4929-9113-FDB0301EA458}" type="presOf" srcId="{870478C6-8123-4A86-B17D-5903EA68E7BE}" destId="{76551D6A-8F68-4AD5-AC94-584D14B528C4}" srcOrd="0" destOrd="0" presId="urn:microsoft.com/office/officeart/2005/8/layout/vProcess5"/>
    <dgm:cxn modelId="{6FD74796-BB3B-4D9E-8B32-80933538D6B7}" type="presOf" srcId="{9242D82E-5AAD-4042-8EE7-B92A3EDEE502}" destId="{3F351094-20A7-4D83-966F-97B435367690}" srcOrd="0" destOrd="0" presId="urn:microsoft.com/office/officeart/2005/8/layout/vProcess5"/>
    <dgm:cxn modelId="{B4302616-4BE1-402D-9D45-34EA0F6106E3}" type="presOf" srcId="{ED8561A6-2F81-4904-90F6-87C2F06B281B}" destId="{604A264B-E073-43BD-BCD9-DA30DEFDC3BD}" srcOrd="0" destOrd="0" presId="urn:microsoft.com/office/officeart/2005/8/layout/vProcess5"/>
    <dgm:cxn modelId="{EC2724CC-84BE-4F39-8633-09760B1E4E87}" type="presOf" srcId="{4185A5F3-CF66-4160-940E-8956D74D9E46}" destId="{F51AC932-AB10-4610-8B05-F451003CBA1D}" srcOrd="0" destOrd="0" presId="urn:microsoft.com/office/officeart/2005/8/layout/vProcess5"/>
    <dgm:cxn modelId="{A7CDE9A3-647E-4A70-B3BD-9D1C395D354B}" type="presOf" srcId="{4FF41357-3EB9-4AE4-8E64-1CD336FB5C22}" destId="{0940BBA6-054E-4AA9-B780-9B458664B4B6}" srcOrd="0" destOrd="0" presId="urn:microsoft.com/office/officeart/2005/8/layout/vProcess5"/>
    <dgm:cxn modelId="{DE317180-DE78-4B44-BCED-AB2E1C4E24EB}" type="presOf" srcId="{62783147-82B2-43CD-9FA8-888FE53FAD2B}" destId="{B5E2799A-69D9-4DE9-8E8B-9D609DF8FC82}" srcOrd="0" destOrd="0" presId="urn:microsoft.com/office/officeart/2005/8/layout/vProcess5"/>
    <dgm:cxn modelId="{9DD5E448-3E19-4C34-A56B-AB8DBCCC2C2E}" type="presParOf" srcId="{F51AC932-AB10-4610-8B05-F451003CBA1D}" destId="{1FF25092-55FF-4DEC-8399-4D19FFBBB5A2}" srcOrd="0" destOrd="0" presId="urn:microsoft.com/office/officeart/2005/8/layout/vProcess5"/>
    <dgm:cxn modelId="{1B7F1EFA-91BE-416E-9606-AB125ACD7CEC}" type="presParOf" srcId="{F51AC932-AB10-4610-8B05-F451003CBA1D}" destId="{CA43C03B-B39A-43A7-85F7-5A4832FC2EF7}" srcOrd="1" destOrd="0" presId="urn:microsoft.com/office/officeart/2005/8/layout/vProcess5"/>
    <dgm:cxn modelId="{5E86F983-77B5-4BE6-A1CB-CD600174FC08}" type="presParOf" srcId="{F51AC932-AB10-4610-8B05-F451003CBA1D}" destId="{B5E2799A-69D9-4DE9-8E8B-9D609DF8FC82}" srcOrd="2" destOrd="0" presId="urn:microsoft.com/office/officeart/2005/8/layout/vProcess5"/>
    <dgm:cxn modelId="{2B807E6E-B735-4645-B073-BE86DA1C1F62}" type="presParOf" srcId="{F51AC932-AB10-4610-8B05-F451003CBA1D}" destId="{76551D6A-8F68-4AD5-AC94-584D14B528C4}" srcOrd="3" destOrd="0" presId="urn:microsoft.com/office/officeart/2005/8/layout/vProcess5"/>
    <dgm:cxn modelId="{17ADBAC0-15E4-489A-A033-E5CCC4261BCD}" type="presParOf" srcId="{F51AC932-AB10-4610-8B05-F451003CBA1D}" destId="{3ACC7FDD-152A-4C6D-9B02-48CEA4DA77BB}" srcOrd="4" destOrd="0" presId="urn:microsoft.com/office/officeart/2005/8/layout/vProcess5"/>
    <dgm:cxn modelId="{F5649F8D-1581-4C80-B59F-5C88688A76EF}" type="presParOf" srcId="{F51AC932-AB10-4610-8B05-F451003CBA1D}" destId="{0940BBA6-054E-4AA9-B780-9B458664B4B6}" srcOrd="5" destOrd="0" presId="urn:microsoft.com/office/officeart/2005/8/layout/vProcess5"/>
    <dgm:cxn modelId="{7E4DDEEB-91C1-443F-8F12-BD8553D96C8B}" type="presParOf" srcId="{F51AC932-AB10-4610-8B05-F451003CBA1D}" destId="{604A264B-E073-43BD-BCD9-DA30DEFDC3BD}" srcOrd="6" destOrd="0" presId="urn:microsoft.com/office/officeart/2005/8/layout/vProcess5"/>
    <dgm:cxn modelId="{05FC1C2F-30DA-4DDE-9F18-8DA9BF150128}" type="presParOf" srcId="{F51AC932-AB10-4610-8B05-F451003CBA1D}" destId="{3F351094-20A7-4D83-966F-97B435367690}" srcOrd="7" destOrd="0" presId="urn:microsoft.com/office/officeart/2005/8/layout/vProcess5"/>
    <dgm:cxn modelId="{00A78FC9-2BE2-45E9-BD7F-29241C019DA1}" type="presParOf" srcId="{F51AC932-AB10-4610-8B05-F451003CBA1D}" destId="{C07D0512-61B5-47E8-A535-5FE1B695AB26}" srcOrd="8" destOrd="0" presId="urn:microsoft.com/office/officeart/2005/8/layout/vProcess5"/>
    <dgm:cxn modelId="{AD628CB4-C2C4-4A71-9282-8D9B5C842C46}" type="presParOf" srcId="{F51AC932-AB10-4610-8B05-F451003CBA1D}" destId="{D8CA6BAA-96CE-4B81-B85F-A67B25063E52}" srcOrd="9" destOrd="0" presId="urn:microsoft.com/office/officeart/2005/8/layout/vProcess5"/>
    <dgm:cxn modelId="{E38DFCFE-40E9-4D57-B9C4-A0721866B863}" type="presParOf" srcId="{F51AC932-AB10-4610-8B05-F451003CBA1D}" destId="{2C9AF9E1-6FCE-4482-8850-2DCD45559683}" srcOrd="10" destOrd="0" presId="urn:microsoft.com/office/officeart/2005/8/layout/vProcess5"/>
    <dgm:cxn modelId="{89E24FAF-187F-4519-874F-E3AC9CEFF48C}" type="presParOf" srcId="{F51AC932-AB10-4610-8B05-F451003CBA1D}" destId="{21B79977-E62B-4B24-BD0E-3311A6323B14}"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9A5558-923E-4B84-91E1-BD1E57C6BCCE}" type="doc">
      <dgm:prSet loTypeId="urn:microsoft.com/office/officeart/2011/layout/RadialPictureList" loCatId="officeonline" qsTypeId="urn:microsoft.com/office/officeart/2005/8/quickstyle/simple2" qsCatId="simple" csTypeId="urn:microsoft.com/office/officeart/2005/8/colors/accent1_2" csCatId="accent1" phldr="1"/>
      <dgm:spPr/>
      <dgm:t>
        <a:bodyPr/>
        <a:lstStyle/>
        <a:p>
          <a:endParaRPr lang="en-US"/>
        </a:p>
      </dgm:t>
    </dgm:pt>
    <dgm:pt modelId="{341DD3F7-A88D-4096-911F-5EE690409C54}">
      <dgm:prSet phldrT="[Text]" custT="1"/>
      <dgm:spPr>
        <a:solidFill>
          <a:srgbClr val="009EC2"/>
        </a:solidFill>
        <a:ln>
          <a:solidFill>
            <a:schemeClr val="bg1"/>
          </a:solidFill>
        </a:ln>
      </dgm:spPr>
      <dgm:t>
        <a:bodyPr/>
        <a:lstStyle/>
        <a:p>
          <a:pPr>
            <a:lnSpc>
              <a:spcPct val="100000"/>
            </a:lnSpc>
            <a:spcAft>
              <a:spcPts val="0"/>
            </a:spcAft>
          </a:pPr>
          <a:r>
            <a:rPr lang="en-US" sz="4800" b="1" dirty="0" smtClean="0">
              <a:solidFill>
                <a:schemeClr val="tx1"/>
              </a:solidFill>
            </a:rPr>
            <a:t>42%</a:t>
          </a:r>
        </a:p>
        <a:p>
          <a:pPr>
            <a:lnSpc>
              <a:spcPct val="80000"/>
            </a:lnSpc>
            <a:spcAft>
              <a:spcPts val="0"/>
            </a:spcAft>
          </a:pPr>
          <a:r>
            <a:rPr lang="en-US" sz="2800" dirty="0" smtClean="0"/>
            <a:t>of physicians disagreed on presence or absence of VAP in 35/84 of patients</a:t>
          </a:r>
          <a:endParaRPr lang="en-US" sz="2800" dirty="0"/>
        </a:p>
      </dgm:t>
    </dgm:pt>
    <dgm:pt modelId="{2E46867B-CAC4-48B1-9939-F8FE59F87451}" type="parTrans" cxnId="{1A0F5B9A-1560-4EBF-AB26-3F7842FBEE16}">
      <dgm:prSet/>
      <dgm:spPr/>
      <dgm:t>
        <a:bodyPr/>
        <a:lstStyle/>
        <a:p>
          <a:endParaRPr lang="en-US"/>
        </a:p>
      </dgm:t>
    </dgm:pt>
    <dgm:pt modelId="{80A799B4-9B73-4CE2-971E-E897EC80EAD6}" type="sibTrans" cxnId="{1A0F5B9A-1560-4EBF-AB26-3F7842FBEE16}">
      <dgm:prSet/>
      <dgm:spPr/>
      <dgm:t>
        <a:bodyPr/>
        <a:lstStyle/>
        <a:p>
          <a:endParaRPr lang="en-US"/>
        </a:p>
      </dgm:t>
    </dgm:pt>
    <dgm:pt modelId="{F169E1CA-0D28-495A-A0DB-CB9A212F3248}">
      <dgm:prSet phldrT="[Text]" custT="1"/>
      <dgm:spPr/>
      <dgm:t>
        <a:bodyPr/>
        <a:lstStyle/>
        <a:p>
          <a:pPr algn="ctr"/>
          <a:r>
            <a:rPr lang="en-US" sz="2400" b="1" dirty="0" smtClean="0">
              <a:solidFill>
                <a:schemeClr val="tx1"/>
              </a:solidFill>
            </a:rPr>
            <a:t>28%</a:t>
          </a:r>
        </a:p>
        <a:p>
          <a:pPr algn="ctr"/>
          <a:r>
            <a:rPr lang="en-US" sz="1600" dirty="0" smtClean="0">
              <a:solidFill>
                <a:schemeClr val="bg1"/>
              </a:solidFill>
            </a:rPr>
            <a:t>of</a:t>
          </a:r>
          <a:r>
            <a:rPr lang="en-US" sz="1600" baseline="0" dirty="0" smtClean="0">
              <a:solidFill>
                <a:schemeClr val="bg1"/>
              </a:solidFill>
            </a:rPr>
            <a:t> t</a:t>
          </a:r>
          <a:r>
            <a:rPr lang="en-US" sz="1600" dirty="0" smtClean="0">
              <a:solidFill>
                <a:schemeClr val="bg1"/>
              </a:solidFill>
            </a:rPr>
            <a:t>he MOST</a:t>
          </a:r>
          <a:r>
            <a:rPr lang="en-US" sz="1600" baseline="0" dirty="0" smtClean="0">
              <a:solidFill>
                <a:schemeClr val="bg1"/>
              </a:solidFill>
            </a:rPr>
            <a:t> accurate</a:t>
          </a:r>
          <a:r>
            <a:rPr lang="en-US" sz="1600" dirty="0" smtClean="0">
              <a:solidFill>
                <a:schemeClr val="bg1"/>
              </a:solidFill>
            </a:rPr>
            <a:t> doctors missed</a:t>
          </a:r>
        </a:p>
        <a:p>
          <a:pPr algn="ctr"/>
          <a:r>
            <a:rPr lang="en-US" sz="1600" dirty="0" smtClean="0">
              <a:solidFill>
                <a:schemeClr val="bg1"/>
              </a:solidFill>
            </a:rPr>
            <a:t>true VAPs</a:t>
          </a:r>
          <a:endParaRPr lang="en-US" sz="1600" dirty="0">
            <a:solidFill>
              <a:schemeClr val="bg1"/>
            </a:solidFill>
          </a:endParaRPr>
        </a:p>
      </dgm:t>
    </dgm:pt>
    <dgm:pt modelId="{BB740ABE-79BC-49DE-9F32-48828BAA3457}" type="parTrans" cxnId="{B21E59ED-DA3F-46F8-828B-A1A72BC922DD}">
      <dgm:prSet/>
      <dgm:spPr/>
      <dgm:t>
        <a:bodyPr/>
        <a:lstStyle/>
        <a:p>
          <a:endParaRPr lang="en-US"/>
        </a:p>
      </dgm:t>
    </dgm:pt>
    <dgm:pt modelId="{C054D8FB-926D-40D3-A5E6-B65163E80DE9}" type="sibTrans" cxnId="{B21E59ED-DA3F-46F8-828B-A1A72BC922DD}">
      <dgm:prSet/>
      <dgm:spPr/>
      <dgm:t>
        <a:bodyPr/>
        <a:lstStyle/>
        <a:p>
          <a:endParaRPr lang="en-US"/>
        </a:p>
      </dgm:t>
    </dgm:pt>
    <dgm:pt modelId="{4B1BF762-F17F-4173-A8AC-08A37DCD5515}">
      <dgm:prSet phldrT="[Text]" custT="1"/>
      <dgm:spPr/>
      <dgm:t>
        <a:bodyPr/>
        <a:lstStyle/>
        <a:p>
          <a:pPr algn="ctr"/>
          <a:r>
            <a:rPr lang="en-US" sz="2400" b="1" dirty="0" smtClean="0">
              <a:solidFill>
                <a:schemeClr val="tx1"/>
              </a:solidFill>
            </a:rPr>
            <a:t>20%</a:t>
          </a:r>
        </a:p>
        <a:p>
          <a:pPr algn="ctr"/>
          <a:r>
            <a:rPr lang="en-US" sz="1600" dirty="0" smtClean="0">
              <a:solidFill>
                <a:schemeClr val="bg1"/>
              </a:solidFill>
            </a:rPr>
            <a:t>of patients misdiagnosed with VAP from</a:t>
          </a:r>
          <a:r>
            <a:rPr lang="en-US" sz="1600" baseline="0" dirty="0" smtClean="0">
              <a:solidFill>
                <a:schemeClr val="bg1"/>
              </a:solidFill>
            </a:rPr>
            <a:t> both groups</a:t>
          </a:r>
          <a:endParaRPr lang="en-US" sz="1600" dirty="0" smtClean="0">
            <a:solidFill>
              <a:schemeClr val="bg1"/>
            </a:solidFill>
          </a:endParaRPr>
        </a:p>
      </dgm:t>
    </dgm:pt>
    <dgm:pt modelId="{5DEA70E7-ED34-4E38-9992-EF9FABD3792D}" type="parTrans" cxnId="{B5888C42-56D4-4D20-B68E-35005E40734F}">
      <dgm:prSet/>
      <dgm:spPr/>
      <dgm:t>
        <a:bodyPr/>
        <a:lstStyle/>
        <a:p>
          <a:endParaRPr lang="en-US"/>
        </a:p>
      </dgm:t>
    </dgm:pt>
    <dgm:pt modelId="{A761F9C3-AE48-4812-A419-82C1717D6715}" type="sibTrans" cxnId="{B5888C42-56D4-4D20-B68E-35005E40734F}">
      <dgm:prSet/>
      <dgm:spPr/>
      <dgm:t>
        <a:bodyPr/>
        <a:lstStyle/>
        <a:p>
          <a:endParaRPr lang="en-US"/>
        </a:p>
      </dgm:t>
    </dgm:pt>
    <dgm:pt modelId="{CC12D5E0-0CAC-42FC-B38C-461824C87430}">
      <dgm:prSet/>
      <dgm:spPr/>
      <dgm:t>
        <a:bodyPr/>
        <a:lstStyle/>
        <a:p>
          <a:endParaRPr lang="en-US" dirty="0"/>
        </a:p>
      </dgm:t>
    </dgm:pt>
    <dgm:pt modelId="{727A7835-D13E-4928-AAA1-9B1DD496CA4E}" type="parTrans" cxnId="{F1B06593-CF0D-4002-BAB1-BB6AA3EF9E3A}">
      <dgm:prSet/>
      <dgm:spPr/>
      <dgm:t>
        <a:bodyPr/>
        <a:lstStyle/>
        <a:p>
          <a:endParaRPr lang="en-US"/>
        </a:p>
      </dgm:t>
    </dgm:pt>
    <dgm:pt modelId="{F93B3D60-C56C-4906-92E2-0D0552242148}" type="sibTrans" cxnId="{F1B06593-CF0D-4002-BAB1-BB6AA3EF9E3A}">
      <dgm:prSet/>
      <dgm:spPr/>
      <dgm:t>
        <a:bodyPr/>
        <a:lstStyle/>
        <a:p>
          <a:endParaRPr lang="en-US"/>
        </a:p>
      </dgm:t>
    </dgm:pt>
    <dgm:pt modelId="{384902D7-C346-4CC4-A689-0643A5986573}">
      <dgm:prSet/>
      <dgm:spPr/>
      <dgm:t>
        <a:bodyPr/>
        <a:lstStyle/>
        <a:p>
          <a:endParaRPr lang="en-US" dirty="0"/>
        </a:p>
      </dgm:t>
    </dgm:pt>
    <dgm:pt modelId="{3781088A-8233-4426-BA1D-C0F240612E76}" type="parTrans" cxnId="{8DBF833C-2D4D-4E57-B07B-CEF8FDC7EABA}">
      <dgm:prSet/>
      <dgm:spPr/>
      <dgm:t>
        <a:bodyPr/>
        <a:lstStyle/>
        <a:p>
          <a:endParaRPr lang="en-US"/>
        </a:p>
      </dgm:t>
    </dgm:pt>
    <dgm:pt modelId="{716C91D2-962D-451D-86E1-298EDFE41119}" type="sibTrans" cxnId="{8DBF833C-2D4D-4E57-B07B-CEF8FDC7EABA}">
      <dgm:prSet/>
      <dgm:spPr/>
      <dgm:t>
        <a:bodyPr/>
        <a:lstStyle/>
        <a:p>
          <a:endParaRPr lang="en-US"/>
        </a:p>
      </dgm:t>
    </dgm:pt>
    <dgm:pt modelId="{C381B0B2-BF02-43D4-9296-3C5CBF9A1930}">
      <dgm:prSet/>
      <dgm:spPr/>
      <dgm:t>
        <a:bodyPr/>
        <a:lstStyle/>
        <a:p>
          <a:endParaRPr lang="en-US" dirty="0"/>
        </a:p>
      </dgm:t>
    </dgm:pt>
    <dgm:pt modelId="{497B92D6-B7E9-4790-A2DC-CF8832D5E4FF}" type="parTrans" cxnId="{BFBD1BEB-3E51-45E0-BB16-2A7799EC7919}">
      <dgm:prSet/>
      <dgm:spPr/>
      <dgm:t>
        <a:bodyPr/>
        <a:lstStyle/>
        <a:p>
          <a:endParaRPr lang="en-US"/>
        </a:p>
      </dgm:t>
    </dgm:pt>
    <dgm:pt modelId="{2A255BC4-8162-40FB-8FA3-79C7025416A7}" type="sibTrans" cxnId="{BFBD1BEB-3E51-45E0-BB16-2A7799EC7919}">
      <dgm:prSet/>
      <dgm:spPr/>
      <dgm:t>
        <a:bodyPr/>
        <a:lstStyle/>
        <a:p>
          <a:endParaRPr lang="en-US"/>
        </a:p>
      </dgm:t>
    </dgm:pt>
    <dgm:pt modelId="{5AD3888F-9577-4460-AE67-257295D9F4E7}">
      <dgm:prSet phldrT="[Text]" custT="1"/>
      <dgm:spPr/>
      <dgm:t>
        <a:bodyPr/>
        <a:lstStyle/>
        <a:p>
          <a:pPr algn="ctr"/>
          <a:r>
            <a:rPr lang="en-US" sz="2400" b="1" dirty="0" smtClean="0">
              <a:solidFill>
                <a:schemeClr val="tx1"/>
              </a:solidFill>
            </a:rPr>
            <a:t>50%</a:t>
          </a:r>
        </a:p>
        <a:p>
          <a:pPr algn="ctr"/>
          <a:r>
            <a:rPr lang="en-US" sz="1600" dirty="0" smtClean="0">
              <a:solidFill>
                <a:schemeClr val="bg1"/>
              </a:solidFill>
            </a:rPr>
            <a:t>of the LEAST</a:t>
          </a:r>
          <a:r>
            <a:rPr lang="en-US" sz="1600" baseline="0" dirty="0" smtClean="0">
              <a:solidFill>
                <a:schemeClr val="bg1"/>
              </a:solidFill>
            </a:rPr>
            <a:t> accurate </a:t>
          </a:r>
        </a:p>
        <a:p>
          <a:pPr algn="ctr"/>
          <a:r>
            <a:rPr lang="en-US" sz="1600" dirty="0" smtClean="0">
              <a:solidFill>
                <a:schemeClr val="bg1"/>
              </a:solidFill>
            </a:rPr>
            <a:t>doctors missed true VAPs</a:t>
          </a:r>
          <a:endParaRPr lang="en-US" sz="1600" dirty="0">
            <a:solidFill>
              <a:schemeClr val="bg1"/>
            </a:solidFill>
          </a:endParaRPr>
        </a:p>
      </dgm:t>
    </dgm:pt>
    <dgm:pt modelId="{594339F3-C617-4E1B-8786-12F253008DEF}" type="sibTrans" cxnId="{D0BC944B-2B6C-4658-A727-0A26ACFD7180}">
      <dgm:prSet/>
      <dgm:spPr/>
      <dgm:t>
        <a:bodyPr/>
        <a:lstStyle/>
        <a:p>
          <a:endParaRPr lang="en-US"/>
        </a:p>
      </dgm:t>
    </dgm:pt>
    <dgm:pt modelId="{46BAD24D-5D49-4F06-9905-D59CD9004C7F}" type="parTrans" cxnId="{D0BC944B-2B6C-4658-A727-0A26ACFD7180}">
      <dgm:prSet/>
      <dgm:spPr/>
      <dgm:t>
        <a:bodyPr/>
        <a:lstStyle/>
        <a:p>
          <a:endParaRPr lang="en-US"/>
        </a:p>
      </dgm:t>
    </dgm:pt>
    <dgm:pt modelId="{788C0BFC-E933-4AE1-A65E-E3ED779FA4D1}" type="pres">
      <dgm:prSet presAssocID="{7A9A5558-923E-4B84-91E1-BD1E57C6BCCE}" presName="Name0" presStyleCnt="0">
        <dgm:presLayoutVars>
          <dgm:chMax val="1"/>
          <dgm:chPref val="1"/>
          <dgm:dir/>
          <dgm:resizeHandles/>
        </dgm:presLayoutVars>
      </dgm:prSet>
      <dgm:spPr/>
      <dgm:t>
        <a:bodyPr/>
        <a:lstStyle/>
        <a:p>
          <a:endParaRPr lang="en-US"/>
        </a:p>
      </dgm:t>
    </dgm:pt>
    <dgm:pt modelId="{36FC3131-CDA2-4202-ACEB-75CA0D21D106}" type="pres">
      <dgm:prSet presAssocID="{341DD3F7-A88D-4096-911F-5EE690409C54}" presName="Parent" presStyleLbl="node1" presStyleIdx="0" presStyleCnt="2" custScaleX="134053" custScaleY="132021" custLinFactNeighborX="-16281" custLinFactNeighborY="-6091">
        <dgm:presLayoutVars>
          <dgm:chMax val="4"/>
          <dgm:chPref val="3"/>
        </dgm:presLayoutVars>
      </dgm:prSet>
      <dgm:spPr/>
      <dgm:t>
        <a:bodyPr/>
        <a:lstStyle/>
        <a:p>
          <a:endParaRPr lang="en-US"/>
        </a:p>
      </dgm:t>
    </dgm:pt>
    <dgm:pt modelId="{5766D881-8754-4FC9-9586-83F1FBB1A1EF}" type="pres">
      <dgm:prSet presAssocID="{F169E1CA-0D28-495A-A0DB-CB9A212F3248}" presName="Accent" presStyleLbl="node1" presStyleIdx="1" presStyleCnt="2" custScaleX="114074" custScaleY="97101"/>
      <dgm:spPr>
        <a:solidFill>
          <a:srgbClr val="FBD703"/>
        </a:solidFill>
      </dgm:spPr>
    </dgm:pt>
    <dgm:pt modelId="{99B26E72-ECA2-4B8E-81CF-EF1648D8CFDD}" type="pres">
      <dgm:prSet presAssocID="{F169E1CA-0D28-495A-A0DB-CB9A212F3248}" presName="Image1" presStyleLbl="fgImgPlace1" presStyleIdx="0" presStyleCnt="3" custScaleX="128840" custScaleY="125821" custLinFactNeighborX="1770" custLinFactNeighborY="-8781"/>
      <dgm:spPr>
        <a:solidFill>
          <a:srgbClr val="009EC2"/>
        </a:solidFill>
      </dgm:spPr>
      <dgm:t>
        <a:bodyPr/>
        <a:lstStyle/>
        <a:p>
          <a:endParaRPr lang="en-US"/>
        </a:p>
      </dgm:t>
    </dgm:pt>
    <dgm:pt modelId="{99CBF059-3A65-4227-AE43-71DCE41A7BF5}" type="pres">
      <dgm:prSet presAssocID="{F169E1CA-0D28-495A-A0DB-CB9A212F3248}" presName="Child1" presStyleLbl="revTx" presStyleIdx="0" presStyleCnt="3" custScaleX="79827" custScaleY="76168" custLinFactNeighborX="-91417" custLinFactNeighborY="-12501">
        <dgm:presLayoutVars>
          <dgm:chMax val="0"/>
          <dgm:chPref val="0"/>
          <dgm:bulletEnabled val="1"/>
        </dgm:presLayoutVars>
      </dgm:prSet>
      <dgm:spPr/>
      <dgm:t>
        <a:bodyPr/>
        <a:lstStyle/>
        <a:p>
          <a:endParaRPr lang="en-US"/>
        </a:p>
      </dgm:t>
    </dgm:pt>
    <dgm:pt modelId="{F745FBC4-180B-4FBF-A66C-0DBE3AB2D99D}" type="pres">
      <dgm:prSet presAssocID="{4B1BF762-F17F-4173-A8AC-08A37DCD5515}" presName="Image2" presStyleCnt="0"/>
      <dgm:spPr/>
    </dgm:pt>
    <dgm:pt modelId="{2EBF7E0D-0FCF-4C33-942C-81A0A5567825}" type="pres">
      <dgm:prSet presAssocID="{4B1BF762-F17F-4173-A8AC-08A37DCD5515}" presName="Image" presStyleLbl="fgImgPlace1" presStyleIdx="1" presStyleCnt="3" custScaleX="128840" custScaleY="125821" custLinFactNeighborX="20741"/>
      <dgm:spPr>
        <a:solidFill>
          <a:srgbClr val="009EC2"/>
        </a:solidFill>
      </dgm:spPr>
    </dgm:pt>
    <dgm:pt modelId="{1DDD3BF3-0FE4-4D93-B5ED-50D201C07D8C}" type="pres">
      <dgm:prSet presAssocID="{4B1BF762-F17F-4173-A8AC-08A37DCD5515}" presName="Child2" presStyleLbl="revTx" presStyleIdx="1" presStyleCnt="3" custScaleX="70948" custScaleY="26968" custLinFactNeighborX="-78430" custLinFactNeighborY="-1764">
        <dgm:presLayoutVars>
          <dgm:chMax val="0"/>
          <dgm:chPref val="0"/>
          <dgm:bulletEnabled val="1"/>
        </dgm:presLayoutVars>
      </dgm:prSet>
      <dgm:spPr/>
      <dgm:t>
        <a:bodyPr/>
        <a:lstStyle/>
        <a:p>
          <a:endParaRPr lang="en-US"/>
        </a:p>
      </dgm:t>
    </dgm:pt>
    <dgm:pt modelId="{05144C3B-A23E-46FE-B167-0DAE8698EA14}" type="pres">
      <dgm:prSet presAssocID="{5AD3888F-9577-4460-AE67-257295D9F4E7}" presName="Image3" presStyleCnt="0"/>
      <dgm:spPr/>
    </dgm:pt>
    <dgm:pt modelId="{B0333693-0ABF-4FDC-AF47-025E55DA5BB0}" type="pres">
      <dgm:prSet presAssocID="{5AD3888F-9577-4460-AE67-257295D9F4E7}" presName="Image" presStyleLbl="fgImgPlace1" presStyleIdx="2" presStyleCnt="3" custScaleX="128840" custScaleY="125821" custLinFactNeighborX="1770" custLinFactNeighborY="12152"/>
      <dgm:spPr>
        <a:solidFill>
          <a:srgbClr val="009EC2"/>
        </a:solidFill>
      </dgm:spPr>
    </dgm:pt>
    <dgm:pt modelId="{22873669-1849-414E-8490-36A6B4F37C8E}" type="pres">
      <dgm:prSet presAssocID="{5AD3888F-9577-4460-AE67-257295D9F4E7}" presName="Child3" presStyleLbl="revTx" presStyleIdx="2" presStyleCnt="3" custScaleX="90018" custScaleY="91589" custLinFactNeighborX="-90569" custLinFactNeighborY="10521">
        <dgm:presLayoutVars>
          <dgm:chMax val="0"/>
          <dgm:chPref val="0"/>
          <dgm:bulletEnabled val="1"/>
        </dgm:presLayoutVars>
      </dgm:prSet>
      <dgm:spPr/>
      <dgm:t>
        <a:bodyPr/>
        <a:lstStyle/>
        <a:p>
          <a:endParaRPr lang="en-US"/>
        </a:p>
      </dgm:t>
    </dgm:pt>
  </dgm:ptLst>
  <dgm:cxnLst>
    <dgm:cxn modelId="{B5888C42-56D4-4D20-B68E-35005E40734F}" srcId="{341DD3F7-A88D-4096-911F-5EE690409C54}" destId="{4B1BF762-F17F-4173-A8AC-08A37DCD5515}" srcOrd="1" destOrd="0" parTransId="{5DEA70E7-ED34-4E38-9992-EF9FABD3792D}" sibTransId="{A761F9C3-AE48-4812-A419-82C1717D6715}"/>
    <dgm:cxn modelId="{81DD4C81-5C56-461A-95E4-863DC731FD8B}" type="presOf" srcId="{7A9A5558-923E-4B84-91E1-BD1E57C6BCCE}" destId="{788C0BFC-E933-4AE1-A65E-E3ED779FA4D1}" srcOrd="0" destOrd="0" presId="urn:microsoft.com/office/officeart/2011/layout/RadialPictureList"/>
    <dgm:cxn modelId="{B21E59ED-DA3F-46F8-828B-A1A72BC922DD}" srcId="{341DD3F7-A88D-4096-911F-5EE690409C54}" destId="{F169E1CA-0D28-495A-A0DB-CB9A212F3248}" srcOrd="0" destOrd="0" parTransId="{BB740ABE-79BC-49DE-9F32-48828BAA3457}" sibTransId="{C054D8FB-926D-40D3-A5E6-B65163E80DE9}"/>
    <dgm:cxn modelId="{BFBD1BEB-3E51-45E0-BB16-2A7799EC7919}" srcId="{7A9A5558-923E-4B84-91E1-BD1E57C6BCCE}" destId="{C381B0B2-BF02-43D4-9296-3C5CBF9A1930}" srcOrd="3" destOrd="0" parTransId="{497B92D6-B7E9-4790-A2DC-CF8832D5E4FF}" sibTransId="{2A255BC4-8162-40FB-8FA3-79C7025416A7}"/>
    <dgm:cxn modelId="{F1B06593-CF0D-4002-BAB1-BB6AA3EF9E3A}" srcId="{7A9A5558-923E-4B84-91E1-BD1E57C6BCCE}" destId="{CC12D5E0-0CAC-42FC-B38C-461824C87430}" srcOrd="1" destOrd="0" parTransId="{727A7835-D13E-4928-AAA1-9B1DD496CA4E}" sibTransId="{F93B3D60-C56C-4906-92E2-0D0552242148}"/>
    <dgm:cxn modelId="{9C30FDFD-D795-46D5-A2B8-38E7D2E8E9A8}" type="presOf" srcId="{341DD3F7-A88D-4096-911F-5EE690409C54}" destId="{36FC3131-CDA2-4202-ACEB-75CA0D21D106}" srcOrd="0" destOrd="0" presId="urn:microsoft.com/office/officeart/2011/layout/RadialPictureList"/>
    <dgm:cxn modelId="{A8884D77-4B19-40C3-A13A-B06305CC8AF5}" type="presOf" srcId="{5AD3888F-9577-4460-AE67-257295D9F4E7}" destId="{22873669-1849-414E-8490-36A6B4F37C8E}" srcOrd="0" destOrd="0" presId="urn:microsoft.com/office/officeart/2011/layout/RadialPictureList"/>
    <dgm:cxn modelId="{D0BC944B-2B6C-4658-A727-0A26ACFD7180}" srcId="{341DD3F7-A88D-4096-911F-5EE690409C54}" destId="{5AD3888F-9577-4460-AE67-257295D9F4E7}" srcOrd="2" destOrd="0" parTransId="{46BAD24D-5D49-4F06-9905-D59CD9004C7F}" sibTransId="{594339F3-C617-4E1B-8786-12F253008DEF}"/>
    <dgm:cxn modelId="{96D72ECC-3886-413C-8656-758E57D06908}" type="presOf" srcId="{F169E1CA-0D28-495A-A0DB-CB9A212F3248}" destId="{99CBF059-3A65-4227-AE43-71DCE41A7BF5}" srcOrd="0" destOrd="0" presId="urn:microsoft.com/office/officeart/2011/layout/RadialPictureList"/>
    <dgm:cxn modelId="{8DBF833C-2D4D-4E57-B07B-CEF8FDC7EABA}" srcId="{7A9A5558-923E-4B84-91E1-BD1E57C6BCCE}" destId="{384902D7-C346-4CC4-A689-0643A5986573}" srcOrd="2" destOrd="0" parTransId="{3781088A-8233-4426-BA1D-C0F240612E76}" sibTransId="{716C91D2-962D-451D-86E1-298EDFE41119}"/>
    <dgm:cxn modelId="{1A0F5B9A-1560-4EBF-AB26-3F7842FBEE16}" srcId="{7A9A5558-923E-4B84-91E1-BD1E57C6BCCE}" destId="{341DD3F7-A88D-4096-911F-5EE690409C54}" srcOrd="0" destOrd="0" parTransId="{2E46867B-CAC4-48B1-9939-F8FE59F87451}" sibTransId="{80A799B4-9B73-4CE2-971E-E897EC80EAD6}"/>
    <dgm:cxn modelId="{D9DB5378-6B50-476D-95DF-E9B6E5036661}" type="presOf" srcId="{4B1BF762-F17F-4173-A8AC-08A37DCD5515}" destId="{1DDD3BF3-0FE4-4D93-B5ED-50D201C07D8C}" srcOrd="0" destOrd="0" presId="urn:microsoft.com/office/officeart/2011/layout/RadialPictureList"/>
    <dgm:cxn modelId="{970E1D35-FDA4-4606-8B37-88F8A9981C93}" type="presParOf" srcId="{788C0BFC-E933-4AE1-A65E-E3ED779FA4D1}" destId="{36FC3131-CDA2-4202-ACEB-75CA0D21D106}" srcOrd="0" destOrd="0" presId="urn:microsoft.com/office/officeart/2011/layout/RadialPictureList"/>
    <dgm:cxn modelId="{B8D27E8E-A084-4614-AAE0-0DB64C2B8CDE}" type="presParOf" srcId="{788C0BFC-E933-4AE1-A65E-E3ED779FA4D1}" destId="{5766D881-8754-4FC9-9586-83F1FBB1A1EF}" srcOrd="1" destOrd="0" presId="urn:microsoft.com/office/officeart/2011/layout/RadialPictureList"/>
    <dgm:cxn modelId="{5ABCC094-2ACE-49C0-AF38-2B7D7FBE234A}" type="presParOf" srcId="{788C0BFC-E933-4AE1-A65E-E3ED779FA4D1}" destId="{99B26E72-ECA2-4B8E-81CF-EF1648D8CFDD}" srcOrd="2" destOrd="0" presId="urn:microsoft.com/office/officeart/2011/layout/RadialPictureList"/>
    <dgm:cxn modelId="{9ECDEEEC-A8B4-4D26-BD7B-BAEA1073C941}" type="presParOf" srcId="{788C0BFC-E933-4AE1-A65E-E3ED779FA4D1}" destId="{99CBF059-3A65-4227-AE43-71DCE41A7BF5}" srcOrd="3" destOrd="0" presId="urn:microsoft.com/office/officeart/2011/layout/RadialPictureList"/>
    <dgm:cxn modelId="{748F7B39-AFC7-4C19-A512-F0345624D667}" type="presParOf" srcId="{788C0BFC-E933-4AE1-A65E-E3ED779FA4D1}" destId="{F745FBC4-180B-4FBF-A66C-0DBE3AB2D99D}" srcOrd="4" destOrd="0" presId="urn:microsoft.com/office/officeart/2011/layout/RadialPictureList"/>
    <dgm:cxn modelId="{0927B01F-E02E-466A-94AA-AC178E3B5A32}" type="presParOf" srcId="{F745FBC4-180B-4FBF-A66C-0DBE3AB2D99D}" destId="{2EBF7E0D-0FCF-4C33-942C-81A0A5567825}" srcOrd="0" destOrd="0" presId="urn:microsoft.com/office/officeart/2011/layout/RadialPictureList"/>
    <dgm:cxn modelId="{D8648609-31D9-4F54-9D47-19807171B95C}" type="presParOf" srcId="{788C0BFC-E933-4AE1-A65E-E3ED779FA4D1}" destId="{1DDD3BF3-0FE4-4D93-B5ED-50D201C07D8C}" srcOrd="5" destOrd="0" presId="urn:microsoft.com/office/officeart/2011/layout/RadialPictureList"/>
    <dgm:cxn modelId="{A2C90DA5-DC61-421B-94C5-A2FDFC96427A}" type="presParOf" srcId="{788C0BFC-E933-4AE1-A65E-E3ED779FA4D1}" destId="{05144C3B-A23E-46FE-B167-0DAE8698EA14}" srcOrd="6" destOrd="0" presId="urn:microsoft.com/office/officeart/2011/layout/RadialPictureList"/>
    <dgm:cxn modelId="{D7DB02E8-FF77-4288-9472-CF5212BE2D58}" type="presParOf" srcId="{05144C3B-A23E-46FE-B167-0DAE8698EA14}" destId="{B0333693-0ABF-4FDC-AF47-025E55DA5BB0}" srcOrd="0" destOrd="0" presId="urn:microsoft.com/office/officeart/2011/layout/RadialPictureList"/>
    <dgm:cxn modelId="{430D02B9-58CD-4DCC-B961-561683CD22B0}" type="presParOf" srcId="{788C0BFC-E933-4AE1-A65E-E3ED779FA4D1}" destId="{22873669-1849-414E-8490-36A6B4F37C8E}" srcOrd="7"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167FA8-B3C7-4105-A572-D0C6768EB90E}">
      <dsp:nvSpPr>
        <dsp:cNvPr id="0" name=""/>
        <dsp:cNvSpPr/>
      </dsp:nvSpPr>
      <dsp:spPr>
        <a:xfrm>
          <a:off x="-5808" y="4072"/>
          <a:ext cx="5432207" cy="453482"/>
        </a:xfrm>
        <a:prstGeom prst="roundRect">
          <a:avLst>
            <a:gd name="adj" fmla="val 10000"/>
          </a:avLst>
        </a:prstGeom>
        <a:solidFill>
          <a:srgbClr val="FBD703"/>
        </a:soli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0000"/>
              </a:solidFill>
              <a:latin typeface="Calibri" pitchFamily="34" charset="0"/>
              <a:cs typeface="Calibri" pitchFamily="34" charset="0"/>
            </a:rPr>
            <a:t>Patient on mechanical ventilation &gt; 2 days</a:t>
          </a:r>
          <a:endParaRPr lang="en-US" sz="1800" kern="1200" dirty="0">
            <a:solidFill>
              <a:srgbClr val="000000"/>
            </a:solidFill>
          </a:endParaRPr>
        </a:p>
      </dsp:txBody>
      <dsp:txXfrm>
        <a:off x="7474" y="17354"/>
        <a:ext cx="5405643" cy="426918"/>
      </dsp:txXfrm>
    </dsp:sp>
    <dsp:sp modelId="{23D0C6C7-8BA6-43C4-ACBF-CEE93F121643}">
      <dsp:nvSpPr>
        <dsp:cNvPr id="0" name=""/>
        <dsp:cNvSpPr/>
      </dsp:nvSpPr>
      <dsp:spPr>
        <a:xfrm rot="5400000">
          <a:off x="2625542" y="391530"/>
          <a:ext cx="169506" cy="358788"/>
        </a:xfrm>
        <a:prstGeom prst="rightArrow">
          <a:avLst>
            <a:gd name="adj1" fmla="val 60000"/>
            <a:gd name="adj2" fmla="val 50000"/>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dirty="0">
            <a:solidFill>
              <a:schemeClr val="bg2"/>
            </a:solidFill>
          </a:endParaRPr>
        </a:p>
      </dsp:txBody>
      <dsp:txXfrm rot="-5400000">
        <a:off x="2602659" y="486171"/>
        <a:ext cx="215272" cy="118654"/>
      </dsp:txXfrm>
    </dsp:sp>
    <dsp:sp modelId="{2055AF26-8455-4B7D-AB88-13968E8701C2}">
      <dsp:nvSpPr>
        <dsp:cNvPr id="0" name=""/>
        <dsp:cNvSpPr/>
      </dsp:nvSpPr>
      <dsp:spPr>
        <a:xfrm>
          <a:off x="0" y="684295"/>
          <a:ext cx="5420591" cy="558713"/>
        </a:xfrm>
        <a:prstGeom prst="roundRect">
          <a:avLst>
            <a:gd name="adj" fmla="val 10000"/>
          </a:avLst>
        </a:prstGeom>
        <a:solidFill>
          <a:srgbClr val="FBD703"/>
        </a:soli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0000"/>
              </a:solidFill>
              <a:latin typeface="Calibri" pitchFamily="34" charset="0"/>
              <a:cs typeface="Calibri" pitchFamily="34" charset="0"/>
            </a:rPr>
            <a:t>Baseline period of stability or improvement, followed by sustained period of worsening oxygenation</a:t>
          </a:r>
          <a:endParaRPr lang="en-US" sz="1800" kern="1200" dirty="0">
            <a:solidFill>
              <a:srgbClr val="000000"/>
            </a:solidFill>
          </a:endParaRPr>
        </a:p>
      </dsp:txBody>
      <dsp:txXfrm>
        <a:off x="16364" y="700659"/>
        <a:ext cx="5387863" cy="525985"/>
      </dsp:txXfrm>
    </dsp:sp>
    <dsp:sp modelId="{A8FA124C-E1C7-42F1-BBB0-0783316EE81F}">
      <dsp:nvSpPr>
        <dsp:cNvPr id="0" name=""/>
        <dsp:cNvSpPr/>
      </dsp:nvSpPr>
      <dsp:spPr>
        <a:xfrm rot="5400000">
          <a:off x="2587844" y="1180634"/>
          <a:ext cx="179866" cy="358788"/>
        </a:xfrm>
        <a:prstGeom prst="rightArrow">
          <a:avLst>
            <a:gd name="adj1" fmla="val 60000"/>
            <a:gd name="adj2" fmla="val 50000"/>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dirty="0">
            <a:solidFill>
              <a:schemeClr val="bg2"/>
            </a:solidFill>
          </a:endParaRPr>
        </a:p>
      </dsp:txBody>
      <dsp:txXfrm rot="-5400000">
        <a:off x="2570141" y="1270095"/>
        <a:ext cx="215272" cy="125906"/>
      </dsp:txXfrm>
    </dsp:sp>
    <dsp:sp modelId="{4345C4A8-80FF-4D99-8218-02114C717D95}">
      <dsp:nvSpPr>
        <dsp:cNvPr id="0" name=""/>
        <dsp:cNvSpPr/>
      </dsp:nvSpPr>
      <dsp:spPr>
        <a:xfrm>
          <a:off x="0" y="1469750"/>
          <a:ext cx="5420591" cy="453482"/>
        </a:xfrm>
        <a:prstGeom prst="roundRect">
          <a:avLst>
            <a:gd name="adj" fmla="val 10000"/>
          </a:avLst>
        </a:prstGeom>
        <a:gradFill rotWithShape="1">
          <a:gsLst>
            <a:gs pos="0">
              <a:schemeClr val="accent6">
                <a:tint val="100000"/>
                <a:shade val="100000"/>
                <a:satMod val="130000"/>
              </a:schemeClr>
            </a:gs>
            <a:gs pos="100000">
              <a:schemeClr val="accent6">
                <a:tint val="50000"/>
                <a:shade val="100000"/>
                <a:satMod val="350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0000"/>
              </a:solidFill>
            </a:rPr>
            <a:t>VAC</a:t>
          </a:r>
          <a:endParaRPr lang="en-US" sz="1800" b="1" kern="1200" dirty="0">
            <a:solidFill>
              <a:srgbClr val="000000"/>
            </a:solidFill>
          </a:endParaRPr>
        </a:p>
      </dsp:txBody>
      <dsp:txXfrm>
        <a:off x="13282" y="1483032"/>
        <a:ext cx="5394027" cy="426918"/>
      </dsp:txXfrm>
    </dsp:sp>
    <dsp:sp modelId="{776C31B0-88ED-4612-A99F-90C145D7245E}">
      <dsp:nvSpPr>
        <dsp:cNvPr id="0" name=""/>
        <dsp:cNvSpPr/>
      </dsp:nvSpPr>
      <dsp:spPr>
        <a:xfrm rot="5400000">
          <a:off x="2625542" y="1857209"/>
          <a:ext cx="169506" cy="358788"/>
        </a:xfrm>
        <a:prstGeom prst="rightArrow">
          <a:avLst>
            <a:gd name="adj1" fmla="val 60000"/>
            <a:gd name="adj2" fmla="val 50000"/>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dirty="0">
            <a:solidFill>
              <a:schemeClr val="bg2"/>
            </a:solidFill>
          </a:endParaRPr>
        </a:p>
      </dsp:txBody>
      <dsp:txXfrm rot="-5400000">
        <a:off x="2602659" y="1951850"/>
        <a:ext cx="215272" cy="118654"/>
      </dsp:txXfrm>
    </dsp:sp>
    <dsp:sp modelId="{B3AA195C-B818-41AA-B256-078E77B8ADA8}">
      <dsp:nvSpPr>
        <dsp:cNvPr id="0" name=""/>
        <dsp:cNvSpPr/>
      </dsp:nvSpPr>
      <dsp:spPr>
        <a:xfrm>
          <a:off x="0" y="2149974"/>
          <a:ext cx="5420591" cy="453482"/>
        </a:xfrm>
        <a:prstGeom prst="roundRect">
          <a:avLst>
            <a:gd name="adj" fmla="val 10000"/>
          </a:avLst>
        </a:prstGeom>
        <a:solidFill>
          <a:srgbClr val="FBD703"/>
        </a:soli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0000"/>
              </a:solidFill>
              <a:latin typeface="Calibri" pitchFamily="34" charset="0"/>
              <a:cs typeface="Calibri" pitchFamily="34" charset="0"/>
            </a:rPr>
            <a:t>General evidence of infection/inflammation</a:t>
          </a:r>
          <a:endParaRPr lang="en-US" sz="1800" kern="1200" dirty="0">
            <a:solidFill>
              <a:srgbClr val="000000"/>
            </a:solidFill>
          </a:endParaRPr>
        </a:p>
      </dsp:txBody>
      <dsp:txXfrm>
        <a:off x="13282" y="2163256"/>
        <a:ext cx="5394027" cy="426918"/>
      </dsp:txXfrm>
    </dsp:sp>
    <dsp:sp modelId="{81A953BE-00D9-4FB2-8804-2BFBA7E465D1}">
      <dsp:nvSpPr>
        <dsp:cNvPr id="0" name=""/>
        <dsp:cNvSpPr/>
      </dsp:nvSpPr>
      <dsp:spPr>
        <a:xfrm rot="5400000">
          <a:off x="2625542" y="2537432"/>
          <a:ext cx="169506" cy="358788"/>
        </a:xfrm>
        <a:prstGeom prst="rightArrow">
          <a:avLst>
            <a:gd name="adj1" fmla="val 60000"/>
            <a:gd name="adj2" fmla="val 50000"/>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dirty="0">
            <a:solidFill>
              <a:schemeClr val="bg2"/>
            </a:solidFill>
          </a:endParaRPr>
        </a:p>
      </dsp:txBody>
      <dsp:txXfrm rot="-5400000">
        <a:off x="2602659" y="2632073"/>
        <a:ext cx="215272" cy="118654"/>
      </dsp:txXfrm>
    </dsp:sp>
    <dsp:sp modelId="{EFD18A77-CCCD-44E6-B3BC-57BED54857B5}">
      <dsp:nvSpPr>
        <dsp:cNvPr id="0" name=""/>
        <dsp:cNvSpPr/>
      </dsp:nvSpPr>
      <dsp:spPr>
        <a:xfrm>
          <a:off x="0" y="2830197"/>
          <a:ext cx="5420591" cy="453482"/>
        </a:xfrm>
        <a:prstGeom prst="roundRect">
          <a:avLst>
            <a:gd name="adj" fmla="val 10000"/>
          </a:avLst>
        </a:prstGeom>
        <a:gradFill rotWithShape="1">
          <a:gsLst>
            <a:gs pos="0">
              <a:schemeClr val="accent6">
                <a:tint val="100000"/>
                <a:shade val="100000"/>
                <a:satMod val="130000"/>
              </a:schemeClr>
            </a:gs>
            <a:gs pos="100000">
              <a:schemeClr val="accent6">
                <a:tint val="50000"/>
                <a:shade val="100000"/>
                <a:satMod val="350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0000"/>
              </a:solidFill>
              <a:latin typeface="Calibri" pitchFamily="34" charset="0"/>
              <a:cs typeface="Calibri" pitchFamily="34" charset="0"/>
            </a:rPr>
            <a:t>IVAC</a:t>
          </a:r>
          <a:endParaRPr lang="en-US" sz="1800" kern="1200" dirty="0">
            <a:solidFill>
              <a:srgbClr val="000000"/>
            </a:solidFill>
          </a:endParaRPr>
        </a:p>
      </dsp:txBody>
      <dsp:txXfrm>
        <a:off x="13282" y="2843479"/>
        <a:ext cx="5394027" cy="426918"/>
      </dsp:txXfrm>
    </dsp:sp>
    <dsp:sp modelId="{8E447430-2BDB-41DC-9281-7876C09C1DE9}">
      <dsp:nvSpPr>
        <dsp:cNvPr id="0" name=""/>
        <dsp:cNvSpPr/>
      </dsp:nvSpPr>
      <dsp:spPr>
        <a:xfrm rot="5400000">
          <a:off x="2625542" y="3217656"/>
          <a:ext cx="169506" cy="358788"/>
        </a:xfrm>
        <a:prstGeom prst="rightArrow">
          <a:avLst>
            <a:gd name="adj1" fmla="val 60000"/>
            <a:gd name="adj2" fmla="val 50000"/>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dirty="0">
            <a:solidFill>
              <a:schemeClr val="bg2"/>
            </a:solidFill>
          </a:endParaRPr>
        </a:p>
      </dsp:txBody>
      <dsp:txXfrm rot="-5400000">
        <a:off x="2602659" y="3312297"/>
        <a:ext cx="215272" cy="118654"/>
      </dsp:txXfrm>
    </dsp:sp>
    <dsp:sp modelId="{5CD9FF5B-E884-4190-BE7B-FAA176683885}">
      <dsp:nvSpPr>
        <dsp:cNvPr id="0" name=""/>
        <dsp:cNvSpPr/>
      </dsp:nvSpPr>
      <dsp:spPr>
        <a:xfrm>
          <a:off x="0" y="3510421"/>
          <a:ext cx="5420591" cy="453482"/>
        </a:xfrm>
        <a:prstGeom prst="roundRect">
          <a:avLst>
            <a:gd name="adj" fmla="val 10000"/>
          </a:avLst>
        </a:prstGeom>
        <a:solidFill>
          <a:srgbClr val="FBD703"/>
        </a:soli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0000"/>
              </a:solidFill>
              <a:latin typeface="Calibri" pitchFamily="34" charset="0"/>
              <a:cs typeface="Calibri" pitchFamily="34" charset="0"/>
            </a:rPr>
            <a:t>Positive results of microbiological testing</a:t>
          </a:r>
          <a:endParaRPr lang="en-US" sz="1800" b="1" kern="1200" dirty="0">
            <a:solidFill>
              <a:srgbClr val="000000"/>
            </a:solidFill>
            <a:latin typeface="Calibri" pitchFamily="34" charset="0"/>
            <a:cs typeface="Calibri" pitchFamily="34" charset="0"/>
          </a:endParaRPr>
        </a:p>
      </dsp:txBody>
      <dsp:txXfrm>
        <a:off x="13282" y="3523703"/>
        <a:ext cx="5394027" cy="426918"/>
      </dsp:txXfrm>
    </dsp:sp>
    <dsp:sp modelId="{A609F61C-D961-45C3-8E6E-05D0407208B9}">
      <dsp:nvSpPr>
        <dsp:cNvPr id="0" name=""/>
        <dsp:cNvSpPr/>
      </dsp:nvSpPr>
      <dsp:spPr>
        <a:xfrm rot="5400000">
          <a:off x="2625542" y="3897880"/>
          <a:ext cx="169506" cy="358788"/>
        </a:xfrm>
        <a:prstGeom prst="rightArrow">
          <a:avLst>
            <a:gd name="adj1" fmla="val 60000"/>
            <a:gd name="adj2" fmla="val 50000"/>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dirty="0">
            <a:solidFill>
              <a:schemeClr val="bg2"/>
            </a:solidFill>
          </a:endParaRPr>
        </a:p>
      </dsp:txBody>
      <dsp:txXfrm rot="-5400000">
        <a:off x="2602659" y="3992521"/>
        <a:ext cx="215272" cy="118654"/>
      </dsp:txXfrm>
    </dsp:sp>
    <dsp:sp modelId="{F52465F9-FD8E-439A-B40A-6F0227828BB5}">
      <dsp:nvSpPr>
        <dsp:cNvPr id="0" name=""/>
        <dsp:cNvSpPr/>
      </dsp:nvSpPr>
      <dsp:spPr>
        <a:xfrm>
          <a:off x="0" y="4190645"/>
          <a:ext cx="5420591" cy="453482"/>
        </a:xfrm>
        <a:prstGeom prst="roundRect">
          <a:avLst>
            <a:gd name="adj" fmla="val 10000"/>
          </a:avLst>
        </a:prstGeom>
        <a:solidFill>
          <a:srgbClr val="009EC2"/>
        </a:soli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0000"/>
              </a:solidFill>
              <a:latin typeface="Calibri" pitchFamily="34" charset="0"/>
              <a:cs typeface="Calibri" pitchFamily="34" charset="0"/>
            </a:rPr>
            <a:t>Possible or Probable VAP</a:t>
          </a:r>
          <a:endParaRPr lang="en-US" sz="1800" b="1" kern="1200" dirty="0">
            <a:solidFill>
              <a:srgbClr val="000000"/>
            </a:solidFill>
            <a:latin typeface="Calibri" pitchFamily="34" charset="0"/>
            <a:cs typeface="Calibri" pitchFamily="34" charset="0"/>
          </a:endParaRPr>
        </a:p>
      </dsp:txBody>
      <dsp:txXfrm>
        <a:off x="13282" y="4203927"/>
        <a:ext cx="5394027" cy="4269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657600" cy="465138"/>
          </a:xfrm>
          <a:prstGeom prst="rect">
            <a:avLst/>
          </a:prstGeom>
        </p:spPr>
        <p:txBody>
          <a:bodyPr vert="horz" lIns="91440" tIns="45720" rIns="91440" bIns="45720" rtlCol="0"/>
          <a:lstStyle>
            <a:lvl1pPr algn="l">
              <a:defRPr sz="1200"/>
            </a:lvl1pPr>
          </a:lstStyle>
          <a:p>
            <a:r>
              <a:rPr lang="en-US" dirty="0" smtClean="0"/>
              <a:t>SUSP Sustainability</a:t>
            </a:r>
          </a:p>
          <a:p>
            <a:r>
              <a:rPr lang="en-US" dirty="0" smtClean="0"/>
              <a:t>Sustaining and Spreading Surgical Improvements</a:t>
            </a: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A8E8AB7-4BB2-3843-902B-BF7035B6BC67}" type="datetimeFigureOut">
              <a:rPr lang="en-US" smtClean="0"/>
              <a:t>1/18/2017</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7F74B440-B77B-8E4A-8AE6-FF58812BCF68}" type="slidenum">
              <a:rPr lang="en-US" smtClean="0"/>
              <a:t>‹#›</a:t>
            </a:fld>
            <a:endParaRPr lang="en-US" dirty="0"/>
          </a:p>
        </p:txBody>
      </p:sp>
    </p:spTree>
    <p:extLst>
      <p:ext uri="{BB962C8B-B14F-4D97-AF65-F5344CB8AC3E}">
        <p14:creationId xmlns:p14="http://schemas.microsoft.com/office/powerpoint/2010/main" val="1833106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607F787-E60A-46F2-B2F5-7A906D6EA7FE}" type="datetimeFigureOut">
              <a:rPr lang="en-US" smtClean="0"/>
              <a:t>1/18/2017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67FCA27-E248-4CFC-A3DF-B919334293C8}" type="slidenum">
              <a:rPr lang="en-US" smtClean="0"/>
              <a:t>‹#›</a:t>
            </a:fld>
            <a:endParaRPr lang="en-US" dirty="0"/>
          </a:p>
        </p:txBody>
      </p:sp>
    </p:spTree>
    <p:extLst>
      <p:ext uri="{BB962C8B-B14F-4D97-AF65-F5344CB8AC3E}">
        <p14:creationId xmlns:p14="http://schemas.microsoft.com/office/powerpoint/2010/main" val="3215190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517D5-E9BB-DA4C-92BC-0386379B95B6}" type="slidenum">
              <a:rPr lang="en-US" smtClean="0"/>
              <a:t>1</a:t>
            </a:fld>
            <a:endParaRPr lang="en-US" dirty="0"/>
          </a:p>
        </p:txBody>
      </p:sp>
    </p:spTree>
    <p:extLst>
      <p:ext uri="{BB962C8B-B14F-4D97-AF65-F5344CB8AC3E}">
        <p14:creationId xmlns:p14="http://schemas.microsoft.com/office/powerpoint/2010/main" val="2619057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10</a:t>
            </a:fld>
            <a:endParaRPr lang="en-US" dirty="0"/>
          </a:p>
        </p:txBody>
      </p:sp>
    </p:spTree>
    <p:extLst>
      <p:ext uri="{BB962C8B-B14F-4D97-AF65-F5344CB8AC3E}">
        <p14:creationId xmlns:p14="http://schemas.microsoft.com/office/powerpoint/2010/main" val="3460311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3A9A2-6399-47FE-81D9-C8F5F5203F18}" type="slidenum">
              <a:rPr lang="en-US" smtClean="0"/>
              <a:pPr/>
              <a:t>11</a:t>
            </a:fld>
            <a:endParaRPr lang="en-US" dirty="0"/>
          </a:p>
        </p:txBody>
      </p:sp>
    </p:spTree>
    <p:extLst>
      <p:ext uri="{BB962C8B-B14F-4D97-AF65-F5344CB8AC3E}">
        <p14:creationId xmlns:p14="http://schemas.microsoft.com/office/powerpoint/2010/main" val="1902023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17D3BFB-AC2D-4B58-AEA2-F24016CECB28}" type="slidenum">
              <a:rPr lang="en-US" smtClean="0"/>
              <a:pPr>
                <a:defRPr/>
              </a:pPr>
              <a:t>12</a:t>
            </a:fld>
            <a:endParaRPr lang="en-US" dirty="0"/>
          </a:p>
        </p:txBody>
      </p:sp>
    </p:spTree>
    <p:extLst>
      <p:ext uri="{BB962C8B-B14F-4D97-AF65-F5344CB8AC3E}">
        <p14:creationId xmlns:p14="http://schemas.microsoft.com/office/powerpoint/2010/main" val="343358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13</a:t>
            </a:fld>
            <a:endParaRPr lang="en-US" dirty="0"/>
          </a:p>
        </p:txBody>
      </p:sp>
    </p:spTree>
    <p:extLst>
      <p:ext uri="{BB962C8B-B14F-4D97-AF65-F5344CB8AC3E}">
        <p14:creationId xmlns:p14="http://schemas.microsoft.com/office/powerpoint/2010/main" val="580184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14</a:t>
            </a:fld>
            <a:endParaRPr lang="en-US" dirty="0"/>
          </a:p>
        </p:txBody>
      </p:sp>
    </p:spTree>
    <p:extLst>
      <p:ext uri="{BB962C8B-B14F-4D97-AF65-F5344CB8AC3E}">
        <p14:creationId xmlns:p14="http://schemas.microsoft.com/office/powerpoint/2010/main" val="872338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15</a:t>
            </a:fld>
            <a:endParaRPr lang="en-US" dirty="0"/>
          </a:p>
        </p:txBody>
      </p:sp>
    </p:spTree>
    <p:extLst>
      <p:ext uri="{BB962C8B-B14F-4D97-AF65-F5344CB8AC3E}">
        <p14:creationId xmlns:p14="http://schemas.microsoft.com/office/powerpoint/2010/main" val="30350441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16</a:t>
            </a:fld>
            <a:endParaRPr lang="en-US" dirty="0"/>
          </a:p>
        </p:txBody>
      </p:sp>
    </p:spTree>
    <p:extLst>
      <p:ext uri="{BB962C8B-B14F-4D97-AF65-F5344CB8AC3E}">
        <p14:creationId xmlns:p14="http://schemas.microsoft.com/office/powerpoint/2010/main" val="1523002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17</a:t>
            </a:fld>
            <a:endParaRPr lang="en-US" dirty="0"/>
          </a:p>
        </p:txBody>
      </p:sp>
    </p:spTree>
    <p:extLst>
      <p:ext uri="{BB962C8B-B14F-4D97-AF65-F5344CB8AC3E}">
        <p14:creationId xmlns:p14="http://schemas.microsoft.com/office/powerpoint/2010/main" val="1949416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18</a:t>
            </a:fld>
            <a:endParaRPr lang="en-US" dirty="0"/>
          </a:p>
        </p:txBody>
      </p:sp>
    </p:spTree>
    <p:extLst>
      <p:ext uri="{BB962C8B-B14F-4D97-AF65-F5344CB8AC3E}">
        <p14:creationId xmlns:p14="http://schemas.microsoft.com/office/powerpoint/2010/main" val="10815676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19</a:t>
            </a:fld>
            <a:endParaRPr lang="en-US" dirty="0"/>
          </a:p>
        </p:txBody>
      </p:sp>
    </p:spTree>
    <p:extLst>
      <p:ext uri="{BB962C8B-B14F-4D97-AF65-F5344CB8AC3E}">
        <p14:creationId xmlns:p14="http://schemas.microsoft.com/office/powerpoint/2010/main" val="3480927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2</a:t>
            </a:fld>
            <a:endParaRPr lang="en-US" dirty="0"/>
          </a:p>
        </p:txBody>
      </p:sp>
    </p:spTree>
    <p:extLst>
      <p:ext uri="{BB962C8B-B14F-4D97-AF65-F5344CB8AC3E}">
        <p14:creationId xmlns:p14="http://schemas.microsoft.com/office/powerpoint/2010/main" val="28350717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20</a:t>
            </a:fld>
            <a:endParaRPr lang="en-US" dirty="0"/>
          </a:p>
        </p:txBody>
      </p:sp>
    </p:spTree>
    <p:extLst>
      <p:ext uri="{BB962C8B-B14F-4D97-AF65-F5344CB8AC3E}">
        <p14:creationId xmlns:p14="http://schemas.microsoft.com/office/powerpoint/2010/main" val="36138778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21</a:t>
            </a:fld>
            <a:endParaRPr lang="en-US" dirty="0"/>
          </a:p>
        </p:txBody>
      </p:sp>
    </p:spTree>
    <p:extLst>
      <p:ext uri="{BB962C8B-B14F-4D97-AF65-F5344CB8AC3E}">
        <p14:creationId xmlns:p14="http://schemas.microsoft.com/office/powerpoint/2010/main" val="14329943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517D5-E9BB-DA4C-92BC-0386379B95B6}" type="slidenum">
              <a:rPr lang="en-US" smtClean="0"/>
              <a:t>22</a:t>
            </a:fld>
            <a:endParaRPr lang="en-US" dirty="0"/>
          </a:p>
        </p:txBody>
      </p:sp>
    </p:spTree>
    <p:extLst>
      <p:ext uri="{BB962C8B-B14F-4D97-AF65-F5344CB8AC3E}">
        <p14:creationId xmlns:p14="http://schemas.microsoft.com/office/powerpoint/2010/main" val="2983558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23</a:t>
            </a:fld>
            <a:endParaRPr lang="en-US" dirty="0"/>
          </a:p>
        </p:txBody>
      </p:sp>
    </p:spTree>
    <p:extLst>
      <p:ext uri="{BB962C8B-B14F-4D97-AF65-F5344CB8AC3E}">
        <p14:creationId xmlns:p14="http://schemas.microsoft.com/office/powerpoint/2010/main" val="41975396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24</a:t>
            </a:fld>
            <a:endParaRPr lang="en-US" dirty="0"/>
          </a:p>
        </p:txBody>
      </p:sp>
    </p:spTree>
    <p:extLst>
      <p:ext uri="{BB962C8B-B14F-4D97-AF65-F5344CB8AC3E}">
        <p14:creationId xmlns:p14="http://schemas.microsoft.com/office/powerpoint/2010/main" val="42139194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25</a:t>
            </a:fld>
            <a:endParaRPr lang="en-US" dirty="0"/>
          </a:p>
        </p:txBody>
      </p:sp>
    </p:spTree>
    <p:extLst>
      <p:ext uri="{BB962C8B-B14F-4D97-AF65-F5344CB8AC3E}">
        <p14:creationId xmlns:p14="http://schemas.microsoft.com/office/powerpoint/2010/main" val="24510061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26</a:t>
            </a:fld>
            <a:endParaRPr lang="en-US" dirty="0"/>
          </a:p>
        </p:txBody>
      </p:sp>
    </p:spTree>
    <p:extLst>
      <p:ext uri="{BB962C8B-B14F-4D97-AF65-F5344CB8AC3E}">
        <p14:creationId xmlns:p14="http://schemas.microsoft.com/office/powerpoint/2010/main" val="40700244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517D5-E9BB-DA4C-92BC-0386379B95B6}" type="slidenum">
              <a:rPr lang="en-US" smtClean="0"/>
              <a:t>27</a:t>
            </a:fld>
            <a:endParaRPr lang="en-US" dirty="0"/>
          </a:p>
        </p:txBody>
      </p:sp>
    </p:spTree>
    <p:extLst>
      <p:ext uri="{BB962C8B-B14F-4D97-AF65-F5344CB8AC3E}">
        <p14:creationId xmlns:p14="http://schemas.microsoft.com/office/powerpoint/2010/main" val="28177800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28</a:t>
            </a:fld>
            <a:endParaRPr lang="en-US" dirty="0"/>
          </a:p>
        </p:txBody>
      </p:sp>
    </p:spTree>
    <p:extLst>
      <p:ext uri="{BB962C8B-B14F-4D97-AF65-F5344CB8AC3E}">
        <p14:creationId xmlns:p14="http://schemas.microsoft.com/office/powerpoint/2010/main" val="42383245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29</a:t>
            </a:fld>
            <a:endParaRPr lang="en-US" dirty="0"/>
          </a:p>
        </p:txBody>
      </p:sp>
    </p:spTree>
    <p:extLst>
      <p:ext uri="{BB962C8B-B14F-4D97-AF65-F5344CB8AC3E}">
        <p14:creationId xmlns:p14="http://schemas.microsoft.com/office/powerpoint/2010/main" val="1643615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3</a:t>
            </a:fld>
            <a:endParaRPr lang="en-US" dirty="0"/>
          </a:p>
        </p:txBody>
      </p:sp>
    </p:spTree>
    <p:extLst>
      <p:ext uri="{BB962C8B-B14F-4D97-AF65-F5344CB8AC3E}">
        <p14:creationId xmlns:p14="http://schemas.microsoft.com/office/powerpoint/2010/main" val="7834251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30</a:t>
            </a:fld>
            <a:endParaRPr lang="en-US" dirty="0"/>
          </a:p>
        </p:txBody>
      </p:sp>
    </p:spTree>
    <p:extLst>
      <p:ext uri="{BB962C8B-B14F-4D97-AF65-F5344CB8AC3E}">
        <p14:creationId xmlns:p14="http://schemas.microsoft.com/office/powerpoint/2010/main" val="41661155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31</a:t>
            </a:fld>
            <a:endParaRPr lang="en-US" dirty="0"/>
          </a:p>
        </p:txBody>
      </p:sp>
    </p:spTree>
    <p:extLst>
      <p:ext uri="{BB962C8B-B14F-4D97-AF65-F5344CB8AC3E}">
        <p14:creationId xmlns:p14="http://schemas.microsoft.com/office/powerpoint/2010/main" val="25260528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32</a:t>
            </a:fld>
            <a:endParaRPr lang="en-US" dirty="0"/>
          </a:p>
        </p:txBody>
      </p:sp>
    </p:spTree>
    <p:extLst>
      <p:ext uri="{BB962C8B-B14F-4D97-AF65-F5344CB8AC3E}">
        <p14:creationId xmlns:p14="http://schemas.microsoft.com/office/powerpoint/2010/main" val="24286284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33</a:t>
            </a:fld>
            <a:endParaRPr lang="en-US" dirty="0"/>
          </a:p>
        </p:txBody>
      </p:sp>
    </p:spTree>
    <p:extLst>
      <p:ext uri="{BB962C8B-B14F-4D97-AF65-F5344CB8AC3E}">
        <p14:creationId xmlns:p14="http://schemas.microsoft.com/office/powerpoint/2010/main" val="29255218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34</a:t>
            </a:fld>
            <a:endParaRPr lang="en-US" dirty="0"/>
          </a:p>
        </p:txBody>
      </p:sp>
    </p:spTree>
    <p:extLst>
      <p:ext uri="{BB962C8B-B14F-4D97-AF65-F5344CB8AC3E}">
        <p14:creationId xmlns:p14="http://schemas.microsoft.com/office/powerpoint/2010/main" val="18767572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35</a:t>
            </a:fld>
            <a:endParaRPr lang="en-US" dirty="0"/>
          </a:p>
        </p:txBody>
      </p:sp>
    </p:spTree>
    <p:extLst>
      <p:ext uri="{BB962C8B-B14F-4D97-AF65-F5344CB8AC3E}">
        <p14:creationId xmlns:p14="http://schemas.microsoft.com/office/powerpoint/2010/main" val="9236918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36</a:t>
            </a:fld>
            <a:endParaRPr lang="en-US" dirty="0"/>
          </a:p>
        </p:txBody>
      </p:sp>
    </p:spTree>
    <p:extLst>
      <p:ext uri="{BB962C8B-B14F-4D97-AF65-F5344CB8AC3E}">
        <p14:creationId xmlns:p14="http://schemas.microsoft.com/office/powerpoint/2010/main" val="22831395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37</a:t>
            </a:fld>
            <a:endParaRPr lang="en-US" dirty="0"/>
          </a:p>
        </p:txBody>
      </p:sp>
    </p:spTree>
    <p:extLst>
      <p:ext uri="{BB962C8B-B14F-4D97-AF65-F5344CB8AC3E}">
        <p14:creationId xmlns:p14="http://schemas.microsoft.com/office/powerpoint/2010/main" val="19635372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38</a:t>
            </a:fld>
            <a:endParaRPr lang="en-US" dirty="0"/>
          </a:p>
        </p:txBody>
      </p:sp>
    </p:spTree>
    <p:extLst>
      <p:ext uri="{BB962C8B-B14F-4D97-AF65-F5344CB8AC3E}">
        <p14:creationId xmlns:p14="http://schemas.microsoft.com/office/powerpoint/2010/main" val="2874649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39</a:t>
            </a:fld>
            <a:endParaRPr lang="en-US" dirty="0"/>
          </a:p>
        </p:txBody>
      </p:sp>
    </p:spTree>
    <p:extLst>
      <p:ext uri="{BB962C8B-B14F-4D97-AF65-F5344CB8AC3E}">
        <p14:creationId xmlns:p14="http://schemas.microsoft.com/office/powerpoint/2010/main" val="287464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4</a:t>
            </a:fld>
            <a:endParaRPr lang="en-US" dirty="0"/>
          </a:p>
        </p:txBody>
      </p:sp>
    </p:spTree>
    <p:extLst>
      <p:ext uri="{BB962C8B-B14F-4D97-AF65-F5344CB8AC3E}">
        <p14:creationId xmlns:p14="http://schemas.microsoft.com/office/powerpoint/2010/main" val="1253450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5</a:t>
            </a:fld>
            <a:endParaRPr lang="en-US" dirty="0"/>
          </a:p>
        </p:txBody>
      </p:sp>
    </p:spTree>
    <p:extLst>
      <p:ext uri="{BB962C8B-B14F-4D97-AF65-F5344CB8AC3E}">
        <p14:creationId xmlns:p14="http://schemas.microsoft.com/office/powerpoint/2010/main" val="1560329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6</a:t>
            </a:fld>
            <a:endParaRPr lang="en-US" dirty="0"/>
          </a:p>
        </p:txBody>
      </p:sp>
    </p:spTree>
    <p:extLst>
      <p:ext uri="{BB962C8B-B14F-4D97-AF65-F5344CB8AC3E}">
        <p14:creationId xmlns:p14="http://schemas.microsoft.com/office/powerpoint/2010/main" val="903111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7</a:t>
            </a:fld>
            <a:endParaRPr lang="en-US" dirty="0"/>
          </a:p>
        </p:txBody>
      </p:sp>
    </p:spTree>
    <p:extLst>
      <p:ext uri="{BB962C8B-B14F-4D97-AF65-F5344CB8AC3E}">
        <p14:creationId xmlns:p14="http://schemas.microsoft.com/office/powerpoint/2010/main" val="386653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8</a:t>
            </a:fld>
            <a:endParaRPr lang="en-US" dirty="0"/>
          </a:p>
        </p:txBody>
      </p:sp>
    </p:spTree>
    <p:extLst>
      <p:ext uri="{BB962C8B-B14F-4D97-AF65-F5344CB8AC3E}">
        <p14:creationId xmlns:p14="http://schemas.microsoft.com/office/powerpoint/2010/main" val="1634692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9</a:t>
            </a:fld>
            <a:endParaRPr lang="en-US" dirty="0"/>
          </a:p>
        </p:txBody>
      </p:sp>
    </p:spTree>
    <p:extLst>
      <p:ext uri="{BB962C8B-B14F-4D97-AF65-F5344CB8AC3E}">
        <p14:creationId xmlns:p14="http://schemas.microsoft.com/office/powerpoint/2010/main" val="2013583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27564"/>
            <a:ext cx="7772400" cy="1272886"/>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 b="66062"/>
          <a:stretch/>
        </p:blipFill>
        <p:spPr>
          <a:xfrm>
            <a:off x="0" y="0"/>
            <a:ext cx="9144000" cy="2327564"/>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88026"/>
          <a:stretch/>
        </p:blipFill>
        <p:spPr>
          <a:xfrm>
            <a:off x="0" y="6036816"/>
            <a:ext cx="9144000" cy="821184"/>
          </a:xfrm>
          <a:prstGeom prst="rect">
            <a:avLst/>
          </a:prstGeom>
        </p:spPr>
      </p:pic>
    </p:spTree>
    <p:extLst>
      <p:ext uri="{BB962C8B-B14F-4D97-AF65-F5344CB8AC3E}">
        <p14:creationId xmlns:p14="http://schemas.microsoft.com/office/powerpoint/2010/main" val="3625411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88026"/>
          <a:stretch/>
        </p:blipFill>
        <p:spPr>
          <a:xfrm>
            <a:off x="0" y="6036816"/>
            <a:ext cx="9144000" cy="821184"/>
          </a:xfrm>
          <a:prstGeom prst="rect">
            <a:avLst/>
          </a:prstGeom>
        </p:spPr>
      </p:pic>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2" b="66062"/>
          <a:stretch/>
        </p:blipFill>
        <p:spPr>
          <a:xfrm>
            <a:off x="0" y="0"/>
            <a:ext cx="9144000" cy="2327564"/>
          </a:xfrm>
          <a:prstGeom prst="rect">
            <a:avLst/>
          </a:prstGeom>
        </p:spPr>
      </p:pic>
    </p:spTree>
    <p:extLst>
      <p:ext uri="{BB962C8B-B14F-4D97-AF65-F5344CB8AC3E}">
        <p14:creationId xmlns:p14="http://schemas.microsoft.com/office/powerpoint/2010/main" val="3412529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059252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38778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3163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4910875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512873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3" hasCustomPrompt="1"/>
          </p:nvPr>
        </p:nvSpPr>
        <p:spPr>
          <a:xfrm>
            <a:off x="4724400" y="6324600"/>
            <a:ext cx="1828800" cy="304800"/>
          </a:xfrm>
        </p:spPr>
        <p:txBody>
          <a:bodyPr/>
          <a:lstStyle>
            <a:lvl1pPr>
              <a:defRPr sz="1400"/>
            </a:lvl1pPr>
            <a:lvl2pPr>
              <a:defRPr sz="1400"/>
            </a:lvl2pPr>
            <a:lvl3pPr>
              <a:defRPr sz="1400"/>
            </a:lvl3pPr>
            <a:lvl4pPr marL="1371600" indent="-1371600">
              <a:buNone/>
              <a:defRPr sz="1400"/>
            </a:lvl4pPr>
            <a:lvl5pPr marL="1828800" indent="0">
              <a:buNone/>
              <a:defRPr sz="1400"/>
            </a:lvl5pPr>
          </a:lstStyle>
          <a:p>
            <a:pPr lvl="3"/>
            <a:r>
              <a:rPr lang="en-US" dirty="0" smtClean="0"/>
              <a:t>Attribution</a:t>
            </a:r>
            <a:endParaRPr lang="en-US" dirty="0"/>
          </a:p>
        </p:txBody>
      </p:sp>
    </p:spTree>
    <p:extLst>
      <p:ext uri="{BB962C8B-B14F-4D97-AF65-F5344CB8AC3E}">
        <p14:creationId xmlns:p14="http://schemas.microsoft.com/office/powerpoint/2010/main" val="3539395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ti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0">
            <a:extLst>
              <a:ext uri="{28A0092B-C50C-407E-A947-70E740481C1C}">
                <a14:useLocalDpi xmlns:a14="http://schemas.microsoft.com/office/drawing/2010/main" val="0"/>
              </a:ext>
            </a:extLst>
          </a:blip>
          <a:srcRect t="92685"/>
          <a:stretch/>
        </p:blipFill>
        <p:spPr>
          <a:xfrm>
            <a:off x="0" y="6356350"/>
            <a:ext cx="9144000" cy="501650"/>
          </a:xfrm>
          <a:prstGeom prst="rect">
            <a:avLst/>
          </a:prstGeom>
        </p:spPr>
      </p:pic>
      <p:sp>
        <p:nvSpPr>
          <p:cNvPr id="3" name="Text Placeholder 2"/>
          <p:cNvSpPr>
            <a:spLocks noGrp="1"/>
          </p:cNvSpPr>
          <p:nvPr>
            <p:ph type="body" idx="1"/>
          </p:nvPr>
        </p:nvSpPr>
        <p:spPr>
          <a:xfrm>
            <a:off x="457200" y="1524000"/>
            <a:ext cx="8229600" cy="473429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p:nvPicPr>
        <p:blipFill rotWithShape="1">
          <a:blip r:embed="rId10">
            <a:extLst>
              <a:ext uri="{28A0092B-C50C-407E-A947-70E740481C1C}">
                <a14:useLocalDpi xmlns:a14="http://schemas.microsoft.com/office/drawing/2010/main" val="0"/>
              </a:ext>
            </a:extLst>
          </a:blip>
          <a:srcRect b="87013"/>
          <a:stretch/>
        </p:blipFill>
        <p:spPr>
          <a:xfrm>
            <a:off x="0" y="0"/>
            <a:ext cx="9144000" cy="890649"/>
          </a:xfrm>
          <a:prstGeom prst="rect">
            <a:avLst/>
          </a:prstGeom>
        </p:spPr>
      </p:pic>
      <p:sp>
        <p:nvSpPr>
          <p:cNvPr id="2" name="Title Placeholder 1"/>
          <p:cNvSpPr>
            <a:spLocks noGrp="1"/>
          </p:cNvSpPr>
          <p:nvPr>
            <p:ph type="title"/>
          </p:nvPr>
        </p:nvSpPr>
        <p:spPr>
          <a:xfrm>
            <a:off x="457200" y="30678"/>
            <a:ext cx="8229600" cy="80752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9" name="Slide Number Placeholder 5"/>
          <p:cNvSpPr txBox="1">
            <a:spLocks/>
          </p:cNvSpPr>
          <p:nvPr userDrawn="1"/>
        </p:nvSpPr>
        <p:spPr>
          <a:xfrm>
            <a:off x="7162800" y="6400800"/>
            <a:ext cx="1600200" cy="355023"/>
          </a:xfrm>
          <a:prstGeom prst="rect">
            <a:avLst/>
          </a:prstGeom>
        </p:spPr>
        <p:txBody>
          <a:bodyPr vert="horz" lIns="91440" tIns="45720" rIns="91440" bIns="45720" rtlCol="0" anchor="ctr"/>
          <a:lstStyle>
            <a:defPPr>
              <a:defRPr lang="en-US"/>
            </a:defPPr>
            <a:lvl1pPr marL="0" algn="l" defTabSz="914400" rtl="0" eaLnBrk="1" latinLnBrk="0" hangingPunct="1">
              <a:tabLst>
                <a:tab pos="1139825" algn="r"/>
              </a:tabLst>
              <a:defRPr sz="11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tabLst>
                <a:tab pos="1425575" algn="r"/>
              </a:tabLst>
            </a:pPr>
            <a:r>
              <a:rPr lang="en-US" sz="1100" dirty="0" smtClean="0"/>
              <a:t>Monitoring</a:t>
            </a:r>
            <a:r>
              <a:rPr lang="en-US" sz="1100" baseline="0" dirty="0" smtClean="0"/>
              <a:t> </a:t>
            </a:r>
            <a:r>
              <a:rPr lang="en-US" sz="1100" baseline="0" dirty="0" smtClean="0"/>
              <a:t>VAEs</a:t>
            </a:r>
            <a:r>
              <a:rPr lang="en-US" sz="1100" dirty="0" smtClean="0"/>
              <a:t>    </a:t>
            </a:r>
            <a:fld id="{3E80E6E2-A2C9-4C22-9509-24FA37342BF8}" type="slidenum">
              <a:rPr lang="en-US" sz="1100" smtClean="0"/>
              <a:pPr algn="r">
                <a:tabLst>
                  <a:tab pos="1425575" algn="r"/>
                </a:tabLst>
              </a:pPr>
              <a:t>‹#›</a:t>
            </a:fld>
            <a:endParaRPr lang="en-US" sz="1100" dirty="0"/>
          </a:p>
        </p:txBody>
      </p:sp>
      <p:sp>
        <p:nvSpPr>
          <p:cNvPr id="4" name="TextBox 3"/>
          <p:cNvSpPr txBox="1"/>
          <p:nvPr userDrawn="1"/>
        </p:nvSpPr>
        <p:spPr>
          <a:xfrm>
            <a:off x="457200" y="6352401"/>
            <a:ext cx="3821111" cy="276999"/>
          </a:xfrm>
          <a:prstGeom prst="rect">
            <a:avLst/>
          </a:prstGeom>
          <a:noFill/>
        </p:spPr>
        <p:txBody>
          <a:bodyPr wrap="none" rtlCol="0">
            <a:spAutoFit/>
          </a:bodyPr>
          <a:lstStyle/>
          <a:p>
            <a:r>
              <a:rPr lang="en-US" sz="1200" dirty="0" smtClean="0">
                <a:solidFill>
                  <a:schemeClr val="bg1">
                    <a:lumMod val="65000"/>
                  </a:schemeClr>
                </a:solidFill>
              </a:rPr>
              <a:t>AHRQ Safety Program for Mechanically Ventilated Patients</a:t>
            </a:r>
            <a:endParaRPr lang="en-US" sz="1200" dirty="0">
              <a:solidFill>
                <a:schemeClr val="bg1">
                  <a:lumMod val="65000"/>
                </a:schemeClr>
              </a:solidFill>
            </a:endParaRPr>
          </a:p>
        </p:txBody>
      </p:sp>
    </p:spTree>
    <p:extLst>
      <p:ext uri="{BB962C8B-B14F-4D97-AF65-F5344CB8AC3E}">
        <p14:creationId xmlns:p14="http://schemas.microsoft.com/office/powerpoint/2010/main" val="3222567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iming>
    <p:tnLst>
      <p:par>
        <p:cTn id="1" dur="indefinite" restart="never" nodeType="tmRoot"/>
      </p:par>
    </p:tnLst>
  </p:timing>
  <p:hf hdr="0" ftr="0" dt="0"/>
  <p:txStyles>
    <p:titleStyle>
      <a:lvl1pPr algn="ctr" defTabSz="457200" rtl="0" eaLnBrk="1" latinLnBrk="0" hangingPunct="1">
        <a:spcBef>
          <a:spcPct val="0"/>
        </a:spcBef>
        <a:buNone/>
        <a:defRPr sz="3200" kern="1200">
          <a:solidFill>
            <a:srgbClr val="FFFFFF"/>
          </a:solidFill>
          <a:latin typeface="+mj-lt"/>
          <a:ea typeface="+mj-ea"/>
          <a:cs typeface="+mj-cs"/>
        </a:defRPr>
      </a:lvl1pPr>
    </p:titleStyle>
    <p:bodyStyle>
      <a:lvl1pPr marL="342900" indent="-342900" algn="l" defTabSz="457200" rtl="0" eaLnBrk="1" latinLnBrk="0" hangingPunct="1">
        <a:spcBef>
          <a:spcPct val="20000"/>
        </a:spcBef>
        <a:buClr>
          <a:schemeClr val="accent5"/>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chemeClr val="accent5"/>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chemeClr val="accent5"/>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accent5"/>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accent5"/>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hyperlink" Target="http://www.cdc.gov/nhsn/PDFs/pscManual/10-VAE_FINAL.pdf"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www.cdc.gov/nhsn/PDFs/pscManual/10-VAE_FINAL.pdf"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s://www.cms.gov/Medicare/Medicare-Fee-for-Service-Payment/AcuteInpatientPPS/downloads/cms-1533-p.pdf"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www.cdc.gov/nhsn/PDFs/pscManual/10-VAE_FINAL.pdf"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cms.gov/Medicare/Medicare-Fee-for-Service-Payment/AcuteInpatientPPS/downloads/cms-1533-p.pdf"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27564"/>
            <a:ext cx="7772400" cy="2549236"/>
          </a:xfrm>
        </p:spPr>
        <p:txBody>
          <a:bodyPr>
            <a:normAutofit/>
          </a:bodyPr>
          <a:lstStyle/>
          <a:p>
            <a:r>
              <a:rPr lang="en-US" dirty="0" smtClean="0">
                <a:solidFill>
                  <a:schemeClr val="tx1"/>
                </a:solidFill>
              </a:rPr>
              <a:t>Monitoring Ventilator-Associated Events </a:t>
            </a:r>
            <a:br>
              <a:rPr lang="en-US" dirty="0" smtClean="0">
                <a:solidFill>
                  <a:schemeClr val="tx1"/>
                </a:solidFill>
              </a:rPr>
            </a:br>
            <a:r>
              <a:rPr lang="en-US" dirty="0" smtClean="0">
                <a:solidFill>
                  <a:schemeClr val="tx1"/>
                </a:solidFill>
              </a:rPr>
              <a:t/>
            </a:r>
            <a:br>
              <a:rPr lang="en-US" dirty="0" smtClean="0">
                <a:solidFill>
                  <a:schemeClr val="tx1"/>
                </a:solidFill>
              </a:rPr>
            </a:br>
            <a:endParaRPr lang="en-US" dirty="0">
              <a:solidFill>
                <a:schemeClr val="tx1"/>
              </a:solidFill>
            </a:endParaRPr>
          </a:p>
        </p:txBody>
      </p:sp>
      <p:sp>
        <p:nvSpPr>
          <p:cNvPr id="6" name="Subtitle 1"/>
          <p:cNvSpPr>
            <a:spLocks noGrp="1"/>
          </p:cNvSpPr>
          <p:nvPr>
            <p:ph type="subTitle" idx="1"/>
          </p:nvPr>
        </p:nvSpPr>
        <p:spPr>
          <a:xfrm>
            <a:off x="952500" y="0"/>
            <a:ext cx="7239000" cy="1752600"/>
          </a:xfrm>
        </p:spPr>
        <p:txBody>
          <a:bodyPr anchor="ctr">
            <a:normAutofit/>
          </a:bodyPr>
          <a:lstStyle/>
          <a:p>
            <a:pPr>
              <a:spcBef>
                <a:spcPts val="0"/>
              </a:spcBef>
              <a:spcAft>
                <a:spcPts val="1800"/>
              </a:spcAft>
            </a:pPr>
            <a:r>
              <a:rPr lang="en-US" sz="4000" dirty="0">
                <a:solidFill>
                  <a:schemeClr val="bg1"/>
                </a:solidFill>
              </a:rPr>
              <a:t>AHRQ Safety Program for </a:t>
            </a:r>
            <a:r>
              <a:rPr lang="en-US" sz="4000" dirty="0" smtClean="0">
                <a:solidFill>
                  <a:schemeClr val="bg1"/>
                </a:solidFill>
              </a:rPr>
              <a:t>Mechanically Ventilated Patients</a:t>
            </a:r>
          </a:p>
        </p:txBody>
      </p:sp>
      <p:sp>
        <p:nvSpPr>
          <p:cNvPr id="4" name="TextBox 3"/>
          <p:cNvSpPr txBox="1"/>
          <p:nvPr/>
        </p:nvSpPr>
        <p:spPr>
          <a:xfrm>
            <a:off x="6172200" y="6443542"/>
            <a:ext cx="2819400" cy="400110"/>
          </a:xfrm>
          <a:prstGeom prst="rect">
            <a:avLst/>
          </a:prstGeom>
          <a:noFill/>
        </p:spPr>
        <p:txBody>
          <a:bodyPr wrap="square" rtlCol="0">
            <a:spAutoFit/>
          </a:bodyPr>
          <a:lstStyle/>
          <a:p>
            <a:pPr algn="r"/>
            <a:r>
              <a:rPr lang="en-US" sz="1000" dirty="0" smtClean="0">
                <a:solidFill>
                  <a:schemeClr val="bg1"/>
                </a:solidFill>
              </a:rPr>
              <a:t>AHRQ Pub. No. 16(17)-0018-26-EF</a:t>
            </a:r>
          </a:p>
          <a:p>
            <a:pPr algn="r"/>
            <a:r>
              <a:rPr lang="en-US" sz="1000" dirty="0" smtClean="0">
                <a:solidFill>
                  <a:schemeClr val="bg1"/>
                </a:solidFill>
              </a:rPr>
              <a:t>January 2017</a:t>
            </a:r>
            <a:endParaRPr lang="en-US" sz="1000" dirty="0">
              <a:solidFill>
                <a:schemeClr val="bg1"/>
              </a:solidFill>
            </a:endParaRPr>
          </a:p>
        </p:txBody>
      </p:sp>
    </p:spTree>
    <p:extLst>
      <p:ext uri="{BB962C8B-B14F-4D97-AF65-F5344CB8AC3E}">
        <p14:creationId xmlns:p14="http://schemas.microsoft.com/office/powerpoint/2010/main" val="38808378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678"/>
            <a:ext cx="9144000" cy="807522"/>
          </a:xfrm>
        </p:spPr>
        <p:txBody>
          <a:bodyPr>
            <a:normAutofit/>
          </a:bodyPr>
          <a:lstStyle/>
          <a:p>
            <a:r>
              <a:rPr lang="en-US" dirty="0" smtClean="0"/>
              <a:t>What Types of Mechanical Ventilation Are Included?</a:t>
            </a:r>
            <a:endParaRPr lang="en-US" dirty="0"/>
          </a:p>
        </p:txBody>
      </p:sp>
      <p:sp>
        <p:nvSpPr>
          <p:cNvPr id="3" name="Content Placeholder 2"/>
          <p:cNvSpPr>
            <a:spLocks noGrp="1"/>
          </p:cNvSpPr>
          <p:nvPr>
            <p:ph idx="1"/>
          </p:nvPr>
        </p:nvSpPr>
        <p:spPr>
          <a:xfrm>
            <a:off x="451104" y="1219200"/>
            <a:ext cx="8229600" cy="4734296"/>
          </a:xfrm>
        </p:spPr>
        <p:txBody>
          <a:bodyPr>
            <a:normAutofit/>
          </a:bodyPr>
          <a:lstStyle/>
          <a:p>
            <a:r>
              <a:rPr lang="en-US" sz="2800" dirty="0" smtClean="0"/>
              <a:t>All types of mechanical ventilation, except—</a:t>
            </a:r>
          </a:p>
          <a:p>
            <a:pPr lvl="1"/>
            <a:r>
              <a:rPr lang="en-US" sz="2400" dirty="0" smtClean="0"/>
              <a:t>High-frequency ventilation</a:t>
            </a:r>
          </a:p>
          <a:p>
            <a:pPr lvl="1"/>
            <a:r>
              <a:rPr lang="en-US" sz="2400" dirty="0" smtClean="0"/>
              <a:t>Extracorporeal membrane oxygenation</a:t>
            </a:r>
          </a:p>
          <a:p>
            <a:pPr lvl="1"/>
            <a:r>
              <a:rPr lang="en-US" sz="2400" dirty="0" smtClean="0"/>
              <a:t>Lung expansion devices, such as—</a:t>
            </a:r>
          </a:p>
          <a:p>
            <a:pPr lvl="2"/>
            <a:r>
              <a:rPr lang="en-US" sz="2000" dirty="0" smtClean="0"/>
              <a:t>Intermittent </a:t>
            </a:r>
            <a:r>
              <a:rPr lang="en-US" sz="2000" dirty="0"/>
              <a:t>positive pressure </a:t>
            </a:r>
            <a:r>
              <a:rPr lang="en-US" sz="2000" dirty="0" smtClean="0"/>
              <a:t>breathing </a:t>
            </a:r>
          </a:p>
          <a:p>
            <a:pPr lvl="2"/>
            <a:r>
              <a:rPr lang="en-US" sz="2000" dirty="0"/>
              <a:t>N</a:t>
            </a:r>
            <a:r>
              <a:rPr lang="en-US" sz="2000" dirty="0" smtClean="0"/>
              <a:t>asal positive </a:t>
            </a:r>
            <a:r>
              <a:rPr lang="en-US" sz="2000" dirty="0"/>
              <a:t>end-expiratory </a:t>
            </a:r>
            <a:r>
              <a:rPr lang="en-US" sz="2000" dirty="0" smtClean="0"/>
              <a:t>pressure (PEEP) </a:t>
            </a:r>
          </a:p>
          <a:p>
            <a:pPr lvl="2"/>
            <a:r>
              <a:rPr lang="en-US" sz="2000" dirty="0" smtClean="0"/>
              <a:t>Nasal continuous positive airway pressure </a:t>
            </a:r>
          </a:p>
          <a:p>
            <a:pPr marL="346075" lvl="2" indent="-346075"/>
            <a:r>
              <a:rPr lang="en-US" sz="2800" dirty="0" smtClean="0"/>
              <a:t>Airway pressure release ventilation (APRV) and related modes are included but only fraction of inspired oxygen (FiO</a:t>
            </a:r>
            <a:r>
              <a:rPr lang="en-US" sz="2800" baseline="-25000" dirty="0" smtClean="0"/>
              <a:t>2</a:t>
            </a:r>
            <a:r>
              <a:rPr lang="en-US" sz="2800" dirty="0"/>
              <a:t>)</a:t>
            </a:r>
            <a:r>
              <a:rPr lang="en-US" sz="2800" dirty="0" smtClean="0"/>
              <a:t> values are used</a:t>
            </a:r>
          </a:p>
          <a:p>
            <a:endParaRPr lang="en-US" sz="3200" dirty="0"/>
          </a:p>
        </p:txBody>
      </p:sp>
    </p:spTree>
    <p:extLst>
      <p:ext uri="{BB962C8B-B14F-4D97-AF65-F5344CB8AC3E}">
        <p14:creationId xmlns:p14="http://schemas.microsoft.com/office/powerpoint/2010/main" val="560252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VAE Definition Tiers</a:t>
            </a:r>
            <a:r>
              <a:rPr lang="en-US" baseline="30000" dirty="0" smtClean="0"/>
              <a:t>13</a:t>
            </a:r>
            <a:endParaRPr lang="en-US" baseline="30000" dirty="0"/>
          </a:p>
        </p:txBody>
      </p:sp>
      <p:grpSp>
        <p:nvGrpSpPr>
          <p:cNvPr id="3" name="Group 2" descr="Visual flowchart representation of VAE definition tiers" title="VAE definition tiers"/>
          <p:cNvGrpSpPr/>
          <p:nvPr/>
        </p:nvGrpSpPr>
        <p:grpSpPr>
          <a:xfrm>
            <a:off x="482221" y="1066800"/>
            <a:ext cx="7086599" cy="4648200"/>
            <a:chOff x="228600" y="1223665"/>
            <a:chExt cx="7086599" cy="4953000"/>
          </a:xfrm>
        </p:grpSpPr>
        <p:graphicFrame>
          <p:nvGraphicFramePr>
            <p:cNvPr id="6" name="Content Placeholder 4"/>
            <p:cNvGraphicFramePr>
              <a:graphicFrameLocks/>
            </p:cNvGraphicFramePr>
            <p:nvPr>
              <p:extLst>
                <p:ext uri="{D42A27DB-BD31-4B8C-83A1-F6EECF244321}">
                  <p14:modId xmlns:p14="http://schemas.microsoft.com/office/powerpoint/2010/main" val="1951221745"/>
                </p:ext>
              </p:extLst>
            </p:nvPr>
          </p:nvGraphicFramePr>
          <p:xfrm>
            <a:off x="1894608" y="1223665"/>
            <a:ext cx="5420591"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23"/>
            <p:cNvSpPr txBox="1">
              <a:spLocks noChangeArrowheads="1"/>
            </p:cNvSpPr>
            <p:nvPr/>
          </p:nvSpPr>
          <p:spPr bwMode="auto">
            <a:xfrm>
              <a:off x="304800" y="1524000"/>
              <a:ext cx="1409700" cy="92333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114300" indent="-1143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indent="0" algn="r" eaLnBrk="1" hangingPunct="1"/>
              <a:r>
                <a:rPr lang="en-US" sz="1800" dirty="0" smtClean="0">
                  <a:latin typeface="Calibri" pitchFamily="34" charset="0"/>
                  <a:cs typeface="Calibri" pitchFamily="34" charset="0"/>
                </a:rPr>
                <a:t>Respiratory status component</a:t>
              </a:r>
              <a:endParaRPr lang="en-US" sz="1800" dirty="0">
                <a:latin typeface="Calibri" pitchFamily="34" charset="0"/>
                <a:cs typeface="Calibri" pitchFamily="34" charset="0"/>
              </a:endParaRPr>
            </a:p>
          </p:txBody>
        </p:sp>
        <p:sp>
          <p:nvSpPr>
            <p:cNvPr id="8" name="TextBox 26"/>
            <p:cNvSpPr txBox="1">
              <a:spLocks noChangeArrowheads="1"/>
            </p:cNvSpPr>
            <p:nvPr/>
          </p:nvSpPr>
          <p:spPr bwMode="auto">
            <a:xfrm>
              <a:off x="228600" y="3276600"/>
              <a:ext cx="1600200" cy="92333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114300" indent="-1143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indent="0" algn="r" eaLnBrk="1" hangingPunct="1"/>
              <a:r>
                <a:rPr lang="en-US" sz="1800" dirty="0" smtClean="0">
                  <a:latin typeface="Calibri" pitchFamily="34" charset="0"/>
                  <a:cs typeface="Calibri" pitchFamily="34" charset="0"/>
                </a:rPr>
                <a:t>Infection / inflammation component</a:t>
              </a:r>
              <a:endParaRPr lang="en-US" sz="1800" dirty="0">
                <a:latin typeface="Calibri" pitchFamily="34" charset="0"/>
                <a:cs typeface="Calibri" pitchFamily="34" charset="0"/>
              </a:endParaRPr>
            </a:p>
          </p:txBody>
        </p:sp>
        <p:sp>
          <p:nvSpPr>
            <p:cNvPr id="9" name="TextBox 24"/>
            <p:cNvSpPr txBox="1">
              <a:spLocks noChangeArrowheads="1"/>
            </p:cNvSpPr>
            <p:nvPr/>
          </p:nvSpPr>
          <p:spPr bwMode="auto">
            <a:xfrm>
              <a:off x="266700" y="4953000"/>
              <a:ext cx="1468438"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114300" indent="-1143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indent="0" algn="r" eaLnBrk="1" hangingPunct="1"/>
              <a:r>
                <a:rPr lang="en-US" sz="1800" dirty="0" smtClean="0">
                  <a:latin typeface="Calibri" pitchFamily="34" charset="0"/>
                  <a:cs typeface="Calibri" pitchFamily="34" charset="0"/>
                </a:rPr>
                <a:t>Additional evidence</a:t>
              </a:r>
              <a:endParaRPr lang="en-US" sz="1800" dirty="0">
                <a:latin typeface="Calibri" pitchFamily="34" charset="0"/>
                <a:cs typeface="Calibri" pitchFamily="34" charset="0"/>
              </a:endParaRPr>
            </a:p>
          </p:txBody>
        </p:sp>
      </p:grpSp>
      <p:sp>
        <p:nvSpPr>
          <p:cNvPr id="4" name="Rectangle 3"/>
          <p:cNvSpPr/>
          <p:nvPr/>
        </p:nvSpPr>
        <p:spPr>
          <a:xfrm>
            <a:off x="4159155" y="5867400"/>
            <a:ext cx="4953000" cy="553998"/>
          </a:xfrm>
          <a:prstGeom prst="rect">
            <a:avLst/>
          </a:prstGeom>
        </p:spPr>
        <p:txBody>
          <a:bodyPr wrap="square">
            <a:spAutoFit/>
          </a:bodyPr>
          <a:lstStyle/>
          <a:p>
            <a:pPr>
              <a:spcBef>
                <a:spcPts val="600"/>
              </a:spcBef>
            </a:pPr>
            <a:r>
              <a:rPr lang="en-US" sz="1000" dirty="0" smtClean="0"/>
              <a:t>13. Device-associated </a:t>
            </a:r>
            <a:r>
              <a:rPr lang="en-US" sz="1000" dirty="0"/>
              <a:t>module: ventilator-associated event. Atlanta, GA: Centers for Disease Control and Prevention. January 2014. </a:t>
            </a:r>
            <a:r>
              <a:rPr lang="en-US" sz="1000" dirty="0">
                <a:hlinkClick r:id="rId8"/>
              </a:rPr>
              <a:t>http://www.cdc.gov/nhsn/PDFs/pscManual/10-VAE_FINAL.pdf</a:t>
            </a:r>
            <a:r>
              <a:rPr lang="en-US" sz="1000" dirty="0"/>
              <a:t>. Accessed September 21, 2015. </a:t>
            </a:r>
          </a:p>
        </p:txBody>
      </p:sp>
    </p:spTree>
    <p:extLst>
      <p:ext uri="{BB962C8B-B14F-4D97-AF65-F5344CB8AC3E}">
        <p14:creationId xmlns:p14="http://schemas.microsoft.com/office/powerpoint/2010/main" val="1322306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VAC – Definition Criteria</a:t>
            </a:r>
            <a:endParaRPr lang="en-US" dirty="0"/>
          </a:p>
        </p:txBody>
      </p:sp>
      <p:sp>
        <p:nvSpPr>
          <p:cNvPr id="3" name="Content Placeholder 2"/>
          <p:cNvSpPr>
            <a:spLocks noGrp="1"/>
          </p:cNvSpPr>
          <p:nvPr>
            <p:ph idx="1"/>
          </p:nvPr>
        </p:nvSpPr>
        <p:spPr/>
        <p:txBody>
          <a:bodyPr>
            <a:normAutofit/>
          </a:bodyPr>
          <a:lstStyle/>
          <a:p>
            <a:r>
              <a:rPr lang="en-US" sz="3200" dirty="0" smtClean="0"/>
              <a:t>Patient intubated for &gt;2 calendar days (earliest day of event is calendar day 3)</a:t>
            </a:r>
          </a:p>
          <a:p>
            <a:r>
              <a:rPr lang="en-US" sz="3200" dirty="0" smtClean="0"/>
              <a:t>Baseline stability </a:t>
            </a:r>
          </a:p>
          <a:p>
            <a:pPr lvl="1"/>
            <a:r>
              <a:rPr lang="en-US" sz="2800" dirty="0" smtClean="0"/>
              <a:t>Stable or improving baseline period</a:t>
            </a:r>
            <a:endParaRPr lang="en-US" sz="2800" dirty="0"/>
          </a:p>
          <a:p>
            <a:pPr lvl="1"/>
            <a:r>
              <a:rPr lang="en-US" sz="2800" dirty="0" smtClean="0"/>
              <a:t>The 2 calendar days immediately preceding the first day of increased oxygen requirement, defined as an increased daily minimum PEEP or FiO</a:t>
            </a:r>
            <a:r>
              <a:rPr lang="en-US" sz="2800" baseline="-25000" dirty="0" smtClean="0"/>
              <a:t>2</a:t>
            </a:r>
          </a:p>
          <a:p>
            <a:endParaRPr lang="en-US" sz="3200" dirty="0"/>
          </a:p>
        </p:txBody>
      </p:sp>
    </p:spTree>
    <p:extLst>
      <p:ext uri="{BB962C8B-B14F-4D97-AF65-F5344CB8AC3E}">
        <p14:creationId xmlns:p14="http://schemas.microsoft.com/office/powerpoint/2010/main" val="19204629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VAC – Determination</a:t>
            </a:r>
            <a:endParaRPr lang="en-US" dirty="0"/>
          </a:p>
        </p:txBody>
      </p:sp>
      <p:sp>
        <p:nvSpPr>
          <p:cNvPr id="3" name="Content Placeholder 2"/>
          <p:cNvSpPr>
            <a:spLocks noGrp="1"/>
          </p:cNvSpPr>
          <p:nvPr>
            <p:ph idx="1"/>
          </p:nvPr>
        </p:nvSpPr>
        <p:spPr>
          <a:xfrm>
            <a:off x="457200" y="1295400"/>
            <a:ext cx="8229600" cy="4734296"/>
          </a:xfrm>
        </p:spPr>
        <p:txBody>
          <a:bodyPr>
            <a:noAutofit/>
          </a:bodyPr>
          <a:lstStyle/>
          <a:p>
            <a:pPr marL="0" indent="0">
              <a:spcAft>
                <a:spcPts val="1200"/>
              </a:spcAft>
              <a:buNone/>
            </a:pPr>
            <a:r>
              <a:rPr lang="en-US" sz="2600" dirty="0" smtClean="0">
                <a:solidFill>
                  <a:srgbClr val="009EC2"/>
                </a:solidFill>
              </a:rPr>
              <a:t>After period of stability or improvement on the ventilator, the patient exhibits at least one of these indicators of worsening oxygenation:</a:t>
            </a:r>
          </a:p>
          <a:p>
            <a:pPr>
              <a:spcAft>
                <a:spcPts val="1200"/>
              </a:spcAft>
            </a:pPr>
            <a:r>
              <a:rPr lang="en-US" sz="2600" dirty="0"/>
              <a:t>Daily minimum PEEP values increase ≥ 3 cm H</a:t>
            </a:r>
            <a:r>
              <a:rPr lang="en-US" sz="2600" baseline="-25000" dirty="0"/>
              <a:t>2</a:t>
            </a:r>
            <a:r>
              <a:rPr lang="en-US" sz="2600" dirty="0"/>
              <a:t>O over daily minimum for the preceding </a:t>
            </a:r>
            <a:r>
              <a:rPr lang="en-US" sz="2600" dirty="0" smtClean="0"/>
              <a:t>2 </a:t>
            </a:r>
            <a:r>
              <a:rPr lang="en-US" sz="2600" dirty="0"/>
              <a:t>calendar </a:t>
            </a:r>
            <a:r>
              <a:rPr lang="en-US" sz="2600" dirty="0" smtClean="0"/>
              <a:t>days</a:t>
            </a:r>
          </a:p>
          <a:p>
            <a:pPr>
              <a:spcAft>
                <a:spcPts val="1200"/>
              </a:spcAft>
            </a:pPr>
            <a:r>
              <a:rPr lang="en-US" sz="2600" dirty="0" smtClean="0"/>
              <a:t>Daily minimum FiO</a:t>
            </a:r>
            <a:r>
              <a:rPr lang="en-US" sz="2600" baseline="-25000" dirty="0" smtClean="0"/>
              <a:t>2</a:t>
            </a:r>
            <a:r>
              <a:rPr lang="en-US" sz="2600" dirty="0" smtClean="0"/>
              <a:t> values increase ≥ 0.20 over daily minimum for preceding 2 calendar days </a:t>
            </a:r>
          </a:p>
          <a:p>
            <a:pPr>
              <a:spcAft>
                <a:spcPts val="1200"/>
              </a:spcAft>
            </a:pPr>
            <a:r>
              <a:rPr lang="en-US" sz="2600" dirty="0" smtClean="0"/>
              <a:t>PEEP or FiO</a:t>
            </a:r>
            <a:r>
              <a:rPr lang="en-US" sz="2600" baseline="-25000" dirty="0" smtClean="0"/>
              <a:t>2</a:t>
            </a:r>
            <a:r>
              <a:rPr lang="en-US" sz="2600" dirty="0" smtClean="0"/>
              <a:t> must </a:t>
            </a:r>
            <a:r>
              <a:rPr lang="en-US" sz="2600" dirty="0"/>
              <a:t>be maintained for ≥ 1 </a:t>
            </a:r>
            <a:r>
              <a:rPr lang="en-US" sz="2600" dirty="0" smtClean="0"/>
              <a:t>hour (two consecutive hour readings) </a:t>
            </a:r>
            <a:r>
              <a:rPr lang="en-US" sz="2600" b="1" dirty="0" smtClean="0"/>
              <a:t>(see next slide for exceptions to this rule)</a:t>
            </a:r>
            <a:endParaRPr lang="en-US" sz="2600" b="1" dirty="0"/>
          </a:p>
          <a:p>
            <a:pPr lvl="1">
              <a:spcAft>
                <a:spcPts val="1200"/>
              </a:spcAft>
            </a:pPr>
            <a:endParaRPr lang="en-US" sz="2600" dirty="0"/>
          </a:p>
        </p:txBody>
      </p:sp>
    </p:spTree>
    <p:extLst>
      <p:ext uri="{BB962C8B-B14F-4D97-AF65-F5344CB8AC3E}">
        <p14:creationId xmlns:p14="http://schemas.microsoft.com/office/powerpoint/2010/main" val="15950388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VAC – Exceptions to </a:t>
            </a:r>
            <a:r>
              <a:rPr lang="en-US" dirty="0"/>
              <a:t>1</a:t>
            </a:r>
            <a:r>
              <a:rPr lang="en-US" dirty="0" smtClean="0"/>
              <a:t>-Hour Rule</a:t>
            </a:r>
            <a:endParaRPr lang="en-US" dirty="0"/>
          </a:p>
        </p:txBody>
      </p:sp>
      <p:sp>
        <p:nvSpPr>
          <p:cNvPr id="3" name="Content Placeholder 2"/>
          <p:cNvSpPr>
            <a:spLocks noGrp="1"/>
          </p:cNvSpPr>
          <p:nvPr>
            <p:ph idx="1"/>
          </p:nvPr>
        </p:nvSpPr>
        <p:spPr/>
        <p:txBody>
          <a:bodyPr/>
          <a:lstStyle/>
          <a:p>
            <a:pPr>
              <a:spcAft>
                <a:spcPts val="1200"/>
              </a:spcAft>
            </a:pPr>
            <a:r>
              <a:rPr lang="en-US" sz="3200" dirty="0" smtClean="0"/>
              <a:t>If PEEP or FiO</a:t>
            </a:r>
            <a:r>
              <a:rPr lang="en-US" sz="3200" baseline="-25000" dirty="0" smtClean="0"/>
              <a:t>2</a:t>
            </a:r>
            <a:r>
              <a:rPr lang="en-US" sz="3200" dirty="0" smtClean="0"/>
              <a:t> values are not recorded hourly, use lowest value</a:t>
            </a:r>
          </a:p>
          <a:p>
            <a:pPr>
              <a:spcAft>
                <a:spcPts val="1200"/>
              </a:spcAft>
            </a:pPr>
            <a:r>
              <a:rPr lang="en-US" sz="3200" dirty="0" smtClean="0"/>
              <a:t>If PEEP or FiO</a:t>
            </a:r>
            <a:r>
              <a:rPr lang="en-US" sz="3200" baseline="-25000" dirty="0" smtClean="0"/>
              <a:t>2</a:t>
            </a:r>
            <a:r>
              <a:rPr lang="en-US" sz="3200" dirty="0" smtClean="0"/>
              <a:t> values are not stable for at least </a:t>
            </a:r>
            <a:r>
              <a:rPr lang="en-US" dirty="0"/>
              <a:t>1</a:t>
            </a:r>
            <a:r>
              <a:rPr lang="en-US" sz="3200" dirty="0" smtClean="0"/>
              <a:t> hour, use the lowest value</a:t>
            </a:r>
          </a:p>
          <a:p>
            <a:pPr lvl="1">
              <a:spcAft>
                <a:spcPts val="1200"/>
              </a:spcAft>
            </a:pPr>
            <a:r>
              <a:rPr lang="en-US" sz="2800" dirty="0" smtClean="0"/>
              <a:t>Patient extubated early in the day</a:t>
            </a:r>
          </a:p>
          <a:p>
            <a:pPr lvl="1">
              <a:spcAft>
                <a:spcPts val="1200"/>
              </a:spcAft>
            </a:pPr>
            <a:r>
              <a:rPr lang="en-US" sz="2800" dirty="0" smtClean="0"/>
              <a:t>Patient admitted late in the day</a:t>
            </a:r>
          </a:p>
          <a:p>
            <a:pPr lvl="1">
              <a:spcAft>
                <a:spcPts val="1200"/>
              </a:spcAft>
            </a:pPr>
            <a:endParaRPr lang="en-US" sz="3200" dirty="0"/>
          </a:p>
        </p:txBody>
      </p:sp>
    </p:spTree>
    <p:extLst>
      <p:ext uri="{BB962C8B-B14F-4D97-AF65-F5344CB8AC3E}">
        <p14:creationId xmlns:p14="http://schemas.microsoft.com/office/powerpoint/2010/main" val="3129347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838200" y="3429000"/>
            <a:ext cx="7391400" cy="1447800"/>
          </a:xfrm>
          <a:prstGeom prst="rect">
            <a:avLst/>
          </a:prstGeom>
          <a:solidFill>
            <a:srgbClr val="FBD84B">
              <a:alpha val="20000"/>
            </a:srgb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solidFill>
                <a:schemeClr val="tx1"/>
              </a:solidFill>
              <a:effectLst/>
              <a:latin typeface="Times" charset="0"/>
            </a:endParaRPr>
          </a:p>
        </p:txBody>
      </p:sp>
      <p:sp>
        <p:nvSpPr>
          <p:cNvPr id="3" name="Content Placeholder 2"/>
          <p:cNvSpPr>
            <a:spLocks noGrp="1"/>
          </p:cNvSpPr>
          <p:nvPr>
            <p:ph idx="1"/>
          </p:nvPr>
        </p:nvSpPr>
        <p:spPr>
          <a:xfrm>
            <a:off x="445770" y="1112322"/>
            <a:ext cx="8458200" cy="5059878"/>
          </a:xfrm>
          <a:noFill/>
        </p:spPr>
        <p:txBody>
          <a:bodyPr>
            <a:normAutofit fontScale="92500" lnSpcReduction="20000"/>
          </a:bodyPr>
          <a:lstStyle/>
          <a:p>
            <a:pPr>
              <a:lnSpc>
                <a:spcPct val="110000"/>
              </a:lnSpc>
              <a:spcBef>
                <a:spcPts val="0"/>
              </a:spcBef>
            </a:pPr>
            <a:r>
              <a:rPr lang="en-US" sz="2800" dirty="0" smtClean="0"/>
              <a:t>Patient meets criteria for VAC (VAC must be determined before IVAC can be considered)</a:t>
            </a:r>
          </a:p>
          <a:p>
            <a:pPr marL="0" indent="0">
              <a:lnSpc>
                <a:spcPts val="1000"/>
              </a:lnSpc>
              <a:spcBef>
                <a:spcPts val="0"/>
              </a:spcBef>
              <a:buNone/>
            </a:pPr>
            <a:endParaRPr lang="en-US" sz="2800" dirty="0" smtClean="0"/>
          </a:p>
          <a:p>
            <a:pPr>
              <a:lnSpc>
                <a:spcPct val="110000"/>
              </a:lnSpc>
              <a:spcBef>
                <a:spcPts val="0"/>
              </a:spcBef>
            </a:pPr>
            <a:r>
              <a:rPr lang="en-US" sz="2800" dirty="0" smtClean="0"/>
              <a:t>The </a:t>
            </a:r>
            <a:r>
              <a:rPr lang="en-US" sz="2800" dirty="0"/>
              <a:t>patient </a:t>
            </a:r>
            <a:r>
              <a:rPr lang="en-US" sz="2800" dirty="0" smtClean="0"/>
              <a:t>must meet </a:t>
            </a:r>
            <a:r>
              <a:rPr lang="en-US" sz="2800" b="1" dirty="0"/>
              <a:t>BOTH</a:t>
            </a:r>
            <a:r>
              <a:rPr lang="en-US" sz="2800" dirty="0"/>
              <a:t> of the following </a:t>
            </a:r>
            <a:r>
              <a:rPr lang="en-US" sz="2800" dirty="0" smtClean="0"/>
              <a:t>criteria </a:t>
            </a:r>
            <a:r>
              <a:rPr lang="en-US" sz="2800" dirty="0"/>
              <a:t>o</a:t>
            </a:r>
            <a:r>
              <a:rPr lang="en-US" sz="2800" dirty="0" smtClean="0"/>
              <a:t>n or after calendar day 3 of mechanical ventilation </a:t>
            </a:r>
            <a:r>
              <a:rPr lang="en-US" sz="2800" b="1" dirty="0"/>
              <a:t>AND</a:t>
            </a:r>
            <a:r>
              <a:rPr lang="en-US" sz="2800" dirty="0"/>
              <a:t> within </a:t>
            </a:r>
            <a:r>
              <a:rPr lang="en-US" sz="2800" dirty="0" smtClean="0"/>
              <a:t>2 calendar </a:t>
            </a:r>
            <a:r>
              <a:rPr lang="en-US" sz="2800" dirty="0"/>
              <a:t>days before or after </a:t>
            </a:r>
            <a:r>
              <a:rPr lang="en-US" sz="2800" dirty="0" smtClean="0"/>
              <a:t>the onset of worsening oxygenation</a:t>
            </a:r>
            <a:r>
              <a:rPr lang="en-US" sz="2800" dirty="0"/>
              <a:t>:</a:t>
            </a:r>
            <a:r>
              <a:rPr lang="en-US" sz="2800" dirty="0" smtClean="0"/>
              <a:t> </a:t>
            </a:r>
          </a:p>
          <a:p>
            <a:pPr lvl="1">
              <a:lnSpc>
                <a:spcPct val="110000"/>
              </a:lnSpc>
              <a:spcBef>
                <a:spcPts val="0"/>
              </a:spcBef>
            </a:pPr>
            <a:r>
              <a:rPr lang="en-US" dirty="0" smtClean="0"/>
              <a:t>Criterion 1</a:t>
            </a:r>
          </a:p>
          <a:p>
            <a:pPr lvl="2">
              <a:spcAft>
                <a:spcPts val="600"/>
              </a:spcAft>
            </a:pPr>
            <a:r>
              <a:rPr lang="en-US" sz="2000" dirty="0" smtClean="0"/>
              <a:t>Temp &gt; 38</a:t>
            </a:r>
            <a:r>
              <a:rPr lang="en-US" sz="2000" baseline="40000" dirty="0" smtClean="0"/>
              <a:t>o</a:t>
            </a:r>
            <a:r>
              <a:rPr lang="en-US" sz="2000" dirty="0" smtClean="0"/>
              <a:t>C (100.4</a:t>
            </a:r>
            <a:r>
              <a:rPr lang="en-US" sz="2000" baseline="40000" dirty="0" smtClean="0"/>
              <a:t>o</a:t>
            </a:r>
            <a:r>
              <a:rPr lang="en-US" sz="2000" dirty="0" smtClean="0"/>
              <a:t>F) or &lt; 36</a:t>
            </a:r>
            <a:r>
              <a:rPr lang="en-US" sz="2000" baseline="40000" dirty="0" smtClean="0"/>
              <a:t>o</a:t>
            </a:r>
            <a:r>
              <a:rPr lang="en-US" sz="2000" dirty="0" smtClean="0"/>
              <a:t>C (96.8</a:t>
            </a:r>
            <a:r>
              <a:rPr lang="en-US" sz="2000" baseline="40000" dirty="0" smtClean="0"/>
              <a:t>o</a:t>
            </a:r>
            <a:r>
              <a:rPr lang="en-US" sz="2000" dirty="0" smtClean="0"/>
              <a:t>F), </a:t>
            </a:r>
            <a:r>
              <a:rPr lang="en-US" sz="2000" b="1" dirty="0" smtClean="0"/>
              <a:t>OR</a:t>
            </a:r>
          </a:p>
          <a:p>
            <a:pPr lvl="2">
              <a:spcAft>
                <a:spcPts val="600"/>
              </a:spcAft>
            </a:pPr>
            <a:r>
              <a:rPr lang="en-US" sz="2000" dirty="0" smtClean="0"/>
              <a:t>White blood cell count ≥ 12,000 cells/cubic millimeter (mm</a:t>
            </a:r>
            <a:r>
              <a:rPr lang="en-US" sz="2000" baseline="30000" dirty="0" smtClean="0"/>
              <a:t>3</a:t>
            </a:r>
            <a:r>
              <a:rPr lang="en-US" sz="2000" dirty="0" smtClean="0"/>
              <a:t>), </a:t>
            </a:r>
            <a:r>
              <a:rPr lang="en-US" sz="2000" b="1" dirty="0" smtClean="0"/>
              <a:t>OR</a:t>
            </a:r>
          </a:p>
          <a:p>
            <a:pPr lvl="2">
              <a:spcAft>
                <a:spcPts val="600"/>
              </a:spcAft>
            </a:pPr>
            <a:r>
              <a:rPr lang="en-US" sz="2000" dirty="0"/>
              <a:t>White blood cell count </a:t>
            </a:r>
            <a:r>
              <a:rPr lang="en-US" sz="2000" dirty="0" smtClean="0"/>
              <a:t>≤ </a:t>
            </a:r>
            <a:r>
              <a:rPr lang="en-US" sz="2000" dirty="0"/>
              <a:t>4,000 cells/cubic </a:t>
            </a:r>
            <a:r>
              <a:rPr lang="en-US" sz="2000" dirty="0" smtClean="0"/>
              <a:t>millimeter (mm</a:t>
            </a:r>
            <a:r>
              <a:rPr lang="en-US" sz="2000" baseline="30000" dirty="0" smtClean="0"/>
              <a:t>3</a:t>
            </a:r>
            <a:r>
              <a:rPr lang="en-US" sz="2000" dirty="0" smtClean="0"/>
              <a:t>)</a:t>
            </a:r>
          </a:p>
          <a:p>
            <a:pPr lvl="1">
              <a:lnSpc>
                <a:spcPct val="110000"/>
              </a:lnSpc>
              <a:buClr>
                <a:srgbClr val="4BACC6"/>
              </a:buClr>
            </a:pPr>
            <a:r>
              <a:rPr lang="en-US" dirty="0" smtClean="0">
                <a:solidFill>
                  <a:prstClr val="black"/>
                </a:solidFill>
              </a:rPr>
              <a:t>Criterion 2</a:t>
            </a:r>
          </a:p>
          <a:p>
            <a:pPr lvl="2">
              <a:lnSpc>
                <a:spcPct val="110000"/>
              </a:lnSpc>
              <a:buClr>
                <a:srgbClr val="4BACC6"/>
              </a:buClr>
            </a:pPr>
            <a:r>
              <a:rPr lang="en-US" sz="2000" dirty="0" smtClean="0"/>
              <a:t>A new antimicrobial agent(s) is started and continued for ≥ 4 calendar days</a:t>
            </a:r>
          </a:p>
        </p:txBody>
      </p:sp>
      <p:sp>
        <p:nvSpPr>
          <p:cNvPr id="2" name="Title 1"/>
          <p:cNvSpPr>
            <a:spLocks noGrp="1"/>
          </p:cNvSpPr>
          <p:nvPr>
            <p:ph type="title"/>
          </p:nvPr>
        </p:nvSpPr>
        <p:spPr/>
        <p:txBody>
          <a:bodyPr/>
          <a:lstStyle/>
          <a:p>
            <a:r>
              <a:rPr lang="en-US" dirty="0" smtClean="0"/>
              <a:t>IVAC – Criterion 1</a:t>
            </a:r>
            <a:endParaRPr lang="en-US" dirty="0"/>
          </a:p>
        </p:txBody>
      </p:sp>
    </p:spTree>
    <p:extLst>
      <p:ext uri="{BB962C8B-B14F-4D97-AF65-F5344CB8AC3E}">
        <p14:creationId xmlns:p14="http://schemas.microsoft.com/office/powerpoint/2010/main" val="2872010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814269" y="4876800"/>
            <a:ext cx="8065770" cy="1143000"/>
          </a:xfrm>
          <a:prstGeom prst="rect">
            <a:avLst/>
          </a:prstGeom>
          <a:solidFill>
            <a:srgbClr val="009EC2">
              <a:alpha val="20000"/>
            </a:srgb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solidFill>
                <a:schemeClr val="tx1"/>
              </a:solidFill>
              <a:effectLst/>
              <a:latin typeface="Times" charset="0"/>
            </a:endParaRPr>
          </a:p>
        </p:txBody>
      </p:sp>
      <p:sp>
        <p:nvSpPr>
          <p:cNvPr id="3" name="Content Placeholder 2"/>
          <p:cNvSpPr>
            <a:spLocks noGrp="1"/>
          </p:cNvSpPr>
          <p:nvPr>
            <p:ph idx="1"/>
          </p:nvPr>
        </p:nvSpPr>
        <p:spPr>
          <a:xfrm>
            <a:off x="445770" y="1112322"/>
            <a:ext cx="8458200" cy="5059878"/>
          </a:xfrm>
        </p:spPr>
        <p:txBody>
          <a:bodyPr>
            <a:normAutofit fontScale="92500" lnSpcReduction="20000"/>
          </a:bodyPr>
          <a:lstStyle/>
          <a:p>
            <a:pPr>
              <a:lnSpc>
                <a:spcPct val="110000"/>
              </a:lnSpc>
              <a:spcBef>
                <a:spcPts val="0"/>
              </a:spcBef>
            </a:pPr>
            <a:r>
              <a:rPr lang="en-US" sz="2800" dirty="0" smtClean="0"/>
              <a:t>Patient meets criteria for VAC (VAC must be determined before IVAC can be considered)</a:t>
            </a:r>
          </a:p>
          <a:p>
            <a:pPr marL="0" indent="0">
              <a:lnSpc>
                <a:spcPts val="1000"/>
              </a:lnSpc>
              <a:spcBef>
                <a:spcPts val="0"/>
              </a:spcBef>
              <a:buNone/>
            </a:pPr>
            <a:endParaRPr lang="en-US" sz="2800" dirty="0" smtClean="0"/>
          </a:p>
          <a:p>
            <a:pPr>
              <a:lnSpc>
                <a:spcPct val="110000"/>
              </a:lnSpc>
              <a:spcBef>
                <a:spcPts val="0"/>
              </a:spcBef>
            </a:pPr>
            <a:r>
              <a:rPr lang="en-US" sz="2800" dirty="0" smtClean="0"/>
              <a:t>The </a:t>
            </a:r>
            <a:r>
              <a:rPr lang="en-US" sz="2800" dirty="0"/>
              <a:t>patient </a:t>
            </a:r>
            <a:r>
              <a:rPr lang="en-US" sz="2800" dirty="0" smtClean="0"/>
              <a:t>must meet </a:t>
            </a:r>
            <a:r>
              <a:rPr lang="en-US" sz="2800" b="1" dirty="0"/>
              <a:t>BOTH</a:t>
            </a:r>
            <a:r>
              <a:rPr lang="en-US" sz="2800" dirty="0"/>
              <a:t> of the following </a:t>
            </a:r>
            <a:r>
              <a:rPr lang="en-US" sz="2800" dirty="0" smtClean="0"/>
              <a:t>criteria </a:t>
            </a:r>
            <a:r>
              <a:rPr lang="en-US" sz="2800" dirty="0"/>
              <a:t>o</a:t>
            </a:r>
            <a:r>
              <a:rPr lang="en-US" sz="2800" dirty="0" smtClean="0"/>
              <a:t>n or after calendar day 3 of mechanical ventilation </a:t>
            </a:r>
            <a:r>
              <a:rPr lang="en-US" sz="2800" b="1" dirty="0"/>
              <a:t>AND</a:t>
            </a:r>
            <a:r>
              <a:rPr lang="en-US" sz="2800" dirty="0"/>
              <a:t> within </a:t>
            </a:r>
            <a:r>
              <a:rPr lang="en-US" sz="2800" dirty="0" smtClean="0"/>
              <a:t>2 calendar </a:t>
            </a:r>
            <a:r>
              <a:rPr lang="en-US" sz="2800" dirty="0"/>
              <a:t>days before or after </a:t>
            </a:r>
            <a:r>
              <a:rPr lang="en-US" sz="2800" dirty="0" smtClean="0"/>
              <a:t>the onset of worsening oxygenation</a:t>
            </a:r>
            <a:r>
              <a:rPr lang="en-US" sz="2800" dirty="0"/>
              <a:t>:</a:t>
            </a:r>
            <a:r>
              <a:rPr lang="en-US" sz="2800" dirty="0" smtClean="0"/>
              <a:t> </a:t>
            </a:r>
          </a:p>
          <a:p>
            <a:pPr lvl="1">
              <a:lnSpc>
                <a:spcPct val="110000"/>
              </a:lnSpc>
              <a:spcBef>
                <a:spcPts val="0"/>
              </a:spcBef>
            </a:pPr>
            <a:r>
              <a:rPr lang="en-US" dirty="0" smtClean="0"/>
              <a:t>Criterion 1</a:t>
            </a:r>
          </a:p>
          <a:p>
            <a:pPr lvl="2">
              <a:spcAft>
                <a:spcPts val="600"/>
              </a:spcAft>
            </a:pPr>
            <a:r>
              <a:rPr lang="en-US" sz="2000" dirty="0" smtClean="0"/>
              <a:t>Temp &gt; 38</a:t>
            </a:r>
            <a:r>
              <a:rPr lang="en-US" sz="2000" baseline="40000" dirty="0" smtClean="0"/>
              <a:t>o</a:t>
            </a:r>
            <a:r>
              <a:rPr lang="en-US" sz="2000" dirty="0" smtClean="0"/>
              <a:t>C (100.4</a:t>
            </a:r>
            <a:r>
              <a:rPr lang="en-US" sz="2000" baseline="40000" dirty="0" smtClean="0"/>
              <a:t>o</a:t>
            </a:r>
            <a:r>
              <a:rPr lang="en-US" sz="2000" dirty="0" smtClean="0"/>
              <a:t>F) or &lt; 36</a:t>
            </a:r>
            <a:r>
              <a:rPr lang="en-US" sz="2000" baseline="40000" dirty="0" smtClean="0"/>
              <a:t>o</a:t>
            </a:r>
            <a:r>
              <a:rPr lang="en-US" sz="2000" dirty="0" smtClean="0"/>
              <a:t>C (96.8</a:t>
            </a:r>
            <a:r>
              <a:rPr lang="en-US" sz="2000" baseline="40000" dirty="0" smtClean="0"/>
              <a:t>o</a:t>
            </a:r>
            <a:r>
              <a:rPr lang="en-US" sz="2000" dirty="0" smtClean="0"/>
              <a:t>F), </a:t>
            </a:r>
            <a:r>
              <a:rPr lang="en-US" sz="2000" b="1" dirty="0" smtClean="0"/>
              <a:t>OR</a:t>
            </a:r>
          </a:p>
          <a:p>
            <a:pPr lvl="2">
              <a:spcAft>
                <a:spcPts val="600"/>
              </a:spcAft>
            </a:pPr>
            <a:r>
              <a:rPr lang="en-US" sz="2000" dirty="0" smtClean="0"/>
              <a:t>White blood cell count ≥ 12,000 cells/cubic millimeter (mm</a:t>
            </a:r>
            <a:r>
              <a:rPr lang="en-US" sz="2000" baseline="30000" dirty="0" smtClean="0"/>
              <a:t>3</a:t>
            </a:r>
            <a:r>
              <a:rPr lang="en-US" sz="2000" dirty="0" smtClean="0"/>
              <a:t>), </a:t>
            </a:r>
            <a:r>
              <a:rPr lang="en-US" sz="2000" b="1" dirty="0" smtClean="0"/>
              <a:t>OR</a:t>
            </a:r>
          </a:p>
          <a:p>
            <a:pPr lvl="2">
              <a:spcAft>
                <a:spcPts val="600"/>
              </a:spcAft>
            </a:pPr>
            <a:r>
              <a:rPr lang="en-US" sz="2000" dirty="0"/>
              <a:t>White blood cell count ≤ 4,000 cells/cubic millimeter (mm</a:t>
            </a:r>
            <a:r>
              <a:rPr lang="en-US" sz="2000" baseline="30000" dirty="0"/>
              <a:t>3</a:t>
            </a:r>
            <a:r>
              <a:rPr lang="en-US" sz="2000" dirty="0"/>
              <a:t>)</a:t>
            </a:r>
          </a:p>
          <a:p>
            <a:pPr lvl="1">
              <a:lnSpc>
                <a:spcPct val="110000"/>
              </a:lnSpc>
              <a:buClr>
                <a:srgbClr val="4BACC6"/>
              </a:buClr>
            </a:pPr>
            <a:r>
              <a:rPr lang="en-US" dirty="0" smtClean="0">
                <a:solidFill>
                  <a:prstClr val="black"/>
                </a:solidFill>
              </a:rPr>
              <a:t>Criterion 2</a:t>
            </a:r>
          </a:p>
          <a:p>
            <a:pPr lvl="2">
              <a:lnSpc>
                <a:spcPct val="110000"/>
              </a:lnSpc>
              <a:buClr>
                <a:srgbClr val="4BACC6"/>
              </a:buClr>
            </a:pPr>
            <a:r>
              <a:rPr lang="en-US" sz="2000" dirty="0" smtClean="0"/>
              <a:t>A new antimicrobial agent(s) is started and continued for ≥ 4 calendar days</a:t>
            </a:r>
          </a:p>
        </p:txBody>
      </p:sp>
      <p:sp>
        <p:nvSpPr>
          <p:cNvPr id="2" name="Title 1"/>
          <p:cNvSpPr>
            <a:spLocks noGrp="1"/>
          </p:cNvSpPr>
          <p:nvPr>
            <p:ph type="title"/>
          </p:nvPr>
        </p:nvSpPr>
        <p:spPr/>
        <p:txBody>
          <a:bodyPr/>
          <a:lstStyle/>
          <a:p>
            <a:r>
              <a:rPr lang="en-US" dirty="0" smtClean="0"/>
              <a:t>IVAC – Criterion 2</a:t>
            </a:r>
            <a:endParaRPr lang="en-US" dirty="0"/>
          </a:p>
        </p:txBody>
      </p:sp>
    </p:spTree>
    <p:extLst>
      <p:ext uri="{BB962C8B-B14F-4D97-AF65-F5344CB8AC3E}">
        <p14:creationId xmlns:p14="http://schemas.microsoft.com/office/powerpoint/2010/main" val="4172750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IVAC Antimicrobial Criteria</a:t>
            </a:r>
            <a:endParaRPr lang="en-US" dirty="0"/>
          </a:p>
        </p:txBody>
      </p:sp>
      <p:sp>
        <p:nvSpPr>
          <p:cNvPr id="3" name="Content Placeholder 2"/>
          <p:cNvSpPr>
            <a:spLocks noGrp="1"/>
          </p:cNvSpPr>
          <p:nvPr>
            <p:ph idx="1"/>
          </p:nvPr>
        </p:nvSpPr>
        <p:spPr/>
        <p:txBody>
          <a:bodyPr/>
          <a:lstStyle/>
          <a:p>
            <a:pPr marL="0" indent="0">
              <a:spcAft>
                <a:spcPts val="1200"/>
              </a:spcAft>
              <a:buNone/>
            </a:pPr>
            <a:r>
              <a:rPr lang="en-US" sz="3200" dirty="0" smtClean="0">
                <a:solidFill>
                  <a:srgbClr val="4BACC6"/>
                </a:solidFill>
              </a:rPr>
              <a:t>Standardizes assessment method of antimicrobial therapy without the need for specific information, such as—</a:t>
            </a:r>
          </a:p>
          <a:p>
            <a:pPr>
              <a:spcAft>
                <a:spcPts val="1200"/>
              </a:spcAft>
            </a:pPr>
            <a:r>
              <a:rPr lang="en-US" sz="2800" dirty="0" smtClean="0"/>
              <a:t>Drug dosing</a:t>
            </a:r>
          </a:p>
          <a:p>
            <a:pPr>
              <a:spcAft>
                <a:spcPts val="1200"/>
              </a:spcAft>
            </a:pPr>
            <a:r>
              <a:rPr lang="en-US" sz="2800" dirty="0" smtClean="0"/>
              <a:t>Renal function</a:t>
            </a:r>
            <a:endParaRPr lang="en-US" sz="2800" dirty="0"/>
          </a:p>
          <a:p>
            <a:pPr>
              <a:spcAft>
                <a:spcPts val="1200"/>
              </a:spcAft>
            </a:pPr>
            <a:r>
              <a:rPr lang="en-US" sz="2800" dirty="0" smtClean="0"/>
              <a:t>Indication for therapy</a:t>
            </a:r>
            <a:endParaRPr lang="en-US" sz="2800" dirty="0"/>
          </a:p>
        </p:txBody>
      </p:sp>
    </p:spTree>
    <p:extLst>
      <p:ext uri="{BB962C8B-B14F-4D97-AF65-F5344CB8AC3E}">
        <p14:creationId xmlns:p14="http://schemas.microsoft.com/office/powerpoint/2010/main" val="587793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IVAC – Antimicrobials Included</a:t>
            </a:r>
            <a:endParaRPr lang="en-US" dirty="0"/>
          </a:p>
        </p:txBody>
      </p:sp>
      <p:sp>
        <p:nvSpPr>
          <p:cNvPr id="3" name="Content Placeholder 2"/>
          <p:cNvSpPr>
            <a:spLocks noGrp="1"/>
          </p:cNvSpPr>
          <p:nvPr>
            <p:ph sz="half" idx="1"/>
          </p:nvPr>
        </p:nvSpPr>
        <p:spPr>
          <a:xfrm>
            <a:off x="1143000" y="1371600"/>
            <a:ext cx="3810000" cy="2819400"/>
          </a:xfrm>
        </p:spPr>
        <p:txBody>
          <a:bodyPr>
            <a:noAutofit/>
          </a:bodyPr>
          <a:lstStyle/>
          <a:p>
            <a:pPr marL="0" indent="0">
              <a:spcBef>
                <a:spcPts val="0"/>
              </a:spcBef>
              <a:spcAft>
                <a:spcPts val="600"/>
              </a:spcAft>
              <a:buNone/>
            </a:pPr>
            <a:r>
              <a:rPr lang="en-US" dirty="0" smtClean="0">
                <a:solidFill>
                  <a:srgbClr val="4BACC6"/>
                </a:solidFill>
              </a:rPr>
              <a:t>Current</a:t>
            </a:r>
            <a:endParaRPr lang="en-US" dirty="0">
              <a:solidFill>
                <a:srgbClr val="4BACC6"/>
              </a:solidFill>
            </a:endParaRPr>
          </a:p>
          <a:p>
            <a:pPr>
              <a:spcBef>
                <a:spcPts val="0"/>
              </a:spcBef>
              <a:spcAft>
                <a:spcPts val="600"/>
              </a:spcAft>
            </a:pPr>
            <a:r>
              <a:rPr lang="en-US" dirty="0" smtClean="0"/>
              <a:t>Antibacterials</a:t>
            </a:r>
          </a:p>
          <a:p>
            <a:pPr>
              <a:spcBef>
                <a:spcPts val="0"/>
              </a:spcBef>
              <a:spcAft>
                <a:spcPts val="600"/>
              </a:spcAft>
            </a:pPr>
            <a:r>
              <a:rPr lang="en-US" dirty="0" smtClean="0"/>
              <a:t>Antifungals, limited antivirals</a:t>
            </a:r>
          </a:p>
        </p:txBody>
      </p:sp>
      <p:sp>
        <p:nvSpPr>
          <p:cNvPr id="6" name="Content Placeholder 5"/>
          <p:cNvSpPr>
            <a:spLocks noGrp="1"/>
          </p:cNvSpPr>
          <p:nvPr>
            <p:ph sz="half" idx="2"/>
          </p:nvPr>
        </p:nvSpPr>
        <p:spPr>
          <a:xfrm>
            <a:off x="4953000" y="1371600"/>
            <a:ext cx="3810000" cy="2971800"/>
          </a:xfrm>
        </p:spPr>
        <p:txBody>
          <a:bodyPr>
            <a:normAutofit fontScale="85000" lnSpcReduction="10000"/>
          </a:bodyPr>
          <a:lstStyle/>
          <a:p>
            <a:pPr marL="0" indent="0">
              <a:spcBef>
                <a:spcPts val="0"/>
              </a:spcBef>
              <a:spcAft>
                <a:spcPts val="600"/>
              </a:spcAft>
              <a:buNone/>
            </a:pPr>
            <a:r>
              <a:rPr lang="en-US" sz="3200" dirty="0">
                <a:solidFill>
                  <a:srgbClr val="4BACC6"/>
                </a:solidFill>
              </a:rPr>
              <a:t>Former</a:t>
            </a:r>
          </a:p>
          <a:p>
            <a:pPr>
              <a:spcBef>
                <a:spcPts val="0"/>
              </a:spcBef>
              <a:spcAft>
                <a:spcPts val="600"/>
              </a:spcAft>
            </a:pPr>
            <a:r>
              <a:rPr lang="en-US" sz="3200" dirty="0"/>
              <a:t>Broad range of agents for </a:t>
            </a:r>
            <a:r>
              <a:rPr lang="en-US" sz="3200" dirty="0" smtClean="0"/>
              <a:t>healthcare-associated infections</a:t>
            </a:r>
            <a:r>
              <a:rPr lang="en-US" sz="3200" dirty="0"/>
              <a:t>, not just respiratory </a:t>
            </a:r>
            <a:r>
              <a:rPr lang="en-US" sz="3200" dirty="0" smtClean="0"/>
              <a:t>infections</a:t>
            </a:r>
            <a:endParaRPr lang="en-US" sz="3200" dirty="0"/>
          </a:p>
        </p:txBody>
      </p:sp>
      <p:sp>
        <p:nvSpPr>
          <p:cNvPr id="5" name="Rectangle 4"/>
          <p:cNvSpPr/>
          <p:nvPr/>
        </p:nvSpPr>
        <p:spPr bwMode="auto">
          <a:xfrm>
            <a:off x="1143000" y="4648200"/>
            <a:ext cx="6858000" cy="990600"/>
          </a:xfrm>
          <a:prstGeom prst="rect">
            <a:avLst/>
          </a:prstGeom>
          <a:solidFill>
            <a:srgbClr val="FBD84B"/>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indent="0" algn="ctr">
              <a:buNone/>
            </a:pPr>
            <a:r>
              <a:rPr lang="en-US" sz="1800" dirty="0">
                <a:solidFill>
                  <a:srgbClr val="1F497D"/>
                </a:solidFill>
                <a:latin typeface="Arial"/>
                <a:cs typeface="Arial"/>
              </a:rPr>
              <a:t>Listed in the CDC’s VAE Manual</a:t>
            </a:r>
          </a:p>
          <a:p>
            <a:pPr marL="0" indent="0" algn="ctr">
              <a:buNone/>
            </a:pPr>
            <a:r>
              <a:rPr lang="en-US" sz="1800" dirty="0" smtClean="0">
                <a:solidFill>
                  <a:srgbClr val="1F497D"/>
                </a:solidFill>
                <a:latin typeface="Arial"/>
                <a:cs typeface="Arial"/>
                <a:hlinkClick r:id="rId3"/>
              </a:rPr>
              <a:t>http</a:t>
            </a:r>
            <a:r>
              <a:rPr lang="en-US" sz="1800" dirty="0">
                <a:solidFill>
                  <a:srgbClr val="1F497D"/>
                </a:solidFill>
                <a:latin typeface="Arial"/>
                <a:cs typeface="Arial"/>
                <a:hlinkClick r:id="rId3"/>
              </a:rPr>
              <a:t>://www.cdc.gov/nhsn/PDFs/pscManual/10-VAE_FINAL.pdf</a:t>
            </a:r>
            <a:endParaRPr lang="en-US" sz="1800" dirty="0">
              <a:solidFill>
                <a:srgbClr val="1F497D"/>
              </a:solidFill>
              <a:latin typeface="Arial"/>
              <a:cs typeface="Arial"/>
            </a:endParaRPr>
          </a:p>
        </p:txBody>
      </p:sp>
    </p:spTree>
    <p:extLst>
      <p:ext uri="{BB962C8B-B14F-4D97-AF65-F5344CB8AC3E}">
        <p14:creationId xmlns:p14="http://schemas.microsoft.com/office/powerpoint/2010/main" val="1987141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IVAC – Antimicrobials NOT Included</a:t>
            </a:r>
            <a:endParaRPr lang="en-US" dirty="0"/>
          </a:p>
        </p:txBody>
      </p:sp>
      <p:sp>
        <p:nvSpPr>
          <p:cNvPr id="3" name="Content Placeholder 2"/>
          <p:cNvSpPr>
            <a:spLocks noGrp="1"/>
          </p:cNvSpPr>
          <p:nvPr>
            <p:ph idx="1"/>
          </p:nvPr>
        </p:nvSpPr>
        <p:spPr>
          <a:xfrm>
            <a:off x="892791" y="1447800"/>
            <a:ext cx="8229600" cy="4734296"/>
          </a:xfrm>
        </p:spPr>
        <p:txBody>
          <a:bodyPr/>
          <a:lstStyle/>
          <a:p>
            <a:pPr>
              <a:spcAft>
                <a:spcPts val="1200"/>
              </a:spcAft>
            </a:pPr>
            <a:r>
              <a:rPr lang="en-US" sz="3200" dirty="0" smtClean="0"/>
              <a:t>Anti-HIV agents</a:t>
            </a:r>
          </a:p>
          <a:p>
            <a:pPr>
              <a:spcAft>
                <a:spcPts val="1200"/>
              </a:spcAft>
            </a:pPr>
            <a:r>
              <a:rPr lang="en-US" sz="3200" dirty="0" smtClean="0"/>
              <a:t>Anti-tuberculosis agents </a:t>
            </a:r>
          </a:p>
          <a:p>
            <a:pPr>
              <a:spcAft>
                <a:spcPts val="1200"/>
              </a:spcAft>
            </a:pPr>
            <a:r>
              <a:rPr lang="en-US" sz="3200" dirty="0" smtClean="0"/>
              <a:t>Agents used to treat viral hepatitis </a:t>
            </a:r>
          </a:p>
          <a:p>
            <a:pPr>
              <a:spcAft>
                <a:spcPts val="1200"/>
              </a:spcAft>
            </a:pPr>
            <a:r>
              <a:rPr lang="en-US" sz="3200" dirty="0" smtClean="0"/>
              <a:t>Agents used to treat herpes virus infection</a:t>
            </a:r>
          </a:p>
          <a:p>
            <a:pPr>
              <a:spcAft>
                <a:spcPts val="1200"/>
              </a:spcAft>
            </a:pPr>
            <a:r>
              <a:rPr lang="en-US" sz="3200" dirty="0" smtClean="0"/>
              <a:t>Anti-parasitics</a:t>
            </a:r>
          </a:p>
        </p:txBody>
      </p:sp>
    </p:spTree>
    <p:extLst>
      <p:ext uri="{BB962C8B-B14F-4D97-AF65-F5344CB8AC3E}">
        <p14:creationId xmlns:p14="http://schemas.microsoft.com/office/powerpoint/2010/main" val="652740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ea typeface="ＭＳ Ｐゴシック" charset="0"/>
              </a:rPr>
              <a:t>Learning Objectives</a:t>
            </a:r>
            <a:endParaRPr lang="en-US" sz="3200" dirty="0"/>
          </a:p>
        </p:txBody>
      </p:sp>
      <p:sp>
        <p:nvSpPr>
          <p:cNvPr id="4" name="Content Placeholder 3"/>
          <p:cNvSpPr>
            <a:spLocks noGrp="1"/>
          </p:cNvSpPr>
          <p:nvPr>
            <p:ph idx="1"/>
          </p:nvPr>
        </p:nvSpPr>
        <p:spPr/>
        <p:txBody>
          <a:bodyPr>
            <a:normAutofit/>
          </a:bodyPr>
          <a:lstStyle/>
          <a:p>
            <a:pPr marL="0" indent="0">
              <a:spcBef>
                <a:spcPts val="0"/>
              </a:spcBef>
              <a:spcAft>
                <a:spcPts val="1200"/>
              </a:spcAft>
              <a:buNone/>
              <a:defRPr/>
            </a:pPr>
            <a:r>
              <a:rPr lang="en-US" sz="2800" dirty="0" smtClean="0">
                <a:solidFill>
                  <a:srgbClr val="4BACC6"/>
                </a:solidFill>
              </a:rPr>
              <a:t>After </a:t>
            </a:r>
            <a:r>
              <a:rPr lang="en-US" sz="2800" dirty="0">
                <a:solidFill>
                  <a:srgbClr val="4BACC6"/>
                </a:solidFill>
              </a:rPr>
              <a:t>this session, you will be able </a:t>
            </a:r>
            <a:r>
              <a:rPr lang="en-US" sz="2800" dirty="0" smtClean="0">
                <a:solidFill>
                  <a:srgbClr val="4BACC6"/>
                </a:solidFill>
              </a:rPr>
              <a:t>to—</a:t>
            </a:r>
          </a:p>
          <a:p>
            <a:pPr>
              <a:spcBef>
                <a:spcPts val="0"/>
              </a:spcBef>
              <a:spcAft>
                <a:spcPts val="1200"/>
              </a:spcAft>
              <a:buFont typeface="Arial" panose="020B0604020202020204" pitchFamily="34" charset="0"/>
              <a:buChar char="•"/>
              <a:defRPr/>
            </a:pPr>
            <a:r>
              <a:rPr lang="en-US" sz="2800" dirty="0">
                <a:ea typeface="ＭＳ Ｐゴシック" charset="0"/>
              </a:rPr>
              <a:t>Describe the impact of mechanical ventilation and </a:t>
            </a:r>
            <a:r>
              <a:rPr lang="en-US" sz="2800" dirty="0" smtClean="0">
                <a:ea typeface="ＭＳ Ｐゴシック" charset="0"/>
              </a:rPr>
              <a:t>ventilator-associated events (VAE)</a:t>
            </a:r>
          </a:p>
          <a:p>
            <a:pPr>
              <a:spcBef>
                <a:spcPts val="0"/>
              </a:spcBef>
              <a:spcAft>
                <a:spcPts val="1200"/>
              </a:spcAft>
              <a:buFont typeface="Arial" panose="020B0604020202020204" pitchFamily="34" charset="0"/>
              <a:buChar char="•"/>
              <a:defRPr/>
            </a:pPr>
            <a:r>
              <a:rPr lang="en-US" sz="2800" dirty="0" smtClean="0">
                <a:cs typeface="Times New Roman" pitchFamily="18" charset="0"/>
              </a:rPr>
              <a:t>Identify the definitions of VAE</a:t>
            </a:r>
          </a:p>
          <a:p>
            <a:pPr>
              <a:spcBef>
                <a:spcPts val="0"/>
              </a:spcBef>
              <a:spcAft>
                <a:spcPts val="1200"/>
              </a:spcAft>
              <a:buFont typeface="Arial" panose="020B0604020202020204" pitchFamily="34" charset="0"/>
              <a:buChar char="•"/>
              <a:defRPr/>
            </a:pPr>
            <a:r>
              <a:rPr lang="en-US" sz="2800" dirty="0">
                <a:ea typeface="ＭＳ Ｐゴシック" charset="0"/>
              </a:rPr>
              <a:t>Recognize the </a:t>
            </a:r>
            <a:r>
              <a:rPr lang="en-US" sz="2800" dirty="0" smtClean="0">
                <a:ea typeface="ＭＳ Ｐゴシック" charset="0"/>
              </a:rPr>
              <a:t>need for an accurate objective </a:t>
            </a:r>
            <a:r>
              <a:rPr lang="en-US" sz="2800" dirty="0">
                <a:ea typeface="ＭＳ Ｐゴシック" charset="0"/>
              </a:rPr>
              <a:t>o</a:t>
            </a:r>
            <a:r>
              <a:rPr lang="en-US" sz="2800" dirty="0" smtClean="0">
                <a:ea typeface="ＭＳ Ｐゴシック" charset="0"/>
              </a:rPr>
              <a:t>utcome measure for VAE</a:t>
            </a:r>
            <a:endParaRPr lang="en-US" sz="2800" dirty="0" smtClean="0">
              <a:cs typeface="Times New Roman" pitchFamily="18" charset="0"/>
            </a:endParaRPr>
          </a:p>
          <a:p>
            <a:pPr>
              <a:spcAft>
                <a:spcPts val="1200"/>
              </a:spcAft>
            </a:pPr>
            <a:r>
              <a:rPr lang="en-US" sz="2800" dirty="0">
                <a:ea typeface="ＭＳ Ｐゴシック" charset="0"/>
              </a:rPr>
              <a:t>Correctly apply VAE diagnostic criteria to determine if a VAE has occurred</a:t>
            </a:r>
          </a:p>
          <a:p>
            <a:pPr marL="463550" indent="-463550">
              <a:spcBef>
                <a:spcPts val="0"/>
              </a:spcBef>
              <a:spcAft>
                <a:spcPts val="1200"/>
              </a:spcAft>
              <a:defRPr/>
            </a:pPr>
            <a:endParaRPr lang="en-US" sz="2800" dirty="0" smtClean="0">
              <a:ea typeface="ＭＳ Ｐゴシック" charset="0"/>
            </a:endParaRPr>
          </a:p>
          <a:p>
            <a:pPr marL="463550" indent="-463550">
              <a:spcBef>
                <a:spcPts val="0"/>
              </a:spcBef>
              <a:spcAft>
                <a:spcPts val="1200"/>
              </a:spcAft>
              <a:defRPr/>
            </a:pPr>
            <a:endParaRPr lang="en-US" sz="2800" dirty="0" smtClean="0">
              <a:ea typeface="ＭＳ Ｐゴシック" charset="0"/>
            </a:endParaRPr>
          </a:p>
          <a:p>
            <a:pPr marL="463550" indent="-463550">
              <a:spcBef>
                <a:spcPts val="0"/>
              </a:spcBef>
              <a:spcAft>
                <a:spcPts val="1200"/>
              </a:spcAft>
              <a:defRPr/>
            </a:pPr>
            <a:endParaRPr lang="en-US" sz="2800" dirty="0">
              <a:ea typeface="ＭＳ Ｐゴシック" charset="0"/>
            </a:endParaRPr>
          </a:p>
        </p:txBody>
      </p:sp>
      <p:sp>
        <p:nvSpPr>
          <p:cNvPr id="6" name="Content Placeholder 3"/>
          <p:cNvSpPr txBox="1">
            <a:spLocks/>
          </p:cNvSpPr>
          <p:nvPr/>
        </p:nvSpPr>
        <p:spPr>
          <a:xfrm>
            <a:off x="457200" y="1219200"/>
            <a:ext cx="8153400" cy="411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100000"/>
              <a:buFontTx/>
              <a:buBlip>
                <a:blip r:embed="rId3"/>
              </a:buBlip>
              <a:defRPr sz="20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2pPr>
            <a:lvl3pPr marL="1143000" indent="-228600" algn="l" defTabSz="914400" rtl="0" eaLnBrk="1" latinLnBrk="0" hangingPunct="1">
              <a:spcBef>
                <a:spcPct val="20000"/>
              </a:spcBef>
              <a:buSzPct val="100000"/>
              <a:buFontTx/>
              <a:buBlip>
                <a:blip r:embed="rId4"/>
              </a:buBlip>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FontTx/>
              <a:buNone/>
            </a:pPr>
            <a:endParaRPr lang="en-US" dirty="0"/>
          </a:p>
        </p:txBody>
      </p:sp>
    </p:spTree>
    <p:extLst>
      <p:ext uri="{BB962C8B-B14F-4D97-AF65-F5344CB8AC3E}">
        <p14:creationId xmlns:p14="http://schemas.microsoft.com/office/powerpoint/2010/main" val="41468351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Definition – New </a:t>
            </a:r>
            <a:r>
              <a:rPr lang="en-US" dirty="0" smtClean="0"/>
              <a:t>Antimicrobial Agent</a:t>
            </a:r>
            <a:endParaRPr lang="en-US" dirty="0"/>
          </a:p>
        </p:txBody>
      </p:sp>
      <p:sp>
        <p:nvSpPr>
          <p:cNvPr id="3" name="Content Placeholder 2"/>
          <p:cNvSpPr>
            <a:spLocks noGrp="1"/>
          </p:cNvSpPr>
          <p:nvPr>
            <p:ph idx="1"/>
          </p:nvPr>
        </p:nvSpPr>
        <p:spPr>
          <a:xfrm>
            <a:off x="457200" y="1219200"/>
            <a:ext cx="8229600" cy="4734296"/>
          </a:xfrm>
        </p:spPr>
        <p:txBody>
          <a:bodyPr>
            <a:normAutofit/>
          </a:bodyPr>
          <a:lstStyle/>
          <a:p>
            <a:pPr marL="0" indent="0">
              <a:buNone/>
            </a:pPr>
            <a:r>
              <a:rPr lang="en-US" sz="2800" dirty="0" smtClean="0">
                <a:solidFill>
                  <a:srgbClr val="4BACC6"/>
                </a:solidFill>
              </a:rPr>
              <a:t>Any agent listed on slide 18 that is initiated in the VAE window period— </a:t>
            </a:r>
          </a:p>
          <a:p>
            <a:r>
              <a:rPr lang="en-US" sz="2400" dirty="0" smtClean="0"/>
              <a:t>Was not given on either of the 2 days preceding the current start date</a:t>
            </a:r>
          </a:p>
          <a:p>
            <a:r>
              <a:rPr lang="en-US" sz="2400" dirty="0" smtClean="0"/>
              <a:t>Must be continued for ≥ 4 consecutive days</a:t>
            </a:r>
          </a:p>
          <a:p>
            <a:r>
              <a:rPr lang="en-US" sz="2400" dirty="0" smtClean="0"/>
              <a:t>Does not need to be the same antimicrobial agent for the 4 days</a:t>
            </a:r>
          </a:p>
          <a:p>
            <a:r>
              <a:rPr lang="en-US" sz="2400" dirty="0"/>
              <a:t>Can be considered continuous if a single day is skipped between </a:t>
            </a:r>
            <a:r>
              <a:rPr lang="en-US" sz="2400" dirty="0" smtClean="0"/>
              <a:t>two </a:t>
            </a:r>
            <a:r>
              <a:rPr lang="en-US" sz="2400" dirty="0"/>
              <a:t>doses of the same </a:t>
            </a:r>
            <a:r>
              <a:rPr lang="en-US" sz="2400" dirty="0" smtClean="0"/>
              <a:t>agent</a:t>
            </a:r>
          </a:p>
          <a:p>
            <a:r>
              <a:rPr lang="en-US" sz="2400" dirty="0" smtClean="0"/>
              <a:t>Must be administered intravenously, intramuscularly, via digestive tract, or via respiratory tract</a:t>
            </a:r>
          </a:p>
        </p:txBody>
      </p:sp>
    </p:spTree>
    <p:extLst>
      <p:ext uri="{BB962C8B-B14F-4D97-AF65-F5344CB8AC3E}">
        <p14:creationId xmlns:p14="http://schemas.microsoft.com/office/powerpoint/2010/main" val="12958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678"/>
            <a:ext cx="9144000" cy="807522"/>
          </a:xfrm>
        </p:spPr>
        <p:txBody>
          <a:bodyPr>
            <a:noAutofit/>
          </a:bodyPr>
          <a:lstStyle/>
          <a:p>
            <a:r>
              <a:rPr lang="en-US" dirty="0" smtClean="0"/>
              <a:t/>
            </a:r>
            <a:br>
              <a:rPr lang="en-US" dirty="0" smtClean="0"/>
            </a:br>
            <a:r>
              <a:rPr lang="en-US" dirty="0" smtClean="0"/>
              <a:t>IVAC – New Antimicrobials NOT Included</a:t>
            </a:r>
            <a:br>
              <a:rPr lang="en-US" dirty="0" smtClean="0"/>
            </a:br>
            <a:endParaRPr lang="en-US" dirty="0"/>
          </a:p>
        </p:txBody>
      </p:sp>
      <p:sp>
        <p:nvSpPr>
          <p:cNvPr id="5" name="TextBox 4"/>
          <p:cNvSpPr txBox="1"/>
          <p:nvPr/>
        </p:nvSpPr>
        <p:spPr>
          <a:xfrm>
            <a:off x="685800" y="1371600"/>
            <a:ext cx="7848600" cy="4648200"/>
          </a:xfrm>
          <a:prstGeom prst="rect">
            <a:avLst/>
          </a:prstGeom>
          <a:noFill/>
        </p:spPr>
        <p:txBody>
          <a:bodyPr wrap="square" numCol="2" rtlCol="0">
            <a:noAutofit/>
          </a:bodyPr>
          <a:lstStyle/>
          <a:p>
            <a:pPr marL="800100" lvl="1" indent="-342900">
              <a:spcAft>
                <a:spcPts val="1200"/>
              </a:spcAft>
              <a:buClr>
                <a:srgbClr val="009EC2"/>
              </a:buClr>
              <a:buFont typeface="Arial"/>
              <a:buChar char="•"/>
            </a:pPr>
            <a:r>
              <a:rPr lang="en-US" sz="3200" dirty="0" smtClean="0">
                <a:cs typeface="Arial"/>
              </a:rPr>
              <a:t>Amantadine</a:t>
            </a:r>
            <a:endParaRPr lang="en-US" sz="3200" dirty="0">
              <a:cs typeface="Arial"/>
            </a:endParaRPr>
          </a:p>
          <a:p>
            <a:pPr marL="800100" lvl="1" indent="-342900">
              <a:spcAft>
                <a:spcPts val="1200"/>
              </a:spcAft>
              <a:buClr>
                <a:srgbClr val="009EC2"/>
              </a:buClr>
              <a:buFont typeface="Arial"/>
              <a:buChar char="•"/>
            </a:pPr>
            <a:r>
              <a:rPr lang="en-US" sz="3200" dirty="0" smtClean="0">
                <a:cs typeface="Arial"/>
              </a:rPr>
              <a:t>Chloramphenicol</a:t>
            </a:r>
          </a:p>
          <a:p>
            <a:pPr marL="800100" lvl="1" indent="-342900">
              <a:spcAft>
                <a:spcPts val="1200"/>
              </a:spcAft>
              <a:buClr>
                <a:srgbClr val="009EC2"/>
              </a:buClr>
              <a:buFont typeface="Arial"/>
              <a:buChar char="•"/>
            </a:pPr>
            <a:r>
              <a:rPr lang="en-US" sz="3200" dirty="0" smtClean="0">
                <a:cs typeface="Arial"/>
              </a:rPr>
              <a:t>Daptomycin</a:t>
            </a:r>
          </a:p>
          <a:p>
            <a:pPr marL="800100" lvl="1" indent="-342900">
              <a:spcAft>
                <a:spcPts val="1200"/>
              </a:spcAft>
              <a:buClr>
                <a:srgbClr val="009EC2"/>
              </a:buClr>
              <a:buFont typeface="Arial"/>
              <a:buChar char="•"/>
            </a:pPr>
            <a:r>
              <a:rPr lang="en-US" sz="3200" dirty="0">
                <a:cs typeface="Arial"/>
              </a:rPr>
              <a:t>Erythromycin</a:t>
            </a:r>
          </a:p>
          <a:p>
            <a:pPr marL="800100" lvl="1" indent="-342900">
              <a:buClr>
                <a:srgbClr val="009EC2"/>
              </a:buClr>
              <a:buFont typeface="Arial"/>
              <a:buChar char="•"/>
            </a:pPr>
            <a:r>
              <a:rPr lang="en-US" sz="3200" dirty="0" smtClean="0">
                <a:cs typeface="Arial"/>
              </a:rPr>
              <a:t>Erythromycin/</a:t>
            </a:r>
          </a:p>
          <a:p>
            <a:pPr lvl="1">
              <a:buClr>
                <a:srgbClr val="009EC2"/>
              </a:buClr>
            </a:pPr>
            <a:r>
              <a:rPr lang="en-US" sz="3200" dirty="0" smtClean="0">
                <a:cs typeface="Arial"/>
              </a:rPr>
              <a:t>    sulfisoxazole</a:t>
            </a:r>
            <a:endParaRPr lang="en-US" sz="3200" dirty="0">
              <a:cs typeface="Arial"/>
            </a:endParaRPr>
          </a:p>
          <a:p>
            <a:pPr marL="739775" lvl="1" indent="-282575">
              <a:spcBef>
                <a:spcPts val="1200"/>
              </a:spcBef>
              <a:buClr>
                <a:srgbClr val="009EC2"/>
              </a:buClr>
              <a:buFont typeface="Arial" panose="020B0604020202020204" pitchFamily="34" charset="0"/>
              <a:buChar char="•"/>
            </a:pPr>
            <a:r>
              <a:rPr lang="en-US" sz="3200" dirty="0" smtClean="0">
                <a:cs typeface="Arial"/>
              </a:rPr>
              <a:t>Fidaxomicin</a:t>
            </a:r>
          </a:p>
          <a:p>
            <a:pPr marL="800100" lvl="1" indent="-342900">
              <a:spcAft>
                <a:spcPts val="1200"/>
              </a:spcAft>
              <a:buClr>
                <a:srgbClr val="009EC2"/>
              </a:buClr>
              <a:buFont typeface="Arial"/>
              <a:buChar char="•"/>
            </a:pPr>
            <a:endParaRPr lang="en-US" sz="3200" dirty="0" smtClean="0">
              <a:cs typeface="Arial"/>
            </a:endParaRPr>
          </a:p>
          <a:p>
            <a:pPr marL="800100" lvl="1" indent="-342900">
              <a:spcAft>
                <a:spcPts val="1200"/>
              </a:spcAft>
              <a:buClr>
                <a:srgbClr val="009EC2"/>
              </a:buClr>
              <a:buFont typeface="Arial"/>
              <a:buChar char="•"/>
            </a:pPr>
            <a:r>
              <a:rPr lang="en-US" sz="3200" dirty="0" smtClean="0">
                <a:cs typeface="Arial"/>
              </a:rPr>
              <a:t>Nitrofurantoin</a:t>
            </a:r>
            <a:endParaRPr lang="en-US" sz="3200" dirty="0">
              <a:cs typeface="Arial"/>
            </a:endParaRPr>
          </a:p>
          <a:p>
            <a:pPr marL="800100" lvl="1" indent="-342900">
              <a:spcAft>
                <a:spcPts val="1200"/>
              </a:spcAft>
              <a:buClr>
                <a:srgbClr val="009EC2"/>
              </a:buClr>
              <a:buFont typeface="Arial"/>
              <a:buChar char="•"/>
            </a:pPr>
            <a:r>
              <a:rPr lang="en-US" sz="3200" dirty="0" smtClean="0">
                <a:cs typeface="Arial"/>
              </a:rPr>
              <a:t>Oral cephalosporins</a:t>
            </a:r>
            <a:endParaRPr lang="en-US" sz="3200" dirty="0">
              <a:cs typeface="Arial"/>
            </a:endParaRPr>
          </a:p>
          <a:p>
            <a:pPr marL="800100" lvl="1" indent="-342900">
              <a:spcAft>
                <a:spcPts val="1200"/>
              </a:spcAft>
              <a:buClr>
                <a:srgbClr val="009EC2"/>
              </a:buClr>
              <a:buFont typeface="Arial"/>
              <a:buChar char="•"/>
            </a:pPr>
            <a:r>
              <a:rPr lang="en-US" sz="3200" dirty="0">
                <a:cs typeface="Arial"/>
              </a:rPr>
              <a:t>Oral </a:t>
            </a:r>
            <a:r>
              <a:rPr lang="en-US" sz="3200" dirty="0" smtClean="0">
                <a:cs typeface="Arial"/>
              </a:rPr>
              <a:t>vancomycin</a:t>
            </a:r>
          </a:p>
          <a:p>
            <a:pPr marL="800100" lvl="1" indent="-342900">
              <a:spcAft>
                <a:spcPts val="1200"/>
              </a:spcAft>
              <a:buClr>
                <a:srgbClr val="009EC2"/>
              </a:buClr>
              <a:buFont typeface="Arial"/>
              <a:buChar char="•"/>
            </a:pPr>
            <a:r>
              <a:rPr lang="en-US" sz="3200" dirty="0">
                <a:cs typeface="Arial"/>
              </a:rPr>
              <a:t>Rimantadine </a:t>
            </a:r>
            <a:endParaRPr lang="en-US" sz="3200" dirty="0" smtClean="0">
              <a:cs typeface="Arial"/>
            </a:endParaRPr>
          </a:p>
          <a:p>
            <a:pPr marL="800100" lvl="1" indent="-342900">
              <a:spcAft>
                <a:spcPts val="1200"/>
              </a:spcAft>
              <a:buClr>
                <a:srgbClr val="009EC2"/>
              </a:buClr>
              <a:buFont typeface="Arial"/>
              <a:buChar char="•"/>
            </a:pPr>
            <a:r>
              <a:rPr lang="en-US" sz="3200" dirty="0" smtClean="0">
                <a:cs typeface="Arial"/>
              </a:rPr>
              <a:t>Tinidazole</a:t>
            </a:r>
            <a:endParaRPr lang="en-US" sz="3200" dirty="0">
              <a:cs typeface="Arial"/>
            </a:endParaRPr>
          </a:p>
          <a:p>
            <a:pPr marL="800100" lvl="1" indent="-342900">
              <a:spcAft>
                <a:spcPts val="1200"/>
              </a:spcAft>
              <a:buClr>
                <a:srgbClr val="009EC2"/>
              </a:buClr>
              <a:buFont typeface="Arial"/>
              <a:buChar char="•"/>
            </a:pPr>
            <a:endParaRPr lang="en-US" dirty="0">
              <a:cs typeface="Arial"/>
            </a:endParaRPr>
          </a:p>
        </p:txBody>
      </p:sp>
    </p:spTree>
    <p:extLst>
      <p:ext uri="{BB962C8B-B14F-4D97-AF65-F5344CB8AC3E}">
        <p14:creationId xmlns:p14="http://schemas.microsoft.com/office/powerpoint/2010/main" val="1469130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4495800"/>
            <a:ext cx="7772400" cy="796636"/>
          </a:xfrm>
        </p:spPr>
        <p:txBody>
          <a:bodyPr>
            <a:normAutofit fontScale="90000"/>
          </a:bodyPr>
          <a:lstStyle/>
          <a:p>
            <a:pPr algn="l"/>
            <a:r>
              <a:rPr lang="en-US" sz="3600" b="1" dirty="0" smtClean="0">
                <a:solidFill>
                  <a:srgbClr val="009EC2"/>
                </a:solidFill>
              </a:rPr>
              <a:t>VAE: AN OBJECTIVE OUTCOME MEASURE</a:t>
            </a:r>
            <a:r>
              <a:rPr lang="en-US" dirty="0" smtClean="0">
                <a:solidFill>
                  <a:schemeClr val="tx1"/>
                </a:solidFill>
              </a:rPr>
              <a:t/>
            </a:r>
            <a:br>
              <a:rPr lang="en-US" dirty="0" smtClean="0">
                <a:solidFill>
                  <a:schemeClr val="tx1"/>
                </a:solidFill>
              </a:rPr>
            </a:br>
            <a:endParaRPr lang="en-US" dirty="0">
              <a:solidFill>
                <a:schemeClr val="tx1"/>
              </a:solidFill>
            </a:endParaRPr>
          </a:p>
        </p:txBody>
      </p:sp>
      <p:sp>
        <p:nvSpPr>
          <p:cNvPr id="6" name="Subtitle 1"/>
          <p:cNvSpPr>
            <a:spLocks noGrp="1"/>
          </p:cNvSpPr>
          <p:nvPr>
            <p:ph type="subTitle" idx="1"/>
          </p:nvPr>
        </p:nvSpPr>
        <p:spPr>
          <a:xfrm>
            <a:off x="952500" y="0"/>
            <a:ext cx="7239000" cy="1752600"/>
          </a:xfrm>
        </p:spPr>
        <p:txBody>
          <a:bodyPr anchor="ctr">
            <a:normAutofit/>
          </a:bodyPr>
          <a:lstStyle/>
          <a:p>
            <a:pPr>
              <a:spcBef>
                <a:spcPts val="0"/>
              </a:spcBef>
              <a:spcAft>
                <a:spcPts val="1800"/>
              </a:spcAft>
            </a:pPr>
            <a:r>
              <a:rPr lang="en-US" sz="4000" dirty="0">
                <a:solidFill>
                  <a:schemeClr val="bg1"/>
                </a:solidFill>
              </a:rPr>
              <a:t>AHRQ Safety Program for </a:t>
            </a:r>
            <a:r>
              <a:rPr lang="en-US" sz="4000" dirty="0" smtClean="0">
                <a:solidFill>
                  <a:schemeClr val="bg1"/>
                </a:solidFill>
              </a:rPr>
              <a:t>Mechanically Ventilated Patients</a:t>
            </a:r>
          </a:p>
        </p:txBody>
      </p:sp>
    </p:spTree>
    <p:extLst>
      <p:ext uri="{BB962C8B-B14F-4D97-AF65-F5344CB8AC3E}">
        <p14:creationId xmlns:p14="http://schemas.microsoft.com/office/powerpoint/2010/main" val="30359895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Diagnostic Criteria for </a:t>
            </a:r>
            <a:r>
              <a:rPr lang="en-US" dirty="0" smtClean="0">
                <a:solidFill>
                  <a:schemeClr val="bg1"/>
                </a:solidFill>
              </a:rPr>
              <a:t>VAP</a:t>
            </a:r>
            <a:r>
              <a:rPr lang="en-US" baseline="30000" dirty="0" smtClean="0">
                <a:solidFill>
                  <a:schemeClr val="bg1"/>
                </a:solidFill>
              </a:rPr>
              <a:t>14</a:t>
            </a:r>
            <a:endParaRPr lang="en-US" baseline="30000" dirty="0">
              <a:solidFill>
                <a:schemeClr val="bg1"/>
              </a:solidFill>
            </a:endParaRPr>
          </a:p>
        </p:txBody>
      </p:sp>
      <p:graphicFrame>
        <p:nvGraphicFramePr>
          <p:cNvPr id="3" name="Table 2" descr="Table outlining six definitions for ventilator-associated pneumonia" title="Six definitions for ventilator-associated pneumonia"/>
          <p:cNvGraphicFramePr>
            <a:graphicFrameLocks noGrp="1"/>
          </p:cNvGraphicFramePr>
          <p:nvPr>
            <p:extLst>
              <p:ext uri="{D42A27DB-BD31-4B8C-83A1-F6EECF244321}">
                <p14:modId xmlns:p14="http://schemas.microsoft.com/office/powerpoint/2010/main" val="4132932982"/>
              </p:ext>
            </p:extLst>
          </p:nvPr>
        </p:nvGraphicFramePr>
        <p:xfrm>
          <a:off x="313041" y="990600"/>
          <a:ext cx="8381997" cy="4567983"/>
        </p:xfrm>
        <a:graphic>
          <a:graphicData uri="http://schemas.openxmlformats.org/drawingml/2006/table">
            <a:tbl>
              <a:tblPr firstRow="1" firstCol="1" bandRow="1"/>
              <a:tblGrid>
                <a:gridCol w="2730148"/>
                <a:gridCol w="554916"/>
                <a:gridCol w="554916"/>
                <a:gridCol w="554916"/>
                <a:gridCol w="554916"/>
                <a:gridCol w="657605"/>
                <a:gridCol w="554916"/>
                <a:gridCol w="554916"/>
                <a:gridCol w="554916"/>
                <a:gridCol w="554916"/>
                <a:gridCol w="554916"/>
              </a:tblGrid>
              <a:tr h="1483316">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07000"/>
                        </a:lnSpc>
                        <a:spcBef>
                          <a:spcPts val="0"/>
                        </a:spcBef>
                        <a:spcAft>
                          <a:spcPts val="0"/>
                        </a:spcAft>
                      </a:pPr>
                      <a:r>
                        <a:rPr lang="en-US" sz="1400" b="0" dirty="0">
                          <a:effectLst/>
                          <a:latin typeface="Calibri" panose="020F0502020204030204" pitchFamily="34" charset="0"/>
                          <a:ea typeface="Calibri" panose="020F0502020204030204" pitchFamily="34" charset="0"/>
                          <a:cs typeface="Times New Roman" panose="02020603050405020304" pitchFamily="18" charset="0"/>
                        </a:rPr>
                        <a:t>High Temperature</a:t>
                      </a: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07000"/>
                        </a:lnSpc>
                        <a:spcBef>
                          <a:spcPts val="0"/>
                        </a:spcBef>
                        <a:spcAft>
                          <a:spcPts val="0"/>
                        </a:spcAft>
                      </a:pPr>
                      <a:r>
                        <a:rPr lang="en-US" sz="1400" b="0" dirty="0">
                          <a:effectLst/>
                          <a:latin typeface="Calibri" panose="020F0502020204030204" pitchFamily="34" charset="0"/>
                          <a:ea typeface="Calibri" panose="020F0502020204030204" pitchFamily="34" charset="0"/>
                          <a:cs typeface="Times New Roman" panose="02020603050405020304" pitchFamily="18" charset="0"/>
                        </a:rPr>
                        <a:t>Low Temperature</a:t>
                      </a: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07000"/>
                        </a:lnSpc>
                        <a:spcBef>
                          <a:spcPts val="0"/>
                        </a:spcBef>
                        <a:spcAft>
                          <a:spcPts val="0"/>
                        </a:spcAft>
                      </a:pPr>
                      <a:r>
                        <a:rPr lang="en-US" sz="1400" b="0" dirty="0">
                          <a:effectLst/>
                          <a:latin typeface="Calibri" panose="020F0502020204030204" pitchFamily="34" charset="0"/>
                          <a:ea typeface="Calibri" panose="020F0502020204030204" pitchFamily="34" charset="0"/>
                          <a:cs typeface="Times New Roman" panose="02020603050405020304" pitchFamily="18" charset="0"/>
                        </a:rPr>
                        <a:t>High </a:t>
                      </a:r>
                      <a:r>
                        <a:rPr lang="en-US" sz="1400" b="0" dirty="0" smtClean="0">
                          <a:effectLst/>
                          <a:latin typeface="Calibri" panose="020F0502020204030204" pitchFamily="34" charset="0"/>
                          <a:ea typeface="Calibri" panose="020F0502020204030204" pitchFamily="34" charset="0"/>
                          <a:cs typeface="Times New Roman" panose="02020603050405020304" pitchFamily="18" charset="0"/>
                        </a:rPr>
                        <a:t>White</a:t>
                      </a:r>
                      <a:r>
                        <a:rPr lang="en-US" sz="1400" b="0" baseline="0" dirty="0" smtClean="0">
                          <a:effectLst/>
                          <a:latin typeface="Calibri" panose="020F0502020204030204" pitchFamily="34" charset="0"/>
                          <a:ea typeface="Calibri" panose="020F0502020204030204" pitchFamily="34" charset="0"/>
                          <a:cs typeface="Times New Roman" panose="02020603050405020304" pitchFamily="18" charset="0"/>
                        </a:rPr>
                        <a:t> Blood</a:t>
                      </a:r>
                    </a:p>
                    <a:p>
                      <a:pPr marL="71755" marR="71755">
                        <a:lnSpc>
                          <a:spcPct val="107000"/>
                        </a:lnSpc>
                        <a:spcBef>
                          <a:spcPts val="0"/>
                        </a:spcBef>
                        <a:spcAft>
                          <a:spcPts val="0"/>
                        </a:spcAft>
                      </a:pPr>
                      <a:r>
                        <a:rPr lang="en-US" sz="1400" b="0" baseline="0" dirty="0" smtClean="0">
                          <a:effectLst/>
                          <a:latin typeface="Calibri" panose="020F0502020204030204" pitchFamily="34" charset="0"/>
                          <a:ea typeface="Calibri" panose="020F0502020204030204" pitchFamily="34" charset="0"/>
                          <a:cs typeface="Times New Roman" panose="02020603050405020304" pitchFamily="18" charset="0"/>
                        </a:rPr>
                        <a:t>Cell Count (WBC)</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07000"/>
                        </a:lnSpc>
                        <a:spcBef>
                          <a:spcPts val="0"/>
                        </a:spcBef>
                        <a:spcAft>
                          <a:spcPts val="0"/>
                        </a:spcAft>
                      </a:pPr>
                      <a:r>
                        <a:rPr lang="en-US" sz="1400" b="0" dirty="0">
                          <a:effectLst/>
                          <a:latin typeface="Calibri" panose="020F0502020204030204" pitchFamily="34" charset="0"/>
                          <a:ea typeface="Calibri" panose="020F0502020204030204" pitchFamily="34" charset="0"/>
                          <a:cs typeface="Times New Roman" panose="02020603050405020304" pitchFamily="18" charset="0"/>
                        </a:rPr>
                        <a:t>Low WBC</a:t>
                      </a: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73025">
                        <a:lnSpc>
                          <a:spcPts val="1400"/>
                        </a:lnSpc>
                        <a:spcBef>
                          <a:spcPts val="0"/>
                        </a:spcBef>
                        <a:spcAft>
                          <a:spcPts val="0"/>
                        </a:spcAft>
                      </a:pPr>
                      <a:r>
                        <a:rPr lang="en-US" sz="1400" b="0" dirty="0">
                          <a:effectLst/>
                          <a:latin typeface="Calibri" panose="020F0502020204030204" pitchFamily="34" charset="0"/>
                        </a:rPr>
                        <a:t>Low Partial Pressure of Oxygen: FiO</a:t>
                      </a:r>
                      <a:r>
                        <a:rPr lang="en-US" sz="1400" b="0" baseline="30000" dirty="0">
                          <a:effectLst/>
                          <a:latin typeface="Calibri" panose="020F0502020204030204" pitchFamily="34" charset="0"/>
                        </a:rPr>
                        <a:t>2 </a:t>
                      </a:r>
                      <a:r>
                        <a:rPr lang="en-US" sz="1400" b="0" dirty="0">
                          <a:effectLst/>
                          <a:latin typeface="Calibri" panose="020F0502020204030204" pitchFamily="34" charset="0"/>
                        </a:rPr>
                        <a:t>ratio</a:t>
                      </a: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ts val="1400"/>
                        </a:lnSpc>
                        <a:spcBef>
                          <a:spcPts val="0"/>
                        </a:spcBef>
                        <a:spcAft>
                          <a:spcPts val="0"/>
                        </a:spcAft>
                      </a:pPr>
                      <a:r>
                        <a:rPr lang="en-US" sz="1400" b="0" dirty="0">
                          <a:effectLst/>
                          <a:latin typeface="Calibri" panose="020F0502020204030204" pitchFamily="34" charset="0"/>
                          <a:ea typeface="Calibri" panose="020F0502020204030204" pitchFamily="34" charset="0"/>
                          <a:cs typeface="Times New Roman" panose="02020603050405020304" pitchFamily="18" charset="0"/>
                        </a:rPr>
                        <a:t>Increased vent settings</a:t>
                      </a: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ts val="1400"/>
                        </a:lnSpc>
                        <a:spcBef>
                          <a:spcPts val="0"/>
                        </a:spcBef>
                        <a:spcAft>
                          <a:spcPts val="0"/>
                        </a:spcAft>
                      </a:pPr>
                      <a:r>
                        <a:rPr lang="en-US" sz="1400" b="0" dirty="0">
                          <a:effectLst/>
                          <a:latin typeface="Calibri" panose="020F0502020204030204" pitchFamily="34" charset="0"/>
                          <a:ea typeface="Calibri" panose="020F0502020204030204" pitchFamily="34" charset="0"/>
                          <a:cs typeface="Times New Roman" panose="02020603050405020304" pitchFamily="18" charset="0"/>
                        </a:rPr>
                        <a:t>Purulent secretions</a:t>
                      </a: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ts val="1400"/>
                        </a:lnSpc>
                        <a:spcBef>
                          <a:spcPts val="0"/>
                        </a:spcBef>
                        <a:spcAft>
                          <a:spcPts val="0"/>
                        </a:spcAft>
                      </a:pPr>
                      <a:r>
                        <a:rPr lang="en-US" sz="1400" b="0" dirty="0">
                          <a:effectLst/>
                          <a:latin typeface="Calibri" panose="020F0502020204030204" pitchFamily="34" charset="0"/>
                          <a:ea typeface="Calibri" panose="020F0502020204030204" pitchFamily="34" charset="0"/>
                          <a:cs typeface="Times New Roman" panose="02020603050405020304" pitchFamily="18" charset="0"/>
                        </a:rPr>
                        <a:t>Gram stain neutrophils</a:t>
                      </a: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ts val="1400"/>
                        </a:lnSpc>
                        <a:spcBef>
                          <a:spcPts val="0"/>
                        </a:spcBef>
                        <a:spcAft>
                          <a:spcPts val="0"/>
                        </a:spcAft>
                      </a:pPr>
                      <a:r>
                        <a:rPr lang="en-US" sz="1400" b="0" dirty="0">
                          <a:effectLst/>
                          <a:latin typeface="Calibri" panose="020F0502020204030204" pitchFamily="34" charset="0"/>
                          <a:ea typeface="Calibri" panose="020F0502020204030204" pitchFamily="34" charset="0"/>
                          <a:cs typeface="Times New Roman" panose="02020603050405020304" pitchFamily="18" charset="0"/>
                        </a:rPr>
                        <a:t>New antibiotic start</a:t>
                      </a: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07000"/>
                        </a:lnSpc>
                        <a:spcBef>
                          <a:spcPts val="0"/>
                        </a:spcBef>
                        <a:spcAft>
                          <a:spcPts val="0"/>
                        </a:spcAft>
                      </a:pPr>
                      <a:r>
                        <a:rPr lang="en-US" sz="1400" b="0" dirty="0">
                          <a:effectLst/>
                          <a:latin typeface="Calibri" panose="020F0502020204030204" pitchFamily="34" charset="0"/>
                          <a:ea typeface="Calibri" panose="020F0502020204030204" pitchFamily="34" charset="0"/>
                          <a:cs typeface="Times New Roman" panose="02020603050405020304" pitchFamily="18" charset="0"/>
                        </a:rPr>
                        <a:t>Infiltrate</a:t>
                      </a: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9470">
                <a:tc>
                  <a:txBody>
                    <a:bodyPr/>
                    <a:lstStyle/>
                    <a:p>
                      <a:pPr marL="0" marR="0">
                        <a:lnSpc>
                          <a:spcPct val="107000"/>
                        </a:lnSpc>
                        <a:spcBef>
                          <a:spcPts val="0"/>
                        </a:spcBef>
                        <a:spcAft>
                          <a:spcPts val="0"/>
                        </a:spcAft>
                      </a:pPr>
                      <a:r>
                        <a:rPr lang="en-US" sz="1400" b="0" dirty="0">
                          <a:effectLst/>
                          <a:latin typeface="Calibri" panose="020F0502020204030204" pitchFamily="34" charset="0"/>
                          <a:ea typeface="Calibri" panose="020F0502020204030204" pitchFamily="34" charset="0"/>
                          <a:cs typeface="Times New Roman" panose="02020603050405020304" pitchFamily="18" charset="0"/>
                        </a:rPr>
                        <a:t>Centers for Disease Control (CDC):  Old Definition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solidFill>
                            <a:srgbClr val="009EC2"/>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1100" dirty="0">
                        <a:solidFill>
                          <a:srgbClr val="009EC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solidFill>
                            <a:srgbClr val="009EC2"/>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1100" dirty="0">
                        <a:solidFill>
                          <a:srgbClr val="009EC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solidFill>
                            <a:srgbClr val="009EC2"/>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1100" dirty="0">
                        <a:solidFill>
                          <a:srgbClr val="009EC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solidFill>
                            <a:srgbClr val="009EC2"/>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1100" dirty="0">
                        <a:solidFill>
                          <a:srgbClr val="009EC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solidFill>
                            <a:srgbClr val="009EC2"/>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1100" dirty="0">
                        <a:solidFill>
                          <a:srgbClr val="009EC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9EC2"/>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solidFill>
                            <a:srgbClr val="009EC2"/>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1100" dirty="0">
                        <a:solidFill>
                          <a:srgbClr val="009EC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9EC2"/>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9EC2"/>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solidFill>
                            <a:srgbClr val="009EC2"/>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1100" dirty="0">
                        <a:solidFill>
                          <a:srgbClr val="009EC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9470">
                <a:tc>
                  <a:txBody>
                    <a:bodyPr/>
                    <a:lstStyle/>
                    <a:p>
                      <a:pPr marL="0" marR="0">
                        <a:lnSpc>
                          <a:spcPct val="107000"/>
                        </a:lnSpc>
                        <a:spcBef>
                          <a:spcPts val="0"/>
                        </a:spcBef>
                        <a:spcAft>
                          <a:spcPts val="0"/>
                        </a:spcAft>
                      </a:pPr>
                      <a:r>
                        <a:rPr lang="en-US" sz="1400" b="0" dirty="0">
                          <a:effectLst/>
                          <a:latin typeface="Calibri" panose="020F0502020204030204" pitchFamily="34" charset="0"/>
                          <a:ea typeface="Calibri" panose="020F0502020204030204" pitchFamily="34" charset="0"/>
                          <a:cs typeface="Times New Roman" panose="02020603050405020304" pitchFamily="18" charset="0"/>
                        </a:rPr>
                        <a:t>Centers for Disease Control (CDC):  New Definition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solidFill>
                            <a:srgbClr val="009EC2"/>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1100" dirty="0">
                        <a:solidFill>
                          <a:srgbClr val="009EC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solidFill>
                            <a:srgbClr val="009EC2"/>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1100" dirty="0">
                        <a:solidFill>
                          <a:srgbClr val="009EC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solidFill>
                            <a:srgbClr val="009EC2"/>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1100" dirty="0">
                        <a:solidFill>
                          <a:srgbClr val="009EC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solidFill>
                            <a:srgbClr val="009EC2"/>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1100" dirty="0">
                        <a:solidFill>
                          <a:srgbClr val="009EC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9EC2"/>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solidFill>
                            <a:srgbClr val="009EC2"/>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1100" dirty="0">
                        <a:solidFill>
                          <a:srgbClr val="009EC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9EC2"/>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solidFill>
                            <a:srgbClr val="009EC2"/>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1100" dirty="0">
                        <a:solidFill>
                          <a:srgbClr val="009EC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solidFill>
                            <a:srgbClr val="009EC2"/>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1100" dirty="0">
                        <a:solidFill>
                          <a:srgbClr val="009EC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9EC2"/>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8937">
                <a:tc>
                  <a:txBody>
                    <a:bodyPr/>
                    <a:lstStyle/>
                    <a:p>
                      <a:pPr marL="0" marR="0">
                        <a:lnSpc>
                          <a:spcPct val="107000"/>
                        </a:lnSpc>
                        <a:spcBef>
                          <a:spcPts val="0"/>
                        </a:spcBef>
                        <a:spcAft>
                          <a:spcPts val="0"/>
                        </a:spcAft>
                      </a:pPr>
                      <a:r>
                        <a:rPr lang="en-US" sz="1400" b="0" dirty="0">
                          <a:effectLst/>
                          <a:latin typeface="Calibri" panose="020F0502020204030204" pitchFamily="34" charset="0"/>
                          <a:ea typeface="Calibri" panose="020F0502020204030204" pitchFamily="34" charset="0"/>
                          <a:cs typeface="Times New Roman" panose="02020603050405020304" pitchFamily="18" charset="0"/>
                        </a:rPr>
                        <a:t>Hospitals in Europe Link for Infection Control Through Surveillance (HELICS) Criteria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solidFill>
                            <a:srgbClr val="009EC2"/>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1100" dirty="0">
                        <a:solidFill>
                          <a:srgbClr val="009EC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9EC2"/>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solidFill>
                            <a:srgbClr val="009EC2"/>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1100" dirty="0">
                        <a:solidFill>
                          <a:srgbClr val="009EC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9EC2"/>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solidFill>
                            <a:srgbClr val="009EC2"/>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1100" dirty="0">
                        <a:solidFill>
                          <a:srgbClr val="009EC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9EC2"/>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solidFill>
                            <a:srgbClr val="009EC2"/>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1100" dirty="0">
                        <a:solidFill>
                          <a:srgbClr val="009EC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9EC2"/>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9EC2"/>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solidFill>
                            <a:srgbClr val="009EC2"/>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1100" dirty="0">
                        <a:solidFill>
                          <a:srgbClr val="009EC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9470">
                <a:tc>
                  <a:txBody>
                    <a:bodyPr/>
                    <a:lstStyle/>
                    <a:p>
                      <a:pPr marL="0" marR="0">
                        <a:lnSpc>
                          <a:spcPct val="107000"/>
                        </a:lnSpc>
                        <a:spcBef>
                          <a:spcPts val="0"/>
                        </a:spcBef>
                        <a:spcAft>
                          <a:spcPts val="0"/>
                        </a:spcAft>
                      </a:pPr>
                      <a:r>
                        <a:rPr lang="en-US" sz="1400" b="0" dirty="0">
                          <a:effectLst/>
                          <a:latin typeface="Calibri" panose="020F0502020204030204" pitchFamily="34" charset="0"/>
                          <a:ea typeface="Calibri" panose="020F0502020204030204" pitchFamily="34" charset="0"/>
                          <a:cs typeface="Times New Roman" panose="02020603050405020304" pitchFamily="18" charset="0"/>
                        </a:rPr>
                        <a:t>American College of Chest Physicians (ACCP) Criteria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solidFill>
                            <a:srgbClr val="009EC2"/>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1100" dirty="0">
                        <a:solidFill>
                          <a:srgbClr val="009EC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9EC2"/>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solidFill>
                            <a:srgbClr val="009EC2"/>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1100" dirty="0">
                        <a:solidFill>
                          <a:srgbClr val="009EC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solidFill>
                            <a:srgbClr val="009EC2"/>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1100" dirty="0">
                        <a:solidFill>
                          <a:srgbClr val="009EC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9EC2"/>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9EC2"/>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solidFill>
                            <a:srgbClr val="009EC2"/>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1100" dirty="0">
                        <a:solidFill>
                          <a:srgbClr val="009EC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9EC2"/>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9EC2"/>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solidFill>
                            <a:srgbClr val="009EC2"/>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1100" dirty="0">
                        <a:solidFill>
                          <a:srgbClr val="009EC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9470">
                <a:tc>
                  <a:txBody>
                    <a:bodyPr/>
                    <a:lstStyle/>
                    <a:p>
                      <a:pPr marL="0" marR="0">
                        <a:lnSpc>
                          <a:spcPct val="107000"/>
                        </a:lnSpc>
                        <a:spcBef>
                          <a:spcPts val="0"/>
                        </a:spcBef>
                        <a:spcAft>
                          <a:spcPts val="0"/>
                        </a:spcAft>
                      </a:pPr>
                      <a:r>
                        <a:rPr lang="en-US" sz="1400" b="0" dirty="0">
                          <a:effectLst/>
                          <a:latin typeface="Calibri" panose="020F0502020204030204" pitchFamily="34" charset="0"/>
                          <a:ea typeface="Calibri" panose="020F0502020204030204" pitchFamily="34" charset="0"/>
                          <a:cs typeface="Times New Roman" panose="02020603050405020304" pitchFamily="18" charset="0"/>
                        </a:rPr>
                        <a:t>Clinical Pulmonary Infection Score (CPIS)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solidFill>
                            <a:srgbClr val="009EC2"/>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1100" dirty="0">
                        <a:solidFill>
                          <a:srgbClr val="009EC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solidFill>
                            <a:srgbClr val="009EC2"/>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1100" dirty="0">
                        <a:solidFill>
                          <a:srgbClr val="009EC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solidFill>
                            <a:srgbClr val="009EC2"/>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1100" dirty="0">
                        <a:solidFill>
                          <a:srgbClr val="009EC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solidFill>
                            <a:srgbClr val="009EC2"/>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1100" dirty="0">
                        <a:solidFill>
                          <a:srgbClr val="009EC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solidFill>
                            <a:srgbClr val="009EC2"/>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1100" dirty="0">
                        <a:solidFill>
                          <a:srgbClr val="009EC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9EC2"/>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solidFill>
                            <a:srgbClr val="009EC2"/>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1100" dirty="0">
                        <a:solidFill>
                          <a:srgbClr val="009EC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9EC2"/>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9EC2"/>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solidFill>
                            <a:srgbClr val="009EC2"/>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1100" dirty="0">
                        <a:solidFill>
                          <a:srgbClr val="009EC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9470">
                <a:tc>
                  <a:txBody>
                    <a:bodyPr/>
                    <a:lstStyle/>
                    <a:p>
                      <a:pPr marL="0" marR="0">
                        <a:lnSpc>
                          <a:spcPct val="107000"/>
                        </a:lnSpc>
                        <a:spcBef>
                          <a:spcPts val="0"/>
                        </a:spcBef>
                        <a:spcAft>
                          <a:spcPts val="0"/>
                        </a:spcAft>
                      </a:pPr>
                      <a:r>
                        <a:rPr lang="en-US" sz="1400" b="0" dirty="0">
                          <a:effectLst/>
                          <a:latin typeface="Calibri" panose="020F0502020204030204" pitchFamily="34" charset="0"/>
                          <a:ea typeface="Calibri" panose="020F0502020204030204" pitchFamily="34" charset="0"/>
                          <a:cs typeface="Times New Roman" panose="02020603050405020304" pitchFamily="18" charset="0"/>
                        </a:rPr>
                        <a:t>Johanson Clinical Criteria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solidFill>
                            <a:srgbClr val="009EC2"/>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1100" dirty="0">
                        <a:solidFill>
                          <a:srgbClr val="009EC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9EC2"/>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solidFill>
                            <a:srgbClr val="009EC2"/>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1100" dirty="0">
                        <a:solidFill>
                          <a:srgbClr val="009EC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9EC2"/>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9EC2"/>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9EC2"/>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solidFill>
                            <a:srgbClr val="009EC2"/>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1100" dirty="0">
                        <a:solidFill>
                          <a:srgbClr val="009EC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9EC2"/>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9EC2"/>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solidFill>
                            <a:srgbClr val="009EC2"/>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1100" dirty="0">
                        <a:solidFill>
                          <a:srgbClr val="009EC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5"/>
          <p:cNvSpPr/>
          <p:nvPr/>
        </p:nvSpPr>
        <p:spPr>
          <a:xfrm>
            <a:off x="4512277" y="5867400"/>
            <a:ext cx="4572000" cy="415498"/>
          </a:xfrm>
          <a:prstGeom prst="rect">
            <a:avLst/>
          </a:prstGeom>
        </p:spPr>
        <p:txBody>
          <a:bodyPr>
            <a:spAutoFit/>
          </a:bodyPr>
          <a:lstStyle/>
          <a:p>
            <a:pPr>
              <a:spcBef>
                <a:spcPts val="600"/>
              </a:spcBef>
            </a:pPr>
            <a:r>
              <a:rPr lang="en-US" sz="1050" dirty="0" smtClean="0"/>
              <a:t>14. Ego </a:t>
            </a:r>
            <a:r>
              <a:rPr lang="en-US" sz="1050" dirty="0"/>
              <a:t>A, Preiser JC, Vincent JL. Impact of diagnostic criteria on the incidence of ventilator-associated pneumonia. Chest. 2015; 147(2):347-55. PMID: 25340476.</a:t>
            </a:r>
          </a:p>
        </p:txBody>
      </p:sp>
    </p:spTree>
    <p:extLst>
      <p:ext uri="{BB962C8B-B14F-4D97-AF65-F5344CB8AC3E}">
        <p14:creationId xmlns:p14="http://schemas.microsoft.com/office/powerpoint/2010/main" val="40674230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678"/>
            <a:ext cx="9144000" cy="807522"/>
          </a:xfrm>
        </p:spPr>
        <p:txBody>
          <a:bodyPr>
            <a:normAutofit/>
          </a:bodyPr>
          <a:lstStyle/>
          <a:p>
            <a:r>
              <a:rPr lang="en-US" dirty="0">
                <a:solidFill>
                  <a:schemeClr val="bg1"/>
                </a:solidFill>
              </a:rPr>
              <a:t>Impact of Diagnostic Criteria on VAP </a:t>
            </a:r>
            <a:r>
              <a:rPr lang="en-US" dirty="0" smtClean="0">
                <a:solidFill>
                  <a:schemeClr val="bg1"/>
                </a:solidFill>
              </a:rPr>
              <a:t>Prevalence</a:t>
            </a:r>
            <a:r>
              <a:rPr lang="en-US" baseline="30000" dirty="0" smtClean="0">
                <a:solidFill>
                  <a:schemeClr val="bg1"/>
                </a:solidFill>
              </a:rPr>
              <a:t>14</a:t>
            </a:r>
            <a:endParaRPr lang="en-US" baseline="30000" dirty="0">
              <a:solidFill>
                <a:schemeClr val="bg1"/>
              </a:solidFill>
            </a:endParaRPr>
          </a:p>
        </p:txBody>
      </p:sp>
      <p:pic>
        <p:nvPicPr>
          <p:cNvPr id="4" name="Picture 3" descr="Bar graph illustrating the differing number of VAPs based on the six different VAP definitions" title="Number of VAP"/>
          <p:cNvPicPr>
            <a:picLocks noChangeAspect="1"/>
          </p:cNvPicPr>
          <p:nvPr/>
        </p:nvPicPr>
        <p:blipFill>
          <a:blip r:embed="rId3"/>
          <a:stretch>
            <a:fillRect/>
          </a:stretch>
        </p:blipFill>
        <p:spPr>
          <a:xfrm>
            <a:off x="514964" y="762000"/>
            <a:ext cx="8153400" cy="4911196"/>
          </a:xfrm>
          <a:prstGeom prst="rect">
            <a:avLst/>
          </a:prstGeom>
        </p:spPr>
      </p:pic>
      <p:sp>
        <p:nvSpPr>
          <p:cNvPr id="5" name="Rectangle 4"/>
          <p:cNvSpPr/>
          <p:nvPr/>
        </p:nvSpPr>
        <p:spPr>
          <a:xfrm>
            <a:off x="5105400" y="5936971"/>
            <a:ext cx="3972232" cy="577081"/>
          </a:xfrm>
          <a:prstGeom prst="rect">
            <a:avLst/>
          </a:prstGeom>
        </p:spPr>
        <p:txBody>
          <a:bodyPr wrap="square">
            <a:spAutoFit/>
          </a:bodyPr>
          <a:lstStyle/>
          <a:p>
            <a:pPr>
              <a:spcBef>
                <a:spcPts val="600"/>
              </a:spcBef>
            </a:pPr>
            <a:r>
              <a:rPr lang="en-US" sz="1050" dirty="0" smtClean="0"/>
              <a:t>14. Ego </a:t>
            </a:r>
            <a:r>
              <a:rPr lang="en-US" sz="1050" dirty="0"/>
              <a:t>A, Preiser JC, Vincent JL. Impact of diagnostic criteria on the incidence of ventilator-associated pneumonia. Chest. 2015; 147(2):347-55. PMID: 25340476.</a:t>
            </a:r>
          </a:p>
        </p:txBody>
      </p:sp>
      <p:sp>
        <p:nvSpPr>
          <p:cNvPr id="3" name="TextBox 2"/>
          <p:cNvSpPr txBox="1"/>
          <p:nvPr/>
        </p:nvSpPr>
        <p:spPr>
          <a:xfrm>
            <a:off x="519880" y="5559944"/>
            <a:ext cx="8342672" cy="400110"/>
          </a:xfrm>
          <a:prstGeom prst="rect">
            <a:avLst/>
          </a:prstGeom>
          <a:noFill/>
        </p:spPr>
        <p:txBody>
          <a:bodyPr wrap="square" rtlCol="0">
            <a:spAutoFit/>
          </a:bodyPr>
          <a:lstStyle/>
          <a:p>
            <a:r>
              <a:rPr lang="en-US" sz="1000" dirty="0"/>
              <a:t>ACCP = American College of </a:t>
            </a:r>
            <a:r>
              <a:rPr lang="en-US" sz="1000" dirty="0" smtClean="0"/>
              <a:t>Chest Physicians; CDC = Centers for Disease Control and Prevention; </a:t>
            </a:r>
            <a:r>
              <a:rPr lang="en-US" sz="1000" dirty="0"/>
              <a:t>CPIS = Clinical Pulmonary Infection </a:t>
            </a:r>
            <a:r>
              <a:rPr lang="en-US" sz="1000" dirty="0" smtClean="0"/>
              <a:t>Score; HELICS = Hospitals in Europe Link for Infection Control through Surveillance; Johanson Clinical Criteria</a:t>
            </a:r>
            <a:endParaRPr lang="en-US" sz="1000" dirty="0"/>
          </a:p>
        </p:txBody>
      </p:sp>
    </p:spTree>
    <p:extLst>
      <p:ext uri="{BB962C8B-B14F-4D97-AF65-F5344CB8AC3E}">
        <p14:creationId xmlns:p14="http://schemas.microsoft.com/office/powerpoint/2010/main" val="5912101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Inconsistency in </a:t>
            </a:r>
            <a:r>
              <a:rPr lang="en-US" dirty="0">
                <a:solidFill>
                  <a:schemeClr val="bg1"/>
                </a:solidFill>
              </a:rPr>
              <a:t>VAP </a:t>
            </a:r>
            <a:r>
              <a:rPr lang="en-US" dirty="0" smtClean="0">
                <a:solidFill>
                  <a:schemeClr val="bg1"/>
                </a:solidFill>
              </a:rPr>
              <a:t>Diagnoses</a:t>
            </a:r>
            <a:r>
              <a:rPr lang="en-US" baseline="30000" dirty="0" smtClean="0">
                <a:solidFill>
                  <a:schemeClr val="bg1"/>
                </a:solidFill>
              </a:rPr>
              <a:t>15</a:t>
            </a:r>
            <a:endParaRPr lang="en-US" baseline="30000" dirty="0">
              <a:solidFill>
                <a:schemeClr val="bg1"/>
              </a:solidFill>
            </a:endParaRPr>
          </a:p>
        </p:txBody>
      </p:sp>
      <p:graphicFrame>
        <p:nvGraphicFramePr>
          <p:cNvPr id="6" name="Content Placeholder 5" descr="Highlights of a French study showing that only a minority of patients who appeared to have VAP actually had VAP" title="Inconsistency of VAP Diagnoses"/>
          <p:cNvGraphicFramePr>
            <a:graphicFrameLocks noGrp="1"/>
          </p:cNvGraphicFramePr>
          <p:nvPr>
            <p:ph idx="1"/>
            <p:extLst>
              <p:ext uri="{D42A27DB-BD31-4B8C-83A1-F6EECF244321}">
                <p14:modId xmlns:p14="http://schemas.microsoft.com/office/powerpoint/2010/main" val="2811990140"/>
              </p:ext>
            </p:extLst>
          </p:nvPr>
        </p:nvGraphicFramePr>
        <p:xfrm>
          <a:off x="457200" y="1143000"/>
          <a:ext cx="8305800" cy="4114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4547286" y="5791200"/>
            <a:ext cx="4572000" cy="553998"/>
          </a:xfrm>
          <a:prstGeom prst="rect">
            <a:avLst/>
          </a:prstGeom>
        </p:spPr>
        <p:txBody>
          <a:bodyPr>
            <a:spAutoFit/>
          </a:bodyPr>
          <a:lstStyle/>
          <a:p>
            <a:pPr>
              <a:spcBef>
                <a:spcPts val="600"/>
              </a:spcBef>
            </a:pPr>
            <a:r>
              <a:rPr lang="en-US" sz="1000" dirty="0" smtClean="0"/>
              <a:t>15. Fagon </a:t>
            </a:r>
            <a:r>
              <a:rPr lang="en-US" sz="1000" dirty="0"/>
              <a:t>JY, Chastre J, Hance AJ, et al. Evaluation of clinical judgment in the identification and treatment of nosocomial pneumonia in ventilated patients. Chest. 1993; 103(2):547-53. PMID: 8432152.</a:t>
            </a:r>
          </a:p>
        </p:txBody>
      </p:sp>
    </p:spTree>
    <p:extLst>
      <p:ext uri="{BB962C8B-B14F-4D97-AF65-F5344CB8AC3E}">
        <p14:creationId xmlns:p14="http://schemas.microsoft.com/office/powerpoint/2010/main" val="20225432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descr="The clinical diagnosis for VAP is simply poor, that as much as we think we might be able to tell who does and does not have pneumonia, the evaluation studies do not support that belief. Forty-two percent of physicians disagreed on presence or absence of VAP in 35/84 of patients, 28 percent of the most accurate doctors missed true VAPs, 20 percent of patients misdiagnosed with VAP from both groups, and 50 percent of the least accurate doctors missed true VAPs&#10;" title="Clinical diagnosis for VAP"/>
          <p:cNvGraphicFramePr/>
          <p:nvPr>
            <p:extLst>
              <p:ext uri="{D42A27DB-BD31-4B8C-83A1-F6EECF244321}">
                <p14:modId xmlns:p14="http://schemas.microsoft.com/office/powerpoint/2010/main" val="3840815933"/>
              </p:ext>
            </p:extLst>
          </p:nvPr>
        </p:nvGraphicFramePr>
        <p:xfrm>
          <a:off x="533400" y="762000"/>
          <a:ext cx="7535562"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dirty="0" smtClean="0">
                <a:solidFill>
                  <a:schemeClr val="bg1"/>
                </a:solidFill>
              </a:rPr>
              <a:t>Inconsistency in </a:t>
            </a:r>
            <a:r>
              <a:rPr lang="en-US" dirty="0">
                <a:solidFill>
                  <a:schemeClr val="bg1"/>
                </a:solidFill>
              </a:rPr>
              <a:t>VAP </a:t>
            </a:r>
            <a:r>
              <a:rPr lang="en-US" dirty="0" smtClean="0">
                <a:solidFill>
                  <a:schemeClr val="bg1"/>
                </a:solidFill>
              </a:rPr>
              <a:t>Diagnoses</a:t>
            </a:r>
            <a:r>
              <a:rPr lang="en-US" baseline="30000" dirty="0" smtClean="0">
                <a:solidFill>
                  <a:schemeClr val="bg1"/>
                </a:solidFill>
              </a:rPr>
              <a:t>15</a:t>
            </a:r>
            <a:endParaRPr lang="en-US" baseline="30000" dirty="0">
              <a:solidFill>
                <a:schemeClr val="bg1"/>
              </a:solidFill>
            </a:endParaRPr>
          </a:p>
        </p:txBody>
      </p:sp>
      <p:sp>
        <p:nvSpPr>
          <p:cNvPr id="5" name="Rectangle 4"/>
          <p:cNvSpPr/>
          <p:nvPr/>
        </p:nvSpPr>
        <p:spPr>
          <a:xfrm>
            <a:off x="5715000" y="5791200"/>
            <a:ext cx="3404286" cy="707886"/>
          </a:xfrm>
          <a:prstGeom prst="rect">
            <a:avLst/>
          </a:prstGeom>
        </p:spPr>
        <p:txBody>
          <a:bodyPr wrap="square">
            <a:spAutoFit/>
          </a:bodyPr>
          <a:lstStyle/>
          <a:p>
            <a:pPr>
              <a:spcBef>
                <a:spcPts val="600"/>
              </a:spcBef>
            </a:pPr>
            <a:r>
              <a:rPr lang="en-US" sz="1000" dirty="0" smtClean="0"/>
              <a:t>15. Fagon </a:t>
            </a:r>
            <a:r>
              <a:rPr lang="en-US" sz="1000" dirty="0"/>
              <a:t>JY, Chastre J, Hance AJ, et al. Evaluation of clinical judgment in the identification and treatment of nosocomial pneumonia in ventilated patients. Chest. </a:t>
            </a:r>
            <a:r>
              <a:rPr lang="en-US" sz="1000" dirty="0" smtClean="0"/>
              <a:t>1993;103(2</a:t>
            </a:r>
            <a:r>
              <a:rPr lang="en-US" sz="1000" dirty="0"/>
              <a:t>):547-53. PMID: 8432152.</a:t>
            </a:r>
          </a:p>
        </p:txBody>
      </p:sp>
    </p:spTree>
    <p:extLst>
      <p:ext uri="{BB962C8B-B14F-4D97-AF65-F5344CB8AC3E}">
        <p14:creationId xmlns:p14="http://schemas.microsoft.com/office/powerpoint/2010/main" val="29341078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86200"/>
            <a:ext cx="7772400" cy="796636"/>
          </a:xfrm>
        </p:spPr>
        <p:txBody>
          <a:bodyPr>
            <a:noAutofit/>
          </a:bodyPr>
          <a:lstStyle/>
          <a:p>
            <a:pPr algn="l"/>
            <a:r>
              <a:rPr lang="en-US" sz="3600" b="1" dirty="0" smtClean="0">
                <a:solidFill>
                  <a:srgbClr val="009EC2"/>
                </a:solidFill>
              </a:rPr>
              <a:t/>
            </a:r>
            <a:br>
              <a:rPr lang="en-US" sz="3600" b="1" dirty="0" smtClean="0">
                <a:solidFill>
                  <a:srgbClr val="009EC2"/>
                </a:solidFill>
              </a:rPr>
            </a:br>
            <a:r>
              <a:rPr lang="en-US" sz="3600" b="1" dirty="0" smtClean="0">
                <a:solidFill>
                  <a:srgbClr val="009EC2"/>
                </a:solidFill>
              </a:rPr>
              <a:t>DIAGNOSING A POTENTIAL VAC</a:t>
            </a:r>
            <a:endParaRPr lang="en-US" sz="3600" b="1" dirty="0">
              <a:solidFill>
                <a:srgbClr val="009EC2"/>
              </a:solidFill>
            </a:endParaRPr>
          </a:p>
        </p:txBody>
      </p:sp>
      <p:sp>
        <p:nvSpPr>
          <p:cNvPr id="6" name="Subtitle 1"/>
          <p:cNvSpPr>
            <a:spLocks noGrp="1"/>
          </p:cNvSpPr>
          <p:nvPr>
            <p:ph type="subTitle" idx="1"/>
          </p:nvPr>
        </p:nvSpPr>
        <p:spPr>
          <a:xfrm>
            <a:off x="952500" y="0"/>
            <a:ext cx="7239000" cy="1752600"/>
          </a:xfrm>
        </p:spPr>
        <p:txBody>
          <a:bodyPr anchor="ctr">
            <a:normAutofit/>
          </a:bodyPr>
          <a:lstStyle/>
          <a:p>
            <a:pPr>
              <a:spcBef>
                <a:spcPts val="0"/>
              </a:spcBef>
              <a:spcAft>
                <a:spcPts val="1800"/>
              </a:spcAft>
            </a:pPr>
            <a:r>
              <a:rPr lang="en-US" sz="4000" dirty="0">
                <a:solidFill>
                  <a:schemeClr val="bg1"/>
                </a:solidFill>
              </a:rPr>
              <a:t>AHRQ Safety Program for </a:t>
            </a:r>
            <a:r>
              <a:rPr lang="en-US" sz="4000" dirty="0" smtClean="0">
                <a:solidFill>
                  <a:schemeClr val="bg1"/>
                </a:solidFill>
              </a:rPr>
              <a:t>Mechanically Ventilated Patients</a:t>
            </a:r>
          </a:p>
        </p:txBody>
      </p:sp>
    </p:spTree>
    <p:extLst>
      <p:ext uri="{BB962C8B-B14F-4D97-AF65-F5344CB8AC3E}">
        <p14:creationId xmlns:p14="http://schemas.microsoft.com/office/powerpoint/2010/main" val="36868995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Let’s Find a VAC</a:t>
            </a:r>
            <a:endParaRPr lang="en-US" dirty="0"/>
          </a:p>
        </p:txBody>
      </p:sp>
      <p:sp>
        <p:nvSpPr>
          <p:cNvPr id="3" name="Content Placeholder 2"/>
          <p:cNvSpPr>
            <a:spLocks noGrp="1"/>
          </p:cNvSpPr>
          <p:nvPr>
            <p:ph idx="1"/>
          </p:nvPr>
        </p:nvSpPr>
        <p:spPr/>
        <p:txBody>
          <a:bodyPr/>
          <a:lstStyle/>
          <a:p>
            <a:pPr>
              <a:spcAft>
                <a:spcPts val="1200"/>
              </a:spcAft>
            </a:pPr>
            <a:r>
              <a:rPr lang="en-US" dirty="0"/>
              <a:t>Daily minimum PEEP values increase ≥ 3 cm water over daily minimum for the preceding 2 calendar </a:t>
            </a:r>
            <a:r>
              <a:rPr lang="en-US" dirty="0" smtClean="0"/>
              <a:t>days</a:t>
            </a:r>
            <a:endParaRPr lang="en-US" sz="3200" dirty="0" smtClean="0"/>
          </a:p>
          <a:p>
            <a:pPr>
              <a:spcAft>
                <a:spcPts val="1200"/>
              </a:spcAft>
            </a:pPr>
            <a:r>
              <a:rPr lang="en-US" sz="3200" dirty="0" smtClean="0"/>
              <a:t>Daily </a:t>
            </a:r>
            <a:r>
              <a:rPr lang="en-US" sz="3200" dirty="0"/>
              <a:t>minimum FiO</a:t>
            </a:r>
            <a:r>
              <a:rPr lang="en-US" sz="3200" baseline="-25000" dirty="0"/>
              <a:t>2</a:t>
            </a:r>
            <a:r>
              <a:rPr lang="en-US" sz="3200" dirty="0"/>
              <a:t> values increase ≥ 0.20 over daily minimum for preceding 2 calendar days </a:t>
            </a:r>
          </a:p>
        </p:txBody>
      </p:sp>
    </p:spTree>
    <p:extLst>
      <p:ext uri="{BB962C8B-B14F-4D97-AF65-F5344CB8AC3E}">
        <p14:creationId xmlns:p14="http://schemas.microsoft.com/office/powerpoint/2010/main" val="3702776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a:t>
            </a:r>
            <a:r>
              <a:rPr lang="en-US" dirty="0"/>
              <a:t>1 – PEEP</a:t>
            </a:r>
          </a:p>
        </p:txBody>
      </p:sp>
      <p:graphicFrame>
        <p:nvGraphicFramePr>
          <p:cNvPr id="7" name="Table 6" descr="A table showing mechanically ventilated days, minimum PEEP value, and minimum FiO2 over ten days." title="VAC table"/>
          <p:cNvGraphicFramePr>
            <a:graphicFrameLocks noGrp="1"/>
          </p:cNvGraphicFramePr>
          <p:nvPr>
            <p:extLst>
              <p:ext uri="{D42A27DB-BD31-4B8C-83A1-F6EECF244321}">
                <p14:modId xmlns:p14="http://schemas.microsoft.com/office/powerpoint/2010/main" val="4269208306"/>
              </p:ext>
            </p:extLst>
          </p:nvPr>
        </p:nvGraphicFramePr>
        <p:xfrm>
          <a:off x="3581400" y="1219200"/>
          <a:ext cx="4876798" cy="4718304"/>
        </p:xfrm>
        <a:graphic>
          <a:graphicData uri="http://schemas.openxmlformats.org/drawingml/2006/table">
            <a:tbl>
              <a:tblPr/>
              <a:tblGrid>
                <a:gridCol w="1566333"/>
                <a:gridCol w="1752600"/>
                <a:gridCol w="1557865"/>
              </a:tblGrid>
              <a:tr h="512064">
                <a:tc>
                  <a:txBody>
                    <a:bodyPr/>
                    <a:lstStyle/>
                    <a:p>
                      <a:pPr marL="0" marR="0" algn="ctr">
                        <a:lnSpc>
                          <a:spcPct val="115000"/>
                        </a:lnSpc>
                        <a:spcBef>
                          <a:spcPts val="0"/>
                        </a:spcBef>
                        <a:spcAft>
                          <a:spcPts val="0"/>
                        </a:spcAft>
                      </a:pPr>
                      <a:r>
                        <a:rPr lang="en-US" sz="2400" b="1" dirty="0" smtClean="0">
                          <a:latin typeface="Calibri"/>
                          <a:ea typeface="Calibri"/>
                          <a:cs typeface="Times New Roman"/>
                        </a:rPr>
                        <a:t>MV Day</a:t>
                      </a:r>
                      <a:endParaRPr lang="en-US" sz="2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lnSpc>
                          <a:spcPct val="115000"/>
                        </a:lnSpc>
                        <a:spcBef>
                          <a:spcPts val="0"/>
                        </a:spcBef>
                        <a:spcAft>
                          <a:spcPts val="0"/>
                        </a:spcAft>
                      </a:pPr>
                      <a:r>
                        <a:rPr lang="en-US" sz="2400" b="1" dirty="0" smtClean="0">
                          <a:latin typeface="Calibri"/>
                          <a:ea typeface="Calibri"/>
                          <a:cs typeface="Times New Roman"/>
                        </a:rPr>
                        <a:t>Min </a:t>
                      </a:r>
                      <a:r>
                        <a:rPr lang="en-US" sz="2400" b="1" dirty="0">
                          <a:latin typeface="Calibri"/>
                          <a:ea typeface="Calibri"/>
                          <a:cs typeface="Times New Roman"/>
                        </a:rPr>
                        <a:t>PEEP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lnSpc>
                          <a:spcPct val="115000"/>
                        </a:lnSpc>
                        <a:spcBef>
                          <a:spcPts val="0"/>
                        </a:spcBef>
                        <a:spcAft>
                          <a:spcPts val="0"/>
                        </a:spcAft>
                      </a:pPr>
                      <a:r>
                        <a:rPr lang="en-US" sz="2400" b="1" dirty="0">
                          <a:latin typeface="Calibri"/>
                          <a:ea typeface="Calibri"/>
                          <a:cs typeface="Times New Roman"/>
                        </a:rPr>
                        <a:t>Min FiO</a:t>
                      </a:r>
                      <a:r>
                        <a:rPr lang="en-US" sz="2400" b="1" baseline="-25000" dirty="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r h="420624">
                <a:tc>
                  <a:txBody>
                    <a:bodyPr/>
                    <a:lstStyle/>
                    <a:p>
                      <a:pPr marL="0" marR="0" algn="ctr">
                        <a:lnSpc>
                          <a:spcPct val="115000"/>
                        </a:lnSpc>
                        <a:spcBef>
                          <a:spcPts val="0"/>
                        </a:spcBef>
                        <a:spcAft>
                          <a:spcPts val="0"/>
                        </a:spcAft>
                      </a:pPr>
                      <a:r>
                        <a:rPr lang="en-US" sz="2400" dirty="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457200" rtl="0" eaLnBrk="1" latinLnBrk="0" hangingPunct="1">
                        <a:lnSpc>
                          <a:spcPct val="115000"/>
                        </a:lnSpc>
                        <a:spcBef>
                          <a:spcPts val="0"/>
                        </a:spcBef>
                        <a:spcAft>
                          <a:spcPts val="0"/>
                        </a:spcAft>
                      </a:pPr>
                      <a:r>
                        <a:rPr lang="en-US" sz="2400" kern="1200" dirty="0">
                          <a:solidFill>
                            <a:schemeClr val="tx1"/>
                          </a:solidFill>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latin typeface="Calibri"/>
                          <a:ea typeface="Calibri"/>
                          <a:cs typeface="Times New Roman"/>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r h="420624">
                <a:tc>
                  <a:txBody>
                    <a:bodyPr/>
                    <a:lstStyle/>
                    <a:p>
                      <a:pPr marL="0" marR="0" algn="ctr">
                        <a:lnSpc>
                          <a:spcPct val="115000"/>
                        </a:lnSpc>
                        <a:spcBef>
                          <a:spcPts val="0"/>
                        </a:spcBef>
                        <a:spcAft>
                          <a:spcPts val="0"/>
                        </a:spcAft>
                      </a:pPr>
                      <a:r>
                        <a:rPr lang="en-US" sz="2400" dirty="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457200" rtl="0" eaLnBrk="1" latinLnBrk="0" hangingPunct="1">
                        <a:lnSpc>
                          <a:spcPct val="115000"/>
                        </a:lnSpc>
                        <a:spcBef>
                          <a:spcPts val="0"/>
                        </a:spcBef>
                        <a:spcAft>
                          <a:spcPts val="0"/>
                        </a:spcAft>
                      </a:pPr>
                      <a:r>
                        <a:rPr lang="en-US" sz="2400" kern="1200" dirty="0">
                          <a:solidFill>
                            <a:schemeClr val="tx1"/>
                          </a:solidFill>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latin typeface="Calibri"/>
                          <a:ea typeface="Calibri"/>
                          <a:cs typeface="Times New Roman"/>
                        </a:rPr>
                        <a:t>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r h="420624">
                <a:tc>
                  <a:txBody>
                    <a:bodyPr/>
                    <a:lstStyle/>
                    <a:p>
                      <a:pPr marL="0" marR="0" algn="ctr">
                        <a:lnSpc>
                          <a:spcPct val="115000"/>
                        </a:lnSpc>
                        <a:spcBef>
                          <a:spcPts val="0"/>
                        </a:spcBef>
                        <a:spcAft>
                          <a:spcPts val="0"/>
                        </a:spcAft>
                      </a:pPr>
                      <a:r>
                        <a:rPr lang="en-US" sz="2400" dirty="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457200" rtl="0" eaLnBrk="1" latinLnBrk="0" hangingPunct="1">
                        <a:lnSpc>
                          <a:spcPct val="115000"/>
                        </a:lnSpc>
                        <a:spcBef>
                          <a:spcPts val="0"/>
                        </a:spcBef>
                        <a:spcAft>
                          <a:spcPts val="0"/>
                        </a:spcAft>
                      </a:pPr>
                      <a:r>
                        <a:rPr lang="en-US" sz="2400" kern="1200" dirty="0">
                          <a:solidFill>
                            <a:schemeClr val="tx1"/>
                          </a:solidFill>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latin typeface="Calibri"/>
                          <a:ea typeface="Calibri"/>
                          <a:cs typeface="Times New Roman"/>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r h="420624">
                <a:tc>
                  <a:txBody>
                    <a:bodyPr/>
                    <a:lstStyle/>
                    <a:p>
                      <a:pPr marL="0" marR="0" algn="ctr">
                        <a:lnSpc>
                          <a:spcPct val="115000"/>
                        </a:lnSpc>
                        <a:spcBef>
                          <a:spcPts val="0"/>
                        </a:spcBef>
                        <a:spcAft>
                          <a:spcPts val="0"/>
                        </a:spcAft>
                      </a:pPr>
                      <a:r>
                        <a:rPr lang="en-US" sz="2400" dirty="0">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457200" rtl="0" eaLnBrk="1" latinLnBrk="0" hangingPunct="1">
                        <a:lnSpc>
                          <a:spcPct val="115000"/>
                        </a:lnSpc>
                        <a:spcBef>
                          <a:spcPts val="0"/>
                        </a:spcBef>
                        <a:spcAft>
                          <a:spcPts val="0"/>
                        </a:spcAft>
                      </a:pPr>
                      <a:r>
                        <a:rPr lang="en-US" sz="2400" kern="1200" dirty="0">
                          <a:solidFill>
                            <a:schemeClr val="tx1"/>
                          </a:solidFill>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latin typeface="Calibri"/>
                          <a:ea typeface="Calibri"/>
                          <a:cs typeface="Times New Roman"/>
                        </a:rPr>
                        <a:t>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r h="420624">
                <a:tc>
                  <a:txBody>
                    <a:bodyPr/>
                    <a:lstStyle/>
                    <a:p>
                      <a:pPr marL="0" marR="0" algn="ctr">
                        <a:lnSpc>
                          <a:spcPct val="115000"/>
                        </a:lnSpc>
                        <a:spcBef>
                          <a:spcPts val="0"/>
                        </a:spcBef>
                        <a:spcAft>
                          <a:spcPts val="0"/>
                        </a:spcAft>
                      </a:pPr>
                      <a:r>
                        <a:rPr lang="en-US" sz="2400" dirty="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E6FF"/>
                    </a:solidFill>
                  </a:tcPr>
                </a:tc>
                <a:tc>
                  <a:txBody>
                    <a:bodyPr/>
                    <a:lstStyle/>
                    <a:p>
                      <a:pPr marL="0" marR="0" algn="ctr" defTabSz="457200" rtl="0" eaLnBrk="1" latinLnBrk="0" hangingPunct="1">
                        <a:lnSpc>
                          <a:spcPct val="115000"/>
                        </a:lnSpc>
                        <a:spcBef>
                          <a:spcPts val="0"/>
                        </a:spcBef>
                        <a:spcAft>
                          <a:spcPts val="0"/>
                        </a:spcAft>
                      </a:pPr>
                      <a:r>
                        <a:rPr lang="en-US" sz="2400" kern="1200" dirty="0">
                          <a:solidFill>
                            <a:schemeClr val="tx1"/>
                          </a:solidFill>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E6FF"/>
                    </a:solidFill>
                  </a:tcPr>
                </a:tc>
                <a:tc>
                  <a:txBody>
                    <a:bodyPr/>
                    <a:lstStyle/>
                    <a:p>
                      <a:pPr marL="0" marR="0" algn="ctr">
                        <a:lnSpc>
                          <a:spcPct val="115000"/>
                        </a:lnSpc>
                        <a:spcBef>
                          <a:spcPts val="0"/>
                        </a:spcBef>
                        <a:spcAft>
                          <a:spcPts val="0"/>
                        </a:spcAft>
                      </a:pPr>
                      <a:r>
                        <a:rPr lang="en-US" sz="2400" dirty="0">
                          <a:latin typeface="Calibri"/>
                          <a:ea typeface="Calibri"/>
                          <a:cs typeface="Times New Roman"/>
                        </a:rPr>
                        <a:t>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r h="420624">
                <a:tc>
                  <a:txBody>
                    <a:bodyPr/>
                    <a:lstStyle/>
                    <a:p>
                      <a:pPr marL="0" marR="0" algn="ctr">
                        <a:lnSpc>
                          <a:spcPct val="115000"/>
                        </a:lnSpc>
                        <a:spcBef>
                          <a:spcPts val="0"/>
                        </a:spcBef>
                        <a:spcAft>
                          <a:spcPts val="0"/>
                        </a:spcAft>
                      </a:pPr>
                      <a:r>
                        <a:rPr lang="en-US" sz="2400" dirty="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E6FF"/>
                    </a:solidFill>
                  </a:tcPr>
                </a:tc>
                <a:tc>
                  <a:txBody>
                    <a:bodyPr/>
                    <a:lstStyle/>
                    <a:p>
                      <a:pPr marL="0" marR="0" algn="ctr" defTabSz="457200" rtl="0" eaLnBrk="1" latinLnBrk="0" hangingPunct="1">
                        <a:lnSpc>
                          <a:spcPct val="115000"/>
                        </a:lnSpc>
                        <a:spcBef>
                          <a:spcPts val="0"/>
                        </a:spcBef>
                        <a:spcAft>
                          <a:spcPts val="0"/>
                        </a:spcAft>
                      </a:pPr>
                      <a:r>
                        <a:rPr lang="en-US" sz="2400" kern="1200" dirty="0">
                          <a:solidFill>
                            <a:schemeClr val="tx1"/>
                          </a:solidFill>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E6FF"/>
                    </a:solidFill>
                  </a:tcPr>
                </a:tc>
                <a:tc>
                  <a:txBody>
                    <a:bodyPr/>
                    <a:lstStyle/>
                    <a:p>
                      <a:pPr marL="0" marR="0" algn="ctr">
                        <a:lnSpc>
                          <a:spcPct val="115000"/>
                        </a:lnSpc>
                        <a:spcBef>
                          <a:spcPts val="0"/>
                        </a:spcBef>
                        <a:spcAft>
                          <a:spcPts val="0"/>
                        </a:spcAft>
                      </a:pPr>
                      <a:r>
                        <a:rPr lang="en-US" sz="2400" dirty="0">
                          <a:latin typeface="Calibri"/>
                          <a:ea typeface="Calibri"/>
                          <a:cs typeface="Times New Roman"/>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r h="420624">
                <a:tc>
                  <a:txBody>
                    <a:bodyPr/>
                    <a:lstStyle/>
                    <a:p>
                      <a:pPr marL="0" marR="0" algn="ctr">
                        <a:lnSpc>
                          <a:spcPct val="115000"/>
                        </a:lnSpc>
                        <a:spcBef>
                          <a:spcPts val="0"/>
                        </a:spcBef>
                        <a:spcAft>
                          <a:spcPts val="0"/>
                        </a:spcAft>
                      </a:pPr>
                      <a:r>
                        <a:rPr lang="en-US" sz="2400" dirty="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703"/>
                    </a:solidFill>
                  </a:tcPr>
                </a:tc>
                <a:tc>
                  <a:txBody>
                    <a:bodyPr/>
                    <a:lstStyle/>
                    <a:p>
                      <a:pPr marL="0" marR="0" algn="ctr" defTabSz="457200" rtl="0" eaLnBrk="1" latinLnBrk="0" hangingPunct="1">
                        <a:lnSpc>
                          <a:spcPct val="115000"/>
                        </a:lnSpc>
                        <a:spcBef>
                          <a:spcPts val="0"/>
                        </a:spcBef>
                        <a:spcAft>
                          <a:spcPts val="0"/>
                        </a:spcAft>
                      </a:pPr>
                      <a:r>
                        <a:rPr lang="en-US" sz="2400" kern="1200" dirty="0">
                          <a:solidFill>
                            <a:schemeClr val="tx1"/>
                          </a:solidFill>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703"/>
                    </a:solidFill>
                  </a:tcPr>
                </a:tc>
                <a:tc>
                  <a:txBody>
                    <a:bodyPr/>
                    <a:lstStyle/>
                    <a:p>
                      <a:pPr marL="0" marR="0" algn="ctr">
                        <a:lnSpc>
                          <a:spcPct val="115000"/>
                        </a:lnSpc>
                        <a:spcBef>
                          <a:spcPts val="0"/>
                        </a:spcBef>
                        <a:spcAft>
                          <a:spcPts val="0"/>
                        </a:spcAft>
                      </a:pPr>
                      <a:r>
                        <a:rPr lang="en-US" sz="2400" dirty="0">
                          <a:latin typeface="Calibri"/>
                          <a:ea typeface="Calibri"/>
                          <a:cs typeface="Times New Roman"/>
                        </a:rPr>
                        <a:t>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r h="420624">
                <a:tc>
                  <a:txBody>
                    <a:bodyPr/>
                    <a:lstStyle/>
                    <a:p>
                      <a:pPr marL="0" marR="0" algn="ctr">
                        <a:lnSpc>
                          <a:spcPct val="115000"/>
                        </a:lnSpc>
                        <a:spcBef>
                          <a:spcPts val="0"/>
                        </a:spcBef>
                        <a:spcAft>
                          <a:spcPts val="0"/>
                        </a:spcAft>
                      </a:pPr>
                      <a:r>
                        <a:rPr lang="en-US" sz="2400" dirty="0">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703"/>
                    </a:solidFill>
                  </a:tcPr>
                </a:tc>
                <a:tc>
                  <a:txBody>
                    <a:bodyPr/>
                    <a:lstStyle/>
                    <a:p>
                      <a:pPr marL="0" marR="0" algn="ctr" defTabSz="457200" rtl="0" eaLnBrk="1" latinLnBrk="0" hangingPunct="1">
                        <a:lnSpc>
                          <a:spcPct val="115000"/>
                        </a:lnSpc>
                        <a:spcBef>
                          <a:spcPts val="0"/>
                        </a:spcBef>
                        <a:spcAft>
                          <a:spcPts val="0"/>
                        </a:spcAft>
                      </a:pPr>
                      <a:r>
                        <a:rPr lang="en-US" sz="2400" kern="1200" dirty="0">
                          <a:solidFill>
                            <a:schemeClr val="tx1"/>
                          </a:solidFill>
                          <a:latin typeface="Calibri"/>
                          <a:ea typeface="Calibri"/>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703"/>
                    </a:solidFill>
                  </a:tcPr>
                </a:tc>
                <a:tc>
                  <a:txBody>
                    <a:bodyPr/>
                    <a:lstStyle/>
                    <a:p>
                      <a:pPr marL="0" marR="0" algn="ctr">
                        <a:lnSpc>
                          <a:spcPct val="115000"/>
                        </a:lnSpc>
                        <a:spcBef>
                          <a:spcPts val="0"/>
                        </a:spcBef>
                        <a:spcAft>
                          <a:spcPts val="0"/>
                        </a:spcAft>
                      </a:pPr>
                      <a:r>
                        <a:rPr lang="en-US" sz="2400" dirty="0">
                          <a:latin typeface="Calibri"/>
                          <a:ea typeface="Calibri"/>
                          <a:cs typeface="Times New Roman"/>
                        </a:rPr>
                        <a:t>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r h="420624">
                <a:tc>
                  <a:txBody>
                    <a:bodyPr/>
                    <a:lstStyle/>
                    <a:p>
                      <a:pPr marL="0" marR="0" algn="ctr">
                        <a:lnSpc>
                          <a:spcPct val="115000"/>
                        </a:lnSpc>
                        <a:spcBef>
                          <a:spcPts val="0"/>
                        </a:spcBef>
                        <a:spcAft>
                          <a:spcPts val="0"/>
                        </a:spcAft>
                      </a:pPr>
                      <a:r>
                        <a:rPr lang="en-US" sz="2400" dirty="0">
                          <a:latin typeface="Calibri"/>
                          <a:ea typeface="Calibri"/>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457200" rtl="0" eaLnBrk="1" latinLnBrk="0" hangingPunct="1">
                        <a:lnSpc>
                          <a:spcPct val="115000"/>
                        </a:lnSpc>
                        <a:spcBef>
                          <a:spcPts val="0"/>
                        </a:spcBef>
                        <a:spcAft>
                          <a:spcPts val="0"/>
                        </a:spcAft>
                      </a:pPr>
                      <a:r>
                        <a:rPr lang="en-US" sz="2400" kern="1200" dirty="0">
                          <a:solidFill>
                            <a:schemeClr val="tx1"/>
                          </a:solidFill>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latin typeface="Calibri"/>
                          <a:ea typeface="Calibri"/>
                          <a:cs typeface="Times New Roman"/>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r h="420624">
                <a:tc>
                  <a:txBody>
                    <a:bodyPr/>
                    <a:lstStyle/>
                    <a:p>
                      <a:pPr marL="0" marR="0" algn="ctr">
                        <a:lnSpc>
                          <a:spcPct val="115000"/>
                        </a:lnSpc>
                        <a:spcBef>
                          <a:spcPts val="0"/>
                        </a:spcBef>
                        <a:spcAft>
                          <a:spcPts val="0"/>
                        </a:spcAft>
                      </a:pPr>
                      <a:r>
                        <a:rPr lang="en-US" sz="2400" dirty="0">
                          <a:latin typeface="Calibri"/>
                          <a:ea typeface="Calibri"/>
                          <a:cs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457200" rtl="0" eaLnBrk="1" latinLnBrk="0" hangingPunct="1">
                        <a:lnSpc>
                          <a:spcPct val="115000"/>
                        </a:lnSpc>
                        <a:spcBef>
                          <a:spcPts val="0"/>
                        </a:spcBef>
                        <a:spcAft>
                          <a:spcPts val="0"/>
                        </a:spcAft>
                      </a:pPr>
                      <a:r>
                        <a:rPr lang="en-US" sz="2400" kern="1200" dirty="0">
                          <a:solidFill>
                            <a:schemeClr val="tx1"/>
                          </a:solidFill>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latin typeface="Calibri"/>
                          <a:ea typeface="Calibri"/>
                          <a:cs typeface="Times New Roman"/>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bl>
          </a:graphicData>
        </a:graphic>
      </p:graphicFrame>
      <p:sp>
        <p:nvSpPr>
          <p:cNvPr id="4" name="TextBox 3"/>
          <p:cNvSpPr txBox="1"/>
          <p:nvPr/>
        </p:nvSpPr>
        <p:spPr>
          <a:xfrm>
            <a:off x="359664" y="1219200"/>
            <a:ext cx="2971800" cy="1938992"/>
          </a:xfrm>
          <a:prstGeom prst="rect">
            <a:avLst/>
          </a:prstGeom>
          <a:noFill/>
        </p:spPr>
        <p:txBody>
          <a:bodyPr wrap="square" rtlCol="0">
            <a:spAutoFit/>
          </a:bodyPr>
          <a:lstStyle/>
          <a:p>
            <a:r>
              <a:rPr lang="en-US" sz="2000" dirty="0" smtClean="0">
                <a:cs typeface="Arial"/>
              </a:rPr>
              <a:t>Two days of stable PEEP, followed by a change in PEEP of ≥ 3</a:t>
            </a:r>
            <a:r>
              <a:rPr lang="en-US" sz="2000" dirty="0">
                <a:cs typeface="Arial"/>
              </a:rPr>
              <a:t>. </a:t>
            </a:r>
            <a:endParaRPr lang="en-US" sz="2000" dirty="0" smtClean="0">
              <a:cs typeface="Arial"/>
            </a:endParaRPr>
          </a:p>
          <a:p>
            <a:endParaRPr lang="en-US" sz="2000" dirty="0">
              <a:cs typeface="Arial"/>
            </a:endParaRPr>
          </a:p>
          <a:p>
            <a:r>
              <a:rPr lang="en-US" sz="2000" dirty="0" smtClean="0">
                <a:cs typeface="Arial"/>
              </a:rPr>
              <a:t>The </a:t>
            </a:r>
            <a:r>
              <a:rPr lang="en-US" sz="2000" dirty="0">
                <a:cs typeface="Arial"/>
              </a:rPr>
              <a:t>change is maintained or worsens </a:t>
            </a:r>
            <a:r>
              <a:rPr lang="en-US" sz="2000" dirty="0" smtClean="0">
                <a:cs typeface="Arial"/>
              </a:rPr>
              <a:t>for ≥ </a:t>
            </a:r>
            <a:r>
              <a:rPr lang="en-US" sz="2000" dirty="0">
                <a:cs typeface="Arial"/>
              </a:rPr>
              <a:t>2 </a:t>
            </a:r>
            <a:r>
              <a:rPr lang="en-US" sz="2000" dirty="0" smtClean="0">
                <a:cs typeface="Arial"/>
              </a:rPr>
              <a:t>days.</a:t>
            </a:r>
            <a:endParaRPr lang="en-US" sz="2000" dirty="0">
              <a:cs typeface="Arial"/>
            </a:endParaRPr>
          </a:p>
        </p:txBody>
      </p:sp>
      <p:sp>
        <p:nvSpPr>
          <p:cNvPr id="3" name="TextBox 2"/>
          <p:cNvSpPr txBox="1"/>
          <p:nvPr/>
        </p:nvSpPr>
        <p:spPr>
          <a:xfrm>
            <a:off x="359664" y="3255186"/>
            <a:ext cx="2971800" cy="646331"/>
          </a:xfrm>
          <a:prstGeom prst="rect">
            <a:avLst/>
          </a:prstGeom>
          <a:noFill/>
        </p:spPr>
        <p:txBody>
          <a:bodyPr wrap="square" rtlCol="0">
            <a:spAutoFit/>
          </a:bodyPr>
          <a:lstStyle/>
          <a:p>
            <a:r>
              <a:rPr lang="en-US" sz="3600" b="1" dirty="0" smtClean="0"/>
              <a:t>Is this a VAC?</a:t>
            </a:r>
            <a:endParaRPr lang="en-US" sz="3600" b="1" dirty="0"/>
          </a:p>
        </p:txBody>
      </p:sp>
      <p:sp>
        <p:nvSpPr>
          <p:cNvPr id="5" name="TextBox 4"/>
          <p:cNvSpPr txBox="1"/>
          <p:nvPr/>
        </p:nvSpPr>
        <p:spPr>
          <a:xfrm>
            <a:off x="3581400" y="5937504"/>
            <a:ext cx="4876798" cy="276999"/>
          </a:xfrm>
          <a:prstGeom prst="rect">
            <a:avLst/>
          </a:prstGeom>
          <a:noFill/>
        </p:spPr>
        <p:txBody>
          <a:bodyPr wrap="square" rtlCol="0">
            <a:spAutoFit/>
          </a:bodyPr>
          <a:lstStyle/>
          <a:p>
            <a:r>
              <a:rPr lang="en-US" sz="1200" dirty="0" smtClean="0"/>
              <a:t>MV = Mechanical Ventilation, Min = Minimum</a:t>
            </a:r>
            <a:endParaRPr lang="en-US" sz="1200" dirty="0"/>
          </a:p>
        </p:txBody>
      </p:sp>
    </p:spTree>
    <p:extLst>
      <p:ext uri="{BB962C8B-B14F-4D97-AF65-F5344CB8AC3E}">
        <p14:creationId xmlns:p14="http://schemas.microsoft.com/office/powerpoint/2010/main" val="2186702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ea typeface="ＭＳ Ｐゴシック" charset="0"/>
              </a:rPr>
              <a:t>Impact of Mechanical Ventilation</a:t>
            </a:r>
            <a:endParaRPr lang="en-US" sz="3200" dirty="0"/>
          </a:p>
        </p:txBody>
      </p:sp>
      <p:sp>
        <p:nvSpPr>
          <p:cNvPr id="4" name="Content Placeholder 3"/>
          <p:cNvSpPr>
            <a:spLocks noGrp="1"/>
          </p:cNvSpPr>
          <p:nvPr>
            <p:ph idx="1"/>
          </p:nvPr>
        </p:nvSpPr>
        <p:spPr>
          <a:xfrm>
            <a:off x="457200" y="1524000"/>
            <a:ext cx="8229600" cy="1905000"/>
          </a:xfrm>
        </p:spPr>
        <p:txBody>
          <a:bodyPr>
            <a:noAutofit/>
          </a:bodyPr>
          <a:lstStyle/>
          <a:p>
            <a:pPr marL="463550" indent="-463550">
              <a:spcBef>
                <a:spcPts val="0"/>
              </a:spcBef>
              <a:spcAft>
                <a:spcPts val="1200"/>
              </a:spcAft>
              <a:defRPr/>
            </a:pPr>
            <a:r>
              <a:rPr lang="en-US" sz="2800" dirty="0" smtClean="0">
                <a:ea typeface="ＭＳ Ｐゴシック" charset="0"/>
              </a:rPr>
              <a:t>Affects 800,000 hospitalized patients in the United States each year</a:t>
            </a:r>
            <a:r>
              <a:rPr lang="en-US" sz="2800" baseline="30000" dirty="0" smtClean="0">
                <a:ea typeface="ＭＳ Ｐゴシック" charset="0"/>
              </a:rPr>
              <a:t>1</a:t>
            </a:r>
          </a:p>
          <a:p>
            <a:pPr marL="463550" indent="-463550">
              <a:spcBef>
                <a:spcPts val="0"/>
              </a:spcBef>
              <a:spcAft>
                <a:spcPts val="1200"/>
              </a:spcAft>
              <a:defRPr/>
            </a:pPr>
            <a:r>
              <a:rPr lang="en-US" sz="2800" dirty="0" smtClean="0">
                <a:ea typeface="ＭＳ Ｐゴシック" charset="0"/>
              </a:rPr>
              <a:t>Five to 10 percent of ventilated patients develop a VAE</a:t>
            </a:r>
            <a:r>
              <a:rPr lang="en-US" sz="2800" baseline="30000" dirty="0" smtClean="0">
                <a:ea typeface="ＭＳ Ｐゴシック" charset="0"/>
              </a:rPr>
              <a:t>2,3</a:t>
            </a:r>
            <a:endParaRPr lang="en-US" sz="2800" dirty="0" smtClean="0">
              <a:ea typeface="ＭＳ Ｐゴシック" charset="0"/>
            </a:endParaRPr>
          </a:p>
          <a:p>
            <a:pPr marL="463550" indent="-463550">
              <a:spcBef>
                <a:spcPts val="0"/>
              </a:spcBef>
              <a:spcAft>
                <a:spcPts val="1200"/>
              </a:spcAft>
              <a:defRPr/>
            </a:pPr>
            <a:endParaRPr lang="en-US" sz="2800" dirty="0">
              <a:ea typeface="ＭＳ Ｐゴシック" charset="0"/>
            </a:endParaRPr>
          </a:p>
        </p:txBody>
      </p:sp>
      <p:sp>
        <p:nvSpPr>
          <p:cNvPr id="6" name="Content Placeholder 3"/>
          <p:cNvSpPr txBox="1">
            <a:spLocks/>
          </p:cNvSpPr>
          <p:nvPr/>
        </p:nvSpPr>
        <p:spPr>
          <a:xfrm>
            <a:off x="457200" y="1219200"/>
            <a:ext cx="8153400" cy="411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100000"/>
              <a:buFontTx/>
              <a:buBlip>
                <a:blip r:embed="rId3"/>
              </a:buBlip>
              <a:defRPr sz="20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2pPr>
            <a:lvl3pPr marL="1143000" indent="-228600" algn="l" defTabSz="914400" rtl="0" eaLnBrk="1" latinLnBrk="0" hangingPunct="1">
              <a:spcBef>
                <a:spcPct val="20000"/>
              </a:spcBef>
              <a:buSzPct val="100000"/>
              <a:buFontTx/>
              <a:buBlip>
                <a:blip r:embed="rId4"/>
              </a:buBlip>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FontTx/>
              <a:buNone/>
            </a:pPr>
            <a:endParaRPr lang="en-US" dirty="0"/>
          </a:p>
        </p:txBody>
      </p:sp>
      <p:sp>
        <p:nvSpPr>
          <p:cNvPr id="5" name="TextBox 4"/>
          <p:cNvSpPr txBox="1"/>
          <p:nvPr/>
        </p:nvSpPr>
        <p:spPr>
          <a:xfrm>
            <a:off x="4114800" y="4482310"/>
            <a:ext cx="4800600" cy="1623521"/>
          </a:xfrm>
          <a:prstGeom prst="rect">
            <a:avLst/>
          </a:prstGeom>
          <a:noFill/>
        </p:spPr>
        <p:txBody>
          <a:bodyPr wrap="square" rtlCol="0">
            <a:spAutoFit/>
          </a:bodyPr>
          <a:lstStyle/>
          <a:p>
            <a:pPr>
              <a:spcAft>
                <a:spcPts val="300"/>
              </a:spcAft>
            </a:pPr>
            <a:r>
              <a:rPr lang="en-US" sz="1050" dirty="0" smtClean="0"/>
              <a:t>1.  Carson </a:t>
            </a:r>
            <a:r>
              <a:rPr lang="en-US" sz="1050" dirty="0"/>
              <a:t>SS, Cox CE, Homes GM, et al. The changing epidemiology of mechanical ventilation: a population-based study. J Intensive Care Med. 2006; 21(3):173-82. PMID: 16672639</a:t>
            </a:r>
            <a:r>
              <a:rPr lang="en-US" sz="1050" dirty="0" smtClean="0"/>
              <a:t>.</a:t>
            </a:r>
          </a:p>
          <a:p>
            <a:pPr>
              <a:spcAft>
                <a:spcPts val="300"/>
              </a:spcAft>
            </a:pPr>
            <a:r>
              <a:rPr lang="en-US" sz="1050" dirty="0" smtClean="0"/>
              <a:t>2.  Klompas </a:t>
            </a:r>
            <a:r>
              <a:rPr lang="en-US" sz="1050" dirty="0"/>
              <a:t>M, Kleinman K, Murphy MV. Descriptive epidemiology and attributable morbidity of ventilator-associated events. Infect Control Hosp Epidemiol. 2014; 35(5):502-510. PMID: 24709718</a:t>
            </a:r>
            <a:r>
              <a:rPr lang="en-US" sz="1050" dirty="0" smtClean="0"/>
              <a:t>.</a:t>
            </a:r>
            <a:endParaRPr lang="en-US" sz="1050" dirty="0"/>
          </a:p>
          <a:p>
            <a:r>
              <a:rPr lang="en-US" sz="1050" dirty="0" smtClean="0"/>
              <a:t>3. Klein </a:t>
            </a:r>
            <a:r>
              <a:rPr lang="en-US" sz="1050" dirty="0"/>
              <a:t>Klouwenberg PM, van </a:t>
            </a:r>
            <a:r>
              <a:rPr lang="en-US" sz="1050" dirty="0" smtClean="0"/>
              <a:t>Mourik, Ong DS, et al: Electronic </a:t>
            </a:r>
            <a:r>
              <a:rPr lang="en-US" sz="1050" dirty="0"/>
              <a:t>implementation of a novel surveillance paradigm for ventilator-associated </a:t>
            </a:r>
            <a:r>
              <a:rPr lang="en-US" sz="1050" dirty="0" smtClean="0"/>
              <a:t>events: feasibility </a:t>
            </a:r>
            <a:r>
              <a:rPr lang="en-US" sz="1050" dirty="0"/>
              <a:t>and validation. Am J Respir Crit Care Med. 2014 Apr 15;189(8):947-55. PMID: </a:t>
            </a:r>
            <a:r>
              <a:rPr lang="en-US" sz="1050" dirty="0" smtClean="0"/>
              <a:t>24498886.</a:t>
            </a:r>
            <a:endParaRPr lang="en-US" sz="1050" dirty="0"/>
          </a:p>
        </p:txBody>
      </p:sp>
    </p:spTree>
    <p:extLst>
      <p:ext uri="{BB962C8B-B14F-4D97-AF65-F5344CB8AC3E}">
        <p14:creationId xmlns:p14="http://schemas.microsoft.com/office/powerpoint/2010/main" val="3604749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a:t>
            </a:r>
            <a:r>
              <a:rPr lang="en-US" dirty="0"/>
              <a:t>1 – PEEP</a:t>
            </a:r>
          </a:p>
        </p:txBody>
      </p:sp>
      <p:graphicFrame>
        <p:nvGraphicFramePr>
          <p:cNvPr id="7" name="Table 6" descr="A table showing mechanically ventilated days, minimum PEEP value, and minimum FiO2 over ten days." title="VAC table"/>
          <p:cNvGraphicFramePr>
            <a:graphicFrameLocks noGrp="1"/>
          </p:cNvGraphicFramePr>
          <p:nvPr>
            <p:extLst>
              <p:ext uri="{D42A27DB-BD31-4B8C-83A1-F6EECF244321}">
                <p14:modId xmlns:p14="http://schemas.microsoft.com/office/powerpoint/2010/main" val="552363860"/>
              </p:ext>
            </p:extLst>
          </p:nvPr>
        </p:nvGraphicFramePr>
        <p:xfrm>
          <a:off x="3581400" y="1219200"/>
          <a:ext cx="4876798" cy="4718304"/>
        </p:xfrm>
        <a:graphic>
          <a:graphicData uri="http://schemas.openxmlformats.org/drawingml/2006/table">
            <a:tbl>
              <a:tblPr/>
              <a:tblGrid>
                <a:gridCol w="1566333"/>
                <a:gridCol w="1752600"/>
                <a:gridCol w="1557865"/>
              </a:tblGrid>
              <a:tr h="512064">
                <a:tc>
                  <a:txBody>
                    <a:bodyPr/>
                    <a:lstStyle/>
                    <a:p>
                      <a:pPr marL="0" marR="0" algn="ctr">
                        <a:lnSpc>
                          <a:spcPct val="115000"/>
                        </a:lnSpc>
                        <a:spcBef>
                          <a:spcPts val="0"/>
                        </a:spcBef>
                        <a:spcAft>
                          <a:spcPts val="0"/>
                        </a:spcAft>
                      </a:pPr>
                      <a:r>
                        <a:rPr lang="en-US" sz="2400" b="1" dirty="0">
                          <a:latin typeface="Calibri"/>
                          <a:ea typeface="Calibri"/>
                          <a:cs typeface="Times New Roman"/>
                        </a:rPr>
                        <a:t>MV Day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lnSpc>
                          <a:spcPct val="115000"/>
                        </a:lnSpc>
                        <a:spcBef>
                          <a:spcPts val="0"/>
                        </a:spcBef>
                        <a:spcAft>
                          <a:spcPts val="0"/>
                        </a:spcAft>
                      </a:pPr>
                      <a:r>
                        <a:rPr lang="en-US" sz="2400" b="1" dirty="0">
                          <a:latin typeface="Calibri"/>
                          <a:ea typeface="Calibri"/>
                          <a:cs typeface="Times New Roman"/>
                        </a:rPr>
                        <a:t>Min PEEP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lnSpc>
                          <a:spcPct val="115000"/>
                        </a:lnSpc>
                        <a:spcBef>
                          <a:spcPts val="0"/>
                        </a:spcBef>
                        <a:spcAft>
                          <a:spcPts val="0"/>
                        </a:spcAft>
                      </a:pPr>
                      <a:r>
                        <a:rPr lang="en-US" sz="2400" b="1" dirty="0">
                          <a:latin typeface="Calibri"/>
                          <a:ea typeface="Calibri"/>
                          <a:cs typeface="Times New Roman"/>
                        </a:rPr>
                        <a:t>Min FiO</a:t>
                      </a:r>
                      <a:r>
                        <a:rPr lang="en-US" sz="2400" b="1" baseline="-25000" dirty="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r h="420624">
                <a:tc>
                  <a:txBody>
                    <a:bodyPr/>
                    <a:lstStyle/>
                    <a:p>
                      <a:pPr marL="0" marR="0" algn="ctr">
                        <a:lnSpc>
                          <a:spcPct val="115000"/>
                        </a:lnSpc>
                        <a:spcBef>
                          <a:spcPts val="0"/>
                        </a:spcBef>
                        <a:spcAft>
                          <a:spcPts val="0"/>
                        </a:spcAft>
                      </a:pPr>
                      <a:r>
                        <a:rPr lang="en-US" sz="2400" dirty="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457200" rtl="0" eaLnBrk="1" latinLnBrk="0" hangingPunct="1">
                        <a:lnSpc>
                          <a:spcPct val="115000"/>
                        </a:lnSpc>
                        <a:spcBef>
                          <a:spcPts val="0"/>
                        </a:spcBef>
                        <a:spcAft>
                          <a:spcPts val="0"/>
                        </a:spcAft>
                      </a:pPr>
                      <a:r>
                        <a:rPr lang="en-US" sz="2400" kern="1200" dirty="0">
                          <a:solidFill>
                            <a:schemeClr val="tx1"/>
                          </a:solidFill>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latin typeface="Calibri"/>
                          <a:ea typeface="Calibri"/>
                          <a:cs typeface="Times New Roman"/>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r h="420624">
                <a:tc>
                  <a:txBody>
                    <a:bodyPr/>
                    <a:lstStyle/>
                    <a:p>
                      <a:pPr marL="0" marR="0" algn="ctr">
                        <a:lnSpc>
                          <a:spcPct val="115000"/>
                        </a:lnSpc>
                        <a:spcBef>
                          <a:spcPts val="0"/>
                        </a:spcBef>
                        <a:spcAft>
                          <a:spcPts val="0"/>
                        </a:spcAft>
                      </a:pPr>
                      <a:r>
                        <a:rPr lang="en-US" sz="2400" dirty="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457200" rtl="0" eaLnBrk="1" latinLnBrk="0" hangingPunct="1">
                        <a:lnSpc>
                          <a:spcPct val="115000"/>
                        </a:lnSpc>
                        <a:spcBef>
                          <a:spcPts val="0"/>
                        </a:spcBef>
                        <a:spcAft>
                          <a:spcPts val="0"/>
                        </a:spcAft>
                      </a:pPr>
                      <a:r>
                        <a:rPr lang="en-US" sz="2400" kern="1200" dirty="0">
                          <a:solidFill>
                            <a:schemeClr val="tx1"/>
                          </a:solidFill>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latin typeface="Calibri"/>
                          <a:ea typeface="Calibri"/>
                          <a:cs typeface="Times New Roman"/>
                        </a:rPr>
                        <a:t>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r h="420624">
                <a:tc>
                  <a:txBody>
                    <a:bodyPr/>
                    <a:lstStyle/>
                    <a:p>
                      <a:pPr marL="0" marR="0" algn="ctr">
                        <a:lnSpc>
                          <a:spcPct val="115000"/>
                        </a:lnSpc>
                        <a:spcBef>
                          <a:spcPts val="0"/>
                        </a:spcBef>
                        <a:spcAft>
                          <a:spcPts val="0"/>
                        </a:spcAft>
                      </a:pPr>
                      <a:r>
                        <a:rPr lang="en-US" sz="2400" dirty="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457200" rtl="0" eaLnBrk="1" latinLnBrk="0" hangingPunct="1">
                        <a:lnSpc>
                          <a:spcPct val="115000"/>
                        </a:lnSpc>
                        <a:spcBef>
                          <a:spcPts val="0"/>
                        </a:spcBef>
                        <a:spcAft>
                          <a:spcPts val="0"/>
                        </a:spcAft>
                      </a:pPr>
                      <a:r>
                        <a:rPr lang="en-US" sz="2400" kern="1200" dirty="0">
                          <a:solidFill>
                            <a:schemeClr val="tx1"/>
                          </a:solidFill>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latin typeface="Calibri"/>
                          <a:ea typeface="Calibri"/>
                          <a:cs typeface="Times New Roman"/>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r h="420624">
                <a:tc>
                  <a:txBody>
                    <a:bodyPr/>
                    <a:lstStyle/>
                    <a:p>
                      <a:pPr marL="0" marR="0" algn="ctr">
                        <a:lnSpc>
                          <a:spcPct val="115000"/>
                        </a:lnSpc>
                        <a:spcBef>
                          <a:spcPts val="0"/>
                        </a:spcBef>
                        <a:spcAft>
                          <a:spcPts val="0"/>
                        </a:spcAft>
                      </a:pPr>
                      <a:r>
                        <a:rPr lang="en-US" sz="2400" dirty="0">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457200" rtl="0" eaLnBrk="1" latinLnBrk="0" hangingPunct="1">
                        <a:lnSpc>
                          <a:spcPct val="115000"/>
                        </a:lnSpc>
                        <a:spcBef>
                          <a:spcPts val="0"/>
                        </a:spcBef>
                        <a:spcAft>
                          <a:spcPts val="0"/>
                        </a:spcAft>
                      </a:pPr>
                      <a:r>
                        <a:rPr lang="en-US" sz="2400" kern="1200" dirty="0">
                          <a:solidFill>
                            <a:schemeClr val="tx1"/>
                          </a:solidFill>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latin typeface="Calibri"/>
                          <a:ea typeface="Calibri"/>
                          <a:cs typeface="Times New Roman"/>
                        </a:rPr>
                        <a:t>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r h="420624">
                <a:tc>
                  <a:txBody>
                    <a:bodyPr/>
                    <a:lstStyle/>
                    <a:p>
                      <a:pPr marL="0" marR="0" algn="ctr">
                        <a:lnSpc>
                          <a:spcPct val="115000"/>
                        </a:lnSpc>
                        <a:spcBef>
                          <a:spcPts val="0"/>
                        </a:spcBef>
                        <a:spcAft>
                          <a:spcPts val="0"/>
                        </a:spcAft>
                      </a:pPr>
                      <a:r>
                        <a:rPr lang="en-US" sz="2400" dirty="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E6FF"/>
                    </a:solidFill>
                  </a:tcPr>
                </a:tc>
                <a:tc>
                  <a:txBody>
                    <a:bodyPr/>
                    <a:lstStyle/>
                    <a:p>
                      <a:pPr marL="0" marR="0" algn="ctr" defTabSz="457200" rtl="0" eaLnBrk="1" latinLnBrk="0" hangingPunct="1">
                        <a:lnSpc>
                          <a:spcPct val="115000"/>
                        </a:lnSpc>
                        <a:spcBef>
                          <a:spcPts val="0"/>
                        </a:spcBef>
                        <a:spcAft>
                          <a:spcPts val="0"/>
                        </a:spcAft>
                      </a:pPr>
                      <a:r>
                        <a:rPr lang="en-US" sz="2400" kern="1200" dirty="0">
                          <a:solidFill>
                            <a:schemeClr val="tx1"/>
                          </a:solidFill>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E6FF"/>
                    </a:solidFill>
                  </a:tcPr>
                </a:tc>
                <a:tc>
                  <a:txBody>
                    <a:bodyPr/>
                    <a:lstStyle/>
                    <a:p>
                      <a:pPr marL="0" marR="0" algn="ctr">
                        <a:lnSpc>
                          <a:spcPct val="115000"/>
                        </a:lnSpc>
                        <a:spcBef>
                          <a:spcPts val="0"/>
                        </a:spcBef>
                        <a:spcAft>
                          <a:spcPts val="0"/>
                        </a:spcAft>
                      </a:pPr>
                      <a:r>
                        <a:rPr lang="en-US" sz="2400" dirty="0">
                          <a:latin typeface="Calibri"/>
                          <a:ea typeface="Calibri"/>
                          <a:cs typeface="Times New Roman"/>
                        </a:rPr>
                        <a:t>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r h="420624">
                <a:tc>
                  <a:txBody>
                    <a:bodyPr/>
                    <a:lstStyle/>
                    <a:p>
                      <a:pPr marL="0" marR="0" algn="ctr">
                        <a:lnSpc>
                          <a:spcPct val="115000"/>
                        </a:lnSpc>
                        <a:spcBef>
                          <a:spcPts val="0"/>
                        </a:spcBef>
                        <a:spcAft>
                          <a:spcPts val="0"/>
                        </a:spcAft>
                      </a:pPr>
                      <a:r>
                        <a:rPr lang="en-US" sz="2400" dirty="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E6FF"/>
                    </a:solidFill>
                  </a:tcPr>
                </a:tc>
                <a:tc>
                  <a:txBody>
                    <a:bodyPr/>
                    <a:lstStyle/>
                    <a:p>
                      <a:pPr marL="0" marR="0" algn="ctr" defTabSz="457200" rtl="0" eaLnBrk="1" latinLnBrk="0" hangingPunct="1">
                        <a:lnSpc>
                          <a:spcPct val="115000"/>
                        </a:lnSpc>
                        <a:spcBef>
                          <a:spcPts val="0"/>
                        </a:spcBef>
                        <a:spcAft>
                          <a:spcPts val="0"/>
                        </a:spcAft>
                      </a:pPr>
                      <a:r>
                        <a:rPr lang="en-US" sz="2400" kern="1200" dirty="0">
                          <a:solidFill>
                            <a:schemeClr val="tx1"/>
                          </a:solidFill>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E6FF"/>
                    </a:solidFill>
                  </a:tcPr>
                </a:tc>
                <a:tc>
                  <a:txBody>
                    <a:bodyPr/>
                    <a:lstStyle/>
                    <a:p>
                      <a:pPr marL="0" marR="0" algn="ctr">
                        <a:lnSpc>
                          <a:spcPct val="115000"/>
                        </a:lnSpc>
                        <a:spcBef>
                          <a:spcPts val="0"/>
                        </a:spcBef>
                        <a:spcAft>
                          <a:spcPts val="0"/>
                        </a:spcAft>
                      </a:pPr>
                      <a:r>
                        <a:rPr lang="en-US" sz="2400" dirty="0">
                          <a:latin typeface="Calibri"/>
                          <a:ea typeface="Calibri"/>
                          <a:cs typeface="Times New Roman"/>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r h="420624">
                <a:tc>
                  <a:txBody>
                    <a:bodyPr/>
                    <a:lstStyle/>
                    <a:p>
                      <a:pPr marL="0" marR="0" algn="ctr">
                        <a:lnSpc>
                          <a:spcPct val="115000"/>
                        </a:lnSpc>
                        <a:spcBef>
                          <a:spcPts val="0"/>
                        </a:spcBef>
                        <a:spcAft>
                          <a:spcPts val="0"/>
                        </a:spcAft>
                      </a:pPr>
                      <a:r>
                        <a:rPr lang="en-US" sz="2400" dirty="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703"/>
                    </a:solidFill>
                  </a:tcPr>
                </a:tc>
                <a:tc>
                  <a:txBody>
                    <a:bodyPr/>
                    <a:lstStyle/>
                    <a:p>
                      <a:pPr marL="0" marR="0" algn="ctr" defTabSz="457200" rtl="0" eaLnBrk="1" latinLnBrk="0" hangingPunct="1">
                        <a:lnSpc>
                          <a:spcPct val="115000"/>
                        </a:lnSpc>
                        <a:spcBef>
                          <a:spcPts val="0"/>
                        </a:spcBef>
                        <a:spcAft>
                          <a:spcPts val="0"/>
                        </a:spcAft>
                      </a:pPr>
                      <a:r>
                        <a:rPr lang="en-US" sz="2400" kern="1200" dirty="0">
                          <a:solidFill>
                            <a:schemeClr val="tx1"/>
                          </a:solidFill>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703"/>
                    </a:solidFill>
                  </a:tcPr>
                </a:tc>
                <a:tc>
                  <a:txBody>
                    <a:bodyPr/>
                    <a:lstStyle/>
                    <a:p>
                      <a:pPr marL="0" marR="0" algn="ctr">
                        <a:lnSpc>
                          <a:spcPct val="115000"/>
                        </a:lnSpc>
                        <a:spcBef>
                          <a:spcPts val="0"/>
                        </a:spcBef>
                        <a:spcAft>
                          <a:spcPts val="0"/>
                        </a:spcAft>
                      </a:pPr>
                      <a:r>
                        <a:rPr lang="en-US" sz="2400" dirty="0">
                          <a:latin typeface="Calibri"/>
                          <a:ea typeface="Calibri"/>
                          <a:cs typeface="Times New Roman"/>
                        </a:rPr>
                        <a:t>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r h="420624">
                <a:tc>
                  <a:txBody>
                    <a:bodyPr/>
                    <a:lstStyle/>
                    <a:p>
                      <a:pPr marL="0" marR="0" algn="ctr">
                        <a:lnSpc>
                          <a:spcPct val="115000"/>
                        </a:lnSpc>
                        <a:spcBef>
                          <a:spcPts val="0"/>
                        </a:spcBef>
                        <a:spcAft>
                          <a:spcPts val="0"/>
                        </a:spcAft>
                      </a:pPr>
                      <a:r>
                        <a:rPr lang="en-US" sz="2400" dirty="0">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703"/>
                    </a:solidFill>
                  </a:tcPr>
                </a:tc>
                <a:tc>
                  <a:txBody>
                    <a:bodyPr/>
                    <a:lstStyle/>
                    <a:p>
                      <a:pPr marL="0" marR="0" algn="ctr" defTabSz="457200" rtl="0" eaLnBrk="1" latinLnBrk="0" hangingPunct="1">
                        <a:lnSpc>
                          <a:spcPct val="115000"/>
                        </a:lnSpc>
                        <a:spcBef>
                          <a:spcPts val="0"/>
                        </a:spcBef>
                        <a:spcAft>
                          <a:spcPts val="0"/>
                        </a:spcAft>
                      </a:pPr>
                      <a:r>
                        <a:rPr lang="en-US" sz="2400" kern="1200" dirty="0">
                          <a:solidFill>
                            <a:schemeClr val="tx1"/>
                          </a:solidFill>
                          <a:latin typeface="Calibri"/>
                          <a:ea typeface="Calibri"/>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703"/>
                    </a:solidFill>
                  </a:tcPr>
                </a:tc>
                <a:tc>
                  <a:txBody>
                    <a:bodyPr/>
                    <a:lstStyle/>
                    <a:p>
                      <a:pPr marL="0" marR="0" algn="ctr">
                        <a:lnSpc>
                          <a:spcPct val="115000"/>
                        </a:lnSpc>
                        <a:spcBef>
                          <a:spcPts val="0"/>
                        </a:spcBef>
                        <a:spcAft>
                          <a:spcPts val="0"/>
                        </a:spcAft>
                      </a:pPr>
                      <a:r>
                        <a:rPr lang="en-US" sz="2400" dirty="0">
                          <a:latin typeface="Calibri"/>
                          <a:ea typeface="Calibri"/>
                          <a:cs typeface="Times New Roman"/>
                        </a:rPr>
                        <a:t>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r h="420624">
                <a:tc>
                  <a:txBody>
                    <a:bodyPr/>
                    <a:lstStyle/>
                    <a:p>
                      <a:pPr marL="0" marR="0" algn="ctr">
                        <a:lnSpc>
                          <a:spcPct val="115000"/>
                        </a:lnSpc>
                        <a:spcBef>
                          <a:spcPts val="0"/>
                        </a:spcBef>
                        <a:spcAft>
                          <a:spcPts val="0"/>
                        </a:spcAft>
                      </a:pPr>
                      <a:r>
                        <a:rPr lang="en-US" sz="2400" dirty="0">
                          <a:latin typeface="Calibri"/>
                          <a:ea typeface="Calibri"/>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457200" rtl="0" eaLnBrk="1" latinLnBrk="0" hangingPunct="1">
                        <a:lnSpc>
                          <a:spcPct val="115000"/>
                        </a:lnSpc>
                        <a:spcBef>
                          <a:spcPts val="0"/>
                        </a:spcBef>
                        <a:spcAft>
                          <a:spcPts val="0"/>
                        </a:spcAft>
                      </a:pPr>
                      <a:r>
                        <a:rPr lang="en-US" sz="2400" kern="1200" dirty="0">
                          <a:solidFill>
                            <a:schemeClr val="tx1"/>
                          </a:solidFill>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latin typeface="Calibri"/>
                          <a:ea typeface="Calibri"/>
                          <a:cs typeface="Times New Roman"/>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r h="420624">
                <a:tc>
                  <a:txBody>
                    <a:bodyPr/>
                    <a:lstStyle/>
                    <a:p>
                      <a:pPr marL="0" marR="0" algn="ctr">
                        <a:lnSpc>
                          <a:spcPct val="115000"/>
                        </a:lnSpc>
                        <a:spcBef>
                          <a:spcPts val="0"/>
                        </a:spcBef>
                        <a:spcAft>
                          <a:spcPts val="0"/>
                        </a:spcAft>
                      </a:pPr>
                      <a:r>
                        <a:rPr lang="en-US" sz="2400" dirty="0">
                          <a:latin typeface="Calibri"/>
                          <a:ea typeface="Calibri"/>
                          <a:cs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457200" rtl="0" eaLnBrk="1" latinLnBrk="0" hangingPunct="1">
                        <a:lnSpc>
                          <a:spcPct val="115000"/>
                        </a:lnSpc>
                        <a:spcBef>
                          <a:spcPts val="0"/>
                        </a:spcBef>
                        <a:spcAft>
                          <a:spcPts val="0"/>
                        </a:spcAft>
                      </a:pPr>
                      <a:r>
                        <a:rPr lang="en-US" sz="2400" kern="1200" dirty="0">
                          <a:solidFill>
                            <a:schemeClr val="tx1"/>
                          </a:solidFill>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latin typeface="Calibri"/>
                          <a:ea typeface="Calibri"/>
                          <a:cs typeface="Times New Roman"/>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bl>
          </a:graphicData>
        </a:graphic>
      </p:graphicFrame>
      <p:sp>
        <p:nvSpPr>
          <p:cNvPr id="4" name="TextBox 3"/>
          <p:cNvSpPr txBox="1"/>
          <p:nvPr/>
        </p:nvSpPr>
        <p:spPr>
          <a:xfrm>
            <a:off x="359664" y="1219200"/>
            <a:ext cx="2971800" cy="1938992"/>
          </a:xfrm>
          <a:prstGeom prst="rect">
            <a:avLst/>
          </a:prstGeom>
          <a:noFill/>
        </p:spPr>
        <p:txBody>
          <a:bodyPr wrap="square" rtlCol="0">
            <a:spAutoFit/>
          </a:bodyPr>
          <a:lstStyle/>
          <a:p>
            <a:r>
              <a:rPr lang="en-US" sz="2000" dirty="0" smtClean="0">
                <a:cs typeface="Arial"/>
              </a:rPr>
              <a:t>Two days of stable PEEP, followed by a change in PEEP of ≥ 3</a:t>
            </a:r>
            <a:r>
              <a:rPr lang="en-US" sz="2000" dirty="0">
                <a:cs typeface="Arial"/>
              </a:rPr>
              <a:t>. </a:t>
            </a:r>
            <a:endParaRPr lang="en-US" sz="2000" dirty="0" smtClean="0">
              <a:cs typeface="Arial"/>
            </a:endParaRPr>
          </a:p>
          <a:p>
            <a:endParaRPr lang="en-US" sz="2000" dirty="0">
              <a:cs typeface="Arial"/>
            </a:endParaRPr>
          </a:p>
          <a:p>
            <a:r>
              <a:rPr lang="en-US" sz="2000" dirty="0" smtClean="0">
                <a:cs typeface="Arial"/>
              </a:rPr>
              <a:t>The </a:t>
            </a:r>
            <a:r>
              <a:rPr lang="en-US" sz="2000" dirty="0">
                <a:cs typeface="Arial"/>
              </a:rPr>
              <a:t>change is maintained or worsens </a:t>
            </a:r>
            <a:r>
              <a:rPr lang="en-US" sz="2000" dirty="0" smtClean="0">
                <a:cs typeface="Arial"/>
              </a:rPr>
              <a:t>for ≥ </a:t>
            </a:r>
            <a:r>
              <a:rPr lang="en-US" sz="2000" dirty="0">
                <a:cs typeface="Arial"/>
              </a:rPr>
              <a:t>2 </a:t>
            </a:r>
            <a:r>
              <a:rPr lang="en-US" sz="2000" dirty="0" smtClean="0">
                <a:cs typeface="Arial"/>
              </a:rPr>
              <a:t>days.</a:t>
            </a:r>
            <a:endParaRPr lang="en-US" sz="2000" dirty="0">
              <a:cs typeface="Arial"/>
            </a:endParaRPr>
          </a:p>
        </p:txBody>
      </p:sp>
      <p:sp>
        <p:nvSpPr>
          <p:cNvPr id="3" name="TextBox 2"/>
          <p:cNvSpPr txBox="1"/>
          <p:nvPr/>
        </p:nvSpPr>
        <p:spPr>
          <a:xfrm>
            <a:off x="359664" y="3255186"/>
            <a:ext cx="2971800" cy="646331"/>
          </a:xfrm>
          <a:prstGeom prst="rect">
            <a:avLst/>
          </a:prstGeom>
          <a:noFill/>
        </p:spPr>
        <p:txBody>
          <a:bodyPr wrap="square" rtlCol="0">
            <a:spAutoFit/>
          </a:bodyPr>
          <a:lstStyle/>
          <a:p>
            <a:r>
              <a:rPr lang="en-US" sz="3600" b="1" dirty="0" smtClean="0"/>
              <a:t>Is this a VAC?</a:t>
            </a:r>
            <a:endParaRPr lang="en-US" sz="3600" b="1" dirty="0"/>
          </a:p>
        </p:txBody>
      </p:sp>
      <p:sp>
        <p:nvSpPr>
          <p:cNvPr id="5" name="TextBox 4"/>
          <p:cNvSpPr txBox="1"/>
          <p:nvPr/>
        </p:nvSpPr>
        <p:spPr>
          <a:xfrm>
            <a:off x="359664" y="4267200"/>
            <a:ext cx="2929128" cy="1384995"/>
          </a:xfrm>
          <a:prstGeom prst="rect">
            <a:avLst/>
          </a:prstGeom>
          <a:noFill/>
        </p:spPr>
        <p:txBody>
          <a:bodyPr wrap="square" rtlCol="0">
            <a:spAutoFit/>
          </a:bodyPr>
          <a:lstStyle/>
          <a:p>
            <a:pPr algn="ctr"/>
            <a:r>
              <a:rPr lang="en-US" sz="4800" b="1" dirty="0" smtClean="0">
                <a:solidFill>
                  <a:srgbClr val="009EC2"/>
                </a:solidFill>
              </a:rPr>
              <a:t>YES! </a:t>
            </a:r>
          </a:p>
          <a:p>
            <a:pPr algn="ctr"/>
            <a:r>
              <a:rPr lang="en-US" sz="3600" b="1" dirty="0" smtClean="0"/>
              <a:t>This is a VAC!</a:t>
            </a:r>
            <a:endParaRPr lang="en-US" sz="3600" b="1" dirty="0"/>
          </a:p>
        </p:txBody>
      </p:sp>
    </p:spTree>
    <p:extLst>
      <p:ext uri="{BB962C8B-B14F-4D97-AF65-F5344CB8AC3E}">
        <p14:creationId xmlns:p14="http://schemas.microsoft.com/office/powerpoint/2010/main" val="10688045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a:t>
            </a:r>
            <a:r>
              <a:rPr lang="en-US" dirty="0"/>
              <a:t>2 – </a:t>
            </a:r>
            <a:r>
              <a:rPr lang="en-US" dirty="0" smtClean="0">
                <a:cs typeface="Arial"/>
              </a:rPr>
              <a:t>FiO</a:t>
            </a:r>
            <a:r>
              <a:rPr lang="en-US" baseline="-25000" dirty="0" smtClean="0">
                <a:cs typeface="Arial"/>
              </a:rPr>
              <a:t>2</a:t>
            </a:r>
            <a:endParaRPr lang="en-US" dirty="0"/>
          </a:p>
        </p:txBody>
      </p:sp>
      <p:graphicFrame>
        <p:nvGraphicFramePr>
          <p:cNvPr id="7" name="Table 6" descr="A table showing mechanically ventilated days, minimum PEEP value, and minimum FiO2 over ten days." title="VAC table"/>
          <p:cNvGraphicFramePr>
            <a:graphicFrameLocks noGrp="1"/>
          </p:cNvGraphicFramePr>
          <p:nvPr>
            <p:extLst>
              <p:ext uri="{D42A27DB-BD31-4B8C-83A1-F6EECF244321}">
                <p14:modId xmlns:p14="http://schemas.microsoft.com/office/powerpoint/2010/main" val="113206113"/>
              </p:ext>
            </p:extLst>
          </p:nvPr>
        </p:nvGraphicFramePr>
        <p:xfrm>
          <a:off x="3581400" y="1219200"/>
          <a:ext cx="4724400" cy="4626864"/>
        </p:xfrm>
        <a:graphic>
          <a:graphicData uri="http://schemas.openxmlformats.org/drawingml/2006/table">
            <a:tbl>
              <a:tblPr/>
              <a:tblGrid>
                <a:gridCol w="1574800"/>
                <a:gridCol w="1574800"/>
                <a:gridCol w="1574800"/>
              </a:tblGrid>
              <a:tr h="420624">
                <a:tc>
                  <a:txBody>
                    <a:bodyPr/>
                    <a:lstStyle/>
                    <a:p>
                      <a:pPr marL="0" marR="0" algn="ctr">
                        <a:lnSpc>
                          <a:spcPct val="115000"/>
                        </a:lnSpc>
                        <a:spcBef>
                          <a:spcPts val="0"/>
                        </a:spcBef>
                        <a:spcAft>
                          <a:spcPts val="0"/>
                        </a:spcAft>
                      </a:pPr>
                      <a:r>
                        <a:rPr lang="en-US" sz="2400" b="1" dirty="0">
                          <a:latin typeface="Calibri"/>
                          <a:ea typeface="Calibri"/>
                          <a:cs typeface="Times New Roman"/>
                        </a:rPr>
                        <a:t>MV Day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EC2"/>
                    </a:solidFill>
                  </a:tcPr>
                </a:tc>
                <a:tc>
                  <a:txBody>
                    <a:bodyPr/>
                    <a:lstStyle/>
                    <a:p>
                      <a:pPr marL="0" marR="0" algn="ctr">
                        <a:lnSpc>
                          <a:spcPct val="115000"/>
                        </a:lnSpc>
                        <a:spcBef>
                          <a:spcPts val="0"/>
                        </a:spcBef>
                        <a:spcAft>
                          <a:spcPts val="0"/>
                        </a:spcAft>
                      </a:pPr>
                      <a:r>
                        <a:rPr lang="en-US" sz="2400" b="1" dirty="0">
                          <a:latin typeface="Calibri"/>
                          <a:ea typeface="Calibri"/>
                          <a:cs typeface="Times New Roman"/>
                        </a:rPr>
                        <a:t>Min PEEP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EC2"/>
                    </a:solidFill>
                  </a:tcPr>
                </a:tc>
                <a:tc>
                  <a:txBody>
                    <a:bodyPr/>
                    <a:lstStyle/>
                    <a:p>
                      <a:pPr marL="0" marR="0" algn="ctr">
                        <a:lnSpc>
                          <a:spcPct val="115000"/>
                        </a:lnSpc>
                        <a:spcBef>
                          <a:spcPts val="0"/>
                        </a:spcBef>
                        <a:spcAft>
                          <a:spcPts val="0"/>
                        </a:spcAft>
                      </a:pPr>
                      <a:r>
                        <a:rPr lang="en-US" sz="2400" b="1" dirty="0">
                          <a:latin typeface="Calibri"/>
                          <a:ea typeface="Calibri"/>
                          <a:cs typeface="Times New Roman"/>
                        </a:rPr>
                        <a:t>Min FiO</a:t>
                      </a:r>
                      <a:r>
                        <a:rPr lang="en-US" sz="2400" b="1" baseline="-25000" dirty="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EC2"/>
                    </a:solidFill>
                  </a:tcPr>
                </a:tc>
              </a:tr>
              <a:tr h="420624">
                <a:tc>
                  <a:txBody>
                    <a:bodyPr/>
                    <a:lstStyle/>
                    <a:p>
                      <a:pPr marL="0" marR="0" algn="ctr">
                        <a:lnSpc>
                          <a:spcPct val="115000"/>
                        </a:lnSpc>
                        <a:spcBef>
                          <a:spcPts val="0"/>
                        </a:spcBef>
                        <a:spcAft>
                          <a:spcPts val="0"/>
                        </a:spcAft>
                      </a:pPr>
                      <a:r>
                        <a:rPr lang="en-US" sz="2400" dirty="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0" dirty="0">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EC2"/>
                    </a:solidFill>
                  </a:tcPr>
                </a:tc>
                <a:tc>
                  <a:txBody>
                    <a:bodyPr/>
                    <a:lstStyle/>
                    <a:p>
                      <a:pPr marL="0" marR="0" algn="ctr">
                        <a:lnSpc>
                          <a:spcPct val="115000"/>
                        </a:lnSpc>
                        <a:spcBef>
                          <a:spcPts val="0"/>
                        </a:spcBef>
                        <a:spcAft>
                          <a:spcPts val="0"/>
                        </a:spcAft>
                      </a:pPr>
                      <a:r>
                        <a:rPr lang="en-US" sz="2400" b="0" dirty="0">
                          <a:latin typeface="Calibri"/>
                          <a:ea typeface="Calibri"/>
                          <a:cs typeface="Times New Roman"/>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624">
                <a:tc>
                  <a:txBody>
                    <a:bodyPr/>
                    <a:lstStyle/>
                    <a:p>
                      <a:pPr marL="0" marR="0" algn="ctr">
                        <a:lnSpc>
                          <a:spcPct val="115000"/>
                        </a:lnSpc>
                        <a:spcBef>
                          <a:spcPts val="0"/>
                        </a:spcBef>
                        <a:spcAft>
                          <a:spcPts val="0"/>
                        </a:spcAft>
                      </a:pPr>
                      <a:r>
                        <a:rPr lang="en-US" sz="2400" dirty="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0" dirty="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EC2"/>
                    </a:solidFill>
                  </a:tcPr>
                </a:tc>
                <a:tc>
                  <a:txBody>
                    <a:bodyPr/>
                    <a:lstStyle/>
                    <a:p>
                      <a:pPr marL="0" marR="0" algn="ctr">
                        <a:lnSpc>
                          <a:spcPct val="115000"/>
                        </a:lnSpc>
                        <a:spcBef>
                          <a:spcPts val="0"/>
                        </a:spcBef>
                        <a:spcAft>
                          <a:spcPts val="0"/>
                        </a:spcAft>
                      </a:pPr>
                      <a:r>
                        <a:rPr lang="en-US" sz="2400" b="0" dirty="0">
                          <a:latin typeface="Calibri"/>
                          <a:ea typeface="Calibri"/>
                          <a:cs typeface="Times New Roman"/>
                        </a:rPr>
                        <a:t>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624">
                <a:tc>
                  <a:txBody>
                    <a:bodyPr/>
                    <a:lstStyle/>
                    <a:p>
                      <a:pPr marL="0" marR="0" algn="ctr">
                        <a:lnSpc>
                          <a:spcPct val="115000"/>
                        </a:lnSpc>
                        <a:spcBef>
                          <a:spcPts val="0"/>
                        </a:spcBef>
                        <a:spcAft>
                          <a:spcPts val="0"/>
                        </a:spcAft>
                      </a:pPr>
                      <a:r>
                        <a:rPr lang="en-US" sz="2400" dirty="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E6FF"/>
                    </a:solidFill>
                  </a:tcPr>
                </a:tc>
                <a:tc>
                  <a:txBody>
                    <a:bodyPr/>
                    <a:lstStyle/>
                    <a:p>
                      <a:pPr marL="0" marR="0" algn="ctr">
                        <a:lnSpc>
                          <a:spcPct val="115000"/>
                        </a:lnSpc>
                        <a:spcBef>
                          <a:spcPts val="0"/>
                        </a:spcBef>
                        <a:spcAft>
                          <a:spcPts val="0"/>
                        </a:spcAft>
                      </a:pPr>
                      <a:r>
                        <a:rPr lang="en-US" sz="2400" b="0" dirty="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EC2"/>
                    </a:solidFill>
                  </a:tcPr>
                </a:tc>
                <a:tc>
                  <a:txBody>
                    <a:bodyPr/>
                    <a:lstStyle/>
                    <a:p>
                      <a:pPr marL="0" marR="0" algn="ctr">
                        <a:lnSpc>
                          <a:spcPct val="115000"/>
                        </a:lnSpc>
                        <a:spcBef>
                          <a:spcPts val="0"/>
                        </a:spcBef>
                        <a:spcAft>
                          <a:spcPts val="0"/>
                        </a:spcAft>
                      </a:pPr>
                      <a:r>
                        <a:rPr lang="en-US" sz="2400" b="0" dirty="0">
                          <a:latin typeface="Calibri"/>
                          <a:ea typeface="Calibri"/>
                          <a:cs typeface="Times New Roman"/>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E6FF"/>
                    </a:solidFill>
                  </a:tcPr>
                </a:tc>
              </a:tr>
              <a:tr h="420624">
                <a:tc>
                  <a:txBody>
                    <a:bodyPr/>
                    <a:lstStyle/>
                    <a:p>
                      <a:pPr marL="0" marR="0" algn="ctr">
                        <a:lnSpc>
                          <a:spcPct val="115000"/>
                        </a:lnSpc>
                        <a:spcBef>
                          <a:spcPts val="0"/>
                        </a:spcBef>
                        <a:spcAft>
                          <a:spcPts val="0"/>
                        </a:spcAft>
                      </a:pPr>
                      <a:r>
                        <a:rPr lang="en-US" sz="2400" dirty="0">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E6FF"/>
                    </a:solidFill>
                  </a:tcPr>
                </a:tc>
                <a:tc>
                  <a:txBody>
                    <a:bodyPr/>
                    <a:lstStyle/>
                    <a:p>
                      <a:pPr marL="0" marR="0" algn="ctr">
                        <a:lnSpc>
                          <a:spcPct val="115000"/>
                        </a:lnSpc>
                        <a:spcBef>
                          <a:spcPts val="0"/>
                        </a:spcBef>
                        <a:spcAft>
                          <a:spcPts val="0"/>
                        </a:spcAft>
                      </a:pPr>
                      <a:r>
                        <a:rPr lang="en-US" sz="2400" b="0" dirty="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EC2"/>
                    </a:solidFill>
                  </a:tcPr>
                </a:tc>
                <a:tc>
                  <a:txBody>
                    <a:bodyPr/>
                    <a:lstStyle/>
                    <a:p>
                      <a:pPr marL="0" marR="0" algn="ctr">
                        <a:lnSpc>
                          <a:spcPct val="115000"/>
                        </a:lnSpc>
                        <a:spcBef>
                          <a:spcPts val="0"/>
                        </a:spcBef>
                        <a:spcAft>
                          <a:spcPts val="0"/>
                        </a:spcAft>
                      </a:pPr>
                      <a:r>
                        <a:rPr lang="en-US" sz="2400" b="0" dirty="0" smtClean="0">
                          <a:latin typeface="Calibri"/>
                          <a:ea typeface="Calibri"/>
                          <a:cs typeface="Times New Roman"/>
                        </a:rPr>
                        <a:t>50</a:t>
                      </a:r>
                      <a:endParaRPr lang="en-US" sz="2400" b="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E6FF"/>
                    </a:solidFill>
                  </a:tcPr>
                </a:tc>
              </a:tr>
              <a:tr h="420624">
                <a:tc>
                  <a:txBody>
                    <a:bodyPr/>
                    <a:lstStyle/>
                    <a:p>
                      <a:pPr marL="0" marR="0" algn="ctr">
                        <a:lnSpc>
                          <a:spcPct val="115000"/>
                        </a:lnSpc>
                        <a:spcBef>
                          <a:spcPts val="0"/>
                        </a:spcBef>
                        <a:spcAft>
                          <a:spcPts val="0"/>
                        </a:spcAft>
                      </a:pPr>
                      <a:r>
                        <a:rPr lang="en-US" sz="2400" dirty="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703"/>
                    </a:solidFill>
                  </a:tcPr>
                </a:tc>
                <a:tc>
                  <a:txBody>
                    <a:bodyPr/>
                    <a:lstStyle/>
                    <a:p>
                      <a:pPr marL="0" marR="0" algn="ctr">
                        <a:lnSpc>
                          <a:spcPct val="115000"/>
                        </a:lnSpc>
                        <a:spcBef>
                          <a:spcPts val="0"/>
                        </a:spcBef>
                        <a:spcAft>
                          <a:spcPts val="0"/>
                        </a:spcAft>
                      </a:pPr>
                      <a:r>
                        <a:rPr lang="en-US" sz="2400" b="0" dirty="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EC2"/>
                    </a:solidFill>
                  </a:tcPr>
                </a:tc>
                <a:tc>
                  <a:txBody>
                    <a:bodyPr/>
                    <a:lstStyle/>
                    <a:p>
                      <a:pPr marL="0" marR="0" algn="ctr">
                        <a:lnSpc>
                          <a:spcPct val="115000"/>
                        </a:lnSpc>
                        <a:spcBef>
                          <a:spcPts val="0"/>
                        </a:spcBef>
                        <a:spcAft>
                          <a:spcPts val="0"/>
                        </a:spcAft>
                      </a:pPr>
                      <a:r>
                        <a:rPr lang="en-US" sz="2400" b="0" dirty="0" smtClean="0">
                          <a:latin typeface="Calibri"/>
                          <a:ea typeface="Calibri"/>
                          <a:cs typeface="Times New Roman"/>
                        </a:rPr>
                        <a:t>70</a:t>
                      </a:r>
                      <a:endParaRPr lang="en-US" sz="2400" b="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703"/>
                    </a:solidFill>
                  </a:tcPr>
                </a:tc>
              </a:tr>
              <a:tr h="420624">
                <a:tc>
                  <a:txBody>
                    <a:bodyPr/>
                    <a:lstStyle/>
                    <a:p>
                      <a:pPr marL="0" marR="0" algn="ctr">
                        <a:lnSpc>
                          <a:spcPct val="115000"/>
                        </a:lnSpc>
                        <a:spcBef>
                          <a:spcPts val="0"/>
                        </a:spcBef>
                        <a:spcAft>
                          <a:spcPts val="0"/>
                        </a:spcAft>
                      </a:pPr>
                      <a:r>
                        <a:rPr lang="en-US" sz="2400" dirty="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703"/>
                    </a:solidFill>
                  </a:tcPr>
                </a:tc>
                <a:tc>
                  <a:txBody>
                    <a:bodyPr/>
                    <a:lstStyle/>
                    <a:p>
                      <a:pPr marL="0" marR="0" algn="ctr">
                        <a:lnSpc>
                          <a:spcPct val="115000"/>
                        </a:lnSpc>
                        <a:spcBef>
                          <a:spcPts val="0"/>
                        </a:spcBef>
                        <a:spcAft>
                          <a:spcPts val="0"/>
                        </a:spcAft>
                      </a:pPr>
                      <a:r>
                        <a:rPr lang="en-US" sz="2400" b="0" dirty="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EC2"/>
                    </a:solidFill>
                  </a:tcPr>
                </a:tc>
                <a:tc>
                  <a:txBody>
                    <a:bodyPr/>
                    <a:lstStyle/>
                    <a:p>
                      <a:pPr marL="0" marR="0" algn="ctr">
                        <a:lnSpc>
                          <a:spcPct val="115000"/>
                        </a:lnSpc>
                        <a:spcBef>
                          <a:spcPts val="0"/>
                        </a:spcBef>
                        <a:spcAft>
                          <a:spcPts val="0"/>
                        </a:spcAft>
                      </a:pPr>
                      <a:r>
                        <a:rPr lang="en-US" sz="2400" b="0" dirty="0" smtClean="0">
                          <a:latin typeface="Calibri"/>
                          <a:ea typeface="Calibri"/>
                          <a:cs typeface="Times New Roman"/>
                        </a:rPr>
                        <a:t>70</a:t>
                      </a:r>
                      <a:endParaRPr lang="en-US" sz="2400" b="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703"/>
                    </a:solidFill>
                  </a:tcPr>
                </a:tc>
              </a:tr>
              <a:tr h="420624">
                <a:tc>
                  <a:txBody>
                    <a:bodyPr/>
                    <a:lstStyle/>
                    <a:p>
                      <a:pPr marL="0" marR="0" algn="ctr">
                        <a:lnSpc>
                          <a:spcPct val="115000"/>
                        </a:lnSpc>
                        <a:spcBef>
                          <a:spcPts val="0"/>
                        </a:spcBef>
                        <a:spcAft>
                          <a:spcPts val="0"/>
                        </a:spcAft>
                      </a:pPr>
                      <a:r>
                        <a:rPr lang="en-US" sz="2400" dirty="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0" dirty="0" smtClean="0">
                          <a:latin typeface="Calibri"/>
                          <a:ea typeface="Calibri"/>
                          <a:cs typeface="Times New Roman"/>
                        </a:rPr>
                        <a:t>6</a:t>
                      </a:r>
                      <a:endParaRPr lang="en-US" sz="2400" b="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EC2"/>
                    </a:solidFill>
                  </a:tcPr>
                </a:tc>
                <a:tc>
                  <a:txBody>
                    <a:bodyPr/>
                    <a:lstStyle/>
                    <a:p>
                      <a:pPr marL="0" marR="0" algn="ctr">
                        <a:lnSpc>
                          <a:spcPct val="115000"/>
                        </a:lnSpc>
                        <a:spcBef>
                          <a:spcPts val="0"/>
                        </a:spcBef>
                        <a:spcAft>
                          <a:spcPts val="0"/>
                        </a:spcAft>
                      </a:pPr>
                      <a:r>
                        <a:rPr lang="en-US" sz="2400" b="0" dirty="0">
                          <a:latin typeface="Calibri"/>
                          <a:ea typeface="Calibri"/>
                          <a:cs typeface="Times New Roman"/>
                        </a:rPr>
                        <a:t>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624">
                <a:tc>
                  <a:txBody>
                    <a:bodyPr/>
                    <a:lstStyle/>
                    <a:p>
                      <a:pPr marL="0" marR="0" algn="ctr">
                        <a:lnSpc>
                          <a:spcPct val="115000"/>
                        </a:lnSpc>
                        <a:spcBef>
                          <a:spcPts val="0"/>
                        </a:spcBef>
                        <a:spcAft>
                          <a:spcPts val="0"/>
                        </a:spcAft>
                      </a:pPr>
                      <a:r>
                        <a:rPr lang="en-US" sz="2400" dirty="0">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0" dirty="0" smtClean="0">
                          <a:latin typeface="Calibri"/>
                          <a:ea typeface="Calibri"/>
                          <a:cs typeface="Times New Roman"/>
                        </a:rPr>
                        <a:t>6</a:t>
                      </a:r>
                      <a:endParaRPr lang="en-US" sz="2400" b="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EC2"/>
                    </a:solidFill>
                  </a:tcPr>
                </a:tc>
                <a:tc>
                  <a:txBody>
                    <a:bodyPr/>
                    <a:lstStyle/>
                    <a:p>
                      <a:pPr marL="0" marR="0" algn="ctr">
                        <a:lnSpc>
                          <a:spcPct val="115000"/>
                        </a:lnSpc>
                        <a:spcBef>
                          <a:spcPts val="0"/>
                        </a:spcBef>
                        <a:spcAft>
                          <a:spcPts val="0"/>
                        </a:spcAft>
                      </a:pPr>
                      <a:r>
                        <a:rPr lang="en-US" sz="2400" b="0" dirty="0">
                          <a:latin typeface="Calibri"/>
                          <a:ea typeface="Calibri"/>
                          <a:cs typeface="Times New Roman"/>
                        </a:rPr>
                        <a:t>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624">
                <a:tc>
                  <a:txBody>
                    <a:bodyPr/>
                    <a:lstStyle/>
                    <a:p>
                      <a:pPr marL="0" marR="0" algn="ctr">
                        <a:lnSpc>
                          <a:spcPct val="115000"/>
                        </a:lnSpc>
                        <a:spcBef>
                          <a:spcPts val="0"/>
                        </a:spcBef>
                        <a:spcAft>
                          <a:spcPts val="0"/>
                        </a:spcAft>
                      </a:pPr>
                      <a:r>
                        <a:rPr lang="en-US" sz="2400" dirty="0">
                          <a:latin typeface="Calibri"/>
                          <a:ea typeface="Calibri"/>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0" dirty="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EC2"/>
                    </a:solidFill>
                  </a:tcPr>
                </a:tc>
                <a:tc>
                  <a:txBody>
                    <a:bodyPr/>
                    <a:lstStyle/>
                    <a:p>
                      <a:pPr marL="0" marR="0" algn="ctr">
                        <a:lnSpc>
                          <a:spcPct val="115000"/>
                        </a:lnSpc>
                        <a:spcBef>
                          <a:spcPts val="0"/>
                        </a:spcBef>
                        <a:spcAft>
                          <a:spcPts val="0"/>
                        </a:spcAft>
                      </a:pPr>
                      <a:r>
                        <a:rPr lang="en-US" sz="2400" b="0" dirty="0">
                          <a:latin typeface="Calibri"/>
                          <a:ea typeface="Calibri"/>
                          <a:cs typeface="Times New Roman"/>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624">
                <a:tc>
                  <a:txBody>
                    <a:bodyPr/>
                    <a:lstStyle/>
                    <a:p>
                      <a:pPr marL="0" marR="0" algn="ctr">
                        <a:lnSpc>
                          <a:spcPct val="115000"/>
                        </a:lnSpc>
                        <a:spcBef>
                          <a:spcPts val="0"/>
                        </a:spcBef>
                        <a:spcAft>
                          <a:spcPts val="0"/>
                        </a:spcAft>
                      </a:pPr>
                      <a:r>
                        <a:rPr lang="en-US" sz="2400" dirty="0">
                          <a:latin typeface="Calibri"/>
                          <a:ea typeface="Calibri"/>
                          <a:cs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0" dirty="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EC2"/>
                    </a:solidFill>
                  </a:tcPr>
                </a:tc>
                <a:tc>
                  <a:txBody>
                    <a:bodyPr/>
                    <a:lstStyle/>
                    <a:p>
                      <a:pPr marL="0" marR="0" algn="ctr">
                        <a:lnSpc>
                          <a:spcPct val="115000"/>
                        </a:lnSpc>
                        <a:spcBef>
                          <a:spcPts val="0"/>
                        </a:spcBef>
                        <a:spcAft>
                          <a:spcPts val="0"/>
                        </a:spcAft>
                      </a:pPr>
                      <a:r>
                        <a:rPr lang="en-US" sz="2400" b="0" dirty="0">
                          <a:latin typeface="Calibri"/>
                          <a:ea typeface="Calibri"/>
                          <a:cs typeface="Times New Roman"/>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TextBox 3"/>
          <p:cNvSpPr txBox="1"/>
          <p:nvPr/>
        </p:nvSpPr>
        <p:spPr>
          <a:xfrm>
            <a:off x="304800" y="1219200"/>
            <a:ext cx="2971800" cy="1938992"/>
          </a:xfrm>
          <a:prstGeom prst="rect">
            <a:avLst/>
          </a:prstGeom>
          <a:noFill/>
        </p:spPr>
        <p:txBody>
          <a:bodyPr wrap="square" rtlCol="0">
            <a:spAutoFit/>
          </a:bodyPr>
          <a:lstStyle/>
          <a:p>
            <a:r>
              <a:rPr lang="en-US" sz="2000" dirty="0">
                <a:cs typeface="Arial"/>
              </a:rPr>
              <a:t>Two days of stable </a:t>
            </a:r>
            <a:r>
              <a:rPr lang="en-US" sz="2000" dirty="0" smtClean="0">
                <a:cs typeface="Arial"/>
              </a:rPr>
              <a:t>FiO</a:t>
            </a:r>
            <a:r>
              <a:rPr lang="en-US" sz="2000" baseline="-25000" dirty="0" smtClean="0">
                <a:cs typeface="Arial"/>
              </a:rPr>
              <a:t>2</a:t>
            </a:r>
            <a:r>
              <a:rPr lang="en-US" sz="2000" dirty="0" smtClean="0">
                <a:cs typeface="Arial"/>
              </a:rPr>
              <a:t>, </a:t>
            </a:r>
            <a:r>
              <a:rPr lang="en-US" sz="2000" dirty="0">
                <a:cs typeface="Arial"/>
              </a:rPr>
              <a:t>followed by a change in </a:t>
            </a:r>
            <a:r>
              <a:rPr lang="en-US" sz="2000" dirty="0" smtClean="0">
                <a:cs typeface="Arial"/>
              </a:rPr>
              <a:t>FiO</a:t>
            </a:r>
            <a:r>
              <a:rPr lang="en-US" sz="2000" baseline="-25000" dirty="0" smtClean="0">
                <a:cs typeface="Arial"/>
              </a:rPr>
              <a:t>2</a:t>
            </a:r>
            <a:r>
              <a:rPr lang="en-US" sz="2000" dirty="0" smtClean="0">
                <a:cs typeface="Arial"/>
              </a:rPr>
              <a:t> </a:t>
            </a:r>
            <a:r>
              <a:rPr lang="en-US" sz="2000" dirty="0">
                <a:cs typeface="Arial"/>
              </a:rPr>
              <a:t>of ≥ </a:t>
            </a:r>
            <a:r>
              <a:rPr lang="en-US" sz="2000" dirty="0" smtClean="0">
                <a:cs typeface="Arial"/>
              </a:rPr>
              <a:t>0.20. </a:t>
            </a:r>
          </a:p>
          <a:p>
            <a:endParaRPr lang="en-US" sz="2000" dirty="0" smtClean="0">
              <a:cs typeface="Arial"/>
            </a:endParaRPr>
          </a:p>
          <a:p>
            <a:r>
              <a:rPr lang="en-US" sz="2000" dirty="0" smtClean="0">
                <a:cs typeface="Arial"/>
              </a:rPr>
              <a:t>The </a:t>
            </a:r>
            <a:r>
              <a:rPr lang="en-US" sz="2000" dirty="0">
                <a:cs typeface="Arial"/>
              </a:rPr>
              <a:t>change is maintained or worsens </a:t>
            </a:r>
            <a:r>
              <a:rPr lang="en-US" sz="2000" dirty="0" smtClean="0">
                <a:cs typeface="Arial"/>
              </a:rPr>
              <a:t>for ≥ </a:t>
            </a:r>
            <a:r>
              <a:rPr lang="en-US" sz="2000" dirty="0">
                <a:cs typeface="Arial"/>
              </a:rPr>
              <a:t>2 days</a:t>
            </a:r>
            <a:r>
              <a:rPr lang="en-US" sz="2000" dirty="0" smtClean="0">
                <a:cs typeface="Arial"/>
              </a:rPr>
              <a:t>.</a:t>
            </a:r>
            <a:endParaRPr lang="en-US" sz="2000" dirty="0">
              <a:cs typeface="Arial"/>
            </a:endParaRPr>
          </a:p>
        </p:txBody>
      </p:sp>
      <p:sp>
        <p:nvSpPr>
          <p:cNvPr id="5" name="TextBox 4"/>
          <p:cNvSpPr txBox="1"/>
          <p:nvPr/>
        </p:nvSpPr>
        <p:spPr>
          <a:xfrm>
            <a:off x="359664" y="3255186"/>
            <a:ext cx="2971800" cy="646331"/>
          </a:xfrm>
          <a:prstGeom prst="rect">
            <a:avLst/>
          </a:prstGeom>
          <a:noFill/>
        </p:spPr>
        <p:txBody>
          <a:bodyPr wrap="square" rtlCol="0">
            <a:spAutoFit/>
          </a:bodyPr>
          <a:lstStyle/>
          <a:p>
            <a:r>
              <a:rPr lang="en-US" sz="3600" b="1" dirty="0" smtClean="0"/>
              <a:t>Is this a VAC?</a:t>
            </a:r>
            <a:endParaRPr lang="en-US" sz="3600" b="1" dirty="0"/>
          </a:p>
        </p:txBody>
      </p:sp>
    </p:spTree>
    <p:extLst>
      <p:ext uri="{BB962C8B-B14F-4D97-AF65-F5344CB8AC3E}">
        <p14:creationId xmlns:p14="http://schemas.microsoft.com/office/powerpoint/2010/main" val="15396983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a:t>
            </a:r>
            <a:r>
              <a:rPr lang="en-US" dirty="0"/>
              <a:t>2 – </a:t>
            </a:r>
            <a:r>
              <a:rPr lang="en-US" dirty="0" smtClean="0">
                <a:cs typeface="Arial"/>
              </a:rPr>
              <a:t>FiO</a:t>
            </a:r>
            <a:r>
              <a:rPr lang="en-US" baseline="-25000" dirty="0" smtClean="0">
                <a:cs typeface="Arial"/>
              </a:rPr>
              <a:t>2</a:t>
            </a:r>
            <a:endParaRPr lang="en-US" dirty="0"/>
          </a:p>
        </p:txBody>
      </p:sp>
      <p:graphicFrame>
        <p:nvGraphicFramePr>
          <p:cNvPr id="7" name="Table 6" descr="A table showing mechanically ventilated days, minimum PEEP value, and minimum FiO2 over ten days." title="VAC table"/>
          <p:cNvGraphicFramePr>
            <a:graphicFrameLocks noGrp="1"/>
          </p:cNvGraphicFramePr>
          <p:nvPr>
            <p:extLst>
              <p:ext uri="{D42A27DB-BD31-4B8C-83A1-F6EECF244321}">
                <p14:modId xmlns:p14="http://schemas.microsoft.com/office/powerpoint/2010/main" val="2362619707"/>
              </p:ext>
            </p:extLst>
          </p:nvPr>
        </p:nvGraphicFramePr>
        <p:xfrm>
          <a:off x="3581400" y="1219200"/>
          <a:ext cx="4724400" cy="4626864"/>
        </p:xfrm>
        <a:graphic>
          <a:graphicData uri="http://schemas.openxmlformats.org/drawingml/2006/table">
            <a:tbl>
              <a:tblPr/>
              <a:tblGrid>
                <a:gridCol w="1574800"/>
                <a:gridCol w="1574800"/>
                <a:gridCol w="1574800"/>
              </a:tblGrid>
              <a:tr h="420624">
                <a:tc>
                  <a:txBody>
                    <a:bodyPr/>
                    <a:lstStyle/>
                    <a:p>
                      <a:pPr marL="0" marR="0" algn="ctr">
                        <a:lnSpc>
                          <a:spcPct val="115000"/>
                        </a:lnSpc>
                        <a:spcBef>
                          <a:spcPts val="0"/>
                        </a:spcBef>
                        <a:spcAft>
                          <a:spcPts val="0"/>
                        </a:spcAft>
                      </a:pPr>
                      <a:r>
                        <a:rPr lang="en-US" sz="2400" b="1" dirty="0">
                          <a:latin typeface="Calibri"/>
                          <a:ea typeface="Calibri"/>
                          <a:cs typeface="Times New Roman"/>
                        </a:rPr>
                        <a:t>MV Day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EC2"/>
                    </a:solidFill>
                  </a:tcPr>
                </a:tc>
                <a:tc>
                  <a:txBody>
                    <a:bodyPr/>
                    <a:lstStyle/>
                    <a:p>
                      <a:pPr marL="0" marR="0" algn="ctr">
                        <a:lnSpc>
                          <a:spcPct val="115000"/>
                        </a:lnSpc>
                        <a:spcBef>
                          <a:spcPts val="0"/>
                        </a:spcBef>
                        <a:spcAft>
                          <a:spcPts val="0"/>
                        </a:spcAft>
                      </a:pPr>
                      <a:r>
                        <a:rPr lang="en-US" sz="2400" b="1" dirty="0">
                          <a:latin typeface="Calibri"/>
                          <a:ea typeface="Calibri"/>
                          <a:cs typeface="Times New Roman"/>
                        </a:rPr>
                        <a:t>Min PEEP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EC2"/>
                    </a:solidFill>
                  </a:tcPr>
                </a:tc>
                <a:tc>
                  <a:txBody>
                    <a:bodyPr/>
                    <a:lstStyle/>
                    <a:p>
                      <a:pPr marL="0" marR="0" algn="ctr">
                        <a:lnSpc>
                          <a:spcPct val="115000"/>
                        </a:lnSpc>
                        <a:spcBef>
                          <a:spcPts val="0"/>
                        </a:spcBef>
                        <a:spcAft>
                          <a:spcPts val="0"/>
                        </a:spcAft>
                      </a:pPr>
                      <a:r>
                        <a:rPr lang="en-US" sz="2400" b="1" dirty="0">
                          <a:latin typeface="Calibri"/>
                          <a:ea typeface="Calibri"/>
                          <a:cs typeface="Times New Roman"/>
                        </a:rPr>
                        <a:t>Min FiO</a:t>
                      </a:r>
                      <a:r>
                        <a:rPr lang="en-US" sz="2400" b="1" baseline="-25000" dirty="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EC2"/>
                    </a:solidFill>
                  </a:tcPr>
                </a:tc>
              </a:tr>
              <a:tr h="420624">
                <a:tc>
                  <a:txBody>
                    <a:bodyPr/>
                    <a:lstStyle/>
                    <a:p>
                      <a:pPr marL="0" marR="0" algn="ctr">
                        <a:lnSpc>
                          <a:spcPct val="115000"/>
                        </a:lnSpc>
                        <a:spcBef>
                          <a:spcPts val="0"/>
                        </a:spcBef>
                        <a:spcAft>
                          <a:spcPts val="0"/>
                        </a:spcAft>
                      </a:pPr>
                      <a:r>
                        <a:rPr lang="en-US" sz="2400" dirty="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0" dirty="0">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EC2"/>
                    </a:solidFill>
                  </a:tcPr>
                </a:tc>
                <a:tc>
                  <a:txBody>
                    <a:bodyPr/>
                    <a:lstStyle/>
                    <a:p>
                      <a:pPr marL="0" marR="0" algn="ctr">
                        <a:lnSpc>
                          <a:spcPct val="115000"/>
                        </a:lnSpc>
                        <a:spcBef>
                          <a:spcPts val="0"/>
                        </a:spcBef>
                        <a:spcAft>
                          <a:spcPts val="0"/>
                        </a:spcAft>
                      </a:pPr>
                      <a:r>
                        <a:rPr lang="en-US" sz="2400" b="0" dirty="0">
                          <a:latin typeface="Calibri"/>
                          <a:ea typeface="Calibri"/>
                          <a:cs typeface="Times New Roman"/>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624">
                <a:tc>
                  <a:txBody>
                    <a:bodyPr/>
                    <a:lstStyle/>
                    <a:p>
                      <a:pPr marL="0" marR="0" algn="ctr">
                        <a:lnSpc>
                          <a:spcPct val="115000"/>
                        </a:lnSpc>
                        <a:spcBef>
                          <a:spcPts val="0"/>
                        </a:spcBef>
                        <a:spcAft>
                          <a:spcPts val="0"/>
                        </a:spcAft>
                      </a:pPr>
                      <a:r>
                        <a:rPr lang="en-US" sz="2400" dirty="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0" dirty="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EC2"/>
                    </a:solidFill>
                  </a:tcPr>
                </a:tc>
                <a:tc>
                  <a:txBody>
                    <a:bodyPr/>
                    <a:lstStyle/>
                    <a:p>
                      <a:pPr marL="0" marR="0" algn="ctr">
                        <a:lnSpc>
                          <a:spcPct val="115000"/>
                        </a:lnSpc>
                        <a:spcBef>
                          <a:spcPts val="0"/>
                        </a:spcBef>
                        <a:spcAft>
                          <a:spcPts val="0"/>
                        </a:spcAft>
                      </a:pPr>
                      <a:r>
                        <a:rPr lang="en-US" sz="2400" b="0" dirty="0">
                          <a:latin typeface="Calibri"/>
                          <a:ea typeface="Calibri"/>
                          <a:cs typeface="Times New Roman"/>
                        </a:rPr>
                        <a:t>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624">
                <a:tc>
                  <a:txBody>
                    <a:bodyPr/>
                    <a:lstStyle/>
                    <a:p>
                      <a:pPr marL="0" marR="0" algn="ctr">
                        <a:lnSpc>
                          <a:spcPct val="115000"/>
                        </a:lnSpc>
                        <a:spcBef>
                          <a:spcPts val="0"/>
                        </a:spcBef>
                        <a:spcAft>
                          <a:spcPts val="0"/>
                        </a:spcAft>
                      </a:pPr>
                      <a:r>
                        <a:rPr lang="en-US" sz="2400" dirty="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E6FF"/>
                    </a:solidFill>
                  </a:tcPr>
                </a:tc>
                <a:tc>
                  <a:txBody>
                    <a:bodyPr/>
                    <a:lstStyle/>
                    <a:p>
                      <a:pPr marL="0" marR="0" algn="ctr">
                        <a:lnSpc>
                          <a:spcPct val="115000"/>
                        </a:lnSpc>
                        <a:spcBef>
                          <a:spcPts val="0"/>
                        </a:spcBef>
                        <a:spcAft>
                          <a:spcPts val="0"/>
                        </a:spcAft>
                      </a:pPr>
                      <a:r>
                        <a:rPr lang="en-US" sz="2400" b="0" dirty="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EC2"/>
                    </a:solidFill>
                  </a:tcPr>
                </a:tc>
                <a:tc>
                  <a:txBody>
                    <a:bodyPr/>
                    <a:lstStyle/>
                    <a:p>
                      <a:pPr marL="0" marR="0" algn="ctr">
                        <a:lnSpc>
                          <a:spcPct val="115000"/>
                        </a:lnSpc>
                        <a:spcBef>
                          <a:spcPts val="0"/>
                        </a:spcBef>
                        <a:spcAft>
                          <a:spcPts val="0"/>
                        </a:spcAft>
                      </a:pPr>
                      <a:r>
                        <a:rPr lang="en-US" sz="2400" b="0" dirty="0">
                          <a:latin typeface="Calibri"/>
                          <a:ea typeface="Calibri"/>
                          <a:cs typeface="Times New Roman"/>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E6FF"/>
                    </a:solidFill>
                  </a:tcPr>
                </a:tc>
              </a:tr>
              <a:tr h="420624">
                <a:tc>
                  <a:txBody>
                    <a:bodyPr/>
                    <a:lstStyle/>
                    <a:p>
                      <a:pPr marL="0" marR="0" algn="ctr">
                        <a:lnSpc>
                          <a:spcPct val="115000"/>
                        </a:lnSpc>
                        <a:spcBef>
                          <a:spcPts val="0"/>
                        </a:spcBef>
                        <a:spcAft>
                          <a:spcPts val="0"/>
                        </a:spcAft>
                      </a:pPr>
                      <a:r>
                        <a:rPr lang="en-US" sz="2400" dirty="0">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E6FF"/>
                    </a:solidFill>
                  </a:tcPr>
                </a:tc>
                <a:tc>
                  <a:txBody>
                    <a:bodyPr/>
                    <a:lstStyle/>
                    <a:p>
                      <a:pPr marL="0" marR="0" algn="ctr">
                        <a:lnSpc>
                          <a:spcPct val="115000"/>
                        </a:lnSpc>
                        <a:spcBef>
                          <a:spcPts val="0"/>
                        </a:spcBef>
                        <a:spcAft>
                          <a:spcPts val="0"/>
                        </a:spcAft>
                      </a:pPr>
                      <a:r>
                        <a:rPr lang="en-US" sz="2400" b="0" dirty="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EC2"/>
                    </a:solidFill>
                  </a:tcPr>
                </a:tc>
                <a:tc>
                  <a:txBody>
                    <a:bodyPr/>
                    <a:lstStyle/>
                    <a:p>
                      <a:pPr marL="0" marR="0" algn="ctr">
                        <a:lnSpc>
                          <a:spcPct val="115000"/>
                        </a:lnSpc>
                        <a:spcBef>
                          <a:spcPts val="0"/>
                        </a:spcBef>
                        <a:spcAft>
                          <a:spcPts val="0"/>
                        </a:spcAft>
                      </a:pPr>
                      <a:r>
                        <a:rPr lang="en-US" sz="2400" b="0" dirty="0" smtClean="0">
                          <a:latin typeface="Calibri"/>
                          <a:ea typeface="Calibri"/>
                          <a:cs typeface="Times New Roman"/>
                        </a:rPr>
                        <a:t>50</a:t>
                      </a:r>
                      <a:endParaRPr lang="en-US" sz="2400" b="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E6FF"/>
                    </a:solidFill>
                  </a:tcPr>
                </a:tc>
              </a:tr>
              <a:tr h="420624">
                <a:tc>
                  <a:txBody>
                    <a:bodyPr/>
                    <a:lstStyle/>
                    <a:p>
                      <a:pPr marL="0" marR="0" algn="ctr">
                        <a:lnSpc>
                          <a:spcPct val="115000"/>
                        </a:lnSpc>
                        <a:spcBef>
                          <a:spcPts val="0"/>
                        </a:spcBef>
                        <a:spcAft>
                          <a:spcPts val="0"/>
                        </a:spcAft>
                      </a:pPr>
                      <a:r>
                        <a:rPr lang="en-US" sz="2400" dirty="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703"/>
                    </a:solidFill>
                  </a:tcPr>
                </a:tc>
                <a:tc>
                  <a:txBody>
                    <a:bodyPr/>
                    <a:lstStyle/>
                    <a:p>
                      <a:pPr marL="0" marR="0" algn="ctr">
                        <a:lnSpc>
                          <a:spcPct val="115000"/>
                        </a:lnSpc>
                        <a:spcBef>
                          <a:spcPts val="0"/>
                        </a:spcBef>
                        <a:spcAft>
                          <a:spcPts val="0"/>
                        </a:spcAft>
                      </a:pPr>
                      <a:r>
                        <a:rPr lang="en-US" sz="2400" b="0" dirty="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EC2"/>
                    </a:solidFill>
                  </a:tcPr>
                </a:tc>
                <a:tc>
                  <a:txBody>
                    <a:bodyPr/>
                    <a:lstStyle/>
                    <a:p>
                      <a:pPr marL="0" marR="0" algn="ctr">
                        <a:lnSpc>
                          <a:spcPct val="115000"/>
                        </a:lnSpc>
                        <a:spcBef>
                          <a:spcPts val="0"/>
                        </a:spcBef>
                        <a:spcAft>
                          <a:spcPts val="0"/>
                        </a:spcAft>
                      </a:pPr>
                      <a:r>
                        <a:rPr lang="en-US" sz="2400" b="0" dirty="0" smtClean="0">
                          <a:latin typeface="Calibri"/>
                          <a:ea typeface="Calibri"/>
                          <a:cs typeface="Times New Roman"/>
                        </a:rPr>
                        <a:t>70</a:t>
                      </a:r>
                      <a:endParaRPr lang="en-US" sz="2400" b="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703"/>
                    </a:solidFill>
                  </a:tcPr>
                </a:tc>
              </a:tr>
              <a:tr h="420624">
                <a:tc>
                  <a:txBody>
                    <a:bodyPr/>
                    <a:lstStyle/>
                    <a:p>
                      <a:pPr marL="0" marR="0" algn="ctr">
                        <a:lnSpc>
                          <a:spcPct val="115000"/>
                        </a:lnSpc>
                        <a:spcBef>
                          <a:spcPts val="0"/>
                        </a:spcBef>
                        <a:spcAft>
                          <a:spcPts val="0"/>
                        </a:spcAft>
                      </a:pPr>
                      <a:r>
                        <a:rPr lang="en-US" sz="2400" dirty="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703"/>
                    </a:solidFill>
                  </a:tcPr>
                </a:tc>
                <a:tc>
                  <a:txBody>
                    <a:bodyPr/>
                    <a:lstStyle/>
                    <a:p>
                      <a:pPr marL="0" marR="0" algn="ctr">
                        <a:lnSpc>
                          <a:spcPct val="115000"/>
                        </a:lnSpc>
                        <a:spcBef>
                          <a:spcPts val="0"/>
                        </a:spcBef>
                        <a:spcAft>
                          <a:spcPts val="0"/>
                        </a:spcAft>
                      </a:pPr>
                      <a:r>
                        <a:rPr lang="en-US" sz="2400" b="0" dirty="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EC2"/>
                    </a:solidFill>
                  </a:tcPr>
                </a:tc>
                <a:tc>
                  <a:txBody>
                    <a:bodyPr/>
                    <a:lstStyle/>
                    <a:p>
                      <a:pPr marL="0" marR="0" algn="ctr">
                        <a:lnSpc>
                          <a:spcPct val="115000"/>
                        </a:lnSpc>
                        <a:spcBef>
                          <a:spcPts val="0"/>
                        </a:spcBef>
                        <a:spcAft>
                          <a:spcPts val="0"/>
                        </a:spcAft>
                      </a:pPr>
                      <a:r>
                        <a:rPr lang="en-US" sz="2400" b="0" dirty="0" smtClean="0">
                          <a:latin typeface="Calibri"/>
                          <a:ea typeface="Calibri"/>
                          <a:cs typeface="Times New Roman"/>
                        </a:rPr>
                        <a:t>70</a:t>
                      </a:r>
                      <a:endParaRPr lang="en-US" sz="2400" b="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703"/>
                    </a:solidFill>
                  </a:tcPr>
                </a:tc>
              </a:tr>
              <a:tr h="420624">
                <a:tc>
                  <a:txBody>
                    <a:bodyPr/>
                    <a:lstStyle/>
                    <a:p>
                      <a:pPr marL="0" marR="0" algn="ctr">
                        <a:lnSpc>
                          <a:spcPct val="115000"/>
                        </a:lnSpc>
                        <a:spcBef>
                          <a:spcPts val="0"/>
                        </a:spcBef>
                        <a:spcAft>
                          <a:spcPts val="0"/>
                        </a:spcAft>
                      </a:pPr>
                      <a:r>
                        <a:rPr lang="en-US" sz="2400" dirty="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0" dirty="0" smtClean="0">
                          <a:latin typeface="Calibri"/>
                          <a:ea typeface="Calibri"/>
                          <a:cs typeface="Times New Roman"/>
                        </a:rPr>
                        <a:t>6</a:t>
                      </a:r>
                      <a:endParaRPr lang="en-US" sz="2400" b="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EC2"/>
                    </a:solidFill>
                  </a:tcPr>
                </a:tc>
                <a:tc>
                  <a:txBody>
                    <a:bodyPr/>
                    <a:lstStyle/>
                    <a:p>
                      <a:pPr marL="0" marR="0" algn="ctr">
                        <a:lnSpc>
                          <a:spcPct val="115000"/>
                        </a:lnSpc>
                        <a:spcBef>
                          <a:spcPts val="0"/>
                        </a:spcBef>
                        <a:spcAft>
                          <a:spcPts val="0"/>
                        </a:spcAft>
                      </a:pPr>
                      <a:r>
                        <a:rPr lang="en-US" sz="2400" b="0" dirty="0">
                          <a:latin typeface="Calibri"/>
                          <a:ea typeface="Calibri"/>
                          <a:cs typeface="Times New Roman"/>
                        </a:rPr>
                        <a:t>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624">
                <a:tc>
                  <a:txBody>
                    <a:bodyPr/>
                    <a:lstStyle/>
                    <a:p>
                      <a:pPr marL="0" marR="0" algn="ctr">
                        <a:lnSpc>
                          <a:spcPct val="115000"/>
                        </a:lnSpc>
                        <a:spcBef>
                          <a:spcPts val="0"/>
                        </a:spcBef>
                        <a:spcAft>
                          <a:spcPts val="0"/>
                        </a:spcAft>
                      </a:pPr>
                      <a:r>
                        <a:rPr lang="en-US" sz="2400" dirty="0">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0" dirty="0" smtClean="0">
                          <a:latin typeface="Calibri"/>
                          <a:ea typeface="Calibri"/>
                          <a:cs typeface="Times New Roman"/>
                        </a:rPr>
                        <a:t>6</a:t>
                      </a:r>
                      <a:endParaRPr lang="en-US" sz="2400" b="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EC2"/>
                    </a:solidFill>
                  </a:tcPr>
                </a:tc>
                <a:tc>
                  <a:txBody>
                    <a:bodyPr/>
                    <a:lstStyle/>
                    <a:p>
                      <a:pPr marL="0" marR="0" algn="ctr">
                        <a:lnSpc>
                          <a:spcPct val="115000"/>
                        </a:lnSpc>
                        <a:spcBef>
                          <a:spcPts val="0"/>
                        </a:spcBef>
                        <a:spcAft>
                          <a:spcPts val="0"/>
                        </a:spcAft>
                      </a:pPr>
                      <a:r>
                        <a:rPr lang="en-US" sz="2400" b="0" dirty="0">
                          <a:latin typeface="Calibri"/>
                          <a:ea typeface="Calibri"/>
                          <a:cs typeface="Times New Roman"/>
                        </a:rPr>
                        <a:t>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624">
                <a:tc>
                  <a:txBody>
                    <a:bodyPr/>
                    <a:lstStyle/>
                    <a:p>
                      <a:pPr marL="0" marR="0" algn="ctr">
                        <a:lnSpc>
                          <a:spcPct val="115000"/>
                        </a:lnSpc>
                        <a:spcBef>
                          <a:spcPts val="0"/>
                        </a:spcBef>
                        <a:spcAft>
                          <a:spcPts val="0"/>
                        </a:spcAft>
                      </a:pPr>
                      <a:r>
                        <a:rPr lang="en-US" sz="2400" dirty="0">
                          <a:latin typeface="Calibri"/>
                          <a:ea typeface="Calibri"/>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0" dirty="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EC2"/>
                    </a:solidFill>
                  </a:tcPr>
                </a:tc>
                <a:tc>
                  <a:txBody>
                    <a:bodyPr/>
                    <a:lstStyle/>
                    <a:p>
                      <a:pPr marL="0" marR="0" algn="ctr">
                        <a:lnSpc>
                          <a:spcPct val="115000"/>
                        </a:lnSpc>
                        <a:spcBef>
                          <a:spcPts val="0"/>
                        </a:spcBef>
                        <a:spcAft>
                          <a:spcPts val="0"/>
                        </a:spcAft>
                      </a:pPr>
                      <a:r>
                        <a:rPr lang="en-US" sz="2400" b="0" dirty="0">
                          <a:latin typeface="Calibri"/>
                          <a:ea typeface="Calibri"/>
                          <a:cs typeface="Times New Roman"/>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624">
                <a:tc>
                  <a:txBody>
                    <a:bodyPr/>
                    <a:lstStyle/>
                    <a:p>
                      <a:pPr marL="0" marR="0" algn="ctr">
                        <a:lnSpc>
                          <a:spcPct val="115000"/>
                        </a:lnSpc>
                        <a:spcBef>
                          <a:spcPts val="0"/>
                        </a:spcBef>
                        <a:spcAft>
                          <a:spcPts val="0"/>
                        </a:spcAft>
                      </a:pPr>
                      <a:r>
                        <a:rPr lang="en-US" sz="2400" dirty="0">
                          <a:latin typeface="Calibri"/>
                          <a:ea typeface="Calibri"/>
                          <a:cs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0" dirty="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EC2"/>
                    </a:solidFill>
                  </a:tcPr>
                </a:tc>
                <a:tc>
                  <a:txBody>
                    <a:bodyPr/>
                    <a:lstStyle/>
                    <a:p>
                      <a:pPr marL="0" marR="0" algn="ctr">
                        <a:lnSpc>
                          <a:spcPct val="115000"/>
                        </a:lnSpc>
                        <a:spcBef>
                          <a:spcPts val="0"/>
                        </a:spcBef>
                        <a:spcAft>
                          <a:spcPts val="0"/>
                        </a:spcAft>
                      </a:pPr>
                      <a:r>
                        <a:rPr lang="en-US" sz="2400" b="0" dirty="0">
                          <a:latin typeface="Calibri"/>
                          <a:ea typeface="Calibri"/>
                          <a:cs typeface="Times New Roman"/>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TextBox 3"/>
          <p:cNvSpPr txBox="1"/>
          <p:nvPr/>
        </p:nvSpPr>
        <p:spPr>
          <a:xfrm>
            <a:off x="304800" y="1219200"/>
            <a:ext cx="2971800" cy="1938992"/>
          </a:xfrm>
          <a:prstGeom prst="rect">
            <a:avLst/>
          </a:prstGeom>
          <a:noFill/>
        </p:spPr>
        <p:txBody>
          <a:bodyPr wrap="square" rtlCol="0">
            <a:spAutoFit/>
          </a:bodyPr>
          <a:lstStyle/>
          <a:p>
            <a:r>
              <a:rPr lang="en-US" sz="2000" dirty="0">
                <a:cs typeface="Arial"/>
              </a:rPr>
              <a:t>Two days of stable </a:t>
            </a:r>
            <a:r>
              <a:rPr lang="en-US" sz="2000" dirty="0" smtClean="0">
                <a:cs typeface="Arial"/>
              </a:rPr>
              <a:t>FiO</a:t>
            </a:r>
            <a:r>
              <a:rPr lang="en-US" sz="2000" baseline="-25000" dirty="0" smtClean="0">
                <a:cs typeface="Arial"/>
              </a:rPr>
              <a:t>2</a:t>
            </a:r>
            <a:r>
              <a:rPr lang="en-US" sz="2000" dirty="0" smtClean="0">
                <a:cs typeface="Arial"/>
              </a:rPr>
              <a:t>, </a:t>
            </a:r>
            <a:r>
              <a:rPr lang="en-US" sz="2000" dirty="0">
                <a:cs typeface="Arial"/>
              </a:rPr>
              <a:t>followed by a change in </a:t>
            </a:r>
            <a:r>
              <a:rPr lang="en-US" sz="2000" dirty="0" smtClean="0">
                <a:cs typeface="Arial"/>
              </a:rPr>
              <a:t>FiO</a:t>
            </a:r>
            <a:r>
              <a:rPr lang="en-US" sz="2000" baseline="-25000" dirty="0" smtClean="0">
                <a:cs typeface="Arial"/>
              </a:rPr>
              <a:t>2</a:t>
            </a:r>
            <a:r>
              <a:rPr lang="en-US" sz="2000" dirty="0" smtClean="0">
                <a:cs typeface="Arial"/>
              </a:rPr>
              <a:t> </a:t>
            </a:r>
            <a:r>
              <a:rPr lang="en-US" sz="2000" dirty="0">
                <a:cs typeface="Arial"/>
              </a:rPr>
              <a:t>of ≥ </a:t>
            </a:r>
            <a:r>
              <a:rPr lang="en-US" sz="2000" dirty="0" smtClean="0">
                <a:cs typeface="Arial"/>
              </a:rPr>
              <a:t>0.20. </a:t>
            </a:r>
          </a:p>
          <a:p>
            <a:endParaRPr lang="en-US" sz="2000" dirty="0" smtClean="0">
              <a:cs typeface="Arial"/>
            </a:endParaRPr>
          </a:p>
          <a:p>
            <a:r>
              <a:rPr lang="en-US" sz="2000" dirty="0" smtClean="0">
                <a:cs typeface="Arial"/>
              </a:rPr>
              <a:t>The </a:t>
            </a:r>
            <a:r>
              <a:rPr lang="en-US" sz="2000" dirty="0">
                <a:cs typeface="Arial"/>
              </a:rPr>
              <a:t>change is maintained or worsens </a:t>
            </a:r>
            <a:r>
              <a:rPr lang="en-US" sz="2000" dirty="0" smtClean="0">
                <a:cs typeface="Arial"/>
              </a:rPr>
              <a:t>for ≥ </a:t>
            </a:r>
            <a:r>
              <a:rPr lang="en-US" sz="2000" dirty="0">
                <a:cs typeface="Arial"/>
              </a:rPr>
              <a:t>2 days</a:t>
            </a:r>
            <a:r>
              <a:rPr lang="en-US" sz="2000" dirty="0" smtClean="0">
                <a:cs typeface="Arial"/>
              </a:rPr>
              <a:t>.</a:t>
            </a:r>
            <a:endParaRPr lang="en-US" sz="2000" dirty="0">
              <a:cs typeface="Arial"/>
            </a:endParaRPr>
          </a:p>
        </p:txBody>
      </p:sp>
      <p:sp>
        <p:nvSpPr>
          <p:cNvPr id="5" name="TextBox 4"/>
          <p:cNvSpPr txBox="1"/>
          <p:nvPr/>
        </p:nvSpPr>
        <p:spPr>
          <a:xfrm>
            <a:off x="359664" y="3255186"/>
            <a:ext cx="2971800" cy="646331"/>
          </a:xfrm>
          <a:prstGeom prst="rect">
            <a:avLst/>
          </a:prstGeom>
          <a:noFill/>
        </p:spPr>
        <p:txBody>
          <a:bodyPr wrap="square" rtlCol="0">
            <a:spAutoFit/>
          </a:bodyPr>
          <a:lstStyle/>
          <a:p>
            <a:r>
              <a:rPr lang="en-US" sz="3600" b="1" dirty="0" smtClean="0"/>
              <a:t>Is this a VAC?</a:t>
            </a:r>
            <a:endParaRPr lang="en-US" sz="3600" b="1" dirty="0"/>
          </a:p>
        </p:txBody>
      </p:sp>
      <p:sp>
        <p:nvSpPr>
          <p:cNvPr id="6" name="TextBox 5"/>
          <p:cNvSpPr txBox="1"/>
          <p:nvPr/>
        </p:nvSpPr>
        <p:spPr>
          <a:xfrm>
            <a:off x="359664" y="4267200"/>
            <a:ext cx="2929128" cy="1384995"/>
          </a:xfrm>
          <a:prstGeom prst="rect">
            <a:avLst/>
          </a:prstGeom>
          <a:noFill/>
        </p:spPr>
        <p:txBody>
          <a:bodyPr wrap="square" rtlCol="0">
            <a:spAutoFit/>
          </a:bodyPr>
          <a:lstStyle/>
          <a:p>
            <a:pPr algn="ctr"/>
            <a:r>
              <a:rPr lang="en-US" sz="4800" b="1" dirty="0" smtClean="0">
                <a:solidFill>
                  <a:srgbClr val="009EC2"/>
                </a:solidFill>
              </a:rPr>
              <a:t>YES! </a:t>
            </a:r>
          </a:p>
          <a:p>
            <a:pPr algn="ctr"/>
            <a:r>
              <a:rPr lang="en-US" sz="3600" b="1" dirty="0" smtClean="0"/>
              <a:t>This is a VAC!</a:t>
            </a:r>
            <a:endParaRPr lang="en-US" sz="3600" b="1" dirty="0"/>
          </a:p>
        </p:txBody>
      </p:sp>
    </p:spTree>
    <p:extLst>
      <p:ext uri="{BB962C8B-B14F-4D97-AF65-F5344CB8AC3E}">
        <p14:creationId xmlns:p14="http://schemas.microsoft.com/office/powerpoint/2010/main" val="4688667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3</a:t>
            </a:r>
            <a:endParaRPr lang="en-US" dirty="0"/>
          </a:p>
        </p:txBody>
      </p:sp>
      <p:graphicFrame>
        <p:nvGraphicFramePr>
          <p:cNvPr id="7" name="Table 6" descr="A table showing mechanically ventilated days, minimum PEEP value, and minimum FiO2 over ten days." title="VAC table"/>
          <p:cNvGraphicFramePr>
            <a:graphicFrameLocks noGrp="1"/>
          </p:cNvGraphicFramePr>
          <p:nvPr>
            <p:extLst>
              <p:ext uri="{D42A27DB-BD31-4B8C-83A1-F6EECF244321}">
                <p14:modId xmlns:p14="http://schemas.microsoft.com/office/powerpoint/2010/main" val="284047683"/>
              </p:ext>
            </p:extLst>
          </p:nvPr>
        </p:nvGraphicFramePr>
        <p:xfrm>
          <a:off x="3581400" y="1219200"/>
          <a:ext cx="4724400" cy="4626864"/>
        </p:xfrm>
        <a:graphic>
          <a:graphicData uri="http://schemas.openxmlformats.org/drawingml/2006/table">
            <a:tbl>
              <a:tblPr/>
              <a:tblGrid>
                <a:gridCol w="1574800"/>
                <a:gridCol w="1574800"/>
                <a:gridCol w="1574800"/>
              </a:tblGrid>
              <a:tr h="390698">
                <a:tc>
                  <a:txBody>
                    <a:bodyPr/>
                    <a:lstStyle/>
                    <a:p>
                      <a:pPr marL="0" marR="0" algn="ctr">
                        <a:lnSpc>
                          <a:spcPct val="115000"/>
                        </a:lnSpc>
                        <a:spcBef>
                          <a:spcPts val="0"/>
                        </a:spcBef>
                        <a:spcAft>
                          <a:spcPts val="0"/>
                        </a:spcAft>
                      </a:pPr>
                      <a:r>
                        <a:rPr lang="en-US" sz="2400" b="1" dirty="0">
                          <a:latin typeface="Calibri"/>
                          <a:ea typeface="Calibri"/>
                          <a:cs typeface="Times New Roman"/>
                        </a:rPr>
                        <a:t>MV Day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EC2"/>
                    </a:solidFill>
                  </a:tcPr>
                </a:tc>
                <a:tc>
                  <a:txBody>
                    <a:bodyPr/>
                    <a:lstStyle/>
                    <a:p>
                      <a:pPr marL="0" marR="0" algn="ctr">
                        <a:lnSpc>
                          <a:spcPct val="115000"/>
                        </a:lnSpc>
                        <a:spcBef>
                          <a:spcPts val="0"/>
                        </a:spcBef>
                        <a:spcAft>
                          <a:spcPts val="0"/>
                        </a:spcAft>
                      </a:pPr>
                      <a:r>
                        <a:rPr lang="en-US" sz="2400" b="1" dirty="0">
                          <a:latin typeface="Calibri"/>
                          <a:ea typeface="Calibri"/>
                          <a:cs typeface="Times New Roman"/>
                        </a:rPr>
                        <a:t>Min PEEP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EC2"/>
                    </a:solidFill>
                  </a:tcPr>
                </a:tc>
                <a:tc>
                  <a:txBody>
                    <a:bodyPr/>
                    <a:lstStyle/>
                    <a:p>
                      <a:pPr marL="0" marR="0" algn="ctr">
                        <a:lnSpc>
                          <a:spcPct val="115000"/>
                        </a:lnSpc>
                        <a:spcBef>
                          <a:spcPts val="0"/>
                        </a:spcBef>
                        <a:spcAft>
                          <a:spcPts val="0"/>
                        </a:spcAft>
                      </a:pPr>
                      <a:r>
                        <a:rPr lang="en-US" sz="2400" b="1" dirty="0">
                          <a:latin typeface="Calibri"/>
                          <a:ea typeface="Calibri"/>
                          <a:cs typeface="Times New Roman"/>
                        </a:rPr>
                        <a:t>Min FiO</a:t>
                      </a:r>
                      <a:r>
                        <a:rPr lang="en-US" sz="2400" b="1" baseline="-25000" dirty="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EC2"/>
                    </a:solidFill>
                  </a:tcPr>
                </a:tc>
              </a:tr>
              <a:tr h="390698">
                <a:tc>
                  <a:txBody>
                    <a:bodyPr/>
                    <a:lstStyle/>
                    <a:p>
                      <a:pPr marL="0" marR="0" algn="ctr">
                        <a:lnSpc>
                          <a:spcPct val="115000"/>
                        </a:lnSpc>
                        <a:spcBef>
                          <a:spcPts val="0"/>
                        </a:spcBef>
                        <a:spcAft>
                          <a:spcPts val="0"/>
                        </a:spcAft>
                      </a:pPr>
                      <a:r>
                        <a:rPr lang="en-US" sz="2400" dirty="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0" dirty="0">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0" dirty="0">
                          <a:latin typeface="Calibri"/>
                          <a:ea typeface="Calibri"/>
                          <a:cs typeface="Times New Roman"/>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698">
                <a:tc>
                  <a:txBody>
                    <a:bodyPr/>
                    <a:lstStyle/>
                    <a:p>
                      <a:pPr marL="0" marR="0" algn="ctr">
                        <a:lnSpc>
                          <a:spcPct val="115000"/>
                        </a:lnSpc>
                        <a:spcBef>
                          <a:spcPts val="0"/>
                        </a:spcBef>
                        <a:spcAft>
                          <a:spcPts val="0"/>
                        </a:spcAft>
                      </a:pPr>
                      <a:r>
                        <a:rPr lang="en-US" sz="2400" dirty="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0" dirty="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0" dirty="0">
                          <a:latin typeface="Calibri"/>
                          <a:ea typeface="Calibri"/>
                          <a:cs typeface="Times New Roman"/>
                        </a:rPr>
                        <a:t>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698">
                <a:tc>
                  <a:txBody>
                    <a:bodyPr/>
                    <a:lstStyle/>
                    <a:p>
                      <a:pPr marL="0" marR="0" algn="ctr">
                        <a:lnSpc>
                          <a:spcPct val="115000"/>
                        </a:lnSpc>
                        <a:spcBef>
                          <a:spcPts val="0"/>
                        </a:spcBef>
                        <a:spcAft>
                          <a:spcPts val="0"/>
                        </a:spcAft>
                      </a:pPr>
                      <a:r>
                        <a:rPr lang="en-US" sz="2400" dirty="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0" dirty="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0" dirty="0" smtClean="0">
                          <a:latin typeface="Calibri"/>
                          <a:ea typeface="Calibri"/>
                          <a:cs typeface="Times New Roman"/>
                        </a:rPr>
                        <a:t>55</a:t>
                      </a:r>
                      <a:endParaRPr lang="en-US" sz="2400" b="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698">
                <a:tc>
                  <a:txBody>
                    <a:bodyPr/>
                    <a:lstStyle/>
                    <a:p>
                      <a:pPr marL="0" marR="0" algn="ctr">
                        <a:lnSpc>
                          <a:spcPct val="115000"/>
                        </a:lnSpc>
                        <a:spcBef>
                          <a:spcPts val="0"/>
                        </a:spcBef>
                        <a:spcAft>
                          <a:spcPts val="0"/>
                        </a:spcAft>
                      </a:pPr>
                      <a:r>
                        <a:rPr lang="en-US" sz="2400" dirty="0">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0" dirty="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0" dirty="0" smtClean="0">
                          <a:latin typeface="Calibri"/>
                          <a:ea typeface="Calibri"/>
                          <a:cs typeface="Times New Roman"/>
                        </a:rPr>
                        <a:t>50</a:t>
                      </a:r>
                      <a:endParaRPr lang="en-US" sz="2400" b="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698">
                <a:tc>
                  <a:txBody>
                    <a:bodyPr/>
                    <a:lstStyle/>
                    <a:p>
                      <a:pPr marL="0" marR="0" algn="ctr">
                        <a:lnSpc>
                          <a:spcPct val="115000"/>
                        </a:lnSpc>
                        <a:spcBef>
                          <a:spcPts val="0"/>
                        </a:spcBef>
                        <a:spcAft>
                          <a:spcPts val="0"/>
                        </a:spcAft>
                      </a:pPr>
                      <a:r>
                        <a:rPr lang="en-US" sz="2400" dirty="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0" dirty="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0" dirty="0" smtClean="0">
                          <a:latin typeface="Calibri"/>
                          <a:ea typeface="Calibri"/>
                          <a:cs typeface="Times New Roman"/>
                        </a:rPr>
                        <a:t>70</a:t>
                      </a:r>
                      <a:endParaRPr lang="en-US" sz="2400" b="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698">
                <a:tc>
                  <a:txBody>
                    <a:bodyPr/>
                    <a:lstStyle/>
                    <a:p>
                      <a:pPr marL="0" marR="0" algn="ctr">
                        <a:lnSpc>
                          <a:spcPct val="115000"/>
                        </a:lnSpc>
                        <a:spcBef>
                          <a:spcPts val="0"/>
                        </a:spcBef>
                        <a:spcAft>
                          <a:spcPts val="0"/>
                        </a:spcAft>
                      </a:pPr>
                      <a:r>
                        <a:rPr lang="en-US" sz="2400" dirty="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0" dirty="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0" dirty="0" smtClean="0">
                          <a:latin typeface="Calibri"/>
                          <a:ea typeface="Calibri"/>
                          <a:cs typeface="Times New Roman"/>
                        </a:rPr>
                        <a:t>70</a:t>
                      </a:r>
                      <a:endParaRPr lang="en-US" sz="2400" b="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698">
                <a:tc>
                  <a:txBody>
                    <a:bodyPr/>
                    <a:lstStyle/>
                    <a:p>
                      <a:pPr marL="0" marR="0" algn="ctr">
                        <a:lnSpc>
                          <a:spcPct val="115000"/>
                        </a:lnSpc>
                        <a:spcBef>
                          <a:spcPts val="0"/>
                        </a:spcBef>
                        <a:spcAft>
                          <a:spcPts val="0"/>
                        </a:spcAft>
                      </a:pPr>
                      <a:r>
                        <a:rPr lang="en-US" sz="2400" dirty="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0" dirty="0" smtClean="0">
                          <a:latin typeface="Calibri"/>
                          <a:ea typeface="Calibri"/>
                          <a:cs typeface="Times New Roman"/>
                        </a:rPr>
                        <a:t>6</a:t>
                      </a:r>
                      <a:endParaRPr lang="en-US" sz="2400" b="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0" dirty="0">
                          <a:latin typeface="Calibri"/>
                          <a:ea typeface="Calibri"/>
                          <a:cs typeface="Times New Roman"/>
                        </a:rPr>
                        <a:t>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698">
                <a:tc>
                  <a:txBody>
                    <a:bodyPr/>
                    <a:lstStyle/>
                    <a:p>
                      <a:pPr marL="0" marR="0" algn="ctr">
                        <a:lnSpc>
                          <a:spcPct val="115000"/>
                        </a:lnSpc>
                        <a:spcBef>
                          <a:spcPts val="0"/>
                        </a:spcBef>
                        <a:spcAft>
                          <a:spcPts val="0"/>
                        </a:spcAft>
                      </a:pPr>
                      <a:r>
                        <a:rPr lang="en-US" sz="2400" dirty="0">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0" dirty="0" smtClean="0">
                          <a:latin typeface="Calibri"/>
                          <a:ea typeface="Calibri"/>
                          <a:cs typeface="Times New Roman"/>
                        </a:rPr>
                        <a:t>6</a:t>
                      </a:r>
                      <a:endParaRPr lang="en-US" sz="2400" b="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0" dirty="0">
                          <a:latin typeface="Calibri"/>
                          <a:ea typeface="Calibri"/>
                          <a:cs typeface="Times New Roman"/>
                        </a:rPr>
                        <a:t>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698">
                <a:tc>
                  <a:txBody>
                    <a:bodyPr/>
                    <a:lstStyle/>
                    <a:p>
                      <a:pPr marL="0" marR="0" algn="ctr">
                        <a:lnSpc>
                          <a:spcPct val="115000"/>
                        </a:lnSpc>
                        <a:spcBef>
                          <a:spcPts val="0"/>
                        </a:spcBef>
                        <a:spcAft>
                          <a:spcPts val="0"/>
                        </a:spcAft>
                      </a:pPr>
                      <a:r>
                        <a:rPr lang="en-US" sz="2400" dirty="0">
                          <a:latin typeface="Calibri"/>
                          <a:ea typeface="Calibri"/>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0" dirty="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0" dirty="0">
                          <a:latin typeface="Calibri"/>
                          <a:ea typeface="Calibri"/>
                          <a:cs typeface="Times New Roman"/>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698">
                <a:tc>
                  <a:txBody>
                    <a:bodyPr/>
                    <a:lstStyle/>
                    <a:p>
                      <a:pPr marL="0" marR="0" algn="ctr">
                        <a:lnSpc>
                          <a:spcPct val="115000"/>
                        </a:lnSpc>
                        <a:spcBef>
                          <a:spcPts val="0"/>
                        </a:spcBef>
                        <a:spcAft>
                          <a:spcPts val="0"/>
                        </a:spcAft>
                      </a:pPr>
                      <a:r>
                        <a:rPr lang="en-US" sz="2400" dirty="0">
                          <a:latin typeface="Calibri"/>
                          <a:ea typeface="Calibri"/>
                          <a:cs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0" dirty="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0" dirty="0">
                          <a:latin typeface="Calibri"/>
                          <a:ea typeface="Calibri"/>
                          <a:cs typeface="Times New Roman"/>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TextBox 3"/>
          <p:cNvSpPr txBox="1"/>
          <p:nvPr/>
        </p:nvSpPr>
        <p:spPr>
          <a:xfrm>
            <a:off x="457200" y="1188720"/>
            <a:ext cx="2971800" cy="2492990"/>
          </a:xfrm>
          <a:prstGeom prst="rect">
            <a:avLst/>
          </a:prstGeom>
          <a:noFill/>
        </p:spPr>
        <p:txBody>
          <a:bodyPr wrap="square" rtlCol="0">
            <a:spAutoFit/>
          </a:bodyPr>
          <a:lstStyle/>
          <a:p>
            <a:r>
              <a:rPr lang="en-US" sz="3200" dirty="0" smtClean="0"/>
              <a:t>Examine the PEEP and FiO</a:t>
            </a:r>
            <a:r>
              <a:rPr lang="en-US" sz="3200" baseline="-25000" dirty="0" smtClean="0"/>
              <a:t>2 </a:t>
            </a:r>
            <a:r>
              <a:rPr lang="en-US" sz="3200" dirty="0" smtClean="0"/>
              <a:t>values…</a:t>
            </a:r>
          </a:p>
          <a:p>
            <a:endParaRPr lang="en-US" sz="3600" b="1" baseline="-25000" dirty="0" smtClean="0"/>
          </a:p>
          <a:p>
            <a:r>
              <a:rPr lang="en-US" sz="3600" b="1" dirty="0" smtClean="0"/>
              <a:t>Is this a VAC?</a:t>
            </a:r>
            <a:endParaRPr lang="en-US" sz="3600" b="1" dirty="0"/>
          </a:p>
        </p:txBody>
      </p:sp>
    </p:spTree>
    <p:extLst>
      <p:ext uri="{BB962C8B-B14F-4D97-AF65-F5344CB8AC3E}">
        <p14:creationId xmlns:p14="http://schemas.microsoft.com/office/powerpoint/2010/main" val="85878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3</a:t>
            </a:r>
            <a:endParaRPr lang="en-US" dirty="0"/>
          </a:p>
        </p:txBody>
      </p:sp>
      <p:graphicFrame>
        <p:nvGraphicFramePr>
          <p:cNvPr id="6" name="Table 5" descr="A table showing mechanically ventilated days, minimum PEEP value, and minimum FiO2 over ten days." title="VAC table"/>
          <p:cNvGraphicFramePr>
            <a:graphicFrameLocks noGrp="1"/>
          </p:cNvGraphicFramePr>
          <p:nvPr>
            <p:extLst>
              <p:ext uri="{D42A27DB-BD31-4B8C-83A1-F6EECF244321}">
                <p14:modId xmlns:p14="http://schemas.microsoft.com/office/powerpoint/2010/main" val="3208837989"/>
              </p:ext>
            </p:extLst>
          </p:nvPr>
        </p:nvGraphicFramePr>
        <p:xfrm>
          <a:off x="3581400" y="1219200"/>
          <a:ext cx="4724400" cy="4626864"/>
        </p:xfrm>
        <a:graphic>
          <a:graphicData uri="http://schemas.openxmlformats.org/drawingml/2006/table">
            <a:tbl>
              <a:tblPr/>
              <a:tblGrid>
                <a:gridCol w="1574800"/>
                <a:gridCol w="1574800"/>
                <a:gridCol w="1574800"/>
              </a:tblGrid>
              <a:tr h="390698">
                <a:tc>
                  <a:txBody>
                    <a:bodyPr/>
                    <a:lstStyle/>
                    <a:p>
                      <a:pPr marL="0" marR="0" algn="ctr">
                        <a:lnSpc>
                          <a:spcPct val="115000"/>
                        </a:lnSpc>
                        <a:spcBef>
                          <a:spcPts val="0"/>
                        </a:spcBef>
                        <a:spcAft>
                          <a:spcPts val="0"/>
                        </a:spcAft>
                      </a:pPr>
                      <a:r>
                        <a:rPr lang="en-US" sz="2400" b="1" dirty="0">
                          <a:latin typeface="Calibri"/>
                          <a:ea typeface="Calibri"/>
                          <a:cs typeface="Times New Roman"/>
                        </a:rPr>
                        <a:t>MV Day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EC2"/>
                    </a:solidFill>
                  </a:tcPr>
                </a:tc>
                <a:tc>
                  <a:txBody>
                    <a:bodyPr/>
                    <a:lstStyle/>
                    <a:p>
                      <a:pPr marL="0" marR="0" algn="ctr">
                        <a:lnSpc>
                          <a:spcPct val="115000"/>
                        </a:lnSpc>
                        <a:spcBef>
                          <a:spcPts val="0"/>
                        </a:spcBef>
                        <a:spcAft>
                          <a:spcPts val="0"/>
                        </a:spcAft>
                      </a:pPr>
                      <a:r>
                        <a:rPr lang="en-US" sz="2400" b="1" dirty="0">
                          <a:latin typeface="Calibri"/>
                          <a:ea typeface="Calibri"/>
                          <a:cs typeface="Times New Roman"/>
                        </a:rPr>
                        <a:t>Min PEEP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EC2"/>
                    </a:solidFill>
                  </a:tcPr>
                </a:tc>
                <a:tc>
                  <a:txBody>
                    <a:bodyPr/>
                    <a:lstStyle/>
                    <a:p>
                      <a:pPr marL="0" marR="0" algn="ctr">
                        <a:lnSpc>
                          <a:spcPct val="115000"/>
                        </a:lnSpc>
                        <a:spcBef>
                          <a:spcPts val="0"/>
                        </a:spcBef>
                        <a:spcAft>
                          <a:spcPts val="0"/>
                        </a:spcAft>
                      </a:pPr>
                      <a:r>
                        <a:rPr lang="en-US" sz="2400" b="1" dirty="0">
                          <a:latin typeface="Calibri"/>
                          <a:ea typeface="Calibri"/>
                          <a:cs typeface="Times New Roman"/>
                        </a:rPr>
                        <a:t>Min FiO</a:t>
                      </a:r>
                      <a:r>
                        <a:rPr lang="en-US" sz="2400" b="1" baseline="-25000" dirty="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EC2"/>
                    </a:solidFill>
                  </a:tcPr>
                </a:tc>
              </a:tr>
              <a:tr h="390698">
                <a:tc>
                  <a:txBody>
                    <a:bodyPr/>
                    <a:lstStyle/>
                    <a:p>
                      <a:pPr marL="0" marR="0" algn="ctr">
                        <a:lnSpc>
                          <a:spcPct val="115000"/>
                        </a:lnSpc>
                        <a:spcBef>
                          <a:spcPts val="0"/>
                        </a:spcBef>
                        <a:spcAft>
                          <a:spcPts val="0"/>
                        </a:spcAft>
                      </a:pPr>
                      <a:r>
                        <a:rPr lang="en-US" sz="2400" dirty="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0" dirty="0">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0" dirty="0">
                          <a:latin typeface="Calibri"/>
                          <a:ea typeface="Calibri"/>
                          <a:cs typeface="Times New Roman"/>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698">
                <a:tc>
                  <a:txBody>
                    <a:bodyPr/>
                    <a:lstStyle/>
                    <a:p>
                      <a:pPr marL="0" marR="0" algn="ctr">
                        <a:lnSpc>
                          <a:spcPct val="115000"/>
                        </a:lnSpc>
                        <a:spcBef>
                          <a:spcPts val="0"/>
                        </a:spcBef>
                        <a:spcAft>
                          <a:spcPts val="0"/>
                        </a:spcAft>
                      </a:pPr>
                      <a:r>
                        <a:rPr lang="en-US" sz="2400" dirty="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0" dirty="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0" dirty="0">
                          <a:latin typeface="Calibri"/>
                          <a:ea typeface="Calibri"/>
                          <a:cs typeface="Times New Roman"/>
                        </a:rPr>
                        <a:t>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698">
                <a:tc>
                  <a:txBody>
                    <a:bodyPr/>
                    <a:lstStyle/>
                    <a:p>
                      <a:pPr marL="0" marR="0" algn="ctr">
                        <a:lnSpc>
                          <a:spcPct val="115000"/>
                        </a:lnSpc>
                        <a:spcBef>
                          <a:spcPts val="0"/>
                        </a:spcBef>
                        <a:spcAft>
                          <a:spcPts val="0"/>
                        </a:spcAft>
                      </a:pPr>
                      <a:r>
                        <a:rPr lang="en-US" sz="2400" dirty="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0" dirty="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0" dirty="0" smtClean="0">
                          <a:latin typeface="Calibri"/>
                          <a:ea typeface="Calibri"/>
                          <a:cs typeface="Times New Roman"/>
                        </a:rPr>
                        <a:t>55</a:t>
                      </a:r>
                      <a:endParaRPr lang="en-US" sz="2400" b="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703"/>
                    </a:solidFill>
                  </a:tcPr>
                </a:tc>
              </a:tr>
              <a:tr h="390698">
                <a:tc>
                  <a:txBody>
                    <a:bodyPr/>
                    <a:lstStyle/>
                    <a:p>
                      <a:pPr marL="0" marR="0" algn="ctr">
                        <a:lnSpc>
                          <a:spcPct val="115000"/>
                        </a:lnSpc>
                        <a:spcBef>
                          <a:spcPts val="0"/>
                        </a:spcBef>
                        <a:spcAft>
                          <a:spcPts val="0"/>
                        </a:spcAft>
                      </a:pPr>
                      <a:r>
                        <a:rPr lang="en-US" sz="2400" dirty="0">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0" dirty="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703"/>
                    </a:solidFill>
                  </a:tcPr>
                </a:tc>
                <a:tc>
                  <a:txBody>
                    <a:bodyPr/>
                    <a:lstStyle/>
                    <a:p>
                      <a:pPr marL="0" marR="0" algn="ctr">
                        <a:lnSpc>
                          <a:spcPct val="115000"/>
                        </a:lnSpc>
                        <a:spcBef>
                          <a:spcPts val="0"/>
                        </a:spcBef>
                        <a:spcAft>
                          <a:spcPts val="0"/>
                        </a:spcAft>
                      </a:pPr>
                      <a:r>
                        <a:rPr lang="en-US" sz="2400" b="0" dirty="0" smtClean="0">
                          <a:latin typeface="Calibri"/>
                          <a:ea typeface="Calibri"/>
                          <a:cs typeface="Times New Roman"/>
                        </a:rPr>
                        <a:t>50</a:t>
                      </a:r>
                      <a:endParaRPr lang="en-US" sz="2400" b="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703"/>
                    </a:solidFill>
                  </a:tcPr>
                </a:tc>
              </a:tr>
              <a:tr h="390698">
                <a:tc>
                  <a:txBody>
                    <a:bodyPr/>
                    <a:lstStyle/>
                    <a:p>
                      <a:pPr marL="0" marR="0" algn="ctr">
                        <a:lnSpc>
                          <a:spcPct val="115000"/>
                        </a:lnSpc>
                        <a:spcBef>
                          <a:spcPts val="0"/>
                        </a:spcBef>
                        <a:spcAft>
                          <a:spcPts val="0"/>
                        </a:spcAft>
                      </a:pPr>
                      <a:r>
                        <a:rPr lang="en-US" sz="2400" dirty="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0" dirty="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703"/>
                    </a:solidFill>
                  </a:tcPr>
                </a:tc>
                <a:tc>
                  <a:txBody>
                    <a:bodyPr/>
                    <a:lstStyle/>
                    <a:p>
                      <a:pPr marL="0" marR="0" algn="ctr">
                        <a:lnSpc>
                          <a:spcPct val="115000"/>
                        </a:lnSpc>
                        <a:spcBef>
                          <a:spcPts val="0"/>
                        </a:spcBef>
                        <a:spcAft>
                          <a:spcPts val="0"/>
                        </a:spcAft>
                      </a:pPr>
                      <a:r>
                        <a:rPr lang="en-US" sz="2400" b="0" dirty="0" smtClean="0">
                          <a:latin typeface="Calibri"/>
                          <a:ea typeface="Calibri"/>
                          <a:cs typeface="Times New Roman"/>
                        </a:rPr>
                        <a:t>70</a:t>
                      </a:r>
                      <a:endParaRPr lang="en-US" sz="2400" b="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703"/>
                    </a:solidFill>
                  </a:tcPr>
                </a:tc>
              </a:tr>
              <a:tr h="390698">
                <a:tc>
                  <a:txBody>
                    <a:bodyPr/>
                    <a:lstStyle/>
                    <a:p>
                      <a:pPr marL="0" marR="0" algn="ctr">
                        <a:lnSpc>
                          <a:spcPct val="115000"/>
                        </a:lnSpc>
                        <a:spcBef>
                          <a:spcPts val="0"/>
                        </a:spcBef>
                        <a:spcAft>
                          <a:spcPts val="0"/>
                        </a:spcAft>
                      </a:pPr>
                      <a:r>
                        <a:rPr lang="en-US" sz="2400" dirty="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0" dirty="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703"/>
                    </a:solidFill>
                  </a:tcPr>
                </a:tc>
                <a:tc>
                  <a:txBody>
                    <a:bodyPr/>
                    <a:lstStyle/>
                    <a:p>
                      <a:pPr marL="0" marR="0" algn="ctr">
                        <a:lnSpc>
                          <a:spcPct val="115000"/>
                        </a:lnSpc>
                        <a:spcBef>
                          <a:spcPts val="0"/>
                        </a:spcBef>
                        <a:spcAft>
                          <a:spcPts val="0"/>
                        </a:spcAft>
                      </a:pPr>
                      <a:r>
                        <a:rPr lang="en-US" sz="2400" b="0" dirty="0" smtClean="0">
                          <a:latin typeface="Calibri"/>
                          <a:ea typeface="Calibri"/>
                          <a:cs typeface="Times New Roman"/>
                        </a:rPr>
                        <a:t>70</a:t>
                      </a:r>
                      <a:endParaRPr lang="en-US" sz="2400" b="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698">
                <a:tc>
                  <a:txBody>
                    <a:bodyPr/>
                    <a:lstStyle/>
                    <a:p>
                      <a:pPr marL="0" marR="0" algn="ctr">
                        <a:lnSpc>
                          <a:spcPct val="115000"/>
                        </a:lnSpc>
                        <a:spcBef>
                          <a:spcPts val="0"/>
                        </a:spcBef>
                        <a:spcAft>
                          <a:spcPts val="0"/>
                        </a:spcAft>
                      </a:pPr>
                      <a:r>
                        <a:rPr lang="en-US" sz="2400" dirty="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0" dirty="0" smtClean="0">
                          <a:latin typeface="Calibri"/>
                          <a:ea typeface="Calibri"/>
                          <a:cs typeface="Times New Roman"/>
                        </a:rPr>
                        <a:t>6</a:t>
                      </a:r>
                      <a:endParaRPr lang="en-US" sz="2400" b="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703"/>
                    </a:solidFill>
                  </a:tcPr>
                </a:tc>
                <a:tc>
                  <a:txBody>
                    <a:bodyPr/>
                    <a:lstStyle/>
                    <a:p>
                      <a:pPr marL="0" marR="0" algn="ctr">
                        <a:lnSpc>
                          <a:spcPct val="115000"/>
                        </a:lnSpc>
                        <a:spcBef>
                          <a:spcPts val="0"/>
                        </a:spcBef>
                        <a:spcAft>
                          <a:spcPts val="0"/>
                        </a:spcAft>
                      </a:pPr>
                      <a:r>
                        <a:rPr lang="en-US" sz="2400" b="0" dirty="0">
                          <a:latin typeface="Calibri"/>
                          <a:ea typeface="Calibri"/>
                          <a:cs typeface="Times New Roman"/>
                        </a:rPr>
                        <a:t>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698">
                <a:tc>
                  <a:txBody>
                    <a:bodyPr/>
                    <a:lstStyle/>
                    <a:p>
                      <a:pPr marL="0" marR="0" algn="ctr">
                        <a:lnSpc>
                          <a:spcPct val="115000"/>
                        </a:lnSpc>
                        <a:spcBef>
                          <a:spcPts val="0"/>
                        </a:spcBef>
                        <a:spcAft>
                          <a:spcPts val="0"/>
                        </a:spcAft>
                      </a:pPr>
                      <a:r>
                        <a:rPr lang="en-US" sz="2400" dirty="0">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0" dirty="0" smtClean="0">
                          <a:latin typeface="Calibri"/>
                          <a:ea typeface="Calibri"/>
                          <a:cs typeface="Times New Roman"/>
                        </a:rPr>
                        <a:t>6</a:t>
                      </a:r>
                      <a:endParaRPr lang="en-US" sz="2400" b="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0" dirty="0">
                          <a:latin typeface="Calibri"/>
                          <a:ea typeface="Calibri"/>
                          <a:cs typeface="Times New Roman"/>
                        </a:rPr>
                        <a:t>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698">
                <a:tc>
                  <a:txBody>
                    <a:bodyPr/>
                    <a:lstStyle/>
                    <a:p>
                      <a:pPr marL="0" marR="0" algn="ctr">
                        <a:lnSpc>
                          <a:spcPct val="115000"/>
                        </a:lnSpc>
                        <a:spcBef>
                          <a:spcPts val="0"/>
                        </a:spcBef>
                        <a:spcAft>
                          <a:spcPts val="0"/>
                        </a:spcAft>
                      </a:pPr>
                      <a:r>
                        <a:rPr lang="en-US" sz="2400" dirty="0">
                          <a:latin typeface="Calibri"/>
                          <a:ea typeface="Calibri"/>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0" dirty="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703"/>
                    </a:solidFill>
                  </a:tcPr>
                </a:tc>
                <a:tc>
                  <a:txBody>
                    <a:bodyPr/>
                    <a:lstStyle/>
                    <a:p>
                      <a:pPr marL="0" marR="0" algn="ctr">
                        <a:lnSpc>
                          <a:spcPct val="115000"/>
                        </a:lnSpc>
                        <a:spcBef>
                          <a:spcPts val="0"/>
                        </a:spcBef>
                        <a:spcAft>
                          <a:spcPts val="0"/>
                        </a:spcAft>
                      </a:pPr>
                      <a:r>
                        <a:rPr lang="en-US" sz="2400" b="0" dirty="0">
                          <a:latin typeface="Calibri"/>
                          <a:ea typeface="Calibri"/>
                          <a:cs typeface="Times New Roman"/>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698">
                <a:tc>
                  <a:txBody>
                    <a:bodyPr/>
                    <a:lstStyle/>
                    <a:p>
                      <a:pPr marL="0" marR="0" algn="ctr">
                        <a:lnSpc>
                          <a:spcPct val="115000"/>
                        </a:lnSpc>
                        <a:spcBef>
                          <a:spcPts val="0"/>
                        </a:spcBef>
                        <a:spcAft>
                          <a:spcPts val="0"/>
                        </a:spcAft>
                      </a:pPr>
                      <a:r>
                        <a:rPr lang="en-US" sz="2400" dirty="0">
                          <a:latin typeface="Calibri"/>
                          <a:ea typeface="Calibri"/>
                          <a:cs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0" dirty="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703"/>
                    </a:solidFill>
                  </a:tcPr>
                </a:tc>
                <a:tc>
                  <a:txBody>
                    <a:bodyPr/>
                    <a:lstStyle/>
                    <a:p>
                      <a:pPr marL="0" marR="0" algn="ctr">
                        <a:lnSpc>
                          <a:spcPct val="115000"/>
                        </a:lnSpc>
                        <a:spcBef>
                          <a:spcPts val="0"/>
                        </a:spcBef>
                        <a:spcAft>
                          <a:spcPts val="0"/>
                        </a:spcAft>
                      </a:pPr>
                      <a:r>
                        <a:rPr lang="en-US" sz="2400" b="0" dirty="0">
                          <a:latin typeface="Calibri"/>
                          <a:ea typeface="Calibri"/>
                          <a:cs typeface="Times New Roman"/>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TextBox 7"/>
          <p:cNvSpPr txBox="1"/>
          <p:nvPr/>
        </p:nvSpPr>
        <p:spPr>
          <a:xfrm>
            <a:off x="228600" y="990600"/>
            <a:ext cx="2929128" cy="1938992"/>
          </a:xfrm>
          <a:prstGeom prst="rect">
            <a:avLst/>
          </a:prstGeom>
          <a:noFill/>
        </p:spPr>
        <p:txBody>
          <a:bodyPr wrap="square" rtlCol="0">
            <a:spAutoFit/>
          </a:bodyPr>
          <a:lstStyle/>
          <a:p>
            <a:pPr algn="ctr"/>
            <a:r>
              <a:rPr lang="en-US" sz="4800" b="1" dirty="0" smtClean="0">
                <a:solidFill>
                  <a:srgbClr val="009EC2"/>
                </a:solidFill>
              </a:rPr>
              <a:t>NO!</a:t>
            </a:r>
          </a:p>
          <a:p>
            <a:pPr algn="ctr"/>
            <a:r>
              <a:rPr lang="en-US" sz="3600" b="1" dirty="0" smtClean="0"/>
              <a:t>This is </a:t>
            </a:r>
            <a:r>
              <a:rPr lang="en-US" sz="3600" b="1" u="sng" dirty="0" smtClean="0">
                <a:solidFill>
                  <a:srgbClr val="009EC2"/>
                </a:solidFill>
              </a:rPr>
              <a:t>not</a:t>
            </a:r>
            <a:r>
              <a:rPr lang="en-US" sz="3600" b="1" dirty="0" smtClean="0"/>
              <a:t> </a:t>
            </a:r>
          </a:p>
          <a:p>
            <a:pPr algn="ctr"/>
            <a:r>
              <a:rPr lang="en-US" sz="3600" b="1" dirty="0" smtClean="0"/>
              <a:t>a VAC!</a:t>
            </a:r>
            <a:endParaRPr lang="en-US" sz="3600" b="1" dirty="0"/>
          </a:p>
        </p:txBody>
      </p:sp>
      <p:sp>
        <p:nvSpPr>
          <p:cNvPr id="3" name="TextBox 2"/>
          <p:cNvSpPr txBox="1"/>
          <p:nvPr/>
        </p:nvSpPr>
        <p:spPr>
          <a:xfrm>
            <a:off x="442240" y="3081992"/>
            <a:ext cx="2682240" cy="3323987"/>
          </a:xfrm>
          <a:prstGeom prst="rect">
            <a:avLst/>
          </a:prstGeom>
          <a:noFill/>
        </p:spPr>
        <p:txBody>
          <a:bodyPr wrap="square" rtlCol="0">
            <a:spAutoFit/>
          </a:bodyPr>
          <a:lstStyle/>
          <a:p>
            <a:r>
              <a:rPr lang="en-US" sz="4800" b="1" dirty="0" smtClean="0">
                <a:solidFill>
                  <a:srgbClr val="009EC2"/>
                </a:solidFill>
              </a:rPr>
              <a:t>Why not?</a:t>
            </a:r>
          </a:p>
          <a:p>
            <a:pPr marL="342900" indent="-342900">
              <a:buClr>
                <a:srgbClr val="4BACC6"/>
              </a:buClr>
              <a:buFont typeface="+mj-lt"/>
              <a:buAutoNum type="arabicPeriod"/>
            </a:pPr>
            <a:r>
              <a:rPr lang="en-US" dirty="0" smtClean="0"/>
              <a:t>There is no increase of </a:t>
            </a:r>
            <a:r>
              <a:rPr lang="en-US" dirty="0" smtClean="0">
                <a:cs typeface="Arial"/>
              </a:rPr>
              <a:t>≥ 3 for the minimum PEEP at any time.</a:t>
            </a:r>
          </a:p>
          <a:p>
            <a:pPr marL="342900" indent="-342900">
              <a:buClr>
                <a:srgbClr val="4BACC6"/>
              </a:buClr>
              <a:buFont typeface="+mj-lt"/>
              <a:buAutoNum type="arabicPeriod"/>
            </a:pPr>
            <a:endParaRPr lang="en-US" dirty="0" smtClean="0">
              <a:cs typeface="Arial"/>
            </a:endParaRPr>
          </a:p>
          <a:p>
            <a:pPr marL="342900" indent="-342900">
              <a:buClr>
                <a:srgbClr val="4BACC6"/>
              </a:buClr>
              <a:buFont typeface="+mj-lt"/>
              <a:buAutoNum type="arabicPeriod"/>
            </a:pPr>
            <a:r>
              <a:rPr lang="en-US" dirty="0"/>
              <a:t>There is no 2</a:t>
            </a:r>
            <a:r>
              <a:rPr lang="en-US" dirty="0" smtClean="0"/>
              <a:t>-day </a:t>
            </a:r>
            <a:r>
              <a:rPr lang="en-US" dirty="0"/>
              <a:t>stability period in FiO</a:t>
            </a:r>
            <a:r>
              <a:rPr lang="en-US" baseline="-25000" dirty="0"/>
              <a:t>2</a:t>
            </a:r>
            <a:r>
              <a:rPr lang="en-US" dirty="0"/>
              <a:t> before the .20 </a:t>
            </a:r>
            <a:r>
              <a:rPr lang="en-US" dirty="0" smtClean="0"/>
              <a:t>increase.</a:t>
            </a:r>
          </a:p>
          <a:p>
            <a:endParaRPr lang="en-US" dirty="0"/>
          </a:p>
        </p:txBody>
      </p:sp>
      <p:sp>
        <p:nvSpPr>
          <p:cNvPr id="27" name="Right Bracket 26"/>
          <p:cNvSpPr/>
          <p:nvPr/>
        </p:nvSpPr>
        <p:spPr>
          <a:xfrm>
            <a:off x="8382000" y="2514600"/>
            <a:ext cx="304800" cy="1143000"/>
          </a:xfrm>
          <a:prstGeom prst="rightBracket">
            <a:avLst/>
          </a:prstGeom>
          <a:ln w="76200">
            <a:solidFill>
              <a:srgbClr val="009EC2"/>
            </a:solidFill>
            <a:headEnd type="triangle" w="sm" len="sm"/>
            <a:tailEnd type="triangle" w="sm" len="sm"/>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9" name="Right Bracket 8"/>
          <p:cNvSpPr/>
          <p:nvPr/>
        </p:nvSpPr>
        <p:spPr>
          <a:xfrm rot="10800000">
            <a:off x="4800600" y="3048000"/>
            <a:ext cx="304800" cy="567392"/>
          </a:xfrm>
          <a:prstGeom prst="rightBracket">
            <a:avLst/>
          </a:prstGeom>
          <a:ln w="76200">
            <a:solidFill>
              <a:srgbClr val="009EC2"/>
            </a:solidFill>
            <a:headEnd type="triangle" w="sm" len="sm"/>
            <a:tailEnd type="triangle" w="sm" len="sm"/>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0" name="Right Bracket 9"/>
          <p:cNvSpPr/>
          <p:nvPr/>
        </p:nvSpPr>
        <p:spPr>
          <a:xfrm rot="10800000">
            <a:off x="4800601" y="5160497"/>
            <a:ext cx="304800" cy="567392"/>
          </a:xfrm>
          <a:prstGeom prst="rightBracket">
            <a:avLst/>
          </a:prstGeom>
          <a:ln w="76200">
            <a:solidFill>
              <a:srgbClr val="009EC2"/>
            </a:solidFill>
            <a:headEnd type="triangle" w="sm" len="sm"/>
            <a:tailEnd type="triangle" w="sm" len="sm"/>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1" name="Right Bracket 10"/>
          <p:cNvSpPr/>
          <p:nvPr/>
        </p:nvSpPr>
        <p:spPr>
          <a:xfrm rot="10800000">
            <a:off x="4800600" y="3886200"/>
            <a:ext cx="304800" cy="567392"/>
          </a:xfrm>
          <a:prstGeom prst="rightBracket">
            <a:avLst/>
          </a:prstGeom>
          <a:ln w="76200">
            <a:solidFill>
              <a:srgbClr val="009EC2"/>
            </a:solidFill>
            <a:headEnd type="triangle" w="sm" len="sm"/>
            <a:tailEnd type="triangle" w="sm" len="sm"/>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6190515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5" name="Picture 4" descr="Hanging colored tags with question marks on them." title="Questi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0" y="852668"/>
            <a:ext cx="9144000" cy="5065776"/>
          </a:xfrm>
          <a:prstGeom prst="rect">
            <a:avLst/>
          </a:prstGeom>
        </p:spPr>
      </p:pic>
    </p:spTree>
    <p:extLst>
      <p:ext uri="{BB962C8B-B14F-4D97-AF65-F5344CB8AC3E}">
        <p14:creationId xmlns:p14="http://schemas.microsoft.com/office/powerpoint/2010/main" val="22833932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References </a:t>
            </a:r>
            <a:endParaRPr lang="en-US" dirty="0"/>
          </a:p>
        </p:txBody>
      </p:sp>
      <p:sp>
        <p:nvSpPr>
          <p:cNvPr id="4" name="Content Placeholder 3"/>
          <p:cNvSpPr>
            <a:spLocks noGrp="1"/>
          </p:cNvSpPr>
          <p:nvPr>
            <p:ph idx="1"/>
          </p:nvPr>
        </p:nvSpPr>
        <p:spPr/>
        <p:txBody>
          <a:bodyPr>
            <a:noAutofit/>
          </a:bodyPr>
          <a:lstStyle/>
          <a:p>
            <a:pPr marL="457200" indent="-457200">
              <a:spcBef>
                <a:spcPts val="600"/>
              </a:spcBef>
              <a:buFont typeface="+mj-lt"/>
              <a:buAutoNum type="arabicPeriod"/>
              <a:tabLst>
                <a:tab pos="6524625" algn="l"/>
              </a:tabLst>
            </a:pPr>
            <a:r>
              <a:rPr lang="en-US" sz="2000" dirty="0" smtClean="0"/>
              <a:t>Carson </a:t>
            </a:r>
            <a:r>
              <a:rPr lang="en-US" sz="2000" dirty="0"/>
              <a:t>SS, Cox CE, Homes GM, </a:t>
            </a:r>
            <a:r>
              <a:rPr lang="en-US" sz="2000" dirty="0" smtClean="0"/>
              <a:t>et al. </a:t>
            </a:r>
            <a:r>
              <a:rPr lang="en-US" sz="2000" dirty="0"/>
              <a:t>The changing epidemiology of mechanical ventilation: a population-based study. J Intensive Care Med. 2006; 21(3):173-82. PMID: 16672639</a:t>
            </a:r>
            <a:r>
              <a:rPr lang="en-US" sz="2000" dirty="0" smtClean="0"/>
              <a:t>.</a:t>
            </a:r>
          </a:p>
          <a:p>
            <a:pPr marL="457200" indent="-457200">
              <a:spcBef>
                <a:spcPts val="600"/>
              </a:spcBef>
              <a:buFont typeface="+mj-lt"/>
              <a:buAutoNum type="arabicPeriod"/>
              <a:tabLst>
                <a:tab pos="6524625" algn="l"/>
              </a:tabLst>
            </a:pPr>
            <a:r>
              <a:rPr lang="en-US" sz="2000" dirty="0"/>
              <a:t>Klompas M, Kleinman K, Murphy MV. Descriptive epidemiology and attributable morbidity of ventilator-associated events. Infect Control Hosp Epidemiol. 2014; 35(5):502-510. PMID: 24709718</a:t>
            </a:r>
            <a:r>
              <a:rPr lang="en-US" sz="2000" dirty="0" smtClean="0"/>
              <a:t>.</a:t>
            </a:r>
          </a:p>
          <a:p>
            <a:pPr marL="457200" indent="-457200">
              <a:spcBef>
                <a:spcPts val="600"/>
              </a:spcBef>
              <a:buFont typeface="+mj-lt"/>
              <a:buAutoNum type="arabicPeriod"/>
              <a:tabLst>
                <a:tab pos="6524625" algn="l"/>
              </a:tabLst>
            </a:pPr>
            <a:r>
              <a:rPr lang="en-US" sz="2000" dirty="0"/>
              <a:t>Klein Klouwenberg PM, van Mourik, Ong DS, et al: Electronic implementation of a novel surveillance paradigm for ventilator-associated events: feasibility and validation. Am J Respir Crit Care Med. 2014 Apr 15;189(8):947-55. PMID: 24498886</a:t>
            </a:r>
          </a:p>
          <a:p>
            <a:pPr marL="457200" indent="-457200">
              <a:spcBef>
                <a:spcPts val="600"/>
              </a:spcBef>
              <a:buFont typeface="+mj-lt"/>
              <a:buAutoNum type="arabicPeriod"/>
            </a:pPr>
            <a:r>
              <a:rPr lang="en-US" sz="2000" dirty="0" smtClean="0"/>
              <a:t>Safdar </a:t>
            </a:r>
            <a:r>
              <a:rPr lang="en-US" sz="2000" dirty="0"/>
              <a:t>N, Dezfullian C, Collard HR, </a:t>
            </a:r>
            <a:r>
              <a:rPr lang="en-US" sz="2000" dirty="0" smtClean="0"/>
              <a:t>et al. </a:t>
            </a:r>
            <a:r>
              <a:rPr lang="en-US" sz="2000" dirty="0"/>
              <a:t>Clinical and economic consequences of </a:t>
            </a:r>
            <a:r>
              <a:rPr lang="en-US" sz="2000" dirty="0" smtClean="0"/>
              <a:t>ventilator-associated </a:t>
            </a:r>
            <a:r>
              <a:rPr lang="en-US" sz="2000" dirty="0"/>
              <a:t>pneumonia: a systematic review. Crit Care Med. 2005; 33(10):2184-93. PMID: </a:t>
            </a:r>
            <a:r>
              <a:rPr lang="en-US" sz="2000" dirty="0" smtClean="0"/>
              <a:t>16215368.</a:t>
            </a:r>
          </a:p>
          <a:p>
            <a:pPr marL="457200" indent="-457200">
              <a:spcBef>
                <a:spcPts val="0"/>
              </a:spcBef>
              <a:spcAft>
                <a:spcPts val="1200"/>
              </a:spcAft>
              <a:buFont typeface="+mj-lt"/>
              <a:buAutoNum type="arabicPeriod"/>
              <a:tabLst>
                <a:tab pos="6524625" algn="l"/>
              </a:tabLst>
            </a:pPr>
            <a:endParaRPr lang="en-US" sz="2000" dirty="0" smtClean="0"/>
          </a:p>
          <a:p>
            <a:pPr marL="457200" indent="-457200">
              <a:spcBef>
                <a:spcPts val="0"/>
              </a:spcBef>
              <a:spcAft>
                <a:spcPts val="1200"/>
              </a:spcAft>
              <a:buFont typeface="+mj-lt"/>
              <a:buAutoNum type="arabicPeriod"/>
              <a:tabLst>
                <a:tab pos="6524625" algn="l"/>
              </a:tabLst>
            </a:pPr>
            <a:endParaRPr lang="en-US" sz="2000" i="1" dirty="0"/>
          </a:p>
          <a:p>
            <a:pPr marL="457200" indent="-457200">
              <a:spcBef>
                <a:spcPts val="0"/>
              </a:spcBef>
              <a:spcAft>
                <a:spcPts val="1200"/>
              </a:spcAft>
              <a:buFont typeface="+mj-lt"/>
              <a:buAutoNum type="arabicPeriod"/>
              <a:tabLst>
                <a:tab pos="6524625" algn="l"/>
              </a:tabLst>
            </a:pPr>
            <a:endParaRPr lang="en-US" sz="2000" dirty="0"/>
          </a:p>
          <a:p>
            <a:pPr marL="457200" indent="-457200">
              <a:spcBef>
                <a:spcPts val="0"/>
              </a:spcBef>
              <a:spcAft>
                <a:spcPts val="1200"/>
              </a:spcAft>
              <a:buFont typeface="+mj-lt"/>
              <a:buAutoNum type="arabicPeriod"/>
            </a:pPr>
            <a:endParaRPr lang="en-US" sz="2000" dirty="0" smtClean="0">
              <a:cs typeface="Arial" pitchFamily="34" charset="0"/>
            </a:endParaRPr>
          </a:p>
          <a:p>
            <a:pPr marL="457200" indent="-457200">
              <a:spcBef>
                <a:spcPts val="0"/>
              </a:spcBef>
              <a:spcAft>
                <a:spcPts val="1200"/>
              </a:spcAft>
              <a:buFont typeface="+mj-lt"/>
              <a:buAutoNum type="arabicPeriod"/>
            </a:pPr>
            <a:endParaRPr lang="en-US" sz="2000" dirty="0" smtClean="0">
              <a:cs typeface="Arial" pitchFamily="34" charset="0"/>
            </a:endParaRPr>
          </a:p>
          <a:p>
            <a:pPr marL="457200" indent="-457200">
              <a:spcBef>
                <a:spcPts val="0"/>
              </a:spcBef>
              <a:spcAft>
                <a:spcPts val="1200"/>
              </a:spcAft>
              <a:buFont typeface="+mj-lt"/>
              <a:buAutoNum type="arabicPeriod"/>
            </a:pPr>
            <a:endParaRPr lang="en-US" sz="2000" dirty="0" smtClean="0"/>
          </a:p>
          <a:p>
            <a:pPr marL="457200" indent="-457200">
              <a:spcBef>
                <a:spcPts val="0"/>
              </a:spcBef>
              <a:spcAft>
                <a:spcPts val="1200"/>
              </a:spcAft>
              <a:buFont typeface="+mj-lt"/>
              <a:buAutoNum type="arabicPeriod"/>
            </a:pPr>
            <a:endParaRPr lang="en-US" sz="2000" dirty="0" smtClean="0">
              <a:cs typeface="Arial" pitchFamily="34" charset="0"/>
            </a:endParaRPr>
          </a:p>
          <a:p>
            <a:pPr marL="457200" indent="-457200">
              <a:spcBef>
                <a:spcPts val="0"/>
              </a:spcBef>
              <a:spcAft>
                <a:spcPts val="1200"/>
              </a:spcAft>
              <a:buFont typeface="+mj-lt"/>
              <a:buAutoNum type="arabicPeriod"/>
            </a:pPr>
            <a:endParaRPr lang="en-US" sz="2000" dirty="0" smtClean="0"/>
          </a:p>
          <a:p>
            <a:pPr marL="457200" indent="-457200">
              <a:spcBef>
                <a:spcPts val="0"/>
              </a:spcBef>
              <a:spcAft>
                <a:spcPts val="1200"/>
              </a:spcAft>
              <a:buFont typeface="+mj-lt"/>
              <a:buAutoNum type="arabicPeriod"/>
            </a:pPr>
            <a:endParaRPr lang="en-US" sz="2000" dirty="0" smtClean="0"/>
          </a:p>
          <a:p>
            <a:pPr marL="457200" indent="-457200">
              <a:spcBef>
                <a:spcPts val="0"/>
              </a:spcBef>
              <a:spcAft>
                <a:spcPts val="1200"/>
              </a:spcAft>
              <a:buFont typeface="+mj-lt"/>
              <a:buAutoNum type="arabicPeriod"/>
            </a:pPr>
            <a:endParaRPr lang="en-US" sz="2000" dirty="0" smtClean="0"/>
          </a:p>
          <a:p>
            <a:pPr marL="457200" indent="-457200">
              <a:spcBef>
                <a:spcPts val="0"/>
              </a:spcBef>
              <a:spcAft>
                <a:spcPts val="1200"/>
              </a:spcAft>
              <a:buFont typeface="+mj-lt"/>
              <a:buAutoNum type="arabicPeriod"/>
            </a:pPr>
            <a:endParaRPr lang="en-US" sz="2000" dirty="0" smtClean="0"/>
          </a:p>
          <a:p>
            <a:pPr marL="457200" indent="-457200">
              <a:spcBef>
                <a:spcPts val="0"/>
              </a:spcBef>
              <a:spcAft>
                <a:spcPts val="1200"/>
              </a:spcAft>
              <a:buFont typeface="+mj-lt"/>
              <a:buAutoNum type="arabicPeriod"/>
            </a:pPr>
            <a:endParaRPr lang="en-US" sz="2000" dirty="0" smtClean="0"/>
          </a:p>
          <a:p>
            <a:pPr marL="457200" indent="-457200">
              <a:spcBef>
                <a:spcPts val="0"/>
              </a:spcBef>
              <a:spcAft>
                <a:spcPts val="1200"/>
              </a:spcAft>
              <a:buFont typeface="+mj-lt"/>
              <a:buAutoNum type="arabicPeriod"/>
            </a:pPr>
            <a:endParaRPr lang="en-US" sz="2000" dirty="0" smtClean="0"/>
          </a:p>
          <a:p>
            <a:pPr marL="457200" indent="-457200">
              <a:spcBef>
                <a:spcPts val="0"/>
              </a:spcBef>
              <a:spcAft>
                <a:spcPts val="1200"/>
              </a:spcAft>
              <a:buFont typeface="+mj-lt"/>
              <a:buAutoNum type="arabicPeriod"/>
            </a:pPr>
            <a:endParaRPr lang="en-US" sz="2000" dirty="0" smtClean="0"/>
          </a:p>
        </p:txBody>
      </p:sp>
    </p:spTree>
    <p:extLst>
      <p:ext uri="{BB962C8B-B14F-4D97-AF65-F5344CB8AC3E}">
        <p14:creationId xmlns:p14="http://schemas.microsoft.com/office/powerpoint/2010/main" val="25395651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Autofit/>
          </a:bodyPr>
          <a:lstStyle/>
          <a:p>
            <a:pPr marL="457200" indent="-457200">
              <a:spcBef>
                <a:spcPts val="600"/>
              </a:spcBef>
              <a:buFont typeface="+mj-lt"/>
              <a:buAutoNum type="arabicPeriod" startAt="5"/>
            </a:pPr>
            <a:r>
              <a:rPr lang="en-US" sz="2000" dirty="0"/>
              <a:t>Wunsch H, Linde-Zwirble WT, Angus DC, et al. The epidemiology of mechanical ventilation use in the United States. Crit Care Med. 2010; 38(10):1947-53. PMID: 20639743.</a:t>
            </a:r>
          </a:p>
          <a:p>
            <a:pPr marL="457200" indent="-457200">
              <a:spcBef>
                <a:spcPts val="600"/>
              </a:spcBef>
              <a:buFont typeface="+mj-lt"/>
              <a:buAutoNum type="arabicPeriod" startAt="5"/>
              <a:tabLst>
                <a:tab pos="6524625" algn="l"/>
              </a:tabLst>
            </a:pPr>
            <a:r>
              <a:rPr lang="en-US" sz="2000" dirty="0"/>
              <a:t>Hayashi Y, Morisawa K, Klompas M, et al. Toward improved surveillance: the impact of ventilator-associated complications on length of stay and antibiotic use in patients in intensive care units. Clin Infect Dis. 2013; 56(4):471-7. PMID: 23118272.</a:t>
            </a:r>
          </a:p>
          <a:p>
            <a:pPr marL="514350" indent="-514350">
              <a:spcBef>
                <a:spcPts val="600"/>
              </a:spcBef>
              <a:buFont typeface="+mj-lt"/>
              <a:buAutoNum type="arabicPeriod" startAt="7"/>
              <a:tabLst>
                <a:tab pos="6524625" algn="l"/>
              </a:tabLst>
            </a:pPr>
            <a:r>
              <a:rPr lang="en-US" sz="2000" dirty="0" smtClean="0"/>
              <a:t>Medicare Program: Proposed changes to the hospital inpatient prospective payment systems and fiscal year 2008 rates. CMS-1533-P. Baltimore, MD: Centers for Medicare and Medicaid Services. </a:t>
            </a:r>
            <a:r>
              <a:rPr lang="en-US" sz="2000" dirty="0"/>
              <a:t>May 2007. </a:t>
            </a:r>
            <a:r>
              <a:rPr lang="en-US" sz="2000" dirty="0">
                <a:hlinkClick r:id="rId3"/>
              </a:rPr>
              <a:t>https://</a:t>
            </a:r>
            <a:r>
              <a:rPr lang="en-US" sz="2000" dirty="0" smtClean="0">
                <a:hlinkClick r:id="rId3"/>
              </a:rPr>
              <a:t>www.cms.gov/Medicare/Medicare-Fee-for-Service-Payment/AcuteInpatientPPS/downloads/cms-1533-p.pdf</a:t>
            </a:r>
            <a:r>
              <a:rPr lang="en-US" sz="2000" dirty="0" smtClean="0"/>
              <a:t>. Accessed July 2015.</a:t>
            </a:r>
            <a:endParaRPr lang="en-US" sz="2000" dirty="0"/>
          </a:p>
          <a:p>
            <a:pPr marL="514350" indent="-514350">
              <a:buFont typeface="+mj-lt"/>
              <a:buAutoNum type="arabicPeriod" startAt="7"/>
            </a:pPr>
            <a:endParaRPr lang="en-US" sz="3600" dirty="0" smtClean="0"/>
          </a:p>
          <a:p>
            <a:pPr marL="514350" indent="-514350">
              <a:lnSpc>
                <a:spcPct val="120000"/>
              </a:lnSpc>
              <a:spcBef>
                <a:spcPts val="600"/>
              </a:spcBef>
              <a:buFont typeface="+mj-lt"/>
              <a:buAutoNum type="arabicPeriod" startAt="7"/>
            </a:pPr>
            <a:endParaRPr lang="en-US" sz="3600" dirty="0" smtClean="0"/>
          </a:p>
          <a:p>
            <a:pPr marL="514350" indent="-514350">
              <a:buFont typeface="+mj-lt"/>
              <a:buAutoNum type="arabicPeriod" startAt="7"/>
            </a:pPr>
            <a:endParaRPr lang="en-US" sz="3600" dirty="0" smtClean="0"/>
          </a:p>
          <a:p>
            <a:pPr marL="514350" indent="-514350">
              <a:buFont typeface="+mj-lt"/>
              <a:buAutoNum type="arabicPeriod" startAt="7"/>
            </a:pPr>
            <a:endParaRPr lang="en-US" sz="3600" dirty="0"/>
          </a:p>
        </p:txBody>
      </p:sp>
    </p:spTree>
    <p:extLst>
      <p:ext uri="{BB962C8B-B14F-4D97-AF65-F5344CB8AC3E}">
        <p14:creationId xmlns:p14="http://schemas.microsoft.com/office/powerpoint/2010/main" val="18980666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Autofit/>
          </a:bodyPr>
          <a:lstStyle/>
          <a:p>
            <a:pPr marL="463550" indent="-463550">
              <a:spcBef>
                <a:spcPts val="600"/>
              </a:spcBef>
              <a:buFont typeface="+mj-lt"/>
              <a:buAutoNum type="arabicPeriod" startAt="8"/>
            </a:pPr>
            <a:r>
              <a:rPr lang="en-US" sz="2000" dirty="0"/>
              <a:t>Tejerina E, Frutos-Vivar F, Restrepo MI, et al. Incidence, risk factors, and outcome of ventilator-associated pneumonia. J Crit Care. 2006 Mar;21(1):56-65. 16616625.</a:t>
            </a:r>
          </a:p>
          <a:p>
            <a:pPr marL="463550" indent="-463550">
              <a:spcBef>
                <a:spcPts val="600"/>
              </a:spcBef>
              <a:buFont typeface="+mj-lt"/>
              <a:buAutoNum type="arabicPeriod" startAt="8"/>
            </a:pPr>
            <a:r>
              <a:rPr lang="en-US" sz="2000" dirty="0"/>
              <a:t>Muscedere JG, Martin CM, Heyland DK. The impact of ventilator-associated pneumonia on the Canadian health care system. J Crit Care. 2008 Mar;23(1):5-10. PMID: 18359415.</a:t>
            </a:r>
          </a:p>
          <a:p>
            <a:pPr marL="457200" indent="-457200">
              <a:spcBef>
                <a:spcPts val="600"/>
              </a:spcBef>
              <a:buFont typeface="+mj-lt"/>
              <a:buAutoNum type="arabicPeriod" startAt="10"/>
            </a:pPr>
            <a:r>
              <a:rPr lang="en-US" sz="2000" dirty="0" smtClean="0"/>
              <a:t>Eber </a:t>
            </a:r>
            <a:r>
              <a:rPr lang="en-US" sz="2000" dirty="0"/>
              <a:t>MR, Laxminarayan R, Perencevich EN, et al. Clinical and economic outcomes attributable to health care-associated sepsis and pneumonia. Arch Internal </a:t>
            </a:r>
            <a:r>
              <a:rPr lang="en-US" sz="2000" dirty="0" smtClean="0"/>
              <a:t>Med. 2010 </a:t>
            </a:r>
            <a:r>
              <a:rPr lang="en-US" sz="2000" dirty="0"/>
              <a:t>Feb 22;170(4):347-53. PMID: </a:t>
            </a:r>
            <a:r>
              <a:rPr lang="en-US" sz="2000" dirty="0" smtClean="0"/>
              <a:t>20177037.</a:t>
            </a:r>
          </a:p>
          <a:p>
            <a:pPr marL="457200" indent="-457200">
              <a:spcBef>
                <a:spcPts val="600"/>
              </a:spcBef>
              <a:buFont typeface="+mj-lt"/>
              <a:buAutoNum type="arabicPeriod" startAt="10"/>
            </a:pPr>
            <a:r>
              <a:rPr lang="en-US" sz="2000" dirty="0" smtClean="0"/>
              <a:t>Nguile-Makao </a:t>
            </a:r>
            <a:r>
              <a:rPr lang="en-US" sz="2000" dirty="0"/>
              <a:t>M, Zahar JR, Français A, et al. Attributable mortality of ventilator-associated pneumonia: respective impact of main characteristics at ICU admission and VAP onset using conditional logistic regression and multi-state models. Intensive Care </a:t>
            </a:r>
            <a:r>
              <a:rPr lang="en-US" sz="2000" dirty="0" smtClean="0"/>
              <a:t>Med. 2010 </a:t>
            </a:r>
            <a:r>
              <a:rPr lang="en-US" sz="2000" dirty="0"/>
              <a:t>May;36(5):781-9. PMID: 20232046.</a:t>
            </a:r>
          </a:p>
          <a:p>
            <a:pPr marL="742950" indent="-742950">
              <a:buFont typeface="+mj-lt"/>
              <a:buAutoNum type="arabicPeriod" startAt="10"/>
            </a:pPr>
            <a:endParaRPr lang="en-US" sz="3600" dirty="0" smtClean="0"/>
          </a:p>
          <a:p>
            <a:pPr marL="742950" indent="-742950">
              <a:buFont typeface="+mj-lt"/>
              <a:buAutoNum type="arabicPeriod" startAt="10"/>
            </a:pPr>
            <a:endParaRPr lang="en-US" sz="3600" dirty="0" smtClean="0"/>
          </a:p>
          <a:p>
            <a:pPr marL="742950" indent="-742950">
              <a:buFont typeface="+mj-lt"/>
              <a:buAutoNum type="arabicPeriod" startAt="10"/>
            </a:pPr>
            <a:endParaRPr lang="en-US" sz="3600" dirty="0"/>
          </a:p>
        </p:txBody>
      </p:sp>
    </p:spTree>
    <p:extLst>
      <p:ext uri="{BB962C8B-B14F-4D97-AF65-F5344CB8AC3E}">
        <p14:creationId xmlns:p14="http://schemas.microsoft.com/office/powerpoint/2010/main" val="918524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Autofit/>
          </a:bodyPr>
          <a:lstStyle/>
          <a:p>
            <a:pPr marL="457200" indent="-457200">
              <a:spcBef>
                <a:spcPts val="600"/>
              </a:spcBef>
              <a:buFont typeface="+mj-lt"/>
              <a:buAutoNum type="arabicPeriod" startAt="12"/>
            </a:pPr>
            <a:r>
              <a:rPr lang="en-US" sz="2000" dirty="0"/>
              <a:t>Beyersmann J, Gastmeier P, Grundmann H, et al. Use of multistate models to assess prolongation of intensive care unit stay due to nosocomial infection. Infect Control Hosp Epidemiol. 2006 May;27(5):493-9. PMID: 16671031.</a:t>
            </a:r>
          </a:p>
          <a:p>
            <a:pPr marL="457200" indent="-457200">
              <a:spcBef>
                <a:spcPts val="600"/>
              </a:spcBef>
              <a:buFont typeface="+mj-lt"/>
              <a:buAutoNum type="arabicPeriod" startAt="12"/>
            </a:pPr>
            <a:r>
              <a:rPr lang="en-US" sz="2000" dirty="0"/>
              <a:t>Device-associated module: ventilator-associated event. Atlanta, GA: Centers for Disease Control and Prevention. January 2014. </a:t>
            </a:r>
            <a:r>
              <a:rPr lang="en-US" sz="2000" dirty="0">
                <a:hlinkClick r:id="rId3"/>
              </a:rPr>
              <a:t>http://www.cdc.gov/nhsn/PDFs/pscManual/10-VAE_FINAL.pdf</a:t>
            </a:r>
            <a:r>
              <a:rPr lang="en-US" sz="2000" dirty="0"/>
              <a:t>. Accessed September 21, 2015. </a:t>
            </a:r>
          </a:p>
          <a:p>
            <a:pPr marL="457200" indent="-457200">
              <a:spcBef>
                <a:spcPts val="600"/>
              </a:spcBef>
              <a:buFont typeface="+mj-lt"/>
              <a:buAutoNum type="arabicPeriod" startAt="14"/>
            </a:pPr>
            <a:r>
              <a:rPr lang="en-US" sz="2000" dirty="0" smtClean="0"/>
              <a:t>Ego </a:t>
            </a:r>
            <a:r>
              <a:rPr lang="en-US" sz="2000" dirty="0"/>
              <a:t>A, Preiser JC, Vincent JL. Impact of diagnostic criteria on the incidence of ventilator-associated pneumonia. </a:t>
            </a:r>
            <a:r>
              <a:rPr lang="en-US" sz="2000" dirty="0" smtClean="0"/>
              <a:t>Chest. </a:t>
            </a:r>
            <a:r>
              <a:rPr lang="en-US" sz="2000" dirty="0"/>
              <a:t>2015; 147(2):347-55. PMID: </a:t>
            </a:r>
            <a:r>
              <a:rPr lang="en-US" sz="2000" dirty="0" smtClean="0"/>
              <a:t>25340476.</a:t>
            </a:r>
          </a:p>
          <a:p>
            <a:pPr marL="457200" indent="-457200">
              <a:spcBef>
                <a:spcPts val="600"/>
              </a:spcBef>
              <a:buFont typeface="+mj-lt"/>
              <a:buAutoNum type="arabicPeriod" startAt="14"/>
            </a:pPr>
            <a:r>
              <a:rPr lang="en-US" sz="2000" dirty="0" smtClean="0"/>
              <a:t>Fagon </a:t>
            </a:r>
            <a:r>
              <a:rPr lang="en-US" sz="2000" dirty="0"/>
              <a:t>JY, Chastre J, Hance AJ, et al. Evaluation of clinical judgment in the identification and treatment of nosocomial pneumonia in ventilated patients. </a:t>
            </a:r>
            <a:r>
              <a:rPr lang="en-US" sz="2000" dirty="0" smtClean="0"/>
              <a:t>Chest. </a:t>
            </a:r>
            <a:r>
              <a:rPr lang="en-US" sz="2000" dirty="0"/>
              <a:t>1993; 103(2):547-53. PMID: 8432152.</a:t>
            </a:r>
            <a:endParaRPr lang="en-US" sz="2000" dirty="0" smtClean="0"/>
          </a:p>
          <a:p>
            <a:pPr marL="457200" indent="-457200">
              <a:buFont typeface="+mj-lt"/>
              <a:buAutoNum type="arabicPeriod" startAt="14"/>
            </a:pPr>
            <a:endParaRPr lang="en-US" sz="2000" dirty="0" smtClean="0"/>
          </a:p>
          <a:p>
            <a:pPr marL="742950" indent="-742950">
              <a:buFont typeface="+mj-lt"/>
              <a:buAutoNum type="arabicPeriod" startAt="14"/>
            </a:pPr>
            <a:endParaRPr lang="en-US" sz="3600" dirty="0" smtClean="0"/>
          </a:p>
          <a:p>
            <a:pPr marL="742950" indent="-742950">
              <a:buFont typeface="+mj-lt"/>
              <a:buAutoNum type="arabicPeriod" startAt="14"/>
            </a:pPr>
            <a:endParaRPr lang="en-US" sz="3600" dirty="0" smtClean="0"/>
          </a:p>
          <a:p>
            <a:pPr marL="742950" indent="-742950">
              <a:buFont typeface="+mj-lt"/>
              <a:buAutoNum type="arabicPeriod" startAt="14"/>
            </a:pPr>
            <a:endParaRPr lang="en-US" sz="3600" dirty="0"/>
          </a:p>
        </p:txBody>
      </p:sp>
    </p:spTree>
    <p:extLst>
      <p:ext uri="{BB962C8B-B14F-4D97-AF65-F5344CB8AC3E}">
        <p14:creationId xmlns:p14="http://schemas.microsoft.com/office/powerpoint/2010/main" val="394464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ea typeface="ＭＳ Ｐゴシック" charset="0"/>
              </a:rPr>
              <a:t>Impact of Mechanical Ventilation</a:t>
            </a:r>
            <a:endParaRPr lang="en-US" sz="3200" dirty="0"/>
          </a:p>
        </p:txBody>
      </p:sp>
      <p:sp>
        <p:nvSpPr>
          <p:cNvPr id="4" name="Content Placeholder 3"/>
          <p:cNvSpPr>
            <a:spLocks noGrp="1"/>
          </p:cNvSpPr>
          <p:nvPr>
            <p:ph idx="1"/>
          </p:nvPr>
        </p:nvSpPr>
        <p:spPr>
          <a:xfrm>
            <a:off x="457200" y="1524000"/>
            <a:ext cx="8229600" cy="2971800"/>
          </a:xfrm>
        </p:spPr>
        <p:txBody>
          <a:bodyPr>
            <a:normAutofit/>
          </a:bodyPr>
          <a:lstStyle/>
          <a:p>
            <a:r>
              <a:rPr lang="en-US" sz="2800" dirty="0"/>
              <a:t>Historically, ventilator-associated pneumonia (VAP) was considered </a:t>
            </a:r>
            <a:r>
              <a:rPr lang="en-US" sz="2800" dirty="0" smtClean="0"/>
              <a:t>one </a:t>
            </a:r>
            <a:r>
              <a:rPr lang="en-US" sz="2800" dirty="0"/>
              <a:t>of the most lethal healthcare-associated infections</a:t>
            </a:r>
            <a:r>
              <a:rPr lang="en-US" sz="2800" baseline="30000" dirty="0"/>
              <a:t>4</a:t>
            </a:r>
          </a:p>
          <a:p>
            <a:pPr>
              <a:lnSpc>
                <a:spcPct val="110000"/>
              </a:lnSpc>
            </a:pPr>
            <a:r>
              <a:rPr lang="en-US" sz="2800" dirty="0"/>
              <a:t>35% mortality rate for ventilated patients</a:t>
            </a:r>
            <a:r>
              <a:rPr lang="en-US" sz="2800" baseline="30000" dirty="0"/>
              <a:t>5</a:t>
            </a:r>
          </a:p>
          <a:p>
            <a:pPr lvl="1">
              <a:lnSpc>
                <a:spcPct val="110000"/>
              </a:lnSpc>
              <a:spcAft>
                <a:spcPts val="0"/>
              </a:spcAft>
            </a:pPr>
            <a:r>
              <a:rPr lang="en-US" sz="2400" dirty="0"/>
              <a:t>24% for patients 15–19 years</a:t>
            </a:r>
          </a:p>
          <a:p>
            <a:pPr lvl="1">
              <a:lnSpc>
                <a:spcPct val="110000"/>
              </a:lnSpc>
              <a:spcAft>
                <a:spcPts val="0"/>
              </a:spcAft>
            </a:pPr>
            <a:r>
              <a:rPr lang="en-US" sz="2400" dirty="0"/>
              <a:t>60% for patients 85 years and older</a:t>
            </a:r>
            <a:endParaRPr lang="en-US" dirty="0"/>
          </a:p>
          <a:p>
            <a:pPr marL="463550" indent="-463550">
              <a:spcBef>
                <a:spcPts val="0"/>
              </a:spcBef>
              <a:spcAft>
                <a:spcPts val="1200"/>
              </a:spcAft>
              <a:defRPr/>
            </a:pPr>
            <a:endParaRPr lang="en-US" sz="2800" dirty="0" smtClean="0">
              <a:ea typeface="ＭＳ Ｐゴシック" charset="0"/>
            </a:endParaRPr>
          </a:p>
          <a:p>
            <a:pPr marL="463550" indent="-463550">
              <a:spcBef>
                <a:spcPts val="0"/>
              </a:spcBef>
              <a:spcAft>
                <a:spcPts val="1200"/>
              </a:spcAft>
              <a:defRPr/>
            </a:pPr>
            <a:endParaRPr lang="en-US" sz="2800" dirty="0">
              <a:ea typeface="ＭＳ Ｐゴシック" charset="0"/>
            </a:endParaRPr>
          </a:p>
        </p:txBody>
      </p:sp>
      <p:sp>
        <p:nvSpPr>
          <p:cNvPr id="6" name="Content Placeholder 3"/>
          <p:cNvSpPr txBox="1">
            <a:spLocks/>
          </p:cNvSpPr>
          <p:nvPr/>
        </p:nvSpPr>
        <p:spPr>
          <a:xfrm>
            <a:off x="457200" y="1219200"/>
            <a:ext cx="8153400" cy="411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100000"/>
              <a:buFontTx/>
              <a:buBlip>
                <a:blip r:embed="rId3"/>
              </a:buBlip>
              <a:defRPr sz="20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2pPr>
            <a:lvl3pPr marL="1143000" indent="-228600" algn="l" defTabSz="914400" rtl="0" eaLnBrk="1" latinLnBrk="0" hangingPunct="1">
              <a:spcBef>
                <a:spcPct val="20000"/>
              </a:spcBef>
              <a:buSzPct val="100000"/>
              <a:buFontTx/>
              <a:buBlip>
                <a:blip r:embed="rId4"/>
              </a:buBlip>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FontTx/>
              <a:buNone/>
            </a:pPr>
            <a:endParaRPr lang="en-US" dirty="0"/>
          </a:p>
        </p:txBody>
      </p:sp>
      <p:sp>
        <p:nvSpPr>
          <p:cNvPr id="5" name="TextBox 4"/>
          <p:cNvSpPr txBox="1"/>
          <p:nvPr/>
        </p:nvSpPr>
        <p:spPr>
          <a:xfrm>
            <a:off x="4267200" y="5155038"/>
            <a:ext cx="4724400" cy="1423467"/>
          </a:xfrm>
          <a:prstGeom prst="rect">
            <a:avLst/>
          </a:prstGeom>
          <a:noFill/>
        </p:spPr>
        <p:txBody>
          <a:bodyPr wrap="square" rtlCol="0">
            <a:spAutoFit/>
          </a:bodyPr>
          <a:lstStyle/>
          <a:p>
            <a:pPr>
              <a:spcAft>
                <a:spcPts val="300"/>
              </a:spcAft>
            </a:pPr>
            <a:r>
              <a:rPr lang="en-US" sz="1100" dirty="0" smtClean="0"/>
              <a:t>4. Safdar </a:t>
            </a:r>
            <a:r>
              <a:rPr lang="en-US" sz="1100" dirty="0"/>
              <a:t>N, Dezfullian C, Collard HR, et al. Clinical and economic consequences of ventilator–associated pneumonia: a systematic review. Crit Care Med. 2005; 33(10):2184-93. PMID: 16215368</a:t>
            </a:r>
            <a:r>
              <a:rPr lang="en-US" sz="1100" dirty="0" smtClean="0"/>
              <a:t>.</a:t>
            </a:r>
          </a:p>
          <a:p>
            <a:r>
              <a:rPr lang="en-US" sz="1100" dirty="0" smtClean="0"/>
              <a:t>5. Wunsch </a:t>
            </a:r>
            <a:r>
              <a:rPr lang="en-US" sz="1100" dirty="0"/>
              <a:t>H, Linde-Zwirble WT, Angus DC, et al. The epidemiology of mechanical ventilation use in the United States. Crit Care Med. 2010; 38(10):1947-53. PMID: 20639743.</a:t>
            </a:r>
            <a:endParaRPr lang="en-US" sz="1100" dirty="0">
              <a:ea typeface="ＭＳ Ｐゴシック"/>
              <a:cs typeface="Arial" panose="020B0604020202020204" pitchFamily="34" charset="0"/>
            </a:endParaRPr>
          </a:p>
          <a:p>
            <a:endParaRPr lang="en-US" dirty="0"/>
          </a:p>
        </p:txBody>
      </p:sp>
    </p:spTree>
    <p:extLst>
      <p:ext uri="{BB962C8B-B14F-4D97-AF65-F5344CB8AC3E}">
        <p14:creationId xmlns:p14="http://schemas.microsoft.com/office/powerpoint/2010/main" val="18424270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678"/>
            <a:ext cx="9144000" cy="807522"/>
          </a:xfrm>
        </p:spPr>
        <p:txBody>
          <a:bodyPr>
            <a:normAutofit/>
          </a:bodyPr>
          <a:lstStyle/>
          <a:p>
            <a:r>
              <a:rPr lang="en-US" dirty="0" smtClean="0"/>
              <a:t>Possible Complications of Mechanical Ventilation</a:t>
            </a:r>
            <a:endParaRPr lang="en-US" dirty="0"/>
          </a:p>
        </p:txBody>
      </p:sp>
      <p:sp>
        <p:nvSpPr>
          <p:cNvPr id="3" name="Content Placeholder 2"/>
          <p:cNvSpPr>
            <a:spLocks noGrp="1"/>
          </p:cNvSpPr>
          <p:nvPr>
            <p:ph idx="1"/>
          </p:nvPr>
        </p:nvSpPr>
        <p:spPr>
          <a:xfrm>
            <a:off x="457200" y="1219200"/>
            <a:ext cx="6096000" cy="4734296"/>
          </a:xfrm>
        </p:spPr>
        <p:txBody>
          <a:bodyPr>
            <a:noAutofit/>
          </a:bodyPr>
          <a:lstStyle/>
          <a:p>
            <a:r>
              <a:rPr lang="en-US" sz="2400" b="1" dirty="0" smtClean="0"/>
              <a:t>VAE</a:t>
            </a:r>
          </a:p>
          <a:p>
            <a:pPr lvl="1"/>
            <a:r>
              <a:rPr lang="en-US" sz="2400" b="1" dirty="0" smtClean="0"/>
              <a:t>Ventilator-associated condition (VAC)</a:t>
            </a:r>
          </a:p>
          <a:p>
            <a:pPr lvl="1"/>
            <a:r>
              <a:rPr lang="en-US" sz="2400" b="1" dirty="0" smtClean="0"/>
              <a:t>Infection-related ventilator-associated condition (IVAC)</a:t>
            </a:r>
          </a:p>
          <a:p>
            <a:pPr lvl="1"/>
            <a:r>
              <a:rPr lang="en-US" sz="2400" b="1" dirty="0" smtClean="0"/>
              <a:t>VAP</a:t>
            </a:r>
          </a:p>
          <a:p>
            <a:r>
              <a:rPr lang="en-US" sz="2400" dirty="0"/>
              <a:t>Acute Respiratory Distress Syndrome (ARDS</a:t>
            </a:r>
            <a:r>
              <a:rPr lang="en-US" sz="2400" dirty="0" smtClean="0"/>
              <a:t>)</a:t>
            </a:r>
          </a:p>
          <a:p>
            <a:r>
              <a:rPr lang="en-US" sz="2400" dirty="0" smtClean="0"/>
              <a:t>Sepsis</a:t>
            </a:r>
          </a:p>
          <a:p>
            <a:r>
              <a:rPr lang="en-US" sz="2400" dirty="0" smtClean="0"/>
              <a:t>Pulmonary embolism</a:t>
            </a:r>
          </a:p>
          <a:p>
            <a:r>
              <a:rPr lang="en-US" sz="2400" dirty="0" smtClean="0"/>
              <a:t>Pulmonary edema</a:t>
            </a:r>
          </a:p>
          <a:p>
            <a:r>
              <a:rPr lang="en-US" sz="2400" dirty="0" smtClean="0"/>
              <a:t>Barotrauma</a:t>
            </a:r>
          </a:p>
          <a:p>
            <a:r>
              <a:rPr lang="en-US" sz="2400" dirty="0" smtClean="0"/>
              <a:t>And more</a:t>
            </a:r>
            <a:endParaRPr lang="en-US" sz="2400" dirty="0"/>
          </a:p>
        </p:txBody>
      </p:sp>
      <p:sp>
        <p:nvSpPr>
          <p:cNvPr id="6" name="Striped Right Arrow 5" descr="Arrow pointing to the left to indicate VAE on the list" title="arrow"/>
          <p:cNvSpPr/>
          <p:nvPr/>
        </p:nvSpPr>
        <p:spPr>
          <a:xfrm rot="10800000">
            <a:off x="6934200" y="1638300"/>
            <a:ext cx="1981200" cy="1066800"/>
          </a:xfrm>
          <a:prstGeom prst="stripedRightArrow">
            <a:avLst/>
          </a:prstGeom>
          <a:solidFill>
            <a:srgbClr val="FBD703"/>
          </a:solidFill>
          <a:ln>
            <a:solidFill>
              <a:srgbClr val="009EC2"/>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7" name="Right Brace 6"/>
          <p:cNvSpPr/>
          <p:nvPr/>
        </p:nvSpPr>
        <p:spPr>
          <a:xfrm>
            <a:off x="5867400" y="1219200"/>
            <a:ext cx="914400" cy="1905000"/>
          </a:xfrm>
          <a:prstGeom prst="rightBrace">
            <a:avLst>
              <a:gd name="adj1" fmla="val 28603"/>
              <a:gd name="adj2" fmla="val 50000"/>
            </a:avLst>
          </a:prstGeom>
          <a:noFill/>
          <a:ln>
            <a:solidFill>
              <a:srgbClr val="009EC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978994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ea typeface="ＭＳ Ｐゴシック" charset="0"/>
              </a:rPr>
              <a:t>Understanding the Impact of VAC</a:t>
            </a:r>
            <a:endParaRPr lang="en-US" sz="3200" dirty="0">
              <a:solidFill>
                <a:schemeClr val="bg1"/>
              </a:solidFill>
            </a:endParaRPr>
          </a:p>
        </p:txBody>
      </p:sp>
      <p:sp>
        <p:nvSpPr>
          <p:cNvPr id="4" name="Content Placeholder 3"/>
          <p:cNvSpPr>
            <a:spLocks noGrp="1"/>
          </p:cNvSpPr>
          <p:nvPr>
            <p:ph idx="1"/>
          </p:nvPr>
        </p:nvSpPr>
        <p:spPr/>
        <p:txBody>
          <a:bodyPr>
            <a:normAutofit/>
          </a:bodyPr>
          <a:lstStyle/>
          <a:p>
            <a:pPr marL="0" indent="0">
              <a:spcBef>
                <a:spcPts val="0"/>
              </a:spcBef>
              <a:spcAft>
                <a:spcPts val="1200"/>
              </a:spcAft>
              <a:buNone/>
              <a:defRPr/>
            </a:pPr>
            <a:r>
              <a:rPr lang="en-US" sz="2800" dirty="0" smtClean="0">
                <a:solidFill>
                  <a:srgbClr val="4BACC6"/>
                </a:solidFill>
                <a:ea typeface="ＭＳ Ｐゴシック" charset="0"/>
              </a:rPr>
              <a:t>Impact of Ventilator-Associated Conditions</a:t>
            </a:r>
            <a:endParaRPr lang="en-US" sz="2800" baseline="30000" dirty="0">
              <a:ea typeface="ＭＳ Ｐゴシック" charset="0"/>
            </a:endParaRPr>
          </a:p>
          <a:p>
            <a:pPr>
              <a:spcBef>
                <a:spcPts val="0"/>
              </a:spcBef>
              <a:spcAft>
                <a:spcPts val="1200"/>
              </a:spcAft>
              <a:defRPr/>
            </a:pPr>
            <a:r>
              <a:rPr lang="en-US" sz="2800" dirty="0" smtClean="0"/>
              <a:t>VAC is typically attributable to pneumonia, </a:t>
            </a:r>
            <a:r>
              <a:rPr lang="en-US" sz="2800" dirty="0"/>
              <a:t>p</a:t>
            </a:r>
            <a:r>
              <a:rPr lang="en-US" sz="2800" dirty="0" smtClean="0"/>
              <a:t>ulmonary edema, atelectasis, or acute respiratory distress syndrome (ARDS)</a:t>
            </a:r>
            <a:r>
              <a:rPr lang="en-US" sz="2800" baseline="30000" dirty="0"/>
              <a:t>2</a:t>
            </a:r>
            <a:endParaRPr lang="en-US" sz="2800" baseline="30000" dirty="0" smtClean="0"/>
          </a:p>
          <a:p>
            <a:pPr>
              <a:spcBef>
                <a:spcPts val="0"/>
              </a:spcBef>
              <a:spcAft>
                <a:spcPts val="1200"/>
              </a:spcAft>
              <a:defRPr/>
            </a:pPr>
            <a:r>
              <a:rPr lang="en-US" sz="2800" dirty="0" smtClean="0"/>
              <a:t>VAC has </a:t>
            </a:r>
            <a:r>
              <a:rPr lang="en-US" sz="2800" dirty="0"/>
              <a:t>a</a:t>
            </a:r>
            <a:r>
              <a:rPr lang="en-US" sz="2800" dirty="0" smtClean="0"/>
              <a:t> strong association with prolonged mechanical ventilation, length of stay, and mortality</a:t>
            </a:r>
            <a:r>
              <a:rPr lang="en-US" sz="2800" baseline="30000" dirty="0"/>
              <a:t>6</a:t>
            </a:r>
            <a:r>
              <a:rPr lang="en-US" sz="2800" dirty="0" smtClean="0"/>
              <a:t> </a:t>
            </a:r>
          </a:p>
          <a:p>
            <a:pPr lvl="1">
              <a:spcBef>
                <a:spcPts val="0"/>
              </a:spcBef>
              <a:spcAft>
                <a:spcPts val="1200"/>
              </a:spcAft>
              <a:defRPr/>
            </a:pPr>
            <a:endParaRPr lang="en-US" sz="2400" baseline="30000" dirty="0"/>
          </a:p>
          <a:p>
            <a:pPr marL="463550" indent="-463550">
              <a:spcBef>
                <a:spcPts val="0"/>
              </a:spcBef>
              <a:spcAft>
                <a:spcPts val="1200"/>
              </a:spcAft>
              <a:defRPr/>
            </a:pPr>
            <a:endParaRPr lang="en-US" sz="2800" dirty="0" smtClean="0">
              <a:ea typeface="ＭＳ Ｐゴシック" charset="0"/>
            </a:endParaRPr>
          </a:p>
          <a:p>
            <a:pPr marL="463550" indent="-463550">
              <a:spcBef>
                <a:spcPts val="0"/>
              </a:spcBef>
              <a:spcAft>
                <a:spcPts val="1200"/>
              </a:spcAft>
              <a:defRPr/>
            </a:pPr>
            <a:endParaRPr lang="en-US" sz="2800" dirty="0">
              <a:ea typeface="ＭＳ Ｐゴシック" charset="0"/>
            </a:endParaRPr>
          </a:p>
        </p:txBody>
      </p:sp>
      <p:sp>
        <p:nvSpPr>
          <p:cNvPr id="3" name="TextBox 2"/>
          <p:cNvSpPr txBox="1"/>
          <p:nvPr/>
        </p:nvSpPr>
        <p:spPr>
          <a:xfrm>
            <a:off x="4975746" y="5181600"/>
            <a:ext cx="4168254" cy="1208023"/>
          </a:xfrm>
          <a:prstGeom prst="rect">
            <a:avLst/>
          </a:prstGeom>
          <a:noFill/>
        </p:spPr>
        <p:txBody>
          <a:bodyPr wrap="square" rtlCol="0">
            <a:spAutoFit/>
          </a:bodyPr>
          <a:lstStyle/>
          <a:p>
            <a:pPr>
              <a:spcAft>
                <a:spcPts val="300"/>
              </a:spcAft>
            </a:pPr>
            <a:r>
              <a:rPr lang="en-US" sz="1000" dirty="0"/>
              <a:t>2. Klompas M, Khan Y, Kleinman K, et al. Multicenter evaluation of a novel surveillance paradigm for complications of mechanical ventilation. PLoS ONE. 2011 Mar 22;6(3):e18062. PMID: 21445364</a:t>
            </a:r>
            <a:r>
              <a:rPr lang="en-US" sz="1000" dirty="0" smtClean="0"/>
              <a:t>.</a:t>
            </a:r>
          </a:p>
          <a:p>
            <a:pPr>
              <a:spcAft>
                <a:spcPts val="300"/>
              </a:spcAft>
            </a:pPr>
            <a:r>
              <a:rPr lang="en-US" sz="1000" dirty="0" smtClean="0"/>
              <a:t>6. </a:t>
            </a:r>
            <a:r>
              <a:rPr lang="en-US" sz="1000" dirty="0"/>
              <a:t>Hayashi Y, Morisawa K, Klompas M, et al. Toward improved surveillance: the impact of ventilator-associated complications on length of stay and antibiotic use in patients in intensive care units. Clin Infect Dis. 2013; 56(4):471-7. PMID: 23118272</a:t>
            </a:r>
            <a:r>
              <a:rPr lang="en-US" sz="1000" dirty="0" smtClean="0"/>
              <a:t>.</a:t>
            </a:r>
            <a:endParaRPr lang="en-US" sz="1000" dirty="0"/>
          </a:p>
        </p:txBody>
      </p:sp>
    </p:spTree>
    <p:extLst>
      <p:ext uri="{BB962C8B-B14F-4D97-AF65-F5344CB8AC3E}">
        <p14:creationId xmlns:p14="http://schemas.microsoft.com/office/powerpoint/2010/main" val="4745587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ea typeface="ＭＳ Ｐゴシック" charset="0"/>
              </a:rPr>
              <a:t>Understanding the Impact of VAP</a:t>
            </a:r>
            <a:endParaRPr lang="en-US" sz="3200" dirty="0">
              <a:solidFill>
                <a:schemeClr val="bg1"/>
              </a:solidFill>
            </a:endParaRPr>
          </a:p>
        </p:txBody>
      </p:sp>
      <p:sp>
        <p:nvSpPr>
          <p:cNvPr id="3" name="Content Placeholder 2"/>
          <p:cNvSpPr>
            <a:spLocks noGrp="1"/>
          </p:cNvSpPr>
          <p:nvPr>
            <p:ph sz="half" idx="2"/>
          </p:nvPr>
        </p:nvSpPr>
        <p:spPr>
          <a:xfrm>
            <a:off x="457200" y="1485900"/>
            <a:ext cx="4114800" cy="4525963"/>
          </a:xfrm>
        </p:spPr>
        <p:txBody>
          <a:bodyPr>
            <a:noAutofit/>
          </a:bodyPr>
          <a:lstStyle/>
          <a:p>
            <a:pPr>
              <a:spcBef>
                <a:spcPts val="0"/>
              </a:spcBef>
              <a:spcAft>
                <a:spcPts val="1200"/>
              </a:spcAft>
              <a:defRPr/>
            </a:pPr>
            <a:r>
              <a:rPr lang="en-US" sz="2400" dirty="0">
                <a:ea typeface="ＭＳ Ｐゴシック" charset="0"/>
              </a:rPr>
              <a:t>Crude mortality rate 30–50%</a:t>
            </a:r>
          </a:p>
          <a:p>
            <a:pPr>
              <a:spcBef>
                <a:spcPts val="0"/>
              </a:spcBef>
              <a:spcAft>
                <a:spcPts val="1200"/>
              </a:spcAft>
              <a:defRPr/>
            </a:pPr>
            <a:r>
              <a:rPr lang="en-US" sz="2400" dirty="0">
                <a:ea typeface="ＭＳ Ｐゴシック" charset="0"/>
              </a:rPr>
              <a:t>Attributable mortality rate 8–12%</a:t>
            </a:r>
          </a:p>
          <a:p>
            <a:pPr>
              <a:spcBef>
                <a:spcPts val="0"/>
              </a:spcBef>
              <a:spcAft>
                <a:spcPts val="1200"/>
              </a:spcAft>
              <a:defRPr/>
            </a:pPr>
            <a:r>
              <a:rPr lang="en-US" sz="2400" dirty="0">
                <a:ea typeface="ＭＳ Ｐゴシック" charset="0"/>
              </a:rPr>
              <a:t>Adds $10,000 to $50,000 to cost of hospital </a:t>
            </a:r>
            <a:r>
              <a:rPr lang="en-US" sz="2400" dirty="0" smtClean="0">
                <a:ea typeface="ＭＳ Ｐゴシック" charset="0"/>
              </a:rPr>
              <a:t>stay</a:t>
            </a:r>
          </a:p>
          <a:p>
            <a:pPr>
              <a:spcBef>
                <a:spcPts val="0"/>
              </a:spcBef>
              <a:spcAft>
                <a:spcPts val="1200"/>
              </a:spcAft>
              <a:defRPr/>
            </a:pPr>
            <a:r>
              <a:rPr lang="en-US" sz="2400" dirty="0">
                <a:ea typeface="ＭＳ Ｐゴシック" charset="0"/>
              </a:rPr>
              <a:t>Increases intensive care unit </a:t>
            </a:r>
            <a:r>
              <a:rPr lang="en-US" sz="2400" dirty="0" smtClean="0">
                <a:ea typeface="ＭＳ Ｐゴシック" charset="0"/>
              </a:rPr>
              <a:t>length </a:t>
            </a:r>
            <a:r>
              <a:rPr lang="en-US" sz="2400" dirty="0">
                <a:ea typeface="ＭＳ Ｐゴシック" charset="0"/>
              </a:rPr>
              <a:t>of stay by 4–7 days</a:t>
            </a:r>
          </a:p>
          <a:p>
            <a:pPr>
              <a:spcBef>
                <a:spcPts val="0"/>
              </a:spcBef>
              <a:spcAft>
                <a:spcPts val="1200"/>
              </a:spcAft>
              <a:defRPr/>
            </a:pPr>
            <a:r>
              <a:rPr lang="en-US" sz="2400" dirty="0">
                <a:ea typeface="ＭＳ Ｐゴシック" charset="0"/>
              </a:rPr>
              <a:t>Increases hospital length of stay by 14 days</a:t>
            </a:r>
          </a:p>
          <a:p>
            <a:pPr>
              <a:spcBef>
                <a:spcPts val="0"/>
              </a:spcBef>
              <a:spcAft>
                <a:spcPts val="1200"/>
              </a:spcAft>
              <a:defRPr/>
            </a:pPr>
            <a:endParaRPr lang="en-US" sz="2400" dirty="0">
              <a:ea typeface="ＭＳ Ｐゴシック" charset="0"/>
            </a:endParaRPr>
          </a:p>
          <a:p>
            <a:endParaRPr lang="en-US" dirty="0"/>
          </a:p>
        </p:txBody>
      </p:sp>
      <p:sp>
        <p:nvSpPr>
          <p:cNvPr id="5" name="TextBox 4"/>
          <p:cNvSpPr txBox="1"/>
          <p:nvPr/>
        </p:nvSpPr>
        <p:spPr>
          <a:xfrm>
            <a:off x="457200" y="900440"/>
            <a:ext cx="7848600" cy="523220"/>
          </a:xfrm>
          <a:prstGeom prst="rect">
            <a:avLst/>
          </a:prstGeom>
          <a:noFill/>
        </p:spPr>
        <p:txBody>
          <a:bodyPr wrap="square" rtlCol="0">
            <a:spAutoFit/>
          </a:bodyPr>
          <a:lstStyle/>
          <a:p>
            <a:pPr>
              <a:spcAft>
                <a:spcPts val="1200"/>
              </a:spcAft>
              <a:defRPr/>
            </a:pPr>
            <a:r>
              <a:rPr lang="en-US" sz="2800" dirty="0">
                <a:solidFill>
                  <a:srgbClr val="4BACC6"/>
                </a:solidFill>
                <a:ea typeface="ＭＳ Ｐゴシック" charset="0"/>
              </a:rPr>
              <a:t>Impact of Ventilator-Associated Pneumonia</a:t>
            </a:r>
            <a:r>
              <a:rPr lang="en-US" sz="2800" baseline="30000" dirty="0">
                <a:solidFill>
                  <a:srgbClr val="4BACC6"/>
                </a:solidFill>
                <a:ea typeface="ＭＳ Ｐゴシック" charset="0"/>
              </a:rPr>
              <a:t>4,7-12</a:t>
            </a:r>
            <a:endParaRPr lang="en-US" sz="2800" baseline="30000" dirty="0">
              <a:ea typeface="ＭＳ Ｐゴシック" charset="0"/>
            </a:endParaRPr>
          </a:p>
        </p:txBody>
      </p:sp>
      <p:sp>
        <p:nvSpPr>
          <p:cNvPr id="6" name="TextBox 5"/>
          <p:cNvSpPr txBox="1"/>
          <p:nvPr/>
        </p:nvSpPr>
        <p:spPr>
          <a:xfrm>
            <a:off x="4800600" y="2971800"/>
            <a:ext cx="4267200" cy="3408625"/>
          </a:xfrm>
          <a:prstGeom prst="rect">
            <a:avLst/>
          </a:prstGeom>
          <a:noFill/>
        </p:spPr>
        <p:txBody>
          <a:bodyPr wrap="square" rtlCol="0">
            <a:spAutoFit/>
          </a:bodyPr>
          <a:lstStyle/>
          <a:p>
            <a:pPr>
              <a:spcAft>
                <a:spcPts val="300"/>
              </a:spcAft>
            </a:pPr>
            <a:r>
              <a:rPr lang="en-US" sz="900" dirty="0"/>
              <a:t>4. Safdar N, Dezfullian C, Collard HR, et al. Clinical and economic consequences of ventilator–associated pneumonia: a systematic review. Crit Care Med. 2005; 33(10):2184-93. PMID: 16215368</a:t>
            </a:r>
            <a:r>
              <a:rPr lang="en-US" sz="900" dirty="0" smtClean="0"/>
              <a:t>.</a:t>
            </a:r>
          </a:p>
          <a:p>
            <a:pPr>
              <a:spcAft>
                <a:spcPts val="300"/>
              </a:spcAft>
            </a:pPr>
            <a:r>
              <a:rPr lang="en-US" sz="900" dirty="0" smtClean="0"/>
              <a:t>7. Medicare </a:t>
            </a:r>
            <a:r>
              <a:rPr lang="en-US" sz="900" dirty="0"/>
              <a:t>Program: Proposed changes to the hospital inpatient prospective payment systems and fiscal year 2008 rates. CMS-1533-P. Baltimore, MD: Centers for Medicare and Medicaid Services. May 2007. </a:t>
            </a:r>
            <a:r>
              <a:rPr lang="en-US" sz="900" dirty="0">
                <a:hlinkClick r:id="rId3"/>
              </a:rPr>
              <a:t>https://www.cms.gov/Medicare/Medicare-Fee-for-Service-Payment/AcuteInpatientPPS/downloads/cms-1533-p.pdf</a:t>
            </a:r>
            <a:r>
              <a:rPr lang="en-US" sz="900" dirty="0"/>
              <a:t>. Accessed July </a:t>
            </a:r>
            <a:r>
              <a:rPr lang="en-US" sz="900" dirty="0" smtClean="0"/>
              <a:t>2015</a:t>
            </a:r>
          </a:p>
          <a:p>
            <a:pPr>
              <a:spcBef>
                <a:spcPts val="300"/>
              </a:spcBef>
            </a:pPr>
            <a:r>
              <a:rPr lang="en-US" sz="900" dirty="0" smtClean="0"/>
              <a:t>8. Tejerina </a:t>
            </a:r>
            <a:r>
              <a:rPr lang="en-US" sz="900" dirty="0"/>
              <a:t>E, Frutos-Vivar F, Restrepo MI, et al. Incidence, risk factors, and outcome of ventilator-associated pneumonia. J Crit Care. 2006 Mar;21(1):56-65. 16616625.</a:t>
            </a:r>
          </a:p>
          <a:p>
            <a:pPr>
              <a:spcBef>
                <a:spcPts val="300"/>
              </a:spcBef>
            </a:pPr>
            <a:r>
              <a:rPr lang="en-US" sz="900" dirty="0" smtClean="0"/>
              <a:t>9. Muscedere </a:t>
            </a:r>
            <a:r>
              <a:rPr lang="en-US" sz="900" dirty="0"/>
              <a:t>JG, Martin CM, Heyland DK. The impact of ventilator-associated pneumonia on the Canadian health care system. J Crit Care. 2008 Mar;23(1):5-10. PMID: </a:t>
            </a:r>
            <a:r>
              <a:rPr lang="en-US" sz="900" dirty="0" smtClean="0"/>
              <a:t>18359415.</a:t>
            </a:r>
          </a:p>
          <a:p>
            <a:pPr>
              <a:spcBef>
                <a:spcPts val="300"/>
              </a:spcBef>
            </a:pPr>
            <a:r>
              <a:rPr lang="en-US" sz="900" dirty="0" smtClean="0"/>
              <a:t>10. Eber </a:t>
            </a:r>
            <a:r>
              <a:rPr lang="en-US" sz="900" dirty="0"/>
              <a:t>MR, Laxminarayan R, Perencevich EN, et al. Clinical and economic outcomes attributable to health care-associated sepsis and pneumonia. Arch Internal Med. 2010 Feb 22;170(4):347-53. PMID: 20177037.</a:t>
            </a:r>
          </a:p>
          <a:p>
            <a:pPr>
              <a:spcBef>
                <a:spcPts val="300"/>
              </a:spcBef>
            </a:pPr>
            <a:r>
              <a:rPr lang="en-US" sz="900" dirty="0" smtClean="0"/>
              <a:t>11. Nguile-Makao </a:t>
            </a:r>
            <a:r>
              <a:rPr lang="en-US" sz="900" dirty="0"/>
              <a:t>M, Zahar JR, Français A, et al. Attributable mortality of ventilator-associated pneumonia: respective impact of main characteristics at ICU admission and VAP onset using conditional logistic regression and multi-state models. Intensive Care Med. 2010 May;36(5):781-9. PMID: 20232046</a:t>
            </a:r>
            <a:r>
              <a:rPr lang="en-US" sz="900" dirty="0" smtClean="0"/>
              <a:t>.</a:t>
            </a:r>
          </a:p>
          <a:p>
            <a:pPr>
              <a:spcBef>
                <a:spcPts val="300"/>
              </a:spcBef>
            </a:pPr>
            <a:r>
              <a:rPr lang="en-US" sz="900" dirty="0" smtClean="0"/>
              <a:t>12. Beyersmann </a:t>
            </a:r>
            <a:r>
              <a:rPr lang="en-US" sz="900" dirty="0"/>
              <a:t>J, Gastmeier P, Grundmann H, et al. Use of multistate models to assess prolongation of intensive care unit stay due to nosocomial infection. Infect Control Hosp Epidemiol. 2006 May;27(5):493-9. PMID: 16671031</a:t>
            </a:r>
            <a:r>
              <a:rPr lang="en-US" sz="900" dirty="0" smtClean="0"/>
              <a:t>.</a:t>
            </a:r>
            <a:endParaRPr lang="en-US" sz="900" dirty="0"/>
          </a:p>
        </p:txBody>
      </p:sp>
    </p:spTree>
    <p:extLst>
      <p:ext uri="{BB962C8B-B14F-4D97-AF65-F5344CB8AC3E}">
        <p14:creationId xmlns:p14="http://schemas.microsoft.com/office/powerpoint/2010/main" val="33138614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chemeClr val="bg1"/>
                </a:solidFill>
                <a:ea typeface="ＭＳ Ｐゴシック" charset="0"/>
              </a:rPr>
              <a:t>Why </a:t>
            </a:r>
            <a:r>
              <a:rPr lang="en-US" sz="3200" dirty="0" smtClean="0">
                <a:solidFill>
                  <a:schemeClr val="bg1"/>
                </a:solidFill>
                <a:ea typeface="ＭＳ Ｐゴシック" charset="0"/>
              </a:rPr>
              <a:t>Is </a:t>
            </a:r>
            <a:r>
              <a:rPr lang="en-US" dirty="0" smtClean="0">
                <a:solidFill>
                  <a:schemeClr val="bg1"/>
                </a:solidFill>
                <a:ea typeface="ＭＳ Ｐゴシック" charset="0"/>
              </a:rPr>
              <a:t>This </a:t>
            </a:r>
            <a:r>
              <a:rPr lang="en-US" sz="3200" dirty="0" smtClean="0">
                <a:solidFill>
                  <a:schemeClr val="bg1"/>
                </a:solidFill>
                <a:ea typeface="ＭＳ Ｐゴシック" charset="0"/>
              </a:rPr>
              <a:t>Work Important?</a:t>
            </a:r>
            <a:endParaRPr lang="en-US" sz="3200" dirty="0">
              <a:solidFill>
                <a:schemeClr val="bg1"/>
              </a:solidFill>
            </a:endParaRPr>
          </a:p>
        </p:txBody>
      </p:sp>
      <p:pic>
        <p:nvPicPr>
          <p:cNvPr id="3" name="Picture 2" descr="Table showing VAE attributable hospital mortality over all VAE tiers vs. no VAEs" title="VAE attributable hospital mortality"/>
          <p:cNvPicPr>
            <a:picLocks noChangeAspect="1"/>
          </p:cNvPicPr>
          <p:nvPr/>
        </p:nvPicPr>
        <p:blipFill>
          <a:blip r:embed="rId3"/>
          <a:stretch>
            <a:fillRect/>
          </a:stretch>
        </p:blipFill>
        <p:spPr>
          <a:xfrm>
            <a:off x="260227" y="1524001"/>
            <a:ext cx="8623546" cy="4038599"/>
          </a:xfrm>
          <a:prstGeom prst="rect">
            <a:avLst/>
          </a:prstGeom>
        </p:spPr>
      </p:pic>
      <p:sp>
        <p:nvSpPr>
          <p:cNvPr id="6" name="Content Placeholder 3"/>
          <p:cNvSpPr>
            <a:spLocks noGrp="1"/>
          </p:cNvSpPr>
          <p:nvPr>
            <p:ph idx="1"/>
          </p:nvPr>
        </p:nvSpPr>
        <p:spPr>
          <a:xfrm>
            <a:off x="457200" y="948227"/>
            <a:ext cx="8229600" cy="838200"/>
          </a:xfrm>
        </p:spPr>
        <p:txBody>
          <a:bodyPr>
            <a:normAutofit/>
          </a:bodyPr>
          <a:lstStyle/>
          <a:p>
            <a:pPr marL="0" indent="0" algn="ctr">
              <a:spcBef>
                <a:spcPts val="0"/>
              </a:spcBef>
              <a:spcAft>
                <a:spcPts val="1200"/>
              </a:spcAft>
              <a:buNone/>
              <a:defRPr/>
            </a:pPr>
            <a:r>
              <a:rPr lang="en-US" sz="2800" dirty="0" smtClean="0">
                <a:solidFill>
                  <a:srgbClr val="4BACC6"/>
                </a:solidFill>
                <a:ea typeface="ＭＳ Ｐゴシック" charset="0"/>
              </a:rPr>
              <a:t>VAE Attributable Hospital Mortality</a:t>
            </a:r>
            <a:r>
              <a:rPr lang="en-US" sz="2800" baseline="30000" dirty="0">
                <a:solidFill>
                  <a:srgbClr val="4BACC6"/>
                </a:solidFill>
                <a:ea typeface="ＭＳ Ｐゴシック" charset="0"/>
              </a:rPr>
              <a:t>2</a:t>
            </a:r>
            <a:endParaRPr lang="en-US" sz="2800" baseline="30000" dirty="0">
              <a:ea typeface="ＭＳ Ｐゴシック" charset="0"/>
            </a:endParaRPr>
          </a:p>
        </p:txBody>
      </p:sp>
      <p:sp>
        <p:nvSpPr>
          <p:cNvPr id="4" name="Rectangle 3"/>
          <p:cNvSpPr/>
          <p:nvPr/>
        </p:nvSpPr>
        <p:spPr>
          <a:xfrm>
            <a:off x="4576549" y="5825026"/>
            <a:ext cx="4572000" cy="577081"/>
          </a:xfrm>
          <a:prstGeom prst="rect">
            <a:avLst/>
          </a:prstGeom>
        </p:spPr>
        <p:txBody>
          <a:bodyPr>
            <a:spAutoFit/>
          </a:bodyPr>
          <a:lstStyle/>
          <a:p>
            <a:pPr>
              <a:spcAft>
                <a:spcPts val="300"/>
              </a:spcAft>
            </a:pPr>
            <a:r>
              <a:rPr lang="en-US" sz="1050" dirty="0"/>
              <a:t>2. Klompas M, Khan Y, Kleinman K, et al. Multicenter evaluation of a novel surveillance paradigm for complications of mechanical ventilation. PLoS ONE. 2011 Mar 22;6(3):e18062. PMID: 21445364.</a:t>
            </a:r>
          </a:p>
        </p:txBody>
      </p:sp>
      <p:sp>
        <p:nvSpPr>
          <p:cNvPr id="5" name="TextBox 4"/>
          <p:cNvSpPr txBox="1"/>
          <p:nvPr/>
        </p:nvSpPr>
        <p:spPr>
          <a:xfrm>
            <a:off x="260227" y="5559623"/>
            <a:ext cx="4648200" cy="307777"/>
          </a:xfrm>
          <a:prstGeom prst="rect">
            <a:avLst/>
          </a:prstGeom>
          <a:noFill/>
        </p:spPr>
        <p:txBody>
          <a:bodyPr wrap="square" rtlCol="0">
            <a:spAutoFit/>
          </a:bodyPr>
          <a:lstStyle/>
          <a:p>
            <a:r>
              <a:rPr lang="en-US" sz="1400" dirty="0" smtClean="0"/>
              <a:t>OR = Odds ratio; CI = Confidence interval, P = P-value</a:t>
            </a:r>
            <a:endParaRPr lang="en-US" sz="1400" dirty="0"/>
          </a:p>
        </p:txBody>
      </p:sp>
    </p:spTree>
    <p:extLst>
      <p:ext uri="{BB962C8B-B14F-4D97-AF65-F5344CB8AC3E}">
        <p14:creationId xmlns:p14="http://schemas.microsoft.com/office/powerpoint/2010/main" val="33397670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National Health Safety Network VAE Definition</a:t>
            </a:r>
            <a:endParaRPr lang="en-US" dirty="0"/>
          </a:p>
        </p:txBody>
      </p:sp>
      <p:sp>
        <p:nvSpPr>
          <p:cNvPr id="3" name="Content Placeholder 2"/>
          <p:cNvSpPr>
            <a:spLocks noGrp="1"/>
          </p:cNvSpPr>
          <p:nvPr>
            <p:ph idx="1"/>
          </p:nvPr>
        </p:nvSpPr>
        <p:spPr/>
        <p:txBody>
          <a:bodyPr>
            <a:normAutofit/>
          </a:bodyPr>
          <a:lstStyle/>
          <a:p>
            <a:pPr>
              <a:spcAft>
                <a:spcPts val="1200"/>
              </a:spcAft>
            </a:pPr>
            <a:r>
              <a:rPr lang="en-US" sz="3200" dirty="0" smtClean="0"/>
              <a:t>Objective </a:t>
            </a:r>
          </a:p>
          <a:p>
            <a:pPr>
              <a:spcAft>
                <a:spcPts val="1200"/>
              </a:spcAft>
            </a:pPr>
            <a:r>
              <a:rPr lang="en-US" sz="3200" dirty="0" smtClean="0"/>
              <a:t>Streamlined</a:t>
            </a:r>
          </a:p>
          <a:p>
            <a:pPr>
              <a:spcAft>
                <a:spcPts val="1200"/>
              </a:spcAft>
            </a:pPr>
            <a:r>
              <a:rPr lang="en-US" sz="3200" dirty="0" smtClean="0"/>
              <a:t>Potentially automatable</a:t>
            </a:r>
          </a:p>
          <a:p>
            <a:pPr>
              <a:spcAft>
                <a:spcPts val="1200"/>
              </a:spcAft>
            </a:pPr>
            <a:r>
              <a:rPr lang="en-US" sz="3200" dirty="0" smtClean="0"/>
              <a:t>Defines a broad range of conditions and complications occurring in mechanically ventilated patients</a:t>
            </a:r>
            <a:endParaRPr lang="en-US" sz="3200" dirty="0"/>
          </a:p>
        </p:txBody>
      </p:sp>
    </p:spTree>
    <p:extLst>
      <p:ext uri="{BB962C8B-B14F-4D97-AF65-F5344CB8AC3E}">
        <p14:creationId xmlns:p14="http://schemas.microsoft.com/office/powerpoint/2010/main" val="1099927164"/>
      </p:ext>
    </p:extLst>
  </p:cSld>
  <p:clrMapOvr>
    <a:masterClrMapping/>
  </p:clrMapOvr>
</p:sld>
</file>

<file path=ppt/theme/theme1.xml><?xml version="1.0" encoding="utf-8"?>
<a:theme xmlns:a="http://schemas.openxmlformats.org/drawingml/2006/main" name="HAI Cusp Slid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43618</TotalTime>
  <Words>3079</Words>
  <Application>Microsoft Office PowerPoint</Application>
  <PresentationFormat>On-screen Show (4:3)</PresentationFormat>
  <Paragraphs>581</Paragraphs>
  <Slides>39</Slides>
  <Notes>39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HAI Cusp Slide template</vt:lpstr>
      <vt:lpstr>Monitoring Ventilator-Associated Events   </vt:lpstr>
      <vt:lpstr>Learning Objectives</vt:lpstr>
      <vt:lpstr>Impact of Mechanical Ventilation</vt:lpstr>
      <vt:lpstr>Impact of Mechanical Ventilation</vt:lpstr>
      <vt:lpstr>Possible Complications of Mechanical Ventilation</vt:lpstr>
      <vt:lpstr>Understanding the Impact of VAC</vt:lpstr>
      <vt:lpstr>Understanding the Impact of VAP</vt:lpstr>
      <vt:lpstr>Why Is This Work Important?</vt:lpstr>
      <vt:lpstr>National Health Safety Network VAE Definition</vt:lpstr>
      <vt:lpstr>What Types of Mechanical Ventilation Are Included?</vt:lpstr>
      <vt:lpstr>VAE Definition Tiers13</vt:lpstr>
      <vt:lpstr>VAC – Definition Criteria</vt:lpstr>
      <vt:lpstr>VAC – Determination</vt:lpstr>
      <vt:lpstr>VAC – Exceptions to 1-Hour Rule</vt:lpstr>
      <vt:lpstr>IVAC – Criterion 1</vt:lpstr>
      <vt:lpstr>IVAC – Criterion 2</vt:lpstr>
      <vt:lpstr>IVAC Antimicrobial Criteria</vt:lpstr>
      <vt:lpstr>IVAC – Antimicrobials Included</vt:lpstr>
      <vt:lpstr>IVAC – Antimicrobials NOT Included</vt:lpstr>
      <vt:lpstr>Definition – New Antimicrobial Agent</vt:lpstr>
      <vt:lpstr> IVAC – New Antimicrobials NOT Included </vt:lpstr>
      <vt:lpstr>VAE: AN OBJECTIVE OUTCOME MEASURE </vt:lpstr>
      <vt:lpstr>Diagnostic Criteria for VAP14</vt:lpstr>
      <vt:lpstr>Impact of Diagnostic Criteria on VAP Prevalence14</vt:lpstr>
      <vt:lpstr>Inconsistency in VAP Diagnoses15</vt:lpstr>
      <vt:lpstr>Inconsistency in VAP Diagnoses15</vt:lpstr>
      <vt:lpstr> DIAGNOSING A POTENTIAL VAC</vt:lpstr>
      <vt:lpstr>Let’s Find a VAC</vt:lpstr>
      <vt:lpstr>Example 1 – PEEP</vt:lpstr>
      <vt:lpstr>Example 1 – PEEP</vt:lpstr>
      <vt:lpstr>Example 2 – FiO2</vt:lpstr>
      <vt:lpstr>Example 2 – FiO2</vt:lpstr>
      <vt:lpstr>Example 3</vt:lpstr>
      <vt:lpstr>Example 3</vt:lpstr>
      <vt:lpstr>Questions?</vt:lpstr>
      <vt:lpstr>References </vt:lpstr>
      <vt:lpstr>References</vt:lpstr>
      <vt:lpstr>References</vt:lpstr>
      <vt:lpstr>References</vt:lpstr>
    </vt:vector>
  </TitlesOfParts>
  <Manager>Johns Hopkins Medicine | Armstrong Institute for Patient Safety and Quality</Manager>
  <Company>AHRQ | Agency for Healthcare Research and Quality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Monitoring Ventilator-Associated Events   Module 2</dc:title>
  <dc:subject>AHRQ Safety Program for Mechanically Ventilated Patients</dc:subject>
  <dc:creator>CMV/L&amp;D</dc:creator>
  <cp:keywords/>
  <dc:description/>
  <cp:lastModifiedBy>Chris Heidenrich OCKT</cp:lastModifiedBy>
  <cp:revision>378</cp:revision>
  <cp:lastPrinted>2016-04-28T15:05:07Z</cp:lastPrinted>
  <dcterms:created xsi:type="dcterms:W3CDTF">2014-05-21T20:05:58Z</dcterms:created>
  <dcterms:modified xsi:type="dcterms:W3CDTF">2017-01-18T17:30:15Z</dcterms:modified>
  <cp:category/>
</cp:coreProperties>
</file>