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ins, Amanda" initials="WA" lastIdx="1" clrIdx="0">
    <p:extLst/>
  </p:cmAuthor>
  <p:cmAuthor id="2" name="Chris Heidenrich OCKT" initials="CH"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7682" autoAdjust="0"/>
  </p:normalViewPr>
  <p:slideViewPr>
    <p:cSldViewPr snapToGrid="0">
      <p:cViewPr>
        <p:scale>
          <a:sx n="109" d="100"/>
          <a:sy n="109" d="100"/>
        </p:scale>
        <p:origin x="-167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8" d="100"/>
          <a:sy n="58" d="100"/>
        </p:scale>
        <p:origin x="273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884613" cy="458788"/>
          </a:xfrm>
          <a:prstGeom prst="rect">
            <a:avLst/>
          </a:prstGeom>
        </p:spPr>
        <p:txBody>
          <a:bodyPr vert="horz" lIns="91440" tIns="45720" rIns="91440" bIns="45720" rtlCol="0"/>
          <a:lstStyle>
            <a:lvl1pPr algn="l">
              <a:defRPr sz="1200"/>
            </a:lvl1pPr>
          </a:lstStyle>
          <a:p>
            <a:r>
              <a:rPr lang="en-US" sz="1100" dirty="0" smtClean="0"/>
              <a:t>AHRQ SAFETY PROGRAM FOR LONG-TERM CARE: HAIs/CAUTI</a:t>
            </a:r>
            <a:endParaRPr lang="en-US" sz="1100"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2000FC-09B9-4D7F-AB97-D7131DF8612D}" type="datetimeFigureOut">
              <a:rPr lang="en-US" smtClean="0"/>
              <a:t>2/8/2017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lvl="0"/>
            <a:r>
              <a:rPr lang="en-US" dirty="0">
                <a:latin typeface="Calibri" panose="020F0502020204030204" pitchFamily="34" charset="0"/>
                <a:ea typeface="Calibri" panose="020F0502020204030204" pitchFamily="34" charset="0"/>
                <a:cs typeface="Times New Roman" panose="02020603050405020304" pitchFamily="18" charset="0"/>
              </a:rPr>
              <a:t>AHRQ Pub. No. 16-0003-X-EF</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lvl="0"/>
            <a:r>
              <a:rPr lang="en-US" dirty="0">
                <a:latin typeface="Calibri" panose="020F0502020204030204" pitchFamily="34" charset="0"/>
                <a:ea typeface="Calibri" panose="020F0502020204030204" pitchFamily="34" charset="0"/>
                <a:cs typeface="Times New Roman" panose="02020603050405020304" pitchFamily="18" charset="0"/>
              </a:rPr>
              <a:t>September </a:t>
            </a:r>
            <a:r>
              <a:rPr lang="en-US" dirty="0" smtClean="0">
                <a:latin typeface="Calibri" panose="020F0502020204030204" pitchFamily="34" charset="0"/>
                <a:ea typeface="Calibri" panose="020F0502020204030204" pitchFamily="34" charset="0"/>
                <a:cs typeface="Times New Roman" panose="02020603050405020304" pitchFamily="18" charset="0"/>
              </a:rPr>
              <a:t>2016</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908035-8E85-49B4-9CB3-D6B2AAF77BEB}" type="slidenum">
              <a:rPr lang="en-US" smtClean="0"/>
              <a:t>‹#›</a:t>
            </a:fld>
            <a:endParaRPr lang="en-US" dirty="0"/>
          </a:p>
        </p:txBody>
      </p:sp>
    </p:spTree>
    <p:extLst>
      <p:ext uri="{BB962C8B-B14F-4D97-AF65-F5344CB8AC3E}">
        <p14:creationId xmlns:p14="http://schemas.microsoft.com/office/powerpoint/2010/main" val="114049997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smtClean="0"/>
              <a:t>AHRQ SAFETY PROGRAM FOR LONG-TERM CARE: HAIs/CAUTI</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31206A-B0FB-4E98-B407-9EDE6712D6EC}" type="datetimeFigureOut">
              <a:rPr lang="en-US" smtClean="0"/>
              <a:t>2/8/2017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973CDD-B02E-4652-BE28-36FDC72808D1}" type="slidenum">
              <a:rPr lang="en-US" smtClean="0"/>
              <a:t>‹#›</a:t>
            </a:fld>
            <a:endParaRPr lang="en-US" dirty="0"/>
          </a:p>
        </p:txBody>
      </p:sp>
    </p:spTree>
    <p:extLst>
      <p:ext uri="{BB962C8B-B14F-4D97-AF65-F5344CB8AC3E}">
        <p14:creationId xmlns:p14="http://schemas.microsoft.com/office/powerpoint/2010/main" val="223628616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t>Welcome to today’s session</a:t>
            </a:r>
            <a:r>
              <a:rPr lang="en-US" altLang="en-US" sz="1200" baseline="0" dirty="0" smtClean="0"/>
              <a:t> </a:t>
            </a:r>
            <a:r>
              <a:rPr lang="en-US" altLang="en-US" sz="1200" dirty="0" smtClean="0"/>
              <a:t>on being a part of the urinary </a:t>
            </a:r>
            <a:r>
              <a:rPr lang="en-US" altLang="en-US" sz="1200" baseline="0" dirty="0" smtClean="0"/>
              <a:t>catheter insertion team</a:t>
            </a:r>
            <a:r>
              <a:rPr lang="en-US" altLang="en-US" sz="1200" dirty="0" smtClean="0"/>
              <a:t>. This training</a:t>
            </a:r>
            <a:r>
              <a:rPr lang="en-US" altLang="en-US" sz="1200" baseline="0" dirty="0" smtClean="0"/>
              <a:t> </a:t>
            </a:r>
            <a:r>
              <a:rPr lang="en-US" altLang="en-US" sz="1200" dirty="0" smtClean="0"/>
              <a:t>is part of the </a:t>
            </a:r>
            <a:r>
              <a:rPr lang="en-US" altLang="en-US" sz="1200" i="1" dirty="0" smtClean="0"/>
              <a:t>Agency for Healthcare Research and Quality’s (or AHRQ’s) Safety Program for Long-term Care that addresses healthcare-associated infections (or HAIs) and catheter-associated urinary tract infections (or CAUTI)</a:t>
            </a:r>
            <a:r>
              <a:rPr lang="en-US" altLang="en-US" sz="1200" i="0" baseline="0" dirty="0" smtClean="0"/>
              <a:t>.</a:t>
            </a:r>
            <a:endParaRPr lang="en-US" altLang="en-US" sz="1200" i="1" dirty="0" smtClean="0"/>
          </a:p>
          <a:p>
            <a:endParaRPr lang="en-US" altLang="en-US" i="1" dirty="0" smtClean="0"/>
          </a:p>
          <a:p>
            <a:endParaRPr lang="en-US" dirty="0"/>
          </a:p>
        </p:txBody>
      </p:sp>
      <p:sp>
        <p:nvSpPr>
          <p:cNvPr id="4" name="Slide Number Placeholder 3"/>
          <p:cNvSpPr>
            <a:spLocks noGrp="1"/>
          </p:cNvSpPr>
          <p:nvPr>
            <p:ph type="sldNum" sz="quarter" idx="10"/>
          </p:nvPr>
        </p:nvSpPr>
        <p:spPr/>
        <p:txBody>
          <a:bodyPr/>
          <a:lstStyle/>
          <a:p>
            <a:fld id="{70973CDD-B02E-4652-BE28-36FDC72808D1}" type="slidenum">
              <a:rPr lang="en-US" smtClean="0"/>
              <a:t>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Header Placeholder 5"/>
          <p:cNvSpPr>
            <a:spLocks noGrp="1"/>
          </p:cNvSpPr>
          <p:nvPr>
            <p:ph type="hdr" sz="quarter" idx="12"/>
          </p:nvPr>
        </p:nvSpPr>
        <p:spPr/>
        <p:txBody>
          <a:bodyPr/>
          <a:lstStyle/>
          <a:p>
            <a:r>
              <a:rPr lang="en-US" dirty="0" smtClean="0"/>
              <a:t>AHRQ SAFETY PROGRAM FOR LONG-TERM CARE: HAIs/CAUTI</a:t>
            </a:r>
            <a:endParaRPr lang="en-US" dirty="0"/>
          </a:p>
        </p:txBody>
      </p:sp>
    </p:spTree>
    <p:extLst>
      <p:ext uri="{BB962C8B-B14F-4D97-AF65-F5344CB8AC3E}">
        <p14:creationId xmlns:p14="http://schemas.microsoft.com/office/powerpoint/2010/main" val="1771329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lang="en-US" altLang="en-US" sz="1100" dirty="0" smtClean="0"/>
              <a:t>We’ll begin with male insertion. Using your non-dominant hand, hold the penis taut and perpendicular</a:t>
            </a:r>
            <a:r>
              <a:rPr lang="en-US" altLang="en-US" sz="1100" baseline="0" dirty="0" smtClean="0"/>
              <a:t> to the plane of the resident’s body. Be sure to keep your non-dominant hand in this position—don’t switch hands, because it would now be considered unsterile. With your dominant hand, use the tongs to pick up the antiseptic soaked swabs, and in an expanding circular motion, cleanse the glans of the penis. Be sure to discard the swabs away from your sterile field. </a:t>
            </a:r>
          </a:p>
          <a:p>
            <a:pPr marL="0" marR="0" lvl="1" indent="0" algn="l" defTabSz="914400" rtl="0" eaLnBrk="1" fontAlgn="auto" latinLnBrk="0" hangingPunct="1">
              <a:lnSpc>
                <a:spcPct val="100000"/>
              </a:lnSpc>
              <a:spcBef>
                <a:spcPct val="0"/>
              </a:spcBef>
              <a:spcAft>
                <a:spcPts val="0"/>
              </a:spcAft>
              <a:buClrTx/>
              <a:buSzTx/>
              <a:buFontTx/>
              <a:buNone/>
              <a:tabLst/>
              <a:defRPr/>
            </a:pPr>
            <a:r>
              <a:rPr lang="en-US" altLang="en-US" sz="1100" baseline="0" dirty="0" smtClean="0"/>
              <a:t>Lubricate the tip of the catheter with the jelly and again; using your “sterile” dominant hand, gently insert the catheter tip in to the urethral meatus. Then, a</a:t>
            </a:r>
            <a:r>
              <a:rPr lang="en-US" altLang="en-US" sz="1100" dirty="0" smtClean="0"/>
              <a:t>dvance the tube</a:t>
            </a:r>
            <a:r>
              <a:rPr lang="en-US" altLang="en-US" sz="1100" baseline="0" dirty="0" smtClean="0"/>
              <a:t> slowly into the bladder. Don’t force the catheter if you meet with substantial resistance. And if you do accidentally contaminate the catheter tip by touching anything that is not sterile, discard the catheter and get a new one.</a:t>
            </a:r>
            <a:endParaRPr lang="en-US" altLang="en-US" sz="1100" dirty="0" smtClean="0"/>
          </a:p>
          <a:p>
            <a:pPr marL="0" lvl="1">
              <a:spcBef>
                <a:spcPct val="0"/>
              </a:spcBef>
            </a:pPr>
            <a:r>
              <a:rPr lang="en-US" altLang="en-US" sz="1100" dirty="0" smtClean="0"/>
              <a:t>_______________________</a:t>
            </a:r>
            <a:r>
              <a:rPr lang="en-US" altLang="en-US" sz="1100" u="sng" dirty="0" smtClean="0"/>
              <a:t>				</a:t>
            </a:r>
            <a:endParaRPr lang="en-US" altLang="en-US" sz="1100" dirty="0" smtClean="0"/>
          </a:p>
          <a:p>
            <a:pPr marL="0" lvl="1">
              <a:spcBef>
                <a:spcPct val="0"/>
              </a:spcBef>
            </a:pPr>
            <a:r>
              <a:rPr lang="en-US" altLang="en-US" sz="1100" b="1" dirty="0" smtClean="0"/>
              <a:t>Additional</a:t>
            </a:r>
            <a:r>
              <a:rPr lang="en-US" altLang="en-US" sz="1100" b="1" baseline="0" dirty="0" smtClean="0"/>
              <a:t> Notes</a:t>
            </a:r>
            <a:endParaRPr lang="en-US" altLang="en-US" sz="1100" b="1" dirty="0" smtClean="0"/>
          </a:p>
          <a:p>
            <a:pPr marL="0" lvl="1">
              <a:spcBef>
                <a:spcPct val="0"/>
              </a:spcBef>
            </a:pPr>
            <a:r>
              <a:rPr lang="en-US" altLang="en-US" sz="1100" baseline="0" dirty="0" smtClean="0"/>
              <a:t>If you’re using a slightly curved or coude catheter you’re going to point it upward to the 12 o’clock position. These catheters are designed to allow for navigation past obstructions in the urinary tract, such as a swollen prostate in men.</a:t>
            </a:r>
            <a:endParaRPr lang="en-US" altLang="en-US" sz="1100" dirty="0" smtClean="0"/>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10</a:t>
            </a:fld>
            <a:endParaRPr lang="en-US" dirty="0"/>
          </a:p>
        </p:txBody>
      </p:sp>
    </p:spTree>
    <p:extLst>
      <p:ext uri="{BB962C8B-B14F-4D97-AF65-F5344CB8AC3E}">
        <p14:creationId xmlns:p14="http://schemas.microsoft.com/office/powerpoint/2010/main" val="3495534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For</a:t>
            </a:r>
            <a:r>
              <a:rPr lang="en-US" altLang="en-US" sz="1200" baseline="0" dirty="0" smtClean="0"/>
              <a:t> a female, again, you’re going to use your gloved, non-dominant hand to spread the labia and identify the urethra. Slightly spread the inner labia gently pulling upwards. Do not remove that hand. Using your dominant hand and the tongs, cleanse the area and the opening using the prepared swabs and discard them away from your sterile field. Lubricate the tip of the catheter and, holding it in your dominant hand, gently introduce the tip into the urethral meatus. Slowly advance the catheter through the urethra and into the bladder. Again, if you meet substantial resistance, do not force the catheter, as you may cause trauma or injury. If the catheter becomes contaminated by touching anything not sterile, discard it and get a new one. If you should accidentally begin to insert it into the vagina, do the same.</a:t>
            </a:r>
            <a:endParaRPr lang="en-US" altLang="en-US" sz="1200" dirty="0" smtClean="0"/>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11</a:t>
            </a:fld>
            <a:endParaRPr lang="en-US" dirty="0"/>
          </a:p>
        </p:txBody>
      </p:sp>
    </p:spTree>
    <p:extLst>
      <p:ext uri="{BB962C8B-B14F-4D97-AF65-F5344CB8AC3E}">
        <p14:creationId xmlns:p14="http://schemas.microsoft.com/office/powerpoint/2010/main" val="2821172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With proper insertion, you should see urine in the tubing, and only then should you advance the catheter another 3-5 centimeters and inflate the balloon with 10cc of sterile</a:t>
            </a:r>
            <a:r>
              <a:rPr lang="en-US" altLang="en-US" sz="1200" baseline="0" dirty="0" smtClean="0"/>
              <a:t> water. Then, tug gently on the catheter to make sure it’s secure. Secure the tubing to a medial thigh and place the drainage bag below the level of the bladder. Roll up the contents of the catheter kit and wrappings, and discard them. Finally, remove your personal protective equipment and immediately wash your hands.</a:t>
            </a:r>
            <a:endParaRPr lang="en-US" altLang="en-US" sz="1200" dirty="0" smtClean="0"/>
          </a:p>
          <a:p>
            <a:endParaRPr lang="en-US" dirty="0"/>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12</a:t>
            </a:fld>
            <a:endParaRPr lang="en-US" dirty="0"/>
          </a:p>
        </p:txBody>
      </p:sp>
    </p:spTree>
    <p:extLst>
      <p:ext uri="{BB962C8B-B14F-4D97-AF65-F5344CB8AC3E}">
        <p14:creationId xmlns:p14="http://schemas.microsoft.com/office/powerpoint/2010/main" val="3428707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ct val="0"/>
              </a:spcBef>
              <a:buFontTx/>
              <a:buNone/>
            </a:pPr>
            <a:r>
              <a:rPr lang="en-US" altLang="en-US" sz="1200" dirty="0" smtClean="0"/>
              <a:t>Now that we’ve</a:t>
            </a:r>
            <a:r>
              <a:rPr lang="en-US" altLang="en-US" sz="1200" baseline="0" dirty="0" smtClean="0"/>
              <a:t> reviewed how to properly insert an indwelling urinary catheter, using aseptic technique, let’s go over some things to avoid common mistakes.</a:t>
            </a:r>
          </a:p>
          <a:p>
            <a:pPr marL="171450" indent="-171450">
              <a:spcBef>
                <a:spcPct val="0"/>
              </a:spcBef>
              <a:buFont typeface="Arial" panose="020B0604020202020204" pitchFamily="34" charset="0"/>
              <a:buChar char="•"/>
            </a:pPr>
            <a:r>
              <a:rPr lang="en-US" altLang="en-US" sz="1200" dirty="0" smtClean="0"/>
              <a:t>Cleanse</a:t>
            </a:r>
            <a:r>
              <a:rPr lang="en-US" altLang="en-US" sz="1200" baseline="0" dirty="0" smtClean="0"/>
              <a:t> your hands before and after prepping, and before and after the procedure.</a:t>
            </a:r>
          </a:p>
          <a:p>
            <a:pPr marL="171450" indent="-171450">
              <a:spcBef>
                <a:spcPct val="0"/>
              </a:spcBef>
              <a:buFont typeface="Arial" panose="020B0604020202020204" pitchFamily="34" charset="0"/>
              <a:buChar char="•"/>
            </a:pPr>
            <a:r>
              <a:rPr lang="en-US" altLang="en-US" sz="1200" baseline="0" dirty="0" smtClean="0"/>
              <a:t>Put on your STERILE gloves after opening and preparing the catheter kit.</a:t>
            </a:r>
          </a:p>
          <a:p>
            <a:pPr marL="171450" indent="-171450">
              <a:spcBef>
                <a:spcPct val="0"/>
              </a:spcBef>
              <a:buFont typeface="Arial" panose="020B0604020202020204" pitchFamily="34" charset="0"/>
              <a:buChar char="•"/>
            </a:pPr>
            <a:r>
              <a:rPr lang="en-US" altLang="en-US" sz="1200" baseline="0" dirty="0" smtClean="0"/>
              <a:t>Catheters become contaminated by touching the labia, insertion into the vagina, or by touching any other part of the body other than the cleansed opening. If this should happen, stop, and get a new sterile catheter.</a:t>
            </a:r>
          </a:p>
          <a:p>
            <a:pPr marL="171450" indent="-171450">
              <a:spcBef>
                <a:spcPct val="0"/>
              </a:spcBef>
              <a:buFont typeface="Arial" panose="020B0604020202020204" pitchFamily="34" charset="0"/>
              <a:buChar char="•"/>
            </a:pPr>
            <a:r>
              <a:rPr lang="en-US" altLang="en-US" sz="1200" dirty="0" smtClean="0"/>
              <a:t>Use tongs to cleanse the urethral area with your sterile hand</a:t>
            </a:r>
            <a:r>
              <a:rPr lang="en-US" altLang="en-US" sz="1200" baseline="0" dirty="0" smtClean="0"/>
              <a:t> and d</a:t>
            </a:r>
            <a:r>
              <a:rPr lang="en-US" altLang="en-US" sz="1200" dirty="0" smtClean="0"/>
              <a:t>o not switch hands</a:t>
            </a:r>
          </a:p>
          <a:p>
            <a:pPr marL="0" indent="0">
              <a:spcBef>
                <a:spcPct val="0"/>
              </a:spcBef>
              <a:buFont typeface="Arial" panose="020B0604020202020204" pitchFamily="34" charset="0"/>
              <a:buNone/>
            </a:pPr>
            <a:endParaRPr lang="en-US" altLang="en-US" sz="1200" baseline="0" dirty="0" smtClean="0"/>
          </a:p>
          <a:p>
            <a:pPr marL="0" indent="0">
              <a:spcBef>
                <a:spcPct val="0"/>
              </a:spcBef>
              <a:buFontTx/>
              <a:buNone/>
            </a:pPr>
            <a:r>
              <a:rPr lang="en-US" altLang="en-US" sz="1200" baseline="0" dirty="0" smtClean="0"/>
              <a:t>And remember what I mentioned earlier—that the key to proper aseptic insertion is to prepare as much as possible.</a:t>
            </a:r>
            <a:endParaRPr lang="en-US" altLang="en-US" sz="1200" dirty="0" smtClean="0"/>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13</a:t>
            </a:fld>
            <a:endParaRPr lang="en-US" dirty="0"/>
          </a:p>
        </p:txBody>
      </p:sp>
    </p:spTree>
    <p:extLst>
      <p:ext uri="{BB962C8B-B14F-4D97-AF65-F5344CB8AC3E}">
        <p14:creationId xmlns:p14="http://schemas.microsoft.com/office/powerpoint/2010/main" val="3720491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Today we’re going to talk about different types of urinary catheters, how to prepare</a:t>
            </a:r>
            <a:r>
              <a:rPr lang="en-US" altLang="en-US" sz="1200" baseline="0" dirty="0" smtClean="0"/>
              <a:t> for inserting an indwelling urinary catheter and the proper technique for aseptic insertion. We’re going to go over some strategies you can use to prevent catheter-associated urinary tract infections. From here on, we’ll refer to those infections as CAUTIs.</a:t>
            </a:r>
            <a:endParaRPr lang="en-US" altLang="en-US" sz="1200" dirty="0" smtClean="0"/>
          </a:p>
          <a:p>
            <a:endParaRPr lang="en-US" sz="1200" dirty="0" smtClean="0"/>
          </a:p>
          <a:p>
            <a:r>
              <a:rPr lang="en-US" sz="1200" dirty="0" smtClean="0"/>
              <a:t>This session will help you understand how you, regardless of your role, can make a difference in the safety and quality of care for the residents we serve. So let’s get started.</a:t>
            </a:r>
            <a:endParaRPr lang="en-US" dirty="0"/>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2</a:t>
            </a:fld>
            <a:endParaRPr lang="en-US" dirty="0"/>
          </a:p>
        </p:txBody>
      </p:sp>
    </p:spTree>
    <p:extLst>
      <p:ext uri="{BB962C8B-B14F-4D97-AF65-F5344CB8AC3E}">
        <p14:creationId xmlns:p14="http://schemas.microsoft.com/office/powerpoint/2010/main" val="3963631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sz="1200" dirty="0" smtClean="0"/>
              <a:t>You are all familiar with urinary catheters. An indwelling catheter (often referred to as a Foley) is a drainage tube that is inserted into the bladder through the urethra in order to drain urine from the bladder. </a:t>
            </a:r>
            <a:r>
              <a:rPr lang="en-US" altLang="en-US" sz="1200" dirty="0" smtClean="0">
                <a:cs typeface="Arial" charset="0"/>
              </a:rPr>
              <a:t>It is connected </a:t>
            </a:r>
            <a:r>
              <a:rPr lang="en-US" altLang="en-US" sz="1200" dirty="0" smtClean="0"/>
              <a:t>by tubing to a bag used to collect and measure urine and is a closed system usually kept in place for a period of time.</a:t>
            </a:r>
          </a:p>
          <a:p>
            <a:pPr>
              <a:spcBef>
                <a:spcPct val="0"/>
              </a:spcBef>
            </a:pPr>
            <a:endParaRPr lang="en-US" altLang="en-US" sz="1200" dirty="0" smtClean="0"/>
          </a:p>
          <a:p>
            <a:pPr>
              <a:spcBef>
                <a:spcPct val="0"/>
              </a:spcBef>
            </a:pPr>
            <a:r>
              <a:rPr lang="en-US" altLang="en-US" sz="1200" dirty="0" smtClean="0"/>
              <a:t>Take note of some of the ways and times catheters can act as a portal of entry for microbes. Infectious microbes can travel along both the inside and outside catheter</a:t>
            </a:r>
            <a:r>
              <a:rPr lang="en-US" altLang="en-US" sz="1200" baseline="0" dirty="0" smtClean="0"/>
              <a:t> tubing. For instance, microbes can enter the bladder through c</a:t>
            </a:r>
            <a:r>
              <a:rPr lang="en-US" altLang="en-US" sz="1200" dirty="0" smtClean="0"/>
              <a:t>apillary action, which is the movement of a liquid through or along a surface of another material in spite of another force, such as gravity. That’s why the way YOU insert and care for catheters is so important!</a:t>
            </a:r>
          </a:p>
          <a:p>
            <a:pPr>
              <a:spcBef>
                <a:spcPct val="0"/>
              </a:spcBef>
            </a:pPr>
            <a:endParaRPr lang="en-US" altLang="en-US" sz="1200" dirty="0" smtClean="0"/>
          </a:p>
          <a:p>
            <a:pPr>
              <a:spcBef>
                <a:spcPct val="0"/>
              </a:spcBef>
            </a:pPr>
            <a:r>
              <a:rPr lang="en-US" altLang="en-US" sz="1200" dirty="0" smtClean="0"/>
              <a:t>____________</a:t>
            </a:r>
            <a:r>
              <a:rPr lang="en-US" altLang="en-US" sz="1200" u="sng" dirty="0" smtClean="0"/>
              <a:t>					</a:t>
            </a:r>
            <a:endParaRPr lang="en-US" altLang="en-US" sz="1200" dirty="0" smtClean="0"/>
          </a:p>
          <a:p>
            <a:pPr>
              <a:spcBef>
                <a:spcPct val="0"/>
              </a:spcBef>
            </a:pPr>
            <a:r>
              <a:rPr lang="en-US" altLang="en-US" sz="1200" b="1" dirty="0" smtClean="0"/>
              <a:t>Additional</a:t>
            </a:r>
            <a:r>
              <a:rPr lang="en-US" altLang="en-US" sz="1200" b="1" baseline="0" dirty="0" smtClean="0"/>
              <a:t> Notes</a:t>
            </a:r>
            <a:endParaRPr lang="en-US" altLang="en-US" sz="1200" b="1"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altLang="en-US" sz="1200" dirty="0" smtClean="0"/>
              <a:t>Remind</a:t>
            </a:r>
            <a:r>
              <a:rPr lang="en-US" altLang="en-US" sz="1200" baseline="0" dirty="0" smtClean="0"/>
              <a:t> staff that t</a:t>
            </a:r>
            <a:r>
              <a:rPr lang="en-US" altLang="en-US" sz="1200" dirty="0" smtClean="0"/>
              <a:t>he primary focus of this project is to prevent CAUTIs based on the National</a:t>
            </a:r>
            <a:r>
              <a:rPr lang="en-US" altLang="en-US" sz="1200" baseline="0" dirty="0" smtClean="0"/>
              <a:t> Healthcare Safety Network</a:t>
            </a:r>
            <a:r>
              <a:rPr lang="en-US" altLang="en-US" sz="1200" dirty="0" smtClean="0"/>
              <a:t> (NHSN)</a:t>
            </a:r>
            <a:r>
              <a:rPr lang="en-US" altLang="en-US" sz="1200" baseline="0" dirty="0" smtClean="0"/>
              <a:t> </a:t>
            </a:r>
            <a:r>
              <a:rPr lang="en-US" altLang="en-US" sz="1200" dirty="0" smtClean="0"/>
              <a:t>criteria, which only counts indwelling urinary catheters.</a:t>
            </a:r>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3</a:t>
            </a:fld>
            <a:endParaRPr lang="en-US" dirty="0"/>
          </a:p>
        </p:txBody>
      </p:sp>
    </p:spTree>
    <p:extLst>
      <p:ext uri="{BB962C8B-B14F-4D97-AF65-F5344CB8AC3E}">
        <p14:creationId xmlns:p14="http://schemas.microsoft.com/office/powerpoint/2010/main" val="3771746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Bef>
                <a:spcPts val="0"/>
              </a:spcBef>
              <a:spcAft>
                <a:spcPts val="0"/>
              </a:spcAft>
              <a:defRPr/>
            </a:pPr>
            <a:r>
              <a:rPr lang="en-US" sz="1200" dirty="0" smtClean="0"/>
              <a:t>In addition to an indwelling catheter</a:t>
            </a:r>
            <a:r>
              <a:rPr lang="en-US" sz="1200" baseline="0" dirty="0" smtClean="0"/>
              <a:t> here are some alternatives to consider. These are good to keep in mind during resident assessments.</a:t>
            </a:r>
          </a:p>
          <a:p>
            <a:pPr marL="171450" indent="-171450" fontAlgn="auto">
              <a:spcBef>
                <a:spcPts val="0"/>
              </a:spcBef>
              <a:spcAft>
                <a:spcPts val="0"/>
              </a:spcAft>
              <a:buFont typeface="Arial" panose="020B0604020202020204" pitchFamily="34" charset="0"/>
              <a:buChar char="•"/>
              <a:defRPr/>
            </a:pPr>
            <a:r>
              <a:rPr lang="en-US" altLang="en-US" sz="1200" dirty="0" smtClean="0"/>
              <a:t>Straight catheters are one-time use catheters and used for a number of reasons. A resident may not be completely emptying their bladder when voiding</a:t>
            </a:r>
            <a:r>
              <a:rPr lang="en-US" altLang="en-US" sz="1200" baseline="0" dirty="0" smtClean="0"/>
              <a:t> </a:t>
            </a:r>
            <a:r>
              <a:rPr lang="en-US" altLang="en-US" sz="1200" dirty="0" smtClean="0"/>
              <a:t>or perhaps not able to void at all.</a:t>
            </a:r>
          </a:p>
          <a:p>
            <a:pPr marL="171450" indent="-171450" fontAlgn="auto">
              <a:spcBef>
                <a:spcPts val="0"/>
              </a:spcBef>
              <a:spcAft>
                <a:spcPts val="0"/>
              </a:spcAft>
              <a:buFont typeface="Arial" panose="020B0604020202020204" pitchFamily="34" charset="0"/>
              <a:buChar char="•"/>
              <a:defRPr/>
            </a:pPr>
            <a:r>
              <a:rPr lang="en-US" altLang="en-US" sz="1200" dirty="0" smtClean="0"/>
              <a:t>Suprapubic catheters are surgically placed through the skin into the bladder, and also connect to a collection bag by tubing.</a:t>
            </a:r>
          </a:p>
          <a:p>
            <a:pPr marL="171450" indent="-171450" fontAlgn="auto">
              <a:spcBef>
                <a:spcPts val="0"/>
              </a:spcBef>
              <a:spcAft>
                <a:spcPts val="0"/>
              </a:spcAft>
              <a:buFont typeface="Arial" panose="020B0604020202020204" pitchFamily="34" charset="0"/>
              <a:buChar char="•"/>
              <a:defRPr/>
            </a:pPr>
            <a:r>
              <a:rPr lang="en-US" sz="1200" dirty="0" smtClean="0"/>
              <a:t>And finally, external condom catheters attach over the penis using an adhesive. Because they</a:t>
            </a:r>
            <a:r>
              <a:rPr lang="en-US" sz="1200" baseline="0" dirty="0" smtClean="0"/>
              <a:t> are used for residents who can void</a:t>
            </a:r>
            <a:r>
              <a:rPr lang="en-US" sz="1200" dirty="0" smtClean="0"/>
              <a:t> they are not </a:t>
            </a:r>
            <a:r>
              <a:rPr lang="en-US" sz="1200" baseline="0" dirty="0" smtClean="0"/>
              <a:t>appropriate for treating urinary retention.</a:t>
            </a:r>
            <a:endParaRPr lang="en-US" altLang="en-US" sz="1200" dirty="0" smtClean="0"/>
          </a:p>
          <a:p>
            <a:endParaRPr lang="en-US" dirty="0"/>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4</a:t>
            </a:fld>
            <a:endParaRPr lang="en-US" dirty="0"/>
          </a:p>
        </p:txBody>
      </p:sp>
    </p:spTree>
    <p:extLst>
      <p:ext uri="{BB962C8B-B14F-4D97-AF65-F5344CB8AC3E}">
        <p14:creationId xmlns:p14="http://schemas.microsoft.com/office/powerpoint/2010/main" val="2280144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sz="1200" dirty="0" smtClean="0"/>
              <a:t>Before we begin talking about proper</a:t>
            </a:r>
            <a:r>
              <a:rPr lang="en-US" altLang="en-US" sz="1200" baseline="0" dirty="0" smtClean="0"/>
              <a:t> insertion technique</a:t>
            </a:r>
            <a:r>
              <a:rPr lang="en-US" altLang="en-US" sz="1200" dirty="0" smtClean="0"/>
              <a:t>, let’s pause here for a little quiz.</a:t>
            </a:r>
          </a:p>
          <a:p>
            <a:pPr>
              <a:spcBef>
                <a:spcPct val="0"/>
              </a:spcBef>
            </a:pPr>
            <a:endParaRPr lang="en-US" altLang="en-US" sz="1200" dirty="0" smtClean="0"/>
          </a:p>
          <a:p>
            <a:pPr>
              <a:spcBef>
                <a:spcPct val="0"/>
              </a:spcBef>
            </a:pPr>
            <a:r>
              <a:rPr lang="en-US" altLang="en-US" sz="1200" dirty="0" smtClean="0"/>
              <a:t>Which of these reasons do you think are appropriate indications for placing an indwelling</a:t>
            </a:r>
            <a:r>
              <a:rPr lang="en-US" altLang="en-US" sz="1200" baseline="0" dirty="0" smtClean="0"/>
              <a:t> catheter?</a:t>
            </a:r>
          </a:p>
          <a:p>
            <a:pPr marL="228600" indent="-228600">
              <a:spcBef>
                <a:spcPct val="0"/>
              </a:spcBef>
              <a:buAutoNum type="alphaLcPeriod"/>
            </a:pPr>
            <a:r>
              <a:rPr lang="en-US" altLang="en-US" sz="1200" baseline="0" dirty="0" smtClean="0"/>
              <a:t>Bladder outlet obstruction</a:t>
            </a:r>
          </a:p>
          <a:p>
            <a:pPr marL="228600" indent="-228600">
              <a:spcBef>
                <a:spcPct val="0"/>
              </a:spcBef>
              <a:buAutoNum type="alphaLcPeriod"/>
            </a:pPr>
            <a:r>
              <a:rPr lang="en-US" altLang="en-US" sz="1200" baseline="0" dirty="0" smtClean="0"/>
              <a:t>Urinary incontinence</a:t>
            </a:r>
          </a:p>
          <a:p>
            <a:pPr marL="228600" indent="-228600">
              <a:spcBef>
                <a:spcPct val="0"/>
              </a:spcBef>
              <a:buAutoNum type="alphaLcPeriod"/>
            </a:pPr>
            <a:r>
              <a:rPr lang="en-US" altLang="en-US" sz="1200" baseline="0" dirty="0" smtClean="0"/>
              <a:t>Incontinence and sacral wound</a:t>
            </a:r>
          </a:p>
          <a:p>
            <a:pPr marL="228600" indent="-228600">
              <a:spcBef>
                <a:spcPct val="0"/>
              </a:spcBef>
              <a:buAutoNum type="alphaLcPeriod"/>
            </a:pPr>
            <a:r>
              <a:rPr lang="en-US" altLang="en-US" sz="1200" baseline="0" dirty="0" smtClean="0"/>
              <a:t>Resident’s request (end-of-life)</a:t>
            </a:r>
          </a:p>
          <a:p>
            <a:pPr marL="228600" indent="-228600">
              <a:spcBef>
                <a:spcPct val="0"/>
              </a:spcBef>
              <a:buAutoNum type="alphaLcPeriod"/>
            </a:pPr>
            <a:r>
              <a:rPr lang="en-US" altLang="en-US" sz="1200" dirty="0" smtClean="0"/>
              <a:t>Transferred from hospital with catheter</a:t>
            </a:r>
            <a:endParaRPr lang="en-US" altLang="en-US" sz="1200" baseline="0" dirty="0" smtClean="0"/>
          </a:p>
          <a:p>
            <a:pPr>
              <a:spcBef>
                <a:spcPct val="0"/>
              </a:spcBef>
            </a:pPr>
            <a:endParaRPr lang="en-US" altLang="en-US" sz="1200" baseline="0" dirty="0" smtClean="0"/>
          </a:p>
          <a:p>
            <a:pPr>
              <a:spcBef>
                <a:spcPct val="0"/>
              </a:spcBef>
            </a:pPr>
            <a:r>
              <a:rPr lang="en-US" altLang="en-US" sz="1200" i="1" baseline="0" dirty="0" smtClean="0"/>
              <a:t>[PAUSE for 30 seconds]</a:t>
            </a:r>
          </a:p>
          <a:p>
            <a:pPr>
              <a:spcBef>
                <a:spcPct val="0"/>
              </a:spcBef>
            </a:pPr>
            <a:r>
              <a:rPr lang="en-US" altLang="en-US" sz="1200" baseline="0" dirty="0" smtClean="0"/>
              <a:t>Well, b) urinary incontinence alone is not sufficient reason for an indwelling catheter.</a:t>
            </a:r>
          </a:p>
          <a:p>
            <a:pPr>
              <a:spcBef>
                <a:spcPct val="0"/>
              </a:spcBef>
            </a:pPr>
            <a:r>
              <a:rPr lang="en-US" altLang="en-US" sz="1200" dirty="0" smtClean="0"/>
              <a:t>E) being transferred from the hospital to your facility with a catheter is also not correct. The resident should be assessed to</a:t>
            </a:r>
            <a:r>
              <a:rPr lang="en-US" altLang="en-US" sz="1200" baseline="0" dirty="0" smtClean="0"/>
              <a:t> be sure </a:t>
            </a:r>
            <a:r>
              <a:rPr lang="en-US" altLang="en-US" sz="1200" dirty="0" smtClean="0"/>
              <a:t>there is a need</a:t>
            </a:r>
            <a:r>
              <a:rPr lang="en-US" altLang="en-US" sz="1200" baseline="0" dirty="0" smtClean="0"/>
              <a:t> to keep that catheter in.</a:t>
            </a:r>
          </a:p>
          <a:p>
            <a:pPr>
              <a:spcBef>
                <a:spcPct val="0"/>
              </a:spcBef>
            </a:pPr>
            <a:endParaRPr lang="en-US" altLang="en-US" sz="1200" baseline="0" dirty="0" smtClean="0"/>
          </a:p>
          <a:p>
            <a:pPr>
              <a:spcBef>
                <a:spcPct val="0"/>
              </a:spcBef>
            </a:pPr>
            <a:r>
              <a:rPr lang="en-US" altLang="en-US" sz="1200" dirty="0" smtClean="0"/>
              <a:t>So, t</a:t>
            </a:r>
            <a:r>
              <a:rPr lang="en-US" altLang="en-US" sz="1200" baseline="0" dirty="0" smtClean="0"/>
              <a:t>he correct answers are:</a:t>
            </a:r>
            <a:r>
              <a:rPr lang="en-US" altLang="en-US" sz="1200" dirty="0" smtClean="0"/>
              <a:t> </a:t>
            </a:r>
            <a:r>
              <a:rPr lang="en-US" altLang="en-US" sz="1200" baseline="0" dirty="0" smtClean="0"/>
              <a:t>a) bladder obstruction; c) an incontinent resident with a sacral wound; and d) at the resident’s request during end-of-life care.</a:t>
            </a:r>
            <a:endParaRPr lang="en-US" altLang="en-US" sz="1200" dirty="0" smtClean="0"/>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5</a:t>
            </a:fld>
            <a:endParaRPr lang="en-US" dirty="0"/>
          </a:p>
        </p:txBody>
      </p:sp>
    </p:spTree>
    <p:extLst>
      <p:ext uri="{BB962C8B-B14F-4D97-AF65-F5344CB8AC3E}">
        <p14:creationId xmlns:p14="http://schemas.microsoft.com/office/powerpoint/2010/main" val="116853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sz="1200" dirty="0" smtClean="0"/>
              <a:t>It is important that nurses look for an indication of continued</a:t>
            </a:r>
            <a:r>
              <a:rPr lang="en-US" altLang="en-US" sz="1200" baseline="0" dirty="0" smtClean="0"/>
              <a:t> use of an indwelling catheter and that regular periodic assessments are done. Share the assessments and your thoughts with the physician. A resident’s condition can certainly change, and at some point another option may be more appropriate. Maybe an external or straight catheter can be used, or a toileting program would now be beneficial for that resident.</a:t>
            </a:r>
          </a:p>
          <a:p>
            <a:pPr>
              <a:spcBef>
                <a:spcPct val="0"/>
              </a:spcBef>
            </a:pPr>
            <a:endParaRPr lang="en-US" altLang="en-US" sz="1200" baseline="0" dirty="0" smtClean="0"/>
          </a:p>
          <a:p>
            <a:pPr>
              <a:spcBef>
                <a:spcPct val="0"/>
              </a:spcBef>
            </a:pPr>
            <a:r>
              <a:rPr lang="en-US" altLang="en-US" sz="1200" baseline="0" dirty="0" smtClean="0"/>
              <a:t>If you get an order to place a new catheter, review it, and verify that it’s clinically indicated. And remember to get your supplies together and find someone to assist you before you start.</a:t>
            </a:r>
            <a:endParaRPr lang="en-US" altLang="en-US" sz="1200" dirty="0" smtClean="0"/>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6</a:t>
            </a:fld>
            <a:endParaRPr lang="en-US" dirty="0"/>
          </a:p>
        </p:txBody>
      </p:sp>
    </p:spTree>
    <p:extLst>
      <p:ext uri="{BB962C8B-B14F-4D97-AF65-F5344CB8AC3E}">
        <p14:creationId xmlns:p14="http://schemas.microsoft.com/office/powerpoint/2010/main" val="1160916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Bef>
                <a:spcPts val="0"/>
              </a:spcBef>
              <a:spcAft>
                <a:spcPts val="0"/>
              </a:spcAft>
              <a:buFont typeface="Arial"/>
              <a:buNone/>
              <a:defRPr/>
            </a:pPr>
            <a:r>
              <a:rPr lang="en-US" sz="1200" b="0" dirty="0" smtClean="0">
                <a:sym typeface="Arial" charset="0"/>
              </a:rPr>
              <a:t>As</a:t>
            </a:r>
            <a:r>
              <a:rPr lang="en-US" sz="1200" b="0" baseline="0" dirty="0" smtClean="0">
                <a:sym typeface="Arial" charset="0"/>
              </a:rPr>
              <a:t> you know most kits, if not all, contain these contents:</a:t>
            </a:r>
          </a:p>
          <a:p>
            <a:pPr marL="171450" indent="-171450">
              <a:buFont typeface="Arial" panose="020B0604020202020204" pitchFamily="34" charset="0"/>
              <a:buChar char="•"/>
              <a:defRPr/>
            </a:pPr>
            <a:r>
              <a:rPr lang="en-US" sz="1200" b="0" baseline="0" dirty="0" smtClean="0"/>
              <a:t>A drape with an opening, a pair of sterile gloves.</a:t>
            </a:r>
          </a:p>
          <a:p>
            <a:pPr marL="171450" indent="-171450">
              <a:buFont typeface="Arial" panose="020B0604020202020204" pitchFamily="34" charset="0"/>
              <a:buChar char="•"/>
              <a:defRPr/>
            </a:pPr>
            <a:r>
              <a:rPr lang="en-US" sz="1200" b="0" baseline="0" dirty="0" smtClean="0"/>
              <a:t>Antiseptic solution, swabs, and tongs to use for applying the solution.</a:t>
            </a:r>
          </a:p>
          <a:p>
            <a:pPr marL="171450" indent="-171450">
              <a:buFont typeface="Arial" panose="020B0604020202020204" pitchFamily="34" charset="0"/>
              <a:buChar char="•"/>
              <a:defRPr/>
            </a:pPr>
            <a:r>
              <a:rPr lang="en-US" sz="1200" b="0" baseline="0" dirty="0" smtClean="0"/>
              <a:t>A single-use package of lubricant and a single-use dose of topical lidocaine jelly.</a:t>
            </a:r>
          </a:p>
          <a:p>
            <a:pPr marL="171450" indent="-171450">
              <a:buFont typeface="Arial" panose="020B0604020202020204" pitchFamily="34" charset="0"/>
              <a:buChar char="•"/>
              <a:defRPr/>
            </a:pPr>
            <a:r>
              <a:rPr lang="en-US" sz="1200" b="0" baseline="0" dirty="0" smtClean="0"/>
              <a:t>A sterile urinary catheter, collection bag and tubing, and a catheter securing device.</a:t>
            </a:r>
            <a:endParaRPr lang="en-US" sz="1200" b="1" baseline="0" dirty="0" smtClean="0"/>
          </a:p>
          <a:p>
            <a:pPr>
              <a:defRPr/>
            </a:pPr>
            <a:endParaRPr lang="en-US" sz="1200" b="1" baseline="0" dirty="0" smtClean="0"/>
          </a:p>
          <a:p>
            <a:pPr>
              <a:defRPr/>
            </a:pPr>
            <a:r>
              <a:rPr lang="en-US" sz="1200" b="0" baseline="0" dirty="0" smtClean="0"/>
              <a:t>These are the things you’re going to need, so be sure to have them all before you begin.</a:t>
            </a:r>
            <a:endParaRPr lang="en-US" sz="1200" b="0" baseline="0" dirty="0" smtClean="0">
              <a:cs typeface="ＭＳ Ｐゴシック" charset="0"/>
              <a:sym typeface="Arial" charset="0"/>
            </a:endParaRPr>
          </a:p>
          <a:p>
            <a:pPr fontAlgn="auto">
              <a:spcBef>
                <a:spcPts val="0"/>
              </a:spcBef>
              <a:spcAft>
                <a:spcPts val="0"/>
              </a:spcAft>
              <a:buFont typeface="Arial"/>
              <a:buNone/>
              <a:defRPr/>
            </a:pPr>
            <a:r>
              <a:rPr lang="en-US" sz="1200" b="0" baseline="0" dirty="0" smtClean="0">
                <a:cs typeface="ＭＳ Ｐゴシック" charset="0"/>
                <a:sym typeface="Arial" charset="0"/>
              </a:rPr>
              <a:t>_______________________________________</a:t>
            </a:r>
            <a:r>
              <a:rPr lang="en-US" sz="1200" b="0" u="sng" baseline="0" dirty="0" smtClean="0">
                <a:cs typeface="ＭＳ Ｐゴシック" charset="0"/>
                <a:sym typeface="Arial" charset="0"/>
              </a:rPr>
              <a:t>			</a:t>
            </a:r>
            <a:endParaRPr lang="en-US" sz="1200" b="0" baseline="0" dirty="0" smtClean="0">
              <a:cs typeface="ＭＳ Ｐゴシック" charset="0"/>
              <a:sym typeface="Arial" charset="0"/>
            </a:endParaRPr>
          </a:p>
          <a:p>
            <a:pPr fontAlgn="auto">
              <a:spcBef>
                <a:spcPts val="0"/>
              </a:spcBef>
              <a:spcAft>
                <a:spcPts val="0"/>
              </a:spcAft>
              <a:buFont typeface="Arial"/>
              <a:buNone/>
              <a:defRPr/>
            </a:pPr>
            <a:r>
              <a:rPr lang="en-US" sz="1200" b="1" dirty="0" smtClean="0">
                <a:cs typeface="ＭＳ Ｐゴシック" charset="0"/>
                <a:sym typeface="Arial" charset="0"/>
              </a:rPr>
              <a:t>Additional Notes</a:t>
            </a:r>
            <a:endParaRPr lang="en-US" sz="1200" b="0" baseline="0" dirty="0" smtClean="0">
              <a:cs typeface="ＭＳ Ｐゴシック" charset="0"/>
              <a:sym typeface="Arial" charset="0"/>
            </a:endParaRPr>
          </a:p>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200" dirty="0" smtClean="0"/>
              <a:t>Research has shown that residents with a urinary catheter have a higher chance of having multi-drug resistant organisms in their groin. By using gowns and gloves during intimate ADLs such as AM and PM care, LTC providers can avoid contaminating their own hands and clothing due to splashing, and therefore minimize the risk of infecting others with multi-drug resistant organisms.</a:t>
            </a:r>
            <a:endParaRPr lang="en-US" sz="1200" dirty="0" smtClean="0">
              <a:cs typeface="ＭＳ Ｐゴシック" charset="0"/>
              <a:sym typeface="Arial" charset="0"/>
            </a:endParaRPr>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7</a:t>
            </a:fld>
            <a:endParaRPr lang="en-US" dirty="0"/>
          </a:p>
        </p:txBody>
      </p:sp>
    </p:spTree>
    <p:extLst>
      <p:ext uri="{BB962C8B-B14F-4D97-AF65-F5344CB8AC3E}">
        <p14:creationId xmlns:p14="http://schemas.microsoft.com/office/powerpoint/2010/main" val="2377121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sz="1200" dirty="0" smtClean="0">
                <a:ea typeface="ＭＳ Ｐゴシック" pitchFamily="34" charset="-128"/>
                <a:sym typeface="Arial" charset="0"/>
              </a:rPr>
              <a:t>In</a:t>
            </a:r>
            <a:r>
              <a:rPr lang="en-US" altLang="en-US" sz="1200" baseline="0" dirty="0" smtClean="0">
                <a:ea typeface="ＭＳ Ｐゴシック" pitchFamily="34" charset="-128"/>
                <a:sym typeface="Arial" charset="0"/>
              </a:rPr>
              <a:t> preparation, have your</a:t>
            </a:r>
            <a:r>
              <a:rPr lang="en-US" altLang="en-US" sz="1200" dirty="0" smtClean="0">
                <a:ea typeface="ＭＳ Ｐゴシック" pitchFamily="34" charset="-128"/>
                <a:sym typeface="Arial" charset="0"/>
              </a:rPr>
              <a:t> resident in supine position. Get your buddy to help you at the bedside, making sure that he or she has washed their hands and put on their personal protective equipment</a:t>
            </a:r>
            <a:r>
              <a:rPr lang="en-US" altLang="en-US" sz="1200" baseline="0" dirty="0" smtClean="0">
                <a:ea typeface="ＭＳ Ｐゴシック" pitchFamily="34" charset="-128"/>
                <a:sym typeface="Arial" charset="0"/>
              </a:rPr>
              <a:t> (PPE).</a:t>
            </a:r>
          </a:p>
          <a:p>
            <a:pPr>
              <a:spcBef>
                <a:spcPct val="0"/>
              </a:spcBef>
            </a:pPr>
            <a:endParaRPr lang="en-US" altLang="en-US" sz="1200" baseline="0" dirty="0" smtClean="0">
              <a:ea typeface="ＭＳ Ｐゴシック" pitchFamily="34" charset="-128"/>
              <a:sym typeface="Arial" charset="0"/>
            </a:endParaRPr>
          </a:p>
          <a:p>
            <a:pPr>
              <a:spcBef>
                <a:spcPct val="0"/>
              </a:spcBef>
            </a:pPr>
            <a:r>
              <a:rPr lang="en-US" altLang="en-US" sz="1200" dirty="0" smtClean="0">
                <a:ea typeface="ＭＳ Ｐゴシック" pitchFamily="34" charset="-128"/>
                <a:sym typeface="Arial" charset="0"/>
              </a:rPr>
              <a:t>By</a:t>
            </a:r>
            <a:r>
              <a:rPr lang="en-US" altLang="en-US" sz="1200" baseline="0" dirty="0" smtClean="0">
                <a:ea typeface="ＭＳ Ｐゴシック" pitchFamily="34" charset="-128"/>
                <a:sym typeface="Arial" charset="0"/>
              </a:rPr>
              <a:t> using a gown during the preparation and the procedure you can avoid contaminating your clothing due to any splashing that may occur, and it will also minimize the risk of transmission of any multi-drug resistant organisms (or MDROs) that might be present.</a:t>
            </a:r>
            <a:endParaRPr lang="en-US" altLang="en-US" sz="1200" b="1" dirty="0" smtClean="0">
              <a:ea typeface="ＭＳ Ｐゴシック" pitchFamily="34" charset="-128"/>
              <a:sym typeface="Arial" charset="0"/>
            </a:endParaRPr>
          </a:p>
          <a:p>
            <a:pPr>
              <a:spcBef>
                <a:spcPct val="0"/>
              </a:spcBef>
            </a:pPr>
            <a:endParaRPr lang="en-US" altLang="en-US" sz="1200" dirty="0" smtClean="0">
              <a:ea typeface="ＭＳ Ｐゴシック" pitchFamily="34" charset="-128"/>
              <a:sym typeface="Arial" charset="0"/>
            </a:endParaRPr>
          </a:p>
          <a:p>
            <a:pPr>
              <a:spcBef>
                <a:spcPct val="0"/>
              </a:spcBef>
            </a:pPr>
            <a:r>
              <a:rPr lang="en-US" altLang="en-US" sz="1200" dirty="0" smtClean="0">
                <a:ea typeface="ＭＳ Ｐゴシック" pitchFamily="34" charset="-128"/>
                <a:sym typeface="Arial" charset="0"/>
              </a:rPr>
              <a:t>For female residents, apply topical lidocaine for comfort, if needed. For a male resident who is uncircumcised,</a:t>
            </a:r>
            <a:r>
              <a:rPr lang="en-US" altLang="en-US" sz="1200" baseline="0" dirty="0" smtClean="0">
                <a:ea typeface="ＭＳ Ｐゴシック" pitchFamily="34" charset="-128"/>
                <a:sym typeface="Arial" charset="0"/>
              </a:rPr>
              <a:t> retract </a:t>
            </a:r>
            <a:r>
              <a:rPr lang="en-US" altLang="en-US" sz="1200" dirty="0" smtClean="0">
                <a:ea typeface="ＭＳ Ｐゴシック" pitchFamily="34" charset="-128"/>
                <a:sym typeface="Arial" charset="0"/>
              </a:rPr>
              <a:t>the foreskin.</a:t>
            </a:r>
            <a:r>
              <a:rPr lang="en-US" altLang="en-US" sz="1200" baseline="0" dirty="0" smtClean="0">
                <a:ea typeface="ＭＳ Ｐゴシック" pitchFamily="34" charset="-128"/>
                <a:sym typeface="Arial" charset="0"/>
              </a:rPr>
              <a:t> </a:t>
            </a:r>
            <a:r>
              <a:rPr lang="en-US" altLang="en-US" sz="1200" dirty="0" smtClean="0">
                <a:ea typeface="ＭＳ Ｐゴシック" pitchFamily="34" charset="-128"/>
                <a:sym typeface="Arial" charset="0"/>
              </a:rPr>
              <a:t>Inject 10-15 mL of topical lidocaine into the urethral meatus and gently pinch the tip of the penis for several minutes to retain the lidocaine.</a:t>
            </a:r>
          </a:p>
          <a:p>
            <a:pPr>
              <a:spcBef>
                <a:spcPct val="0"/>
              </a:spcBef>
            </a:pPr>
            <a:endParaRPr lang="en-US" altLang="en-US" sz="1200" dirty="0" smtClean="0">
              <a:ea typeface="ＭＳ Ｐゴシック" pitchFamily="34" charset="-128"/>
              <a:sym typeface="Arial" charset="0"/>
            </a:endParaRPr>
          </a:p>
          <a:p>
            <a:pPr>
              <a:spcBef>
                <a:spcPct val="0"/>
              </a:spcBef>
            </a:pPr>
            <a:r>
              <a:rPr lang="en-US" altLang="en-US" sz="1200" dirty="0" smtClean="0">
                <a:ea typeface="ＭＳ Ｐゴシック" pitchFamily="34" charset="-128"/>
                <a:sym typeface="Arial" charset="0"/>
              </a:rPr>
              <a:t>Inspect catheter kit and remove it from its outer packaging. Open inner paper wrapping to form a sterile field on a bedside table or other flat surface.</a:t>
            </a:r>
            <a:r>
              <a:rPr lang="en-US" altLang="en-US" sz="1200" baseline="0" dirty="0" smtClean="0">
                <a:ea typeface="ＭＳ Ｐゴシック" pitchFamily="34" charset="-128"/>
                <a:sym typeface="Arial" charset="0"/>
              </a:rPr>
              <a:t> Don’t use the residents bed. Then, remove your gloves and cleanse your hands.</a:t>
            </a:r>
            <a:endParaRPr lang="en-US" altLang="en-US" sz="1200" b="1" dirty="0" smtClean="0">
              <a:ea typeface="ＭＳ Ｐゴシック" pitchFamily="34" charset="-128"/>
              <a:sym typeface="Arial" charset="0"/>
            </a:endParaRPr>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8</a:t>
            </a:fld>
            <a:endParaRPr lang="en-US" dirty="0"/>
          </a:p>
        </p:txBody>
      </p:sp>
    </p:spTree>
    <p:extLst>
      <p:ext uri="{BB962C8B-B14F-4D97-AF65-F5344CB8AC3E}">
        <p14:creationId xmlns:p14="http://schemas.microsoft.com/office/powerpoint/2010/main" val="2088028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sz="1200" dirty="0" smtClean="0"/>
              <a:t>To help prevent CAUTIs and the spread of MDROs to residents with urinary catheters, be sure to clean</a:t>
            </a:r>
            <a:r>
              <a:rPr lang="en-US" altLang="en-US" sz="1200" baseline="0" dirty="0" smtClean="0"/>
              <a:t> your hands again, and you can now put on a gown. Put on your sterile gloves and </a:t>
            </a:r>
            <a:r>
              <a:rPr lang="en-US" altLang="en-US" sz="1200" dirty="0" smtClean="0"/>
              <a:t>remove the absorbent pad, placing</a:t>
            </a:r>
            <a:r>
              <a:rPr lang="en-US" altLang="en-US" sz="1200" baseline="0" dirty="0" smtClean="0"/>
              <a:t> it </a:t>
            </a:r>
            <a:r>
              <a:rPr lang="en-US" altLang="en-US" sz="1200" dirty="0" smtClean="0"/>
              <a:t>under the resident’s buttocks with the plastic side down. Cover the resident’s lower abdomen and upper thighs with the drape, with the opening</a:t>
            </a:r>
            <a:r>
              <a:rPr lang="en-US" altLang="en-US" sz="1200" baseline="0" dirty="0" smtClean="0"/>
              <a:t> </a:t>
            </a:r>
            <a:r>
              <a:rPr lang="en-US" altLang="en-US" sz="1200" dirty="0" smtClean="0"/>
              <a:t>placed to expose the urethra. Then,</a:t>
            </a:r>
            <a:r>
              <a:rPr lang="en-US" altLang="en-US" sz="1200" baseline="0" dirty="0" smtClean="0"/>
              <a:t> o</a:t>
            </a:r>
            <a:r>
              <a:rPr lang="en-US" altLang="en-US" sz="1200" dirty="0" smtClean="0"/>
              <a:t>rganize contents of the tray on the</a:t>
            </a:r>
            <a:r>
              <a:rPr lang="en-US" altLang="en-US" sz="1200" baseline="0" dirty="0" smtClean="0"/>
              <a:t> </a:t>
            </a:r>
            <a:r>
              <a:rPr lang="en-US" altLang="en-US" sz="1200" dirty="0" smtClean="0"/>
              <a:t>sterile field.</a:t>
            </a:r>
            <a:r>
              <a:rPr lang="en-US" altLang="en-US" sz="1200" baseline="0" dirty="0" smtClean="0"/>
              <a:t> Keep in mind, you’ll need things within easy reach!</a:t>
            </a:r>
            <a:r>
              <a:rPr lang="en-US" altLang="en-US" sz="1200" dirty="0" smtClean="0"/>
              <a:t> Pour the antiseptic solution over swabs in the tray and squeeze the sterile lubricant onto the tray.</a:t>
            </a:r>
          </a:p>
          <a:p>
            <a:pPr>
              <a:spcBef>
                <a:spcPct val="0"/>
              </a:spcBef>
            </a:pPr>
            <a:endParaRPr lang="en-US" altLang="en-US" sz="1200" dirty="0" smtClean="0">
              <a:ea typeface="ＭＳ Ｐゴシック" pitchFamily="34" charset="-128"/>
              <a:sym typeface="Arial" charset="0"/>
            </a:endParaRPr>
          </a:p>
          <a:p>
            <a:pPr>
              <a:spcBef>
                <a:spcPct val="0"/>
              </a:spcBef>
            </a:pPr>
            <a:r>
              <a:rPr lang="en-US" altLang="en-US" sz="1200" dirty="0" smtClean="0">
                <a:ea typeface="ＭＳ Ｐゴシック" pitchFamily="34" charset="-128"/>
                <a:sym typeface="Arial" charset="0"/>
              </a:rPr>
              <a:t>The key here is preparation. The more you have prepared and ready to use, </a:t>
            </a:r>
            <a:r>
              <a:rPr lang="en-US" altLang="en-US" sz="1200" b="0" u="none" dirty="0" smtClean="0">
                <a:ea typeface="ＭＳ Ｐゴシック" pitchFamily="34" charset="-128"/>
                <a:sym typeface="Arial" charset="0"/>
              </a:rPr>
              <a:t>the less likely </a:t>
            </a:r>
            <a:r>
              <a:rPr lang="en-US" altLang="en-US" sz="1200" dirty="0" smtClean="0">
                <a:ea typeface="ＭＳ Ｐゴシック" pitchFamily="34" charset="-128"/>
                <a:sym typeface="Arial" charset="0"/>
              </a:rPr>
              <a:t>you are to make a mistake. And,</a:t>
            </a:r>
            <a:r>
              <a:rPr lang="en-US" altLang="en-US" sz="1200" baseline="0" dirty="0" smtClean="0">
                <a:ea typeface="ＭＳ Ｐゴシック" pitchFamily="34" charset="-128"/>
                <a:sym typeface="Arial" charset="0"/>
              </a:rPr>
              <a:t> i</a:t>
            </a:r>
            <a:r>
              <a:rPr lang="en-US" altLang="en-US" sz="1200" dirty="0" smtClean="0">
                <a:ea typeface="ＭＳ Ｐゴシック" pitchFamily="34" charset="-128"/>
                <a:sym typeface="Arial" charset="0"/>
              </a:rPr>
              <a:t>t </a:t>
            </a:r>
            <a:r>
              <a:rPr lang="en-US" altLang="en-US" sz="1200" b="0" i="0" u="none" dirty="0" smtClean="0">
                <a:ea typeface="ＭＳ Ｐゴシック" pitchFamily="34" charset="-128"/>
                <a:sym typeface="Arial" charset="0"/>
              </a:rPr>
              <a:t>is more likely that </a:t>
            </a:r>
            <a:r>
              <a:rPr lang="en-US" altLang="en-US" sz="1200" dirty="0" smtClean="0">
                <a:ea typeface="ＭＳ Ｐゴシック" pitchFamily="34" charset="-128"/>
                <a:sym typeface="Arial" charset="0"/>
              </a:rPr>
              <a:t>the</a:t>
            </a:r>
            <a:r>
              <a:rPr lang="en-US" altLang="en-US" sz="1200" baseline="0" dirty="0" smtClean="0">
                <a:ea typeface="ＭＳ Ｐゴシック" pitchFamily="34" charset="-128"/>
                <a:sym typeface="Arial" charset="0"/>
              </a:rPr>
              <a:t> procedure will go quickly, smoothly and that you will keep things aseptic.</a:t>
            </a:r>
            <a:endParaRPr lang="en-US" altLang="en-US" sz="1200" b="1" dirty="0" smtClean="0">
              <a:ea typeface="ＭＳ Ｐゴシック" pitchFamily="34" charset="-128"/>
              <a:sym typeface="Arial" charset="0"/>
            </a:endParaRPr>
          </a:p>
        </p:txBody>
      </p:sp>
      <p:sp>
        <p:nvSpPr>
          <p:cNvPr id="4" name="Header Placeholder 3"/>
          <p:cNvSpPr>
            <a:spLocks noGrp="1"/>
          </p:cNvSpPr>
          <p:nvPr>
            <p:ph type="hdr" sz="quarter" idx="10"/>
          </p:nvPr>
        </p:nvSpPr>
        <p:spPr/>
        <p:txBody>
          <a:bodyPr/>
          <a:lstStyle/>
          <a:p>
            <a:r>
              <a:rPr lang="en-US" dirty="0" smtClean="0"/>
              <a:t>AHRQ SAFETY PROGRAM FOR LONG-TERM CARE: HAIs/CAUTI</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973CDD-B02E-4652-BE28-36FDC72808D1}" type="slidenum">
              <a:rPr lang="en-US" smtClean="0"/>
              <a:t>9</a:t>
            </a:fld>
            <a:endParaRPr lang="en-US" dirty="0"/>
          </a:p>
        </p:txBody>
      </p:sp>
    </p:spTree>
    <p:extLst>
      <p:ext uri="{BB962C8B-B14F-4D97-AF65-F5344CB8AC3E}">
        <p14:creationId xmlns:p14="http://schemas.microsoft.com/office/powerpoint/2010/main" val="103524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6481"/>
            <a:ext cx="7772400" cy="1593481"/>
          </a:xfrm>
        </p:spPr>
        <p:txBody>
          <a:bodyPr anchor="b">
            <a:normAutofit/>
          </a:bodyPr>
          <a:lstStyle>
            <a:lvl1pPr algn="ctr">
              <a:defRPr sz="4800" b="1"/>
            </a:lvl1pPr>
          </a:lstStyle>
          <a:p>
            <a:r>
              <a:rPr lang="en-US" smtClean="0"/>
              <a:t>Click to edit Master title style</a:t>
            </a:r>
            <a:endParaRPr lang="en-US" dirty="0"/>
          </a:p>
        </p:txBody>
      </p:sp>
      <p:sp>
        <p:nvSpPr>
          <p:cNvPr id="3" name="Subtitle 2"/>
          <p:cNvSpPr>
            <a:spLocks noGrp="1"/>
          </p:cNvSpPr>
          <p:nvPr>
            <p:ph type="subTitle" idx="1"/>
          </p:nvPr>
        </p:nvSpPr>
        <p:spPr>
          <a:xfrm>
            <a:off x="1143000" y="4070958"/>
            <a:ext cx="6858000" cy="118684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Rounded Rectangle 6"/>
          <p:cNvSpPr/>
          <p:nvPr userDrawn="1"/>
        </p:nvSpPr>
        <p:spPr>
          <a:xfrm>
            <a:off x="228600" y="150966"/>
            <a:ext cx="8686800" cy="1005840"/>
          </a:xfrm>
          <a:prstGeom prst="roundRect">
            <a:avLst/>
          </a:prstGeom>
          <a:solidFill>
            <a:srgbClr val="19345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kern="1200" dirty="0" smtClean="0">
                <a:solidFill>
                  <a:prstClr val="white"/>
                </a:solidFill>
                <a:latin typeface="+mn-lt"/>
                <a:ea typeface="+mn-ea"/>
                <a:cs typeface="+mn-cs"/>
              </a:rPr>
              <a:t>AHRQ Safety Program for Long-Term Care: HAIs/CAUTI</a:t>
            </a:r>
            <a:endParaRPr lang="en-US" sz="2800" i="1" kern="1200" dirty="0">
              <a:solidFill>
                <a:prstClr val="white"/>
              </a:solidFill>
              <a:latin typeface="+mn-lt"/>
              <a:ea typeface="+mn-ea"/>
              <a:cs typeface="+mn-cs"/>
            </a:endParaRPr>
          </a:p>
        </p:txBody>
      </p:sp>
      <p:sp>
        <p:nvSpPr>
          <p:cNvPr id="8" name="Rounded Rectangle 7"/>
          <p:cNvSpPr>
            <a:spLocks noChangeAspect="1"/>
          </p:cNvSpPr>
          <p:nvPr userDrawn="1"/>
        </p:nvSpPr>
        <p:spPr>
          <a:xfrm>
            <a:off x="228600" y="6477000"/>
            <a:ext cx="7178040" cy="137160"/>
          </a:xfrm>
          <a:prstGeom prst="roundRect">
            <a:avLst/>
          </a:prstGeom>
          <a:solidFill>
            <a:srgbClr val="0066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userDrawn="1"/>
        </p:nvSpPr>
        <p:spPr>
          <a:xfrm>
            <a:off x="7543800" y="6477000"/>
            <a:ext cx="1371600" cy="137160"/>
          </a:xfrm>
          <a:prstGeom prst="roundRect">
            <a:avLst/>
          </a:prstGeom>
          <a:solidFill>
            <a:srgbClr val="D3DEE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6858000" y="6268668"/>
            <a:ext cx="2057400" cy="365125"/>
          </a:xfrm>
        </p:spPr>
        <p:txBody>
          <a:bodyPr/>
          <a:lstStyle>
            <a:lvl1pPr>
              <a:defRPr sz="1100">
                <a:solidFill>
                  <a:schemeClr val="bg1">
                    <a:lumMod val="65000"/>
                  </a:schemeClr>
                </a:solidFill>
              </a:defRPr>
            </a:lvl1pPr>
          </a:lstStyle>
          <a:p>
            <a:r>
              <a:rPr lang="en-US" dirty="0" smtClean="0">
                <a:ea typeface="Calibri" panose="020F0502020204030204" pitchFamily="34" charset="0"/>
                <a:cs typeface="Times New Roman" panose="02020603050405020304" pitchFamily="18" charset="0"/>
              </a:rPr>
              <a:t>AHRQ Pub. No. 16-0003-X-EF</a:t>
            </a:r>
          </a:p>
          <a:p>
            <a:r>
              <a:rPr lang="en-US" dirty="0" smtClean="0">
                <a:ea typeface="Calibri" panose="020F0502020204030204" pitchFamily="34" charset="0"/>
                <a:cs typeface="Times New Roman" panose="02020603050405020304" pitchFamily="18" charset="0"/>
              </a:rPr>
              <a:t>September 2016</a:t>
            </a:r>
            <a:endParaRPr lang="en-US"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618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smtClean="0"/>
              <a:t>AHRQ SAFETY PROGRAM FOR LONG-TERM CARE: HAIs/CAUTI</a:t>
            </a: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66A60B4-AB70-4164-8B8E-16F8DCD3CCD9}" type="slidenum">
              <a:rPr lang="en-US" smtClean="0"/>
              <a:t>‹#›</a:t>
            </a:fld>
            <a:endParaRPr lang="en-US" dirty="0"/>
          </a:p>
        </p:txBody>
      </p:sp>
    </p:spTree>
    <p:extLst>
      <p:ext uri="{BB962C8B-B14F-4D97-AF65-F5344CB8AC3E}">
        <p14:creationId xmlns:p14="http://schemas.microsoft.com/office/powerpoint/2010/main" val="455764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lgn="l">
              <a:defRPr sz="360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AHRQ SAFETY PROGRAM FOR LONG-TERM CARE: HAIs/CAUTI</a:t>
            </a: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66A60B4-AB70-4164-8B8E-16F8DCD3CCD9}" type="slidenum">
              <a:rPr lang="en-US" smtClean="0"/>
              <a:t>‹#›</a:t>
            </a:fld>
            <a:endParaRPr lang="en-US" dirty="0"/>
          </a:p>
        </p:txBody>
      </p:sp>
    </p:spTree>
    <p:extLst>
      <p:ext uri="{BB962C8B-B14F-4D97-AF65-F5344CB8AC3E}">
        <p14:creationId xmlns:p14="http://schemas.microsoft.com/office/powerpoint/2010/main" val="192595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smtClean="0"/>
              <a:t>AHRQ SAFETY PROGRAM FOR LONG-TERM CARE: HAIs/CAUTI</a:t>
            </a: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66A60B4-AB70-4164-8B8E-16F8DCD3CCD9}" type="slidenum">
              <a:rPr lang="en-US" smtClean="0"/>
              <a:t>‹#›</a:t>
            </a:fld>
            <a:endParaRPr lang="en-US" dirty="0"/>
          </a:p>
        </p:txBody>
      </p:sp>
    </p:spTree>
    <p:extLst>
      <p:ext uri="{BB962C8B-B14F-4D97-AF65-F5344CB8AC3E}">
        <p14:creationId xmlns:p14="http://schemas.microsoft.com/office/powerpoint/2010/main" val="108002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88912"/>
            <a:ext cx="7886700" cy="98853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580955"/>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404867"/>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580955"/>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404867"/>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smtClean="0"/>
              <a:t>AHRQ SAFETY PROGRAM FOR LONG-TERM CARE: HAIs/CAUTI</a:t>
            </a: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266A60B4-AB70-4164-8B8E-16F8DCD3CCD9}" type="slidenum">
              <a:rPr lang="en-US" smtClean="0"/>
              <a:t>‹#›</a:t>
            </a:fld>
            <a:endParaRPr lang="en-US" dirty="0"/>
          </a:p>
        </p:txBody>
      </p:sp>
    </p:spTree>
    <p:extLst>
      <p:ext uri="{BB962C8B-B14F-4D97-AF65-F5344CB8AC3E}">
        <p14:creationId xmlns:p14="http://schemas.microsoft.com/office/powerpoint/2010/main" val="147177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t>AHRQ SAFETY PROGRAM FOR LONG-TERM CARE: HAIs/CAUTI</a:t>
            </a: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266A60B4-AB70-4164-8B8E-16F8DCD3CCD9}" type="slidenum">
              <a:rPr lang="en-US" smtClean="0"/>
              <a:t>‹#›</a:t>
            </a:fld>
            <a:endParaRPr lang="en-US" dirty="0"/>
          </a:p>
        </p:txBody>
      </p:sp>
    </p:spTree>
    <p:extLst>
      <p:ext uri="{BB962C8B-B14F-4D97-AF65-F5344CB8AC3E}">
        <p14:creationId xmlns:p14="http://schemas.microsoft.com/office/powerpoint/2010/main" val="19297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smtClean="0"/>
              <a:t>AHRQ SAFETY PROGRAM FOR LONG-TERM CARE: HAIs/CAUTI</a:t>
            </a: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266A60B4-AB70-4164-8B8E-16F8DCD3CCD9}" type="slidenum">
              <a:rPr lang="en-US" smtClean="0"/>
              <a:t>‹#›</a:t>
            </a:fld>
            <a:endParaRPr lang="en-US" dirty="0"/>
          </a:p>
        </p:txBody>
      </p:sp>
    </p:spTree>
    <p:extLst>
      <p:ext uri="{BB962C8B-B14F-4D97-AF65-F5344CB8AC3E}">
        <p14:creationId xmlns:p14="http://schemas.microsoft.com/office/powerpoint/2010/main" val="1511747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ounded Rectangle 8"/>
          <p:cNvSpPr/>
          <p:nvPr userDrawn="1"/>
        </p:nvSpPr>
        <p:spPr>
          <a:xfrm>
            <a:off x="228600" y="200858"/>
            <a:ext cx="8686800" cy="1005840"/>
          </a:xfrm>
          <a:prstGeom prst="roundRect">
            <a:avLst/>
          </a:prstGeom>
          <a:solidFill>
            <a:srgbClr val="19345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28650" y="200859"/>
            <a:ext cx="7886700" cy="100584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03123"/>
            <a:ext cx="7886700" cy="46738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ounded Rectangle 6"/>
          <p:cNvSpPr>
            <a:spLocks noChangeAspect="1"/>
          </p:cNvSpPr>
          <p:nvPr userDrawn="1"/>
        </p:nvSpPr>
        <p:spPr>
          <a:xfrm>
            <a:off x="228600" y="6477000"/>
            <a:ext cx="7178040" cy="137160"/>
          </a:xfrm>
          <a:prstGeom prst="roundRect">
            <a:avLst/>
          </a:prstGeom>
          <a:solidFill>
            <a:srgbClr val="0066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userDrawn="1"/>
        </p:nvSpPr>
        <p:spPr>
          <a:xfrm>
            <a:off x="7543800" y="6477000"/>
            <a:ext cx="1371600" cy="137160"/>
          </a:xfrm>
          <a:prstGeom prst="roundRect">
            <a:avLst/>
          </a:prstGeom>
          <a:solidFill>
            <a:srgbClr val="D3DEE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2"/>
          </p:nvPr>
        </p:nvSpPr>
        <p:spPr>
          <a:xfrm>
            <a:off x="628650" y="6368877"/>
            <a:ext cx="4644808"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100">
                <a:solidFill>
                  <a:schemeClr val="bg1"/>
                </a:solidFill>
              </a:defRPr>
            </a:lvl1pPr>
          </a:lstStyle>
          <a:p>
            <a:r>
              <a:rPr lang="en-US" dirty="0" smtClean="0"/>
              <a:t>AHRQ SAFETY PROGRAM FOR LONG-TERM CARE: HAIs/CAUTI</a:t>
            </a:r>
          </a:p>
        </p:txBody>
      </p:sp>
      <p:sp>
        <p:nvSpPr>
          <p:cNvPr id="6" name="Slide Number Placeholder 5"/>
          <p:cNvSpPr>
            <a:spLocks noGrp="1"/>
          </p:cNvSpPr>
          <p:nvPr>
            <p:ph type="sldNum" sz="quarter" idx="4"/>
          </p:nvPr>
        </p:nvSpPr>
        <p:spPr>
          <a:xfrm>
            <a:off x="6858000" y="6356350"/>
            <a:ext cx="20574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66A60B4-AB70-4164-8B8E-16F8DCD3CCD9}" type="slidenum">
              <a:rPr lang="en-US" smtClean="0"/>
              <a:pPr/>
              <a:t>‹#›</a:t>
            </a:fld>
            <a:endParaRPr lang="en-US" dirty="0"/>
          </a:p>
        </p:txBody>
      </p:sp>
    </p:spTree>
    <p:extLst>
      <p:ext uri="{BB962C8B-B14F-4D97-AF65-F5344CB8AC3E}">
        <p14:creationId xmlns:p14="http://schemas.microsoft.com/office/powerpoint/2010/main" val="2362503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p:txStyles>
    <p:titleStyle>
      <a:lvl1pPr algn="ctr" defTabSz="914400" rtl="0" eaLnBrk="1" latinLnBrk="0" hangingPunct="1">
        <a:lnSpc>
          <a:spcPct val="90000"/>
        </a:lnSpc>
        <a:spcBef>
          <a:spcPct val="0"/>
        </a:spcBef>
        <a:buNone/>
        <a:defRPr sz="3600" b="1" i="0" u="none" kern="1200">
          <a:solidFill>
            <a:schemeClr val="bg1"/>
          </a:solidFill>
          <a:latin typeface="+mj-lt"/>
          <a:ea typeface="+mj-ea"/>
          <a:cs typeface="+mj-cs"/>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dc.gov/hicpac/pdf/cauti/cautiguideline2009fina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56115"/>
            <a:ext cx="7772400" cy="1593481"/>
          </a:xfrm>
        </p:spPr>
        <p:txBody>
          <a:bodyPr>
            <a:normAutofit fontScale="90000"/>
          </a:bodyPr>
          <a:lstStyle/>
          <a:p>
            <a:pPr>
              <a:lnSpc>
                <a:spcPct val="150000"/>
              </a:lnSpc>
            </a:pPr>
            <a:r>
              <a:rPr lang="en-US" sz="4400" dirty="0" smtClean="0">
                <a:solidFill>
                  <a:schemeClr val="tx1"/>
                </a:solidFill>
              </a:rPr>
              <a:t>Urinary Catheter Types and </a:t>
            </a:r>
            <a:br>
              <a:rPr lang="en-US" sz="4400" dirty="0" smtClean="0">
                <a:solidFill>
                  <a:schemeClr val="tx1"/>
                </a:solidFill>
              </a:rPr>
            </a:br>
            <a:r>
              <a:rPr lang="en-US" sz="4400" dirty="0" smtClean="0">
                <a:solidFill>
                  <a:schemeClr val="tx1"/>
                </a:solidFill>
              </a:rPr>
              <a:t>Being Part of the Insertion Team</a:t>
            </a:r>
            <a:endParaRPr lang="en-US" sz="4400" dirty="0">
              <a:solidFill>
                <a:schemeClr val="tx1"/>
              </a:solidFill>
            </a:endParaRPr>
          </a:p>
        </p:txBody>
      </p:sp>
      <p:sp>
        <p:nvSpPr>
          <p:cNvPr id="2" name="Rectangle 1"/>
          <p:cNvSpPr/>
          <p:nvPr/>
        </p:nvSpPr>
        <p:spPr>
          <a:xfrm>
            <a:off x="4374681" y="6176293"/>
            <a:ext cx="4572000" cy="523220"/>
          </a:xfrm>
          <a:prstGeom prst="rect">
            <a:avLst/>
          </a:prstGeom>
        </p:spPr>
        <p:txBody>
          <a:bodyPr>
            <a:spAutoFit/>
          </a:bodyPr>
          <a:lstStyle/>
          <a:p>
            <a:pPr lvl="0" algn="r"/>
            <a:r>
              <a:rPr lang="en-US" sz="1400" dirty="0">
                <a:solidFill>
                  <a:prstClr val="white">
                    <a:lumMod val="50000"/>
                  </a:prstClr>
                </a:solidFill>
                <a:latin typeface="Calibri" panose="020F0502020204030204" pitchFamily="34" charset="0"/>
                <a:ea typeface="Calibri" panose="020F0502020204030204" pitchFamily="34" charset="0"/>
                <a:cs typeface="Times New Roman" panose="02020603050405020304" pitchFamily="18" charset="0"/>
              </a:rPr>
              <a:t>AHRQ Pub. No. </a:t>
            </a:r>
            <a:r>
              <a:rPr lang="en-US" sz="1400" dirty="0" smtClean="0">
                <a:solidFill>
                  <a:prstClr val="white">
                    <a:lumMod val="50000"/>
                  </a:prstClr>
                </a:solidFill>
                <a:latin typeface="Calibri" panose="020F0502020204030204" pitchFamily="34" charset="0"/>
                <a:ea typeface="Calibri" panose="020F0502020204030204" pitchFamily="34" charset="0"/>
                <a:cs typeface="Times New Roman" panose="02020603050405020304" pitchFamily="18" charset="0"/>
              </a:rPr>
              <a:t>16(17)-</a:t>
            </a:r>
            <a:r>
              <a:rPr lang="en-US" sz="1400" dirty="0" smtClean="0">
                <a:solidFill>
                  <a:prstClr val="white">
                    <a:lumMod val="50000"/>
                  </a:prstClr>
                </a:solidFill>
                <a:latin typeface="Calibri" panose="020F0502020204030204" pitchFamily="34" charset="0"/>
                <a:ea typeface="Calibri" panose="020F0502020204030204" pitchFamily="34" charset="0"/>
                <a:cs typeface="Times New Roman" panose="02020603050405020304" pitchFamily="18" charset="0"/>
              </a:rPr>
              <a:t>0003-7-EF</a:t>
            </a:r>
            <a:endParaRPr lang="en-US" sz="1200" dirty="0">
              <a:solidFill>
                <a:prstClr val="white">
                  <a:lumMod val="50000"/>
                </a:prstClr>
              </a:solidFill>
              <a:latin typeface="Calibri" panose="020F0502020204030204" pitchFamily="34" charset="0"/>
              <a:ea typeface="Calibri" panose="020F0502020204030204" pitchFamily="34" charset="0"/>
              <a:cs typeface="Times New Roman" panose="02020603050405020304" pitchFamily="18" charset="0"/>
            </a:endParaRPr>
          </a:p>
          <a:p>
            <a:pPr lvl="0" algn="r"/>
            <a:r>
              <a:rPr lang="en-US" sz="1400" dirty="0" smtClean="0">
                <a:solidFill>
                  <a:prstClr val="white">
                    <a:lumMod val="50000"/>
                  </a:prstClr>
                </a:solidFill>
                <a:latin typeface="Calibri" panose="020F0502020204030204" pitchFamily="34" charset="0"/>
                <a:ea typeface="Calibri" panose="020F0502020204030204" pitchFamily="34" charset="0"/>
                <a:cs typeface="Times New Roman" panose="02020603050405020304" pitchFamily="18" charset="0"/>
              </a:rPr>
              <a:t>March 2017</a:t>
            </a:r>
            <a:endParaRPr lang="en-US" sz="1200" dirty="0">
              <a:solidFill>
                <a:prstClr val="white">
                  <a:lumMod val="50000"/>
                </a:prst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308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rtlCol="0">
            <a:normAutofit/>
          </a:bodyPr>
          <a:lstStyle/>
          <a:p>
            <a:pPr fontAlgn="auto">
              <a:spcAft>
                <a:spcPts val="0"/>
              </a:spcAft>
              <a:defRPr/>
            </a:pPr>
            <a:r>
              <a:rPr lang="en-US" altLang="en-US" sz="4000" dirty="0" smtClean="0">
                <a:sym typeface="Times New Roman" pitchFamily="18" charset="0"/>
              </a:rPr>
              <a:t>Male Catheter Insertion Procedure</a:t>
            </a:r>
          </a:p>
        </p:txBody>
      </p:sp>
      <p:sp>
        <p:nvSpPr>
          <p:cNvPr id="7" name="Content Placeholder 2"/>
          <p:cNvSpPr>
            <a:spLocks noGrp="1"/>
          </p:cNvSpPr>
          <p:nvPr>
            <p:ph idx="1"/>
          </p:nvPr>
        </p:nvSpPr>
        <p:spPr>
          <a:xfrm>
            <a:off x="552450" y="1388823"/>
            <a:ext cx="8153400" cy="4673840"/>
          </a:xfrm>
        </p:spPr>
        <p:txBody>
          <a:bodyPr rtlCol="0">
            <a:noAutofit/>
          </a:bodyPr>
          <a:lstStyle/>
          <a:p>
            <a:pPr>
              <a:spcBef>
                <a:spcPts val="0"/>
              </a:spcBef>
              <a:spcAft>
                <a:spcPts val="600"/>
              </a:spcAft>
              <a:defRPr/>
            </a:pPr>
            <a:r>
              <a:rPr lang="en-US" altLang="en-US" sz="2000" dirty="0" smtClean="0"/>
              <a:t>Using gloved nondominant hand, grasp penis taut and perpendicular to the plane of the resident’s body.</a:t>
            </a:r>
          </a:p>
          <a:p>
            <a:pPr>
              <a:spcBef>
                <a:spcPts val="0"/>
              </a:spcBef>
              <a:spcAft>
                <a:spcPts val="600"/>
              </a:spcAft>
              <a:defRPr/>
            </a:pPr>
            <a:r>
              <a:rPr lang="en-US" altLang="en-US" sz="2000" dirty="0" smtClean="0"/>
              <a:t>Cleanse the glans of penis using the antiseptic soaked swabs using tongs, in expanding circular motion. Discard used swabs away from sterile field.</a:t>
            </a:r>
          </a:p>
          <a:p>
            <a:pPr>
              <a:spcBef>
                <a:spcPts val="0"/>
              </a:spcBef>
              <a:spcAft>
                <a:spcPts val="600"/>
              </a:spcAft>
              <a:defRPr/>
            </a:pPr>
            <a:r>
              <a:rPr lang="en-US" altLang="en-US" sz="2000" dirty="0" smtClean="0">
                <a:solidFill>
                  <a:srgbClr val="C00000"/>
                </a:solidFill>
              </a:rPr>
              <a:t>Keep nondominant hand in this position, do not remove!</a:t>
            </a:r>
          </a:p>
          <a:p>
            <a:pPr>
              <a:spcBef>
                <a:spcPts val="0"/>
              </a:spcBef>
              <a:spcAft>
                <a:spcPts val="600"/>
              </a:spcAft>
              <a:defRPr/>
            </a:pPr>
            <a:r>
              <a:rPr lang="en-US" altLang="en-US" sz="2000" dirty="0"/>
              <a:t>Lubricate tip of catheter with sterile lubricant jelly.</a:t>
            </a:r>
          </a:p>
          <a:p>
            <a:pPr>
              <a:spcBef>
                <a:spcPts val="0"/>
              </a:spcBef>
              <a:defRPr/>
            </a:pPr>
            <a:r>
              <a:rPr lang="en-US" altLang="en-US" sz="2000" dirty="0"/>
              <a:t>Holding the coiled catheter in dominant hand, gently introduce the catheter tip into the urethral meatus.</a:t>
            </a:r>
          </a:p>
          <a:p>
            <a:pPr lvl="1">
              <a:spcBef>
                <a:spcPts val="0"/>
              </a:spcBef>
              <a:spcAft>
                <a:spcPts val="600"/>
              </a:spcAft>
              <a:defRPr/>
            </a:pPr>
            <a:r>
              <a:rPr lang="en-US" altLang="en-US" sz="1800" dirty="0" smtClean="0"/>
              <a:t>If </a:t>
            </a:r>
            <a:r>
              <a:rPr lang="en-US" altLang="en-US" sz="1800" dirty="0"/>
              <a:t>using </a:t>
            </a:r>
            <a:r>
              <a:rPr lang="en-US" altLang="en-US" sz="1800" dirty="0" smtClean="0"/>
              <a:t>coude catheter</a:t>
            </a:r>
            <a:r>
              <a:rPr lang="en-US" altLang="en-US" sz="1800" dirty="0"/>
              <a:t>, point catheter tip upward to 12 o’clock position. </a:t>
            </a:r>
          </a:p>
          <a:p>
            <a:pPr>
              <a:spcBef>
                <a:spcPts val="0"/>
              </a:spcBef>
              <a:spcAft>
                <a:spcPts val="600"/>
              </a:spcAft>
              <a:defRPr/>
            </a:pPr>
            <a:r>
              <a:rPr lang="en-US" altLang="en-US" sz="2000" dirty="0"/>
              <a:t>Slowly </a:t>
            </a:r>
            <a:r>
              <a:rPr lang="en-US" altLang="en-US" sz="2000" dirty="0" smtClean="0"/>
              <a:t>advance </a:t>
            </a:r>
            <a:r>
              <a:rPr lang="en-US" altLang="en-US" sz="2000" dirty="0"/>
              <a:t>the catheter through the urethra into the bladder</a:t>
            </a:r>
            <a:r>
              <a:rPr lang="en-US" altLang="en-US" sz="2000" dirty="0" smtClean="0"/>
              <a:t>. If </a:t>
            </a:r>
            <a:r>
              <a:rPr lang="en-US" altLang="en-US" sz="2000" dirty="0"/>
              <a:t>substantial resistance </a:t>
            </a:r>
            <a:r>
              <a:rPr lang="en-US" altLang="en-US" sz="2000" dirty="0" smtClean="0"/>
              <a:t>is met</a:t>
            </a:r>
            <a:r>
              <a:rPr lang="en-US" altLang="en-US" sz="2000" dirty="0"/>
              <a:t>, do not force the catheter!</a:t>
            </a:r>
          </a:p>
          <a:p>
            <a:pPr>
              <a:spcBef>
                <a:spcPts val="0"/>
              </a:spcBef>
              <a:spcAft>
                <a:spcPts val="600"/>
              </a:spcAft>
              <a:defRPr/>
            </a:pPr>
            <a:r>
              <a:rPr lang="en-US" altLang="en-US" sz="2000" dirty="0" smtClean="0"/>
              <a:t>If tip of catheter is accidentally contaminated by touching </a:t>
            </a:r>
            <a:r>
              <a:rPr lang="en-US" altLang="en-US" sz="2000" i="1" dirty="0" smtClean="0"/>
              <a:t>anything</a:t>
            </a:r>
            <a:r>
              <a:rPr lang="en-US" altLang="en-US" sz="2000" dirty="0" smtClean="0"/>
              <a:t> that is not sterile, discard, and get a new one.</a:t>
            </a:r>
          </a:p>
        </p:txBody>
      </p:sp>
      <p:sp>
        <p:nvSpPr>
          <p:cNvPr id="4" name="Date Placeholder 3"/>
          <p:cNvSpPr>
            <a:spLocks noGrp="1"/>
          </p:cNvSpPr>
          <p:nvPr>
            <p:ph type="dt" sz="half" idx="10"/>
          </p:nvPr>
        </p:nvSpPr>
        <p:spPr/>
        <p:txBody>
          <a:bodyPr/>
          <a:lstStyle/>
          <a:p>
            <a:r>
              <a:rPr lang="en-US" dirty="0" smtClean="0"/>
              <a:t>AHRQ SAFETY PROGRAM FOR LONG-TERM CARE: HAIs/CAUTI</a:t>
            </a:r>
          </a:p>
        </p:txBody>
      </p:sp>
      <p:sp>
        <p:nvSpPr>
          <p:cNvPr id="9" name="Slide Number Placeholder 3"/>
          <p:cNvSpPr>
            <a:spLocks noGrp="1"/>
          </p:cNvSpPr>
          <p:nvPr>
            <p:ph type="sldNum" sz="quarter" idx="12"/>
          </p:nvPr>
        </p:nvSpPr>
        <p:spPr/>
        <p:txBody>
          <a:bodyPr/>
          <a:lstStyle/>
          <a:p>
            <a:r>
              <a:rPr lang="en-US" dirty="0" smtClean="0"/>
              <a:t> </a:t>
            </a:r>
            <a:r>
              <a:rPr lang="en-US" dirty="0"/>
              <a:t> Catheter Insertion │ </a:t>
            </a:r>
            <a:r>
              <a:rPr lang="en-US" dirty="0" smtClean="0"/>
              <a:t>10</a:t>
            </a:r>
            <a:endParaRPr lang="en-US" dirty="0"/>
          </a:p>
        </p:txBody>
      </p:sp>
      <p:sp>
        <p:nvSpPr>
          <p:cNvPr id="8" name="Slide Number Placeholder 1"/>
          <p:cNvSpPr txBox="1">
            <a:spLocks/>
          </p:cNvSpPr>
          <p:nvPr/>
        </p:nvSpPr>
        <p:spPr>
          <a:xfrm>
            <a:off x="6858000" y="6416675"/>
            <a:ext cx="2133600" cy="365125"/>
          </a:xfrm>
          <a:prstGeom prst="rect">
            <a:avLst/>
          </a:prstGeom>
        </p:spPr>
        <p:txBody>
          <a:bodyPr vert="horz" lIns="91440" tIns="45720" rIns="91440" bIns="45720" rtlCol="0" anchor="ctr"/>
          <a:lstStyle>
            <a:defPPr>
              <a:defRPr lang="en-US"/>
            </a:defPPr>
            <a:lvl1pPr marL="0" marR="0" indent="0" algn="l" defTabSz="914400" rtl="0" eaLnBrk="1" fontAlgn="auto" latinLnBrk="0" hangingPunct="1">
              <a:lnSpc>
                <a:spcPct val="100000"/>
              </a:lnSpc>
              <a:spcBef>
                <a:spcPts val="0"/>
              </a:spcBef>
              <a:spcAft>
                <a:spcPts val="0"/>
              </a:spcAft>
              <a:buClrTx/>
              <a:buSzTx/>
              <a:buFontTx/>
              <a:buNone/>
              <a:tabLst/>
              <a:defRPr sz="11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522050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Autofit/>
          </a:bodyPr>
          <a:lstStyle/>
          <a:p>
            <a:r>
              <a:rPr lang="en-US" altLang="en-US" sz="4000" dirty="0" smtClean="0">
                <a:cs typeface="Arial" charset="0"/>
              </a:rPr>
              <a:t>Female Catheter Insertion Procedure</a:t>
            </a:r>
          </a:p>
        </p:txBody>
      </p:sp>
      <p:sp>
        <p:nvSpPr>
          <p:cNvPr id="8" name="Content Placeholder 2"/>
          <p:cNvSpPr>
            <a:spLocks noGrp="1"/>
          </p:cNvSpPr>
          <p:nvPr>
            <p:ph idx="1"/>
          </p:nvPr>
        </p:nvSpPr>
        <p:spPr>
          <a:xfrm>
            <a:off x="476250" y="1474767"/>
            <a:ext cx="8191500" cy="4673840"/>
          </a:xfrm>
        </p:spPr>
        <p:txBody>
          <a:bodyPr rtlCol="0">
            <a:noAutofit/>
          </a:bodyPr>
          <a:lstStyle/>
          <a:p>
            <a:pPr>
              <a:spcBef>
                <a:spcPts val="0"/>
              </a:spcBef>
              <a:defRPr/>
            </a:pPr>
            <a:r>
              <a:rPr lang="en-US" altLang="en-US" sz="2000" dirty="0"/>
              <a:t>Using gloved </a:t>
            </a:r>
            <a:r>
              <a:rPr lang="en-US" altLang="en-US" sz="2000" dirty="0" smtClean="0"/>
              <a:t>nondominant </a:t>
            </a:r>
            <a:r>
              <a:rPr lang="en-US" altLang="en-US" sz="2000" dirty="0"/>
              <a:t>hand, identify urethra by spreading the labia</a:t>
            </a:r>
          </a:p>
          <a:p>
            <a:pPr lvl="1">
              <a:spcBef>
                <a:spcPts val="0"/>
              </a:spcBef>
              <a:defRPr/>
            </a:pPr>
            <a:r>
              <a:rPr lang="en-US" altLang="en-US" sz="1800" dirty="0"/>
              <a:t>Spread inner labia slightly with gentle traction and pull upwards toward resident’s </a:t>
            </a:r>
            <a:r>
              <a:rPr lang="en-US" altLang="en-US" sz="1800" dirty="0" smtClean="0"/>
              <a:t>head</a:t>
            </a:r>
            <a:endParaRPr lang="en-US" altLang="en-US" sz="1800" dirty="0"/>
          </a:p>
          <a:p>
            <a:pPr lvl="1">
              <a:spcBef>
                <a:spcPts val="0"/>
              </a:spcBef>
              <a:defRPr/>
            </a:pPr>
            <a:r>
              <a:rPr lang="en-US" altLang="en-US" sz="1800" dirty="0"/>
              <a:t>Clean periurethral area and urethral opening using antiseptic soaked swabs using tongs, in expanding circular motion</a:t>
            </a:r>
            <a:r>
              <a:rPr lang="en-US" altLang="en-US" sz="1800" dirty="0" smtClean="0"/>
              <a:t>. Discard </a:t>
            </a:r>
            <a:r>
              <a:rPr lang="en-US" altLang="en-US" sz="1800" dirty="0"/>
              <a:t>used swabs away from sterile </a:t>
            </a:r>
            <a:r>
              <a:rPr lang="en-US" altLang="en-US" sz="1800" dirty="0" smtClean="0"/>
              <a:t>field.</a:t>
            </a:r>
            <a:endParaRPr lang="en-US" altLang="en-US" sz="1800" dirty="0"/>
          </a:p>
          <a:p>
            <a:pPr>
              <a:spcBef>
                <a:spcPts val="0"/>
              </a:spcBef>
              <a:defRPr/>
            </a:pPr>
            <a:r>
              <a:rPr lang="en-US" altLang="en-US" sz="2000" dirty="0"/>
              <a:t>Lubricate tip of catheter with sterile lubricant </a:t>
            </a:r>
            <a:r>
              <a:rPr lang="en-US" altLang="en-US" sz="2000" dirty="0" smtClean="0"/>
              <a:t>jelly</a:t>
            </a:r>
            <a:endParaRPr lang="en-US" altLang="en-US" sz="2000" dirty="0"/>
          </a:p>
          <a:p>
            <a:pPr>
              <a:spcBef>
                <a:spcPts val="0"/>
              </a:spcBef>
              <a:defRPr/>
            </a:pPr>
            <a:r>
              <a:rPr lang="en-US" altLang="en-US" sz="2000" dirty="0"/>
              <a:t>Holding the coiled catheter in dominant hand, gently introduce the catheter tip into the urethral </a:t>
            </a:r>
            <a:r>
              <a:rPr lang="en-US" altLang="en-US" sz="2000" dirty="0" smtClean="0"/>
              <a:t>meatus</a:t>
            </a:r>
            <a:endParaRPr lang="en-US" altLang="en-US" sz="2000" dirty="0"/>
          </a:p>
          <a:p>
            <a:pPr>
              <a:spcBef>
                <a:spcPts val="0"/>
              </a:spcBef>
              <a:defRPr/>
            </a:pPr>
            <a:r>
              <a:rPr lang="en-US" altLang="en-US" sz="2000" dirty="0"/>
              <a:t>Slowly advance the catheter through the urethra into the bladder</a:t>
            </a:r>
            <a:r>
              <a:rPr lang="en-US" altLang="en-US" sz="2000" dirty="0" smtClean="0"/>
              <a:t>. If </a:t>
            </a:r>
            <a:r>
              <a:rPr lang="en-US" altLang="en-US" sz="2000" dirty="0"/>
              <a:t>substantial resistance </a:t>
            </a:r>
            <a:r>
              <a:rPr lang="en-US" altLang="en-US" sz="2000" dirty="0" smtClean="0"/>
              <a:t>is met</a:t>
            </a:r>
            <a:r>
              <a:rPr lang="en-US" altLang="en-US" sz="2000" dirty="0"/>
              <a:t>, do not force the catheter!</a:t>
            </a:r>
          </a:p>
          <a:p>
            <a:pPr>
              <a:spcBef>
                <a:spcPts val="0"/>
              </a:spcBef>
              <a:defRPr/>
            </a:pPr>
            <a:r>
              <a:rPr lang="en-US" altLang="en-US" sz="2000" dirty="0"/>
              <a:t>If </a:t>
            </a:r>
            <a:r>
              <a:rPr lang="en-US" altLang="en-US" sz="2000" dirty="0" smtClean="0"/>
              <a:t>catheter </a:t>
            </a:r>
            <a:r>
              <a:rPr lang="en-US" altLang="en-US" sz="2000" dirty="0"/>
              <a:t>is accidentally contaminated by touching </a:t>
            </a:r>
            <a:r>
              <a:rPr lang="en-US" altLang="en-US" sz="2000" i="1" dirty="0"/>
              <a:t>anything</a:t>
            </a:r>
            <a:r>
              <a:rPr lang="en-US" altLang="en-US" sz="2000" dirty="0"/>
              <a:t> that is not sterile, discard, and get a new </a:t>
            </a:r>
            <a:r>
              <a:rPr lang="en-US" altLang="en-US" sz="2000" dirty="0" smtClean="0"/>
              <a:t>one</a:t>
            </a:r>
          </a:p>
          <a:p>
            <a:pPr>
              <a:spcBef>
                <a:spcPts val="0"/>
              </a:spcBef>
              <a:defRPr/>
            </a:pPr>
            <a:r>
              <a:rPr lang="en-US" altLang="en-US" sz="2000" dirty="0" smtClean="0"/>
              <a:t>If catheter is accidentally inserted in to vagina, discard, and get a new one</a:t>
            </a:r>
            <a:endParaRPr lang="en-US" sz="2000" dirty="0"/>
          </a:p>
        </p:txBody>
      </p:sp>
      <p:sp>
        <p:nvSpPr>
          <p:cNvPr id="4" name="Date Placeholder 3"/>
          <p:cNvSpPr>
            <a:spLocks noGrp="1"/>
          </p:cNvSpPr>
          <p:nvPr>
            <p:ph type="dt" sz="half" idx="10"/>
          </p:nvPr>
        </p:nvSpPr>
        <p:spPr/>
        <p:txBody>
          <a:bodyPr/>
          <a:lstStyle/>
          <a:p>
            <a:r>
              <a:rPr lang="en-US" dirty="0" smtClean="0"/>
              <a:t>AHRQ SAFETY PROGRAM FOR LONG-TERM CARE: HAIs/CAUTI</a:t>
            </a:r>
          </a:p>
        </p:txBody>
      </p:sp>
      <p:sp>
        <p:nvSpPr>
          <p:cNvPr id="10" name="Slide Number Placeholder 3"/>
          <p:cNvSpPr>
            <a:spLocks noGrp="1"/>
          </p:cNvSpPr>
          <p:nvPr>
            <p:ph type="sldNum" sz="quarter" idx="12"/>
          </p:nvPr>
        </p:nvSpPr>
        <p:spPr/>
        <p:txBody>
          <a:bodyPr/>
          <a:lstStyle/>
          <a:p>
            <a:r>
              <a:rPr lang="en-US" dirty="0" smtClean="0"/>
              <a:t> </a:t>
            </a:r>
            <a:r>
              <a:rPr lang="en-US" dirty="0"/>
              <a:t> Catheter Insertion │ </a:t>
            </a:r>
            <a:r>
              <a:rPr lang="en-US" dirty="0" smtClean="0"/>
              <a:t>11</a:t>
            </a:r>
            <a:endParaRPr lang="en-US" dirty="0"/>
          </a:p>
        </p:txBody>
      </p:sp>
      <p:sp>
        <p:nvSpPr>
          <p:cNvPr id="9" name="Slide Number Placeholder 3"/>
          <p:cNvSpPr txBox="1">
            <a:spLocks/>
          </p:cNvSpPr>
          <p:nvPr/>
        </p:nvSpPr>
        <p:spPr>
          <a:xfrm>
            <a:off x="6858000" y="6416675"/>
            <a:ext cx="2133600" cy="365125"/>
          </a:xfrm>
          <a:prstGeom prst="rect">
            <a:avLst/>
          </a:prstGeom>
        </p:spPr>
        <p:txBody>
          <a:bodyPr vert="horz" lIns="91440" tIns="45720" rIns="91440" bIns="45720" rtlCol="0" anchor="ctr"/>
          <a:lstStyle>
            <a:defPPr>
              <a:defRPr lang="en-US"/>
            </a:defPPr>
            <a:lvl1pPr marL="0" marR="0" indent="0" algn="l" defTabSz="914400" rtl="0" eaLnBrk="1" fontAlgn="auto" latinLnBrk="0" hangingPunct="1">
              <a:lnSpc>
                <a:spcPct val="100000"/>
              </a:lnSpc>
              <a:spcBef>
                <a:spcPts val="0"/>
              </a:spcBef>
              <a:spcAft>
                <a:spcPts val="0"/>
              </a:spcAft>
              <a:buClrTx/>
              <a:buSzTx/>
              <a:buFontTx/>
              <a:buNone/>
              <a:tabLst/>
              <a:defRPr sz="11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1978136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AHRQ SAFETY PROGRAM FOR LONG-TERM CARE: HAIs/CAUTI</a:t>
            </a:r>
          </a:p>
        </p:txBody>
      </p:sp>
      <p:sp>
        <p:nvSpPr>
          <p:cNvPr id="6" name="Title 1"/>
          <p:cNvSpPr>
            <a:spLocks noGrp="1"/>
          </p:cNvSpPr>
          <p:nvPr>
            <p:ph type="title"/>
          </p:nvPr>
        </p:nvSpPr>
        <p:spPr>
          <a:xfrm>
            <a:off x="457200" y="312738"/>
            <a:ext cx="8229600" cy="792162"/>
          </a:xfrm>
        </p:spPr>
        <p:txBody>
          <a:bodyPr>
            <a:normAutofit/>
          </a:bodyPr>
          <a:lstStyle/>
          <a:p>
            <a:r>
              <a:rPr lang="en-US" altLang="en-US" sz="4000" dirty="0" smtClean="0">
                <a:cs typeface="Arial" charset="0"/>
                <a:sym typeface="Times New Roman" pitchFamily="18" charset="0"/>
              </a:rPr>
              <a:t>Securing Drainage Bag</a:t>
            </a:r>
          </a:p>
        </p:txBody>
      </p:sp>
      <p:sp>
        <p:nvSpPr>
          <p:cNvPr id="7" name="Content Placeholder 4"/>
          <p:cNvSpPr>
            <a:spLocks noGrp="1"/>
          </p:cNvSpPr>
          <p:nvPr>
            <p:ph sz="half" idx="1"/>
          </p:nvPr>
        </p:nvSpPr>
        <p:spPr>
          <a:xfrm>
            <a:off x="457200" y="1511037"/>
            <a:ext cx="5334000" cy="5088200"/>
          </a:xfrm>
        </p:spPr>
        <p:txBody>
          <a:bodyPr rtlCol="0">
            <a:noAutofit/>
          </a:bodyPr>
          <a:lstStyle/>
          <a:p>
            <a:pPr fontAlgn="auto">
              <a:spcBef>
                <a:spcPts val="0"/>
              </a:spcBef>
              <a:spcAft>
                <a:spcPts val="600"/>
              </a:spcAft>
              <a:buFont typeface="Arial" panose="020B0604020202020204" pitchFamily="34" charset="0"/>
              <a:buChar char="•"/>
              <a:defRPr/>
            </a:pPr>
            <a:r>
              <a:rPr lang="en-US" altLang="en-US" sz="2400" dirty="0" smtClean="0"/>
              <a:t>Advance tubing another 3-5 cm once you see urine in the tubing</a:t>
            </a:r>
          </a:p>
          <a:p>
            <a:pPr lvl="1" fontAlgn="auto">
              <a:spcBef>
                <a:spcPts val="0"/>
              </a:spcBef>
              <a:spcAft>
                <a:spcPts val="600"/>
              </a:spcAft>
              <a:buFont typeface="Arial" panose="020B0604020202020204" pitchFamily="34" charset="0"/>
              <a:buChar char="–"/>
              <a:defRPr/>
            </a:pPr>
            <a:r>
              <a:rPr lang="en-US" altLang="en-US" sz="2000" dirty="0" smtClean="0"/>
              <a:t>Inflate balloon with 10 cc sterile water</a:t>
            </a:r>
          </a:p>
          <a:p>
            <a:pPr fontAlgn="auto">
              <a:spcBef>
                <a:spcPts val="0"/>
              </a:spcBef>
              <a:spcAft>
                <a:spcPts val="600"/>
              </a:spcAft>
              <a:buFont typeface="Arial" panose="020B0604020202020204" pitchFamily="34" charset="0"/>
              <a:buChar char="•"/>
              <a:defRPr/>
            </a:pPr>
            <a:r>
              <a:rPr lang="en-US" altLang="en-US" sz="2400" dirty="0" smtClean="0"/>
              <a:t>Once inflated, pull gently on catheter to make sure it’s secure</a:t>
            </a:r>
          </a:p>
          <a:p>
            <a:pPr fontAlgn="auto">
              <a:spcBef>
                <a:spcPts val="0"/>
              </a:spcBef>
              <a:spcAft>
                <a:spcPts val="600"/>
              </a:spcAft>
              <a:buFont typeface="Arial" panose="020B0604020202020204" pitchFamily="34" charset="0"/>
              <a:buChar char="•"/>
              <a:defRPr/>
            </a:pPr>
            <a:r>
              <a:rPr lang="en-US" altLang="en-US" sz="2400" dirty="0" smtClean="0"/>
              <a:t>Secure catheter to medial thigh</a:t>
            </a:r>
          </a:p>
          <a:p>
            <a:pPr fontAlgn="auto">
              <a:spcBef>
                <a:spcPts val="0"/>
              </a:spcBef>
              <a:spcAft>
                <a:spcPts val="600"/>
              </a:spcAft>
              <a:buFont typeface="Arial" panose="020B0604020202020204" pitchFamily="34" charset="0"/>
              <a:buChar char="•"/>
              <a:defRPr/>
            </a:pPr>
            <a:r>
              <a:rPr lang="en-US" altLang="en-US" sz="2400" dirty="0" smtClean="0"/>
              <a:t>Place drainage bag below the level of the bladder</a:t>
            </a:r>
          </a:p>
          <a:p>
            <a:pPr fontAlgn="auto">
              <a:spcBef>
                <a:spcPts val="0"/>
              </a:spcBef>
              <a:spcAft>
                <a:spcPts val="600"/>
              </a:spcAft>
              <a:buFont typeface="Arial" panose="020B0604020202020204" pitchFamily="34" charset="0"/>
              <a:buChar char="•"/>
              <a:defRPr/>
            </a:pPr>
            <a:r>
              <a:rPr lang="en-US" altLang="en-US" sz="2400" dirty="0" smtClean="0"/>
              <a:t>Remove personal protective equipment and wash hands immediately</a:t>
            </a:r>
          </a:p>
        </p:txBody>
      </p:sp>
      <p:pic>
        <p:nvPicPr>
          <p:cNvPr id="8" name="Content Placeholder 4" descr="A picture of a person wearing a hospital gown in a long-term care faiclity bed with a indewlling urinary catheter. The picture shows a partially full urine colletion bag hanging from the resident's bed. " title="Patient with a indwelling urinary catheter"/>
          <p:cNvPicPr>
            <a:picLocks noChangeAspect="1"/>
          </p:cNvPicPr>
          <p:nvPr/>
        </p:nvPicPr>
        <p:blipFill>
          <a:blip r:embed="rId3"/>
          <a:stretch>
            <a:fillRect/>
          </a:stretch>
        </p:blipFill>
        <p:spPr>
          <a:xfrm>
            <a:off x="5953327" y="1511037"/>
            <a:ext cx="2567967" cy="4461400"/>
          </a:xfrm>
          <a:prstGeom prst="rect">
            <a:avLst/>
          </a:prstGeom>
        </p:spPr>
      </p:pic>
      <p:sp>
        <p:nvSpPr>
          <p:cNvPr id="9" name="Slide Number Placeholder 1"/>
          <p:cNvSpPr txBox="1">
            <a:spLocks/>
          </p:cNvSpPr>
          <p:nvPr/>
        </p:nvSpPr>
        <p:spPr>
          <a:xfrm>
            <a:off x="6858000" y="6416675"/>
            <a:ext cx="2133600" cy="365125"/>
          </a:xfrm>
          <a:prstGeom prst="rect">
            <a:avLst/>
          </a:prstGeom>
        </p:spPr>
        <p:txBody>
          <a:bodyPr vert="horz" lIns="91440" tIns="45720" rIns="91440" bIns="45720" rtlCol="0" anchor="ctr"/>
          <a:lstStyle>
            <a:defPPr>
              <a:defRPr lang="en-US"/>
            </a:defPPr>
            <a:lvl1pPr marL="0" marR="0" indent="0" algn="l" defTabSz="914400" rtl="0" eaLnBrk="1" fontAlgn="auto" latinLnBrk="0" hangingPunct="1">
              <a:lnSpc>
                <a:spcPct val="100000"/>
              </a:lnSpc>
              <a:spcBef>
                <a:spcPts val="0"/>
              </a:spcBef>
              <a:spcAft>
                <a:spcPts val="0"/>
              </a:spcAft>
              <a:buClrTx/>
              <a:buSzTx/>
              <a:buFontTx/>
              <a:buNone/>
              <a:tabLst/>
              <a:defRPr sz="11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prstClr val="black">
                  <a:tint val="75000"/>
                </a:prstClr>
              </a:solidFill>
            </a:endParaRPr>
          </a:p>
        </p:txBody>
      </p:sp>
      <p:sp>
        <p:nvSpPr>
          <p:cNvPr id="10" name="Slide Number Placeholder 3"/>
          <p:cNvSpPr>
            <a:spLocks noGrp="1"/>
          </p:cNvSpPr>
          <p:nvPr>
            <p:ph type="sldNum" sz="quarter" idx="12"/>
          </p:nvPr>
        </p:nvSpPr>
        <p:spPr>
          <a:xfrm>
            <a:off x="6815797" y="6368877"/>
            <a:ext cx="2133600" cy="365125"/>
          </a:xfrm>
        </p:spPr>
        <p:txBody>
          <a:bodyPr/>
          <a:lstStyle/>
          <a:p>
            <a:r>
              <a:rPr lang="en-US" dirty="0" smtClean="0"/>
              <a:t> </a:t>
            </a:r>
            <a:r>
              <a:rPr lang="en-US" dirty="0"/>
              <a:t> Catheter Insertion │ </a:t>
            </a:r>
            <a:r>
              <a:rPr lang="en-US" dirty="0" smtClean="0"/>
              <a:t>12</a:t>
            </a:r>
            <a:endParaRPr lang="en-US" dirty="0"/>
          </a:p>
        </p:txBody>
      </p:sp>
    </p:spTree>
    <p:extLst>
      <p:ext uri="{BB962C8B-B14F-4D97-AF65-F5344CB8AC3E}">
        <p14:creationId xmlns:p14="http://schemas.microsoft.com/office/powerpoint/2010/main" val="3868199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rtlCol="0">
            <a:noAutofit/>
          </a:bodyPr>
          <a:lstStyle/>
          <a:p>
            <a:pPr>
              <a:defRPr/>
            </a:pPr>
            <a:r>
              <a:rPr lang="en-US" altLang="en-US" sz="4000" dirty="0" smtClean="0">
                <a:sym typeface="Times New Roman" panose="02020603050405020304" pitchFamily="18" charset="0"/>
              </a:rPr>
              <a:t>Insertion</a:t>
            </a:r>
            <a:r>
              <a:rPr lang="en-US" altLang="en-US" sz="3600" dirty="0" smtClean="0">
                <a:sym typeface="Times New Roman" panose="02020603050405020304" pitchFamily="18" charset="0"/>
              </a:rPr>
              <a:t/>
            </a:r>
            <a:br>
              <a:rPr lang="en-US" altLang="en-US" sz="3600" dirty="0" smtClean="0">
                <a:sym typeface="Times New Roman" panose="02020603050405020304" pitchFamily="18" charset="0"/>
              </a:rPr>
            </a:br>
            <a:r>
              <a:rPr lang="en-US" altLang="en-US" sz="3600" dirty="0" smtClean="0">
                <a:sym typeface="Times New Roman" panose="02020603050405020304" pitchFamily="18" charset="0"/>
              </a:rPr>
              <a:t>Avoiding Common Mistakes</a:t>
            </a:r>
            <a:r>
              <a:rPr lang="en-US" altLang="en-US" baseline="30000" dirty="0" smtClean="0">
                <a:cs typeface="Arial" charset="0"/>
                <a:sym typeface="Times New Roman" pitchFamily="18" charset="0"/>
              </a:rPr>
              <a:t>4</a:t>
            </a:r>
            <a:endParaRPr lang="en-US" altLang="en-US" sz="3600" dirty="0" smtClean="0">
              <a:sym typeface="Times New Roman" panose="02020603050405020304" pitchFamily="18" charset="0"/>
            </a:endParaRPr>
          </a:p>
        </p:txBody>
      </p:sp>
      <p:sp>
        <p:nvSpPr>
          <p:cNvPr id="7" name="Content Placeholder 5"/>
          <p:cNvSpPr>
            <a:spLocks noGrp="1"/>
          </p:cNvSpPr>
          <p:nvPr>
            <p:ph idx="1"/>
          </p:nvPr>
        </p:nvSpPr>
        <p:spPr/>
        <p:txBody>
          <a:bodyPr rtlCol="0">
            <a:noAutofit/>
          </a:bodyPr>
          <a:lstStyle/>
          <a:p>
            <a:pPr fontAlgn="auto">
              <a:spcBef>
                <a:spcPts val="0"/>
              </a:spcBef>
              <a:spcAft>
                <a:spcPts val="600"/>
              </a:spcAft>
              <a:buFont typeface="Arial" panose="020B0604020202020204" pitchFamily="34" charset="0"/>
              <a:buChar char="•"/>
              <a:defRPr/>
            </a:pPr>
            <a:r>
              <a:rPr lang="en-US" altLang="en-US" sz="2400" dirty="0"/>
              <a:t>Wash hands BEFORE and AFTER procedure</a:t>
            </a:r>
          </a:p>
          <a:p>
            <a:pPr fontAlgn="auto">
              <a:spcBef>
                <a:spcPts val="0"/>
              </a:spcBef>
              <a:buFont typeface="Arial" panose="020B0604020202020204" pitchFamily="34" charset="0"/>
              <a:buChar char="•"/>
              <a:defRPr/>
            </a:pPr>
            <a:r>
              <a:rPr lang="en-US" altLang="en-US" sz="2400" dirty="0"/>
              <a:t>Put on your sterile gloves after opening catheter kit</a:t>
            </a:r>
          </a:p>
          <a:p>
            <a:pPr lvl="1" fontAlgn="auto">
              <a:spcBef>
                <a:spcPts val="0"/>
              </a:spcBef>
              <a:spcAft>
                <a:spcPts val="600"/>
              </a:spcAft>
              <a:buFont typeface="Calibri" panose="020F0502020204030204" pitchFamily="34" charset="0"/>
              <a:buChar char="–"/>
              <a:defRPr/>
            </a:pPr>
            <a:r>
              <a:rPr lang="en-US" altLang="en-US" sz="2000" dirty="0"/>
              <a:t>If </a:t>
            </a:r>
            <a:r>
              <a:rPr lang="en-US" altLang="en-US" sz="2000" dirty="0" smtClean="0"/>
              <a:t>sterile, </a:t>
            </a:r>
            <a:r>
              <a:rPr lang="en-US" altLang="en-US" sz="2000" dirty="0"/>
              <a:t>gloved hand gets contaminated or glove rips, then remove glove, wash </a:t>
            </a:r>
            <a:r>
              <a:rPr lang="en-US" altLang="en-US" sz="2000" dirty="0" smtClean="0"/>
              <a:t>hands, </a:t>
            </a:r>
            <a:r>
              <a:rPr lang="en-US" altLang="en-US" sz="2000" dirty="0"/>
              <a:t>and don NEW sterile gloves</a:t>
            </a:r>
          </a:p>
          <a:p>
            <a:pPr fontAlgn="auto">
              <a:spcBef>
                <a:spcPts val="0"/>
              </a:spcBef>
              <a:buFont typeface="Arial" panose="020B0604020202020204" pitchFamily="34" charset="0"/>
              <a:buChar char="•"/>
              <a:defRPr/>
            </a:pPr>
            <a:r>
              <a:rPr lang="en-US" altLang="en-US" sz="2400" dirty="0"/>
              <a:t>Sterile urinary catheters can get contaminated by touching labia, </a:t>
            </a:r>
            <a:r>
              <a:rPr lang="en-US" altLang="en-US" sz="2400" dirty="0" smtClean="0"/>
              <a:t>being inserted </a:t>
            </a:r>
            <a:r>
              <a:rPr lang="en-US" altLang="en-US" sz="2400" dirty="0"/>
              <a:t>into </a:t>
            </a:r>
            <a:r>
              <a:rPr lang="en-US" altLang="en-US" sz="2400" dirty="0" smtClean="0"/>
              <a:t>vagina, </a:t>
            </a:r>
            <a:r>
              <a:rPr lang="en-US" altLang="en-US" sz="2400" dirty="0"/>
              <a:t>or touching any other part of body besides cleansed urethra</a:t>
            </a:r>
          </a:p>
          <a:p>
            <a:pPr lvl="1" fontAlgn="auto">
              <a:spcBef>
                <a:spcPts val="0"/>
              </a:spcBef>
              <a:spcAft>
                <a:spcPts val="600"/>
              </a:spcAft>
              <a:buFont typeface="Calibri" panose="020F0502020204030204" pitchFamily="34" charset="0"/>
              <a:buChar char="–"/>
              <a:defRPr/>
            </a:pPr>
            <a:r>
              <a:rPr lang="en-US" altLang="en-US" sz="2000" dirty="0"/>
              <a:t>If this happens, </a:t>
            </a:r>
            <a:r>
              <a:rPr lang="en-US" altLang="en-US" sz="2000" dirty="0" smtClean="0"/>
              <a:t>STOP </a:t>
            </a:r>
            <a:r>
              <a:rPr lang="en-US" altLang="en-US" sz="2000" dirty="0"/>
              <a:t>procedure and get NEW sterile catheter to use</a:t>
            </a:r>
          </a:p>
          <a:p>
            <a:pPr fontAlgn="auto">
              <a:spcBef>
                <a:spcPts val="0"/>
              </a:spcBef>
              <a:spcAft>
                <a:spcPts val="600"/>
              </a:spcAft>
              <a:buFont typeface="Arial" panose="020B0604020202020204" pitchFamily="34" charset="0"/>
              <a:buChar char="•"/>
              <a:defRPr/>
            </a:pPr>
            <a:r>
              <a:rPr lang="en-US" altLang="en-US" sz="2400" dirty="0"/>
              <a:t>Use tongs to cleanse the urethral area with your sterile hand</a:t>
            </a:r>
          </a:p>
          <a:p>
            <a:pPr fontAlgn="auto">
              <a:spcBef>
                <a:spcPts val="0"/>
              </a:spcBef>
              <a:spcAft>
                <a:spcPts val="600"/>
              </a:spcAft>
              <a:buFont typeface="Arial" panose="020B0604020202020204" pitchFamily="34" charset="0"/>
              <a:buChar char="•"/>
              <a:defRPr/>
            </a:pPr>
            <a:r>
              <a:rPr lang="en-US" altLang="en-US" sz="2400" dirty="0"/>
              <a:t>Do not switch hands</a:t>
            </a:r>
          </a:p>
        </p:txBody>
      </p:sp>
      <p:sp>
        <p:nvSpPr>
          <p:cNvPr id="4" name="Date Placeholder 3"/>
          <p:cNvSpPr>
            <a:spLocks noGrp="1"/>
          </p:cNvSpPr>
          <p:nvPr>
            <p:ph type="dt" sz="half" idx="10"/>
          </p:nvPr>
        </p:nvSpPr>
        <p:spPr/>
        <p:txBody>
          <a:bodyPr/>
          <a:lstStyle/>
          <a:p>
            <a:r>
              <a:rPr lang="en-US" dirty="0" smtClean="0"/>
              <a:t>AHRQ SAFETY PROGRAM FOR LONG-TERM CARE: HAIs/CAUTI</a:t>
            </a:r>
          </a:p>
        </p:txBody>
      </p:sp>
      <p:sp>
        <p:nvSpPr>
          <p:cNvPr id="9" name="Slide Number Placeholder 3"/>
          <p:cNvSpPr>
            <a:spLocks noGrp="1"/>
          </p:cNvSpPr>
          <p:nvPr>
            <p:ph type="sldNum" sz="quarter" idx="12"/>
          </p:nvPr>
        </p:nvSpPr>
        <p:spPr/>
        <p:txBody>
          <a:bodyPr/>
          <a:lstStyle/>
          <a:p>
            <a:r>
              <a:rPr lang="en-US" dirty="0"/>
              <a:t> Catheter Insertion │ </a:t>
            </a:r>
            <a:r>
              <a:rPr lang="en-US" dirty="0" smtClean="0"/>
              <a:t>13</a:t>
            </a:r>
          </a:p>
        </p:txBody>
      </p:sp>
      <p:sp>
        <p:nvSpPr>
          <p:cNvPr id="8" name="Slide Number Placeholder 1"/>
          <p:cNvSpPr txBox="1">
            <a:spLocks/>
          </p:cNvSpPr>
          <p:nvPr/>
        </p:nvSpPr>
        <p:spPr>
          <a:xfrm>
            <a:off x="6858000" y="6416675"/>
            <a:ext cx="2133600" cy="365125"/>
          </a:xfrm>
          <a:prstGeom prst="rect">
            <a:avLst/>
          </a:prstGeom>
        </p:spPr>
        <p:txBody>
          <a:bodyPr vert="horz" lIns="91440" tIns="45720" rIns="91440" bIns="45720" rtlCol="0" anchor="ctr"/>
          <a:lstStyle>
            <a:defPPr>
              <a:defRPr lang="en-US"/>
            </a:defPPr>
            <a:lvl1pPr marL="0" marR="0" indent="0" algn="l" defTabSz="914400" rtl="0" eaLnBrk="1" fontAlgn="auto" latinLnBrk="0" hangingPunct="1">
              <a:lnSpc>
                <a:spcPct val="100000"/>
              </a:lnSpc>
              <a:spcBef>
                <a:spcPts val="0"/>
              </a:spcBef>
              <a:spcAft>
                <a:spcPts val="0"/>
              </a:spcAft>
              <a:buClrTx/>
              <a:buSzTx/>
              <a:buFontTx/>
              <a:buNone/>
              <a:tabLst/>
              <a:defRPr sz="11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2186955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References</a:t>
            </a:r>
            <a:endParaRPr lang="en-US" sz="4000" dirty="0"/>
          </a:p>
        </p:txBody>
      </p:sp>
      <p:sp>
        <p:nvSpPr>
          <p:cNvPr id="3" name="Content Placeholder 2"/>
          <p:cNvSpPr>
            <a:spLocks noGrp="1"/>
          </p:cNvSpPr>
          <p:nvPr>
            <p:ph idx="1"/>
          </p:nvPr>
        </p:nvSpPr>
        <p:spPr/>
        <p:txBody>
          <a:bodyPr>
            <a:normAutofit/>
          </a:bodyPr>
          <a:lstStyle/>
          <a:p>
            <a:pPr marL="234950" indent="-234950">
              <a:lnSpc>
                <a:spcPct val="134000"/>
              </a:lnSpc>
              <a:buFont typeface="+mj-lt"/>
              <a:buAutoNum type="arabicPeriod"/>
            </a:pPr>
            <a:r>
              <a:rPr lang="en-US" sz="1400" dirty="0"/>
              <a:t>Maki DG, Tambyah PA. Engineering out the risk for infection with urinary catheters. </a:t>
            </a:r>
            <a:r>
              <a:rPr lang="en-US" sz="1400" i="1" dirty="0"/>
              <a:t>Emerg Infect Dis</a:t>
            </a:r>
            <a:r>
              <a:rPr lang="en-US" sz="1400" dirty="0"/>
              <a:t>. 2001;7(2):</a:t>
            </a:r>
            <a:r>
              <a:rPr lang="en-US" sz="1400" dirty="0" smtClean="0"/>
              <a:t>342-7</a:t>
            </a:r>
            <a:r>
              <a:rPr lang="en-US" sz="1400" dirty="0"/>
              <a:t>. http://wwwnc.cdc.gov/eid/article/7/2/70-0342_article</a:t>
            </a:r>
            <a:r>
              <a:rPr lang="en-US" sz="1400" dirty="0" smtClean="0"/>
              <a:t>..  PMID:  11294737.</a:t>
            </a:r>
            <a:endParaRPr lang="en-US" sz="1400" dirty="0"/>
          </a:p>
          <a:p>
            <a:pPr marL="234950" indent="-234950">
              <a:lnSpc>
                <a:spcPct val="134000"/>
              </a:lnSpc>
              <a:buFont typeface="+mj-lt"/>
              <a:buAutoNum type="arabicPeriod"/>
            </a:pPr>
            <a:r>
              <a:rPr lang="en-US" sz="1400" dirty="0"/>
              <a:t>Gould CV, Umscheid CA, Agarwal RK, et al. Centers for Disease Control and Prevention. Guidelines for prevention of catheter-associated urinary tract infections 2009. Atlanta, GA: US Department of Health and Human Services, CDC; 2009. </a:t>
            </a:r>
            <a:r>
              <a:rPr lang="en-US" sz="1400" u="sng" dirty="0">
                <a:hlinkClick r:id="rId2"/>
              </a:rPr>
              <a:t>http://www.cdc.gov/hicpac/pdf/cauti/cautiguideline2009final.pdf</a:t>
            </a:r>
            <a:r>
              <a:rPr lang="en-US" sz="1400" dirty="0"/>
              <a:t>. Accessed January 28, </a:t>
            </a:r>
            <a:r>
              <a:rPr lang="en-US" sz="1400" dirty="0" smtClean="0"/>
              <a:t>2016.</a:t>
            </a:r>
            <a:endParaRPr lang="en-US" sz="1400" dirty="0" smtClean="0">
              <a:solidFill>
                <a:prstClr val="black"/>
              </a:solidFill>
              <a:cs typeface="Calibri"/>
            </a:endParaRPr>
          </a:p>
          <a:p>
            <a:pPr marL="234950" indent="-234950">
              <a:lnSpc>
                <a:spcPct val="134000"/>
              </a:lnSpc>
              <a:buFont typeface="+mj-lt"/>
              <a:buAutoNum type="arabicPeriod"/>
            </a:pPr>
            <a:r>
              <a:rPr lang="en-US" sz="1400" dirty="0" smtClean="0">
                <a:solidFill>
                  <a:prstClr val="black"/>
                </a:solidFill>
                <a:cs typeface="Calibri"/>
              </a:rPr>
              <a:t>Willson </a:t>
            </a:r>
            <a:r>
              <a:rPr lang="en-US" sz="1400" dirty="0">
                <a:solidFill>
                  <a:prstClr val="black"/>
                </a:solidFill>
                <a:cs typeface="Calibri"/>
              </a:rPr>
              <a:t>M, Wilde M, Webb M, et al. Nursing </a:t>
            </a:r>
            <a:r>
              <a:rPr lang="en-US" sz="1400" dirty="0" smtClean="0">
                <a:solidFill>
                  <a:prstClr val="black"/>
                </a:solidFill>
                <a:cs typeface="Calibri"/>
              </a:rPr>
              <a:t>interventions </a:t>
            </a:r>
            <a:r>
              <a:rPr lang="en-US" sz="1400" dirty="0">
                <a:solidFill>
                  <a:prstClr val="black"/>
                </a:solidFill>
                <a:cs typeface="Calibri"/>
              </a:rPr>
              <a:t>to </a:t>
            </a:r>
            <a:r>
              <a:rPr lang="en-US" sz="1400" dirty="0" smtClean="0">
                <a:solidFill>
                  <a:prstClr val="black"/>
                </a:solidFill>
                <a:cs typeface="Calibri"/>
              </a:rPr>
              <a:t>reduce </a:t>
            </a:r>
            <a:r>
              <a:rPr lang="en-US" sz="1400" dirty="0">
                <a:solidFill>
                  <a:prstClr val="black"/>
                </a:solidFill>
                <a:cs typeface="Calibri"/>
              </a:rPr>
              <a:t>the </a:t>
            </a:r>
            <a:r>
              <a:rPr lang="en-US" sz="1400" dirty="0" smtClean="0">
                <a:solidFill>
                  <a:prstClr val="black"/>
                </a:solidFill>
                <a:cs typeface="Calibri"/>
              </a:rPr>
              <a:t>risk </a:t>
            </a:r>
            <a:r>
              <a:rPr lang="en-US" sz="1400" dirty="0">
                <a:solidFill>
                  <a:prstClr val="black"/>
                </a:solidFill>
                <a:cs typeface="Calibri"/>
              </a:rPr>
              <a:t>of </a:t>
            </a:r>
            <a:r>
              <a:rPr lang="en-US" sz="1400" dirty="0" smtClean="0">
                <a:solidFill>
                  <a:prstClr val="black"/>
                </a:solidFill>
                <a:cs typeface="Calibri"/>
              </a:rPr>
              <a:t>catheter‐associated </a:t>
            </a:r>
            <a:r>
              <a:rPr lang="en-US" sz="1400" dirty="0">
                <a:solidFill>
                  <a:prstClr val="black"/>
                </a:solidFill>
                <a:cs typeface="Calibri"/>
              </a:rPr>
              <a:t>u</a:t>
            </a:r>
            <a:r>
              <a:rPr lang="en-US" sz="1400" dirty="0" smtClean="0">
                <a:solidFill>
                  <a:prstClr val="black"/>
                </a:solidFill>
                <a:cs typeface="Calibri"/>
              </a:rPr>
              <a:t>rinary </a:t>
            </a:r>
            <a:r>
              <a:rPr lang="en-US" sz="1400" dirty="0">
                <a:solidFill>
                  <a:prstClr val="black"/>
                </a:solidFill>
                <a:cs typeface="Calibri"/>
              </a:rPr>
              <a:t>t</a:t>
            </a:r>
            <a:r>
              <a:rPr lang="en-US" sz="1400" dirty="0" smtClean="0">
                <a:solidFill>
                  <a:prstClr val="black"/>
                </a:solidFill>
                <a:cs typeface="Calibri"/>
              </a:rPr>
              <a:t>ract </a:t>
            </a:r>
            <a:r>
              <a:rPr lang="en-US" sz="1400" dirty="0">
                <a:solidFill>
                  <a:prstClr val="black"/>
                </a:solidFill>
                <a:cs typeface="Calibri"/>
              </a:rPr>
              <a:t>i</a:t>
            </a:r>
            <a:r>
              <a:rPr lang="en-US" sz="1400" dirty="0" smtClean="0">
                <a:solidFill>
                  <a:prstClr val="black"/>
                </a:solidFill>
                <a:cs typeface="Calibri"/>
              </a:rPr>
              <a:t>nfection</a:t>
            </a:r>
            <a:r>
              <a:rPr lang="en-US" sz="1400" dirty="0">
                <a:solidFill>
                  <a:prstClr val="black"/>
                </a:solidFill>
                <a:cs typeface="Calibri"/>
              </a:rPr>
              <a:t>: </a:t>
            </a:r>
            <a:r>
              <a:rPr lang="en-US" sz="1400" dirty="0" smtClean="0">
                <a:solidFill>
                  <a:prstClr val="black"/>
                </a:solidFill>
                <a:cs typeface="Calibri"/>
              </a:rPr>
              <a:t>part </a:t>
            </a:r>
            <a:r>
              <a:rPr lang="en-US" sz="1400" dirty="0">
                <a:solidFill>
                  <a:prstClr val="black"/>
                </a:solidFill>
                <a:cs typeface="Calibri"/>
              </a:rPr>
              <a:t>2: </a:t>
            </a:r>
            <a:r>
              <a:rPr lang="en-US" sz="1400" dirty="0" smtClean="0">
                <a:solidFill>
                  <a:prstClr val="black"/>
                </a:solidFill>
                <a:cs typeface="Calibri"/>
              </a:rPr>
              <a:t>staff </a:t>
            </a:r>
            <a:r>
              <a:rPr lang="en-US" sz="1400" dirty="0">
                <a:solidFill>
                  <a:prstClr val="black"/>
                </a:solidFill>
                <a:cs typeface="Calibri"/>
              </a:rPr>
              <a:t>e</a:t>
            </a:r>
            <a:r>
              <a:rPr lang="en-US" sz="1400" dirty="0" smtClean="0">
                <a:solidFill>
                  <a:prstClr val="black"/>
                </a:solidFill>
                <a:cs typeface="Calibri"/>
              </a:rPr>
              <a:t>ducation</a:t>
            </a:r>
            <a:r>
              <a:rPr lang="en-US" sz="1400" dirty="0">
                <a:solidFill>
                  <a:prstClr val="black"/>
                </a:solidFill>
                <a:cs typeface="Calibri"/>
              </a:rPr>
              <a:t>, </a:t>
            </a:r>
            <a:r>
              <a:rPr lang="en-US" sz="1400" dirty="0" smtClean="0">
                <a:solidFill>
                  <a:prstClr val="black"/>
                </a:solidFill>
                <a:cs typeface="Calibri"/>
              </a:rPr>
              <a:t>monitoring</a:t>
            </a:r>
            <a:r>
              <a:rPr lang="en-US" sz="1400" dirty="0">
                <a:solidFill>
                  <a:prstClr val="black"/>
                </a:solidFill>
                <a:cs typeface="Calibri"/>
              </a:rPr>
              <a:t>, and </a:t>
            </a:r>
            <a:r>
              <a:rPr lang="en-US" sz="1400" dirty="0" smtClean="0">
                <a:solidFill>
                  <a:prstClr val="black"/>
                </a:solidFill>
                <a:cs typeface="Calibri"/>
              </a:rPr>
              <a:t>care </a:t>
            </a:r>
            <a:r>
              <a:rPr lang="en-US" sz="1400" dirty="0">
                <a:solidFill>
                  <a:prstClr val="black"/>
                </a:solidFill>
                <a:cs typeface="Calibri"/>
              </a:rPr>
              <a:t>t</a:t>
            </a:r>
            <a:r>
              <a:rPr lang="en-US" sz="1400" dirty="0" smtClean="0">
                <a:solidFill>
                  <a:prstClr val="black"/>
                </a:solidFill>
                <a:cs typeface="Calibri"/>
              </a:rPr>
              <a:t>echniques</a:t>
            </a:r>
            <a:r>
              <a:rPr lang="en-US" sz="1400" dirty="0">
                <a:solidFill>
                  <a:prstClr val="black"/>
                </a:solidFill>
                <a:cs typeface="Calibri"/>
              </a:rPr>
              <a:t>. </a:t>
            </a:r>
            <a:r>
              <a:rPr lang="en-US" sz="1400" i="1" dirty="0">
                <a:solidFill>
                  <a:prstClr val="black"/>
                </a:solidFill>
                <a:cs typeface="Calibri"/>
              </a:rPr>
              <a:t>J Wound Ostomy Continence Nurs</a:t>
            </a:r>
            <a:r>
              <a:rPr lang="en-US" sz="1400" dirty="0">
                <a:solidFill>
                  <a:prstClr val="black"/>
                </a:solidFill>
                <a:cs typeface="Calibri"/>
              </a:rPr>
              <a:t>. 2009;36(2):</a:t>
            </a:r>
            <a:r>
              <a:rPr lang="en-US" sz="1400" dirty="0" smtClean="0">
                <a:solidFill>
                  <a:prstClr val="black"/>
                </a:solidFill>
                <a:cs typeface="Calibri"/>
              </a:rPr>
              <a:t>137-54. PMID: 19287262.</a:t>
            </a:r>
            <a:endParaRPr lang="en-US" sz="1400" dirty="0">
              <a:solidFill>
                <a:prstClr val="black"/>
              </a:solidFill>
              <a:cs typeface="Calibri"/>
            </a:endParaRPr>
          </a:p>
          <a:p>
            <a:pPr marL="234950" lvl="0" indent="-234950">
              <a:lnSpc>
                <a:spcPct val="134000"/>
              </a:lnSpc>
              <a:buFont typeface="+mj-lt"/>
              <a:buAutoNum type="arabicPeriod"/>
            </a:pPr>
            <a:r>
              <a:rPr lang="en-US" sz="1400" dirty="0" smtClean="0"/>
              <a:t>Manojlovich </a:t>
            </a:r>
            <a:r>
              <a:rPr lang="en-US" sz="1400" dirty="0"/>
              <a:t>M, Saint S, Meddings J, et al. I</a:t>
            </a:r>
            <a:r>
              <a:rPr lang="en-US" sz="1400" dirty="0" smtClean="0"/>
              <a:t>ndwelling </a:t>
            </a:r>
            <a:r>
              <a:rPr lang="en-US" sz="1400" dirty="0"/>
              <a:t>u</a:t>
            </a:r>
            <a:r>
              <a:rPr lang="en-US" sz="1400" dirty="0" smtClean="0"/>
              <a:t>rinary </a:t>
            </a:r>
            <a:r>
              <a:rPr lang="en-US" sz="1400" dirty="0"/>
              <a:t>c</a:t>
            </a:r>
            <a:r>
              <a:rPr lang="en-US" sz="1400" dirty="0" smtClean="0"/>
              <a:t>atheter </a:t>
            </a:r>
            <a:r>
              <a:rPr lang="en-US" sz="1400" dirty="0"/>
              <a:t>i</a:t>
            </a:r>
            <a:r>
              <a:rPr lang="en-US" sz="1400" dirty="0" smtClean="0"/>
              <a:t>nsertion </a:t>
            </a:r>
            <a:r>
              <a:rPr lang="en-US" sz="1400" dirty="0"/>
              <a:t>p</a:t>
            </a:r>
            <a:r>
              <a:rPr lang="en-US" sz="1400" dirty="0" smtClean="0"/>
              <a:t>ractices </a:t>
            </a:r>
            <a:r>
              <a:rPr lang="en-US" sz="1400" dirty="0"/>
              <a:t>in the </a:t>
            </a:r>
            <a:r>
              <a:rPr lang="en-US" sz="1400" dirty="0" smtClean="0"/>
              <a:t>emergency </a:t>
            </a:r>
            <a:r>
              <a:rPr lang="en-US" sz="1400" dirty="0"/>
              <a:t>d</a:t>
            </a:r>
            <a:r>
              <a:rPr lang="en-US" sz="1400" dirty="0" smtClean="0"/>
              <a:t>epartment</a:t>
            </a:r>
            <a:r>
              <a:rPr lang="en-US" sz="1400" dirty="0"/>
              <a:t>: </a:t>
            </a:r>
            <a:r>
              <a:rPr lang="en-US" sz="1400" dirty="0" smtClean="0"/>
              <a:t>an </a:t>
            </a:r>
            <a:r>
              <a:rPr lang="en-US" sz="1400" dirty="0"/>
              <a:t>o</a:t>
            </a:r>
            <a:r>
              <a:rPr lang="en-US" sz="1400" dirty="0" smtClean="0"/>
              <a:t>bservational </a:t>
            </a:r>
            <a:r>
              <a:rPr lang="en-US" sz="1400" dirty="0"/>
              <a:t>s</a:t>
            </a:r>
            <a:r>
              <a:rPr lang="en-US" sz="1400" dirty="0" smtClean="0"/>
              <a:t>tudy</a:t>
            </a:r>
            <a:r>
              <a:rPr lang="en-US" sz="1400" dirty="0"/>
              <a:t>. </a:t>
            </a:r>
            <a:r>
              <a:rPr lang="en-US" sz="1400" i="1" dirty="0"/>
              <a:t>Infect Control Hosp Epidemiol. </a:t>
            </a:r>
            <a:r>
              <a:rPr lang="en-US" sz="1400" dirty="0"/>
              <a:t>2016;37(1):</a:t>
            </a:r>
            <a:r>
              <a:rPr lang="en-US" sz="1400" dirty="0" smtClean="0"/>
              <a:t>117-9. PMID: 26434781.</a:t>
            </a:r>
            <a:endParaRPr lang="en-US" sz="1400" dirty="0"/>
          </a:p>
        </p:txBody>
      </p:sp>
      <p:sp>
        <p:nvSpPr>
          <p:cNvPr id="4" name="Date Placeholder 3"/>
          <p:cNvSpPr>
            <a:spLocks noGrp="1"/>
          </p:cNvSpPr>
          <p:nvPr>
            <p:ph type="dt" sz="half" idx="10"/>
          </p:nvPr>
        </p:nvSpPr>
        <p:spPr>
          <a:xfrm>
            <a:off x="628650" y="6353887"/>
            <a:ext cx="4644808" cy="365125"/>
          </a:xfrm>
        </p:spPr>
        <p:txBody>
          <a:bodyPr/>
          <a:lstStyle/>
          <a:p>
            <a:r>
              <a:rPr lang="en-US" dirty="0" smtClean="0"/>
              <a:t>AHRQ SAFETY PROGRAM FOR LONG-TERM CARE: HAIs/CAUTI</a:t>
            </a:r>
          </a:p>
        </p:txBody>
      </p:sp>
      <p:sp>
        <p:nvSpPr>
          <p:cNvPr id="5" name="Slide Number Placeholder 4"/>
          <p:cNvSpPr>
            <a:spLocks noGrp="1"/>
          </p:cNvSpPr>
          <p:nvPr>
            <p:ph type="sldNum" sz="quarter" idx="12"/>
          </p:nvPr>
        </p:nvSpPr>
        <p:spPr/>
        <p:txBody>
          <a:bodyPr/>
          <a:lstStyle/>
          <a:p>
            <a:r>
              <a:rPr lang="en-US" dirty="0"/>
              <a:t>Catheter Insertion │ </a:t>
            </a:r>
            <a:fld id="{266A60B4-AB70-4164-8B8E-16F8DCD3CCD9}" type="slidenum">
              <a:rPr lang="en-US" smtClean="0"/>
              <a:t>14</a:t>
            </a:fld>
            <a:endParaRPr lang="en-US" dirty="0"/>
          </a:p>
        </p:txBody>
      </p:sp>
    </p:spTree>
    <p:extLst>
      <p:ext uri="{BB962C8B-B14F-4D97-AF65-F5344CB8AC3E}">
        <p14:creationId xmlns:p14="http://schemas.microsoft.com/office/powerpoint/2010/main" val="263065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4" name="Date Placeholder 3"/>
          <p:cNvSpPr>
            <a:spLocks noGrp="1"/>
          </p:cNvSpPr>
          <p:nvPr>
            <p:ph type="dt" sz="half" idx="10"/>
          </p:nvPr>
        </p:nvSpPr>
        <p:spPr/>
        <p:txBody>
          <a:bodyPr/>
          <a:lstStyle/>
          <a:p>
            <a:r>
              <a:rPr lang="en-US" dirty="0" smtClean="0"/>
              <a:t>AHRQ SAFETY PROGRAM FOR LONG-TERM CARE: HAIs/CAUTI</a:t>
            </a:r>
          </a:p>
        </p:txBody>
      </p:sp>
      <p:sp>
        <p:nvSpPr>
          <p:cNvPr id="7" name="Content Placeholder 2"/>
          <p:cNvSpPr>
            <a:spLocks noGrp="1"/>
          </p:cNvSpPr>
          <p:nvPr>
            <p:ph idx="1"/>
          </p:nvPr>
        </p:nvSpPr>
        <p:spPr>
          <a:xfrm>
            <a:off x="457200" y="1821944"/>
            <a:ext cx="8229600" cy="4373563"/>
          </a:xfrm>
        </p:spPr>
        <p:txBody>
          <a:bodyPr/>
          <a:lstStyle/>
          <a:p>
            <a:pPr marL="0" indent="0">
              <a:spcBef>
                <a:spcPts val="0"/>
              </a:spcBef>
              <a:spcAft>
                <a:spcPts val="600"/>
              </a:spcAft>
              <a:buFont typeface="Arial" charset="0"/>
              <a:buNone/>
            </a:pPr>
            <a:r>
              <a:rPr lang="en-US" altLang="en-US" sz="2400" dirty="0" smtClean="0"/>
              <a:t>Upon completion of this session, licensed staff who insert or assist in the insertion of urinary catheters will be able to—</a:t>
            </a:r>
          </a:p>
          <a:p>
            <a:pPr marL="800100" lvl="1" indent="-342900">
              <a:spcBef>
                <a:spcPts val="0"/>
              </a:spcBef>
              <a:spcAft>
                <a:spcPts val="600"/>
              </a:spcAft>
              <a:buFont typeface="Arial" charset="0"/>
              <a:buChar char="•"/>
            </a:pPr>
            <a:r>
              <a:rPr lang="en-US" altLang="en-US" sz="2000" dirty="0" smtClean="0"/>
              <a:t>explain the similarities and differences between the four different types of urinary catheters;</a:t>
            </a:r>
          </a:p>
          <a:p>
            <a:pPr marL="800100" lvl="1" indent="-342900">
              <a:spcBef>
                <a:spcPts val="0"/>
              </a:spcBef>
              <a:spcAft>
                <a:spcPts val="600"/>
              </a:spcAft>
              <a:buFont typeface="Arial" charset="0"/>
              <a:buChar char="•"/>
            </a:pPr>
            <a:r>
              <a:rPr lang="en-US" altLang="en-US" sz="2000" dirty="0" smtClean="0"/>
              <a:t>prepare for and insert an indwelling urinary catheter using aseptic technique; and </a:t>
            </a:r>
          </a:p>
          <a:p>
            <a:pPr marL="800100" lvl="1" indent="-342900">
              <a:spcBef>
                <a:spcPts val="0"/>
              </a:spcBef>
              <a:spcAft>
                <a:spcPts val="600"/>
              </a:spcAft>
              <a:buFont typeface="Arial" charset="0"/>
              <a:buChar char="•"/>
            </a:pPr>
            <a:r>
              <a:rPr lang="en-US" altLang="en-US" sz="2000" dirty="0" smtClean="0"/>
              <a:t>summarize effective strategies in preventing CAUTIs</a:t>
            </a:r>
            <a:r>
              <a:rPr lang="en-US" altLang="en-US" sz="1600" dirty="0" smtClean="0"/>
              <a:t>.</a:t>
            </a:r>
          </a:p>
        </p:txBody>
      </p:sp>
      <p:sp>
        <p:nvSpPr>
          <p:cNvPr id="6" name="Slide Number Placeholder 3"/>
          <p:cNvSpPr>
            <a:spLocks noGrp="1"/>
          </p:cNvSpPr>
          <p:nvPr>
            <p:ph type="sldNum" sz="quarter" idx="12"/>
          </p:nvPr>
        </p:nvSpPr>
        <p:spPr>
          <a:xfrm>
            <a:off x="6815797" y="6368877"/>
            <a:ext cx="2133600" cy="365125"/>
          </a:xfrm>
        </p:spPr>
        <p:txBody>
          <a:bodyPr/>
          <a:lstStyle/>
          <a:p>
            <a:r>
              <a:rPr lang="en-US" dirty="0" smtClean="0"/>
              <a:t> Catheter Insertion │ </a:t>
            </a:r>
            <a:fld id="{4F7F7935-3096-4C54-BF0A-E2D891F7E851}" type="slidenum">
              <a:rPr lang="en-US" smtClean="0"/>
              <a:t>2</a:t>
            </a:fld>
            <a:endParaRPr lang="en-US" dirty="0"/>
          </a:p>
        </p:txBody>
      </p:sp>
    </p:spTree>
    <p:extLst>
      <p:ext uri="{BB962C8B-B14F-4D97-AF65-F5344CB8AC3E}">
        <p14:creationId xmlns:p14="http://schemas.microsoft.com/office/powerpoint/2010/main" val="3669322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Indwelling Urinary Catheters</a:t>
            </a:r>
            <a:r>
              <a:rPr lang="en-US" baseline="30000" dirty="0" smtClean="0"/>
              <a:t>1</a:t>
            </a:r>
            <a:endParaRPr lang="en-US" dirty="0"/>
          </a:p>
        </p:txBody>
      </p:sp>
      <p:sp>
        <p:nvSpPr>
          <p:cNvPr id="4" name="Date Placeholder 3"/>
          <p:cNvSpPr>
            <a:spLocks noGrp="1"/>
          </p:cNvSpPr>
          <p:nvPr>
            <p:ph type="dt" sz="half" idx="10"/>
          </p:nvPr>
        </p:nvSpPr>
        <p:spPr/>
        <p:txBody>
          <a:bodyPr/>
          <a:lstStyle/>
          <a:p>
            <a:r>
              <a:rPr lang="en-US" dirty="0" smtClean="0"/>
              <a:t>AHRQ SAFETY PROGRAM FOR LONG-TERM CARE: HAIs/CAUTI</a:t>
            </a:r>
          </a:p>
        </p:txBody>
      </p:sp>
      <p:pic>
        <p:nvPicPr>
          <p:cNvPr id="6" name="Picture 15" descr="Figure l. Routes of entry of uropathogens to catheterized urinary tract."/>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304800" y="1992313"/>
            <a:ext cx="3810000" cy="3543300"/>
          </a:xfrm>
          <a:prstGeom prst="rect">
            <a:avLst/>
          </a:prstGeom>
        </p:spPr>
      </p:pic>
      <p:sp>
        <p:nvSpPr>
          <p:cNvPr id="7" name="TextBox 8"/>
          <p:cNvSpPr txBox="1">
            <a:spLocks noChangeArrowheads="1"/>
          </p:cNvSpPr>
          <p:nvPr/>
        </p:nvSpPr>
        <p:spPr bwMode="auto">
          <a:xfrm>
            <a:off x="236538" y="5438775"/>
            <a:ext cx="19127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600" b="1" dirty="0">
                <a:solidFill>
                  <a:prstClr val="black"/>
                </a:solidFill>
                <a:latin typeface="+mn-lt"/>
                <a:cs typeface="Arial" charset="0"/>
              </a:rPr>
              <a:t>Urine Collection Bag</a:t>
            </a:r>
          </a:p>
        </p:txBody>
      </p:sp>
      <p:sp>
        <p:nvSpPr>
          <p:cNvPr id="9" name="TextBox 9"/>
          <p:cNvSpPr txBox="1">
            <a:spLocks noChangeArrowheads="1"/>
          </p:cNvSpPr>
          <p:nvPr/>
        </p:nvSpPr>
        <p:spPr bwMode="auto">
          <a:xfrm>
            <a:off x="3125074" y="3640424"/>
            <a:ext cx="2133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600" b="1" dirty="0">
                <a:solidFill>
                  <a:prstClr val="black"/>
                </a:solidFill>
                <a:latin typeface="+mn-lt"/>
                <a:cs typeface="Arial" charset="0"/>
              </a:rPr>
              <a:t>Urethra</a:t>
            </a:r>
          </a:p>
          <a:p>
            <a:pPr fontAlgn="base">
              <a:spcBef>
                <a:spcPct val="0"/>
              </a:spcBef>
              <a:spcAft>
                <a:spcPct val="0"/>
              </a:spcAft>
            </a:pPr>
            <a:r>
              <a:rPr lang="en-US" altLang="en-US" sz="1600" dirty="0">
                <a:solidFill>
                  <a:prstClr val="black"/>
                </a:solidFill>
                <a:latin typeface="+mn-lt"/>
                <a:cs typeface="Arial" charset="0"/>
              </a:rPr>
              <a:t>(Urinary tract entrance</a:t>
            </a:r>
            <a:r>
              <a:rPr lang="en-US" altLang="en-US" sz="1600" dirty="0">
                <a:solidFill>
                  <a:prstClr val="black"/>
                </a:solidFill>
                <a:latin typeface="Arial Narrow" pitchFamily="34" charset="0"/>
                <a:cs typeface="Arial" charset="0"/>
              </a:rPr>
              <a:t>)</a:t>
            </a:r>
          </a:p>
        </p:txBody>
      </p:sp>
      <p:sp>
        <p:nvSpPr>
          <p:cNvPr id="10" name="TextBox 7"/>
          <p:cNvSpPr txBox="1">
            <a:spLocks noChangeArrowheads="1"/>
          </p:cNvSpPr>
          <p:nvPr/>
        </p:nvSpPr>
        <p:spPr bwMode="auto">
          <a:xfrm>
            <a:off x="3217863" y="1773238"/>
            <a:ext cx="9284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b="1" dirty="0">
                <a:solidFill>
                  <a:prstClr val="black"/>
                </a:solidFill>
                <a:latin typeface="+mn-lt"/>
                <a:cs typeface="Arial" charset="0"/>
              </a:rPr>
              <a:t>Bladder</a:t>
            </a:r>
          </a:p>
        </p:txBody>
      </p:sp>
      <p:sp>
        <p:nvSpPr>
          <p:cNvPr id="11" name="Text Placeholder 1"/>
          <p:cNvSpPr txBox="1">
            <a:spLocks/>
          </p:cNvSpPr>
          <p:nvPr/>
        </p:nvSpPr>
        <p:spPr>
          <a:xfrm>
            <a:off x="4818063" y="1856726"/>
            <a:ext cx="4419600" cy="639762"/>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dirty="0" smtClean="0"/>
              <a:t> Indwelling Urinary Catheter</a:t>
            </a:r>
          </a:p>
        </p:txBody>
      </p:sp>
      <p:pic>
        <p:nvPicPr>
          <p:cNvPr id="12" name="Picture 2" descr="An image depicts the male and female lower urinary tract system, and the difference in placement of a catheter in the bladder.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0047" y="2444750"/>
            <a:ext cx="3529466" cy="250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7"/>
          <p:cNvSpPr txBox="1">
            <a:spLocks noChangeArrowheads="1"/>
          </p:cNvSpPr>
          <p:nvPr/>
        </p:nvSpPr>
        <p:spPr bwMode="auto">
          <a:xfrm>
            <a:off x="5169160" y="4953000"/>
            <a:ext cx="363035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100" dirty="0">
                <a:solidFill>
                  <a:prstClr val="black"/>
                </a:solidFill>
                <a:cs typeface="Arial" charset="0"/>
              </a:rPr>
              <a:t>Photograph from </a:t>
            </a:r>
            <a:r>
              <a:rPr lang="en-US" altLang="en-US" sz="1100" dirty="0" smtClean="0">
                <a:solidFill>
                  <a:prstClr val="black"/>
                </a:solidFill>
                <a:cs typeface="Arial" charset="0"/>
              </a:rPr>
              <a:t>National Healthcare Safety Network,  Centers for Disease Control and Prevention</a:t>
            </a:r>
            <a:endParaRPr lang="en-US" altLang="en-US" sz="1100" dirty="0">
              <a:solidFill>
                <a:prstClr val="black"/>
              </a:solidFill>
              <a:cs typeface="Arial" charset="0"/>
            </a:endParaRPr>
          </a:p>
        </p:txBody>
      </p:sp>
      <p:sp>
        <p:nvSpPr>
          <p:cNvPr id="14" name="Rectangle 5"/>
          <p:cNvSpPr>
            <a:spLocks noChangeArrowheads="1"/>
          </p:cNvSpPr>
          <p:nvPr/>
        </p:nvSpPr>
        <p:spPr bwMode="auto">
          <a:xfrm>
            <a:off x="296863" y="5777329"/>
            <a:ext cx="458946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1050" dirty="0">
                <a:solidFill>
                  <a:prstClr val="black"/>
                </a:solidFill>
                <a:cs typeface="Arial" charset="0"/>
              </a:rPr>
              <a:t>S</a:t>
            </a:r>
            <a:r>
              <a:rPr lang="en-US" sz="1050" dirty="0" smtClean="0">
                <a:solidFill>
                  <a:prstClr val="black"/>
                </a:solidFill>
                <a:cs typeface="Arial" charset="0"/>
              </a:rPr>
              <a:t>ource</a:t>
            </a:r>
            <a:r>
              <a:rPr lang="en-US" sz="1050" dirty="0">
                <a:solidFill>
                  <a:prstClr val="black"/>
                </a:solidFill>
                <a:cs typeface="Arial" charset="0"/>
              </a:rPr>
              <a:t>: </a:t>
            </a:r>
            <a:r>
              <a:rPr lang="en-US" sz="1050" dirty="0" smtClean="0">
                <a:solidFill>
                  <a:prstClr val="black"/>
                </a:solidFill>
                <a:cs typeface="Arial" charset="0"/>
              </a:rPr>
              <a:t>Maki DG, Tambyah PA. </a:t>
            </a:r>
            <a:r>
              <a:rPr lang="en-US" sz="1050" dirty="0">
                <a:solidFill>
                  <a:prstClr val="black"/>
                </a:solidFill>
                <a:cs typeface="Arial" charset="0"/>
              </a:rPr>
              <a:t>Engineering </a:t>
            </a:r>
            <a:r>
              <a:rPr lang="en-US" sz="1050" dirty="0" smtClean="0">
                <a:solidFill>
                  <a:prstClr val="black"/>
                </a:solidFill>
                <a:cs typeface="Arial" charset="0"/>
              </a:rPr>
              <a:t>out </a:t>
            </a:r>
            <a:r>
              <a:rPr lang="en-US" sz="1050" dirty="0">
                <a:solidFill>
                  <a:prstClr val="black"/>
                </a:solidFill>
                <a:cs typeface="Arial" charset="0"/>
              </a:rPr>
              <a:t>the </a:t>
            </a:r>
            <a:r>
              <a:rPr lang="en-US" sz="1050" dirty="0" smtClean="0">
                <a:solidFill>
                  <a:prstClr val="black"/>
                </a:solidFill>
                <a:cs typeface="Arial" charset="0"/>
              </a:rPr>
              <a:t>risk </a:t>
            </a:r>
            <a:r>
              <a:rPr lang="en-US" sz="1050" dirty="0">
                <a:solidFill>
                  <a:prstClr val="black"/>
                </a:solidFill>
                <a:cs typeface="Arial" charset="0"/>
              </a:rPr>
              <a:t>of </a:t>
            </a:r>
            <a:r>
              <a:rPr lang="en-US" sz="1050" dirty="0" smtClean="0">
                <a:solidFill>
                  <a:prstClr val="black"/>
                </a:solidFill>
                <a:cs typeface="Arial" charset="0"/>
              </a:rPr>
              <a:t>infection </a:t>
            </a:r>
            <a:r>
              <a:rPr lang="en-US" sz="1050" dirty="0">
                <a:solidFill>
                  <a:prstClr val="black"/>
                </a:solidFill>
                <a:cs typeface="Arial" charset="0"/>
              </a:rPr>
              <a:t>with </a:t>
            </a:r>
            <a:r>
              <a:rPr lang="en-US" sz="1050" dirty="0" smtClean="0">
                <a:solidFill>
                  <a:prstClr val="black"/>
                </a:solidFill>
                <a:cs typeface="Arial" charset="0"/>
              </a:rPr>
              <a:t>urinary </a:t>
            </a:r>
            <a:r>
              <a:rPr lang="en-US" sz="1050" dirty="0">
                <a:solidFill>
                  <a:prstClr val="black"/>
                </a:solidFill>
                <a:cs typeface="Arial" charset="0"/>
              </a:rPr>
              <a:t>c</a:t>
            </a:r>
            <a:r>
              <a:rPr lang="en-US" sz="1050" dirty="0" smtClean="0">
                <a:solidFill>
                  <a:prstClr val="black"/>
                </a:solidFill>
                <a:cs typeface="Arial" charset="0"/>
              </a:rPr>
              <a:t>atheters</a:t>
            </a:r>
            <a:r>
              <a:rPr lang="en-US" sz="1050" dirty="0">
                <a:solidFill>
                  <a:prstClr val="black"/>
                </a:solidFill>
                <a:cs typeface="Arial" charset="0"/>
              </a:rPr>
              <a:t>. Emerg Infect </a:t>
            </a:r>
            <a:r>
              <a:rPr lang="en-US" sz="1050" dirty="0" smtClean="0">
                <a:solidFill>
                  <a:prstClr val="black"/>
                </a:solidFill>
                <a:cs typeface="Arial" charset="0"/>
              </a:rPr>
              <a:t>Dis. 2001 Mar-Apr;7(2):342-7. </a:t>
            </a:r>
          </a:p>
          <a:p>
            <a:pPr>
              <a:defRPr/>
            </a:pPr>
            <a:r>
              <a:rPr lang="en-US" sz="1050" u="sng" dirty="0" smtClean="0">
                <a:solidFill>
                  <a:prstClr val="black"/>
                </a:solidFill>
                <a:cs typeface="Arial" charset="0"/>
              </a:rPr>
              <a:t>http</a:t>
            </a:r>
            <a:r>
              <a:rPr lang="en-US" sz="1050" u="sng" dirty="0">
                <a:solidFill>
                  <a:prstClr val="black"/>
                </a:solidFill>
                <a:cs typeface="Arial" charset="0"/>
              </a:rPr>
              <a:t>://wwwnc.cdc.gov/eid/article/7/2/70-0342_article.</a:t>
            </a:r>
          </a:p>
          <a:p>
            <a:pPr>
              <a:defRPr/>
            </a:pPr>
            <a:r>
              <a:rPr lang="en-US" sz="1050" dirty="0">
                <a:solidFill>
                  <a:prstClr val="black"/>
                </a:solidFill>
                <a:cs typeface="Arial" charset="0"/>
              </a:rPr>
              <a:t>*CMS, State Operations Manual, 2014.</a:t>
            </a:r>
          </a:p>
        </p:txBody>
      </p:sp>
      <p:sp>
        <p:nvSpPr>
          <p:cNvPr id="15" name="Slide Number Placeholder 3"/>
          <p:cNvSpPr>
            <a:spLocks noGrp="1"/>
          </p:cNvSpPr>
          <p:nvPr>
            <p:ph type="sldNum" sz="quarter" idx="12"/>
          </p:nvPr>
        </p:nvSpPr>
        <p:spPr>
          <a:xfrm>
            <a:off x="6815797" y="6368877"/>
            <a:ext cx="2133600" cy="365125"/>
          </a:xfrm>
        </p:spPr>
        <p:txBody>
          <a:bodyPr/>
          <a:lstStyle/>
          <a:p>
            <a:r>
              <a:rPr lang="en-US" dirty="0" smtClean="0"/>
              <a:t> </a:t>
            </a:r>
            <a:r>
              <a:rPr lang="en-US" dirty="0"/>
              <a:t> Catheter Insertion │ 3</a:t>
            </a:r>
          </a:p>
        </p:txBody>
      </p:sp>
    </p:spTree>
    <p:extLst>
      <p:ext uri="{BB962C8B-B14F-4D97-AF65-F5344CB8AC3E}">
        <p14:creationId xmlns:p14="http://schemas.microsoft.com/office/powerpoint/2010/main" val="259917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Catheter Types</a:t>
            </a:r>
            <a:endParaRPr lang="en-US" dirty="0"/>
          </a:p>
        </p:txBody>
      </p:sp>
      <p:sp>
        <p:nvSpPr>
          <p:cNvPr id="4" name="Date Placeholder 3"/>
          <p:cNvSpPr>
            <a:spLocks noGrp="1"/>
          </p:cNvSpPr>
          <p:nvPr>
            <p:ph type="dt" sz="half" idx="10"/>
          </p:nvPr>
        </p:nvSpPr>
        <p:spPr/>
        <p:txBody>
          <a:bodyPr/>
          <a:lstStyle/>
          <a:p>
            <a:r>
              <a:rPr lang="en-US" dirty="0" smtClean="0"/>
              <a:t>AHRQ SAFETY PROGRAM FOR LONG-TERM CARE: HAIs/CAUTI</a:t>
            </a:r>
          </a:p>
        </p:txBody>
      </p:sp>
      <p:sp>
        <p:nvSpPr>
          <p:cNvPr id="6" name="Text Placeholder 1"/>
          <p:cNvSpPr txBox="1">
            <a:spLocks/>
          </p:cNvSpPr>
          <p:nvPr/>
        </p:nvSpPr>
        <p:spPr>
          <a:xfrm>
            <a:off x="381795" y="1588729"/>
            <a:ext cx="2526109" cy="639762"/>
          </a:xfrm>
          <a:prstGeom prst="rect">
            <a:avLst/>
          </a:prstGeom>
        </p:spPr>
        <p:txBody>
          <a:bodyPr vert="horz" lIns="91440" tIns="45720" rIns="91440" bIns="45720" rtlCol="0">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altLang="en-US" sz="2400" b="1" dirty="0" smtClean="0"/>
              <a:t>Straight Catheters</a:t>
            </a:r>
          </a:p>
        </p:txBody>
      </p:sp>
      <p:sp>
        <p:nvSpPr>
          <p:cNvPr id="7" name="Content Placeholder 1"/>
          <p:cNvSpPr>
            <a:spLocks noGrp="1"/>
          </p:cNvSpPr>
          <p:nvPr>
            <p:ph sz="half" idx="4294967295"/>
          </p:nvPr>
        </p:nvSpPr>
        <p:spPr>
          <a:xfrm>
            <a:off x="293334" y="2176948"/>
            <a:ext cx="2614569" cy="3951288"/>
          </a:xfrm>
          <a:prstGeom prst="rect">
            <a:avLst/>
          </a:prstGeom>
        </p:spPr>
        <p:txBody>
          <a:bodyPr/>
          <a:lstStyle/>
          <a:p>
            <a:pPr marL="285750" lvl="1" indent="-169863">
              <a:spcBef>
                <a:spcPts val="0"/>
              </a:spcBef>
              <a:spcAft>
                <a:spcPts val="600"/>
              </a:spcAft>
              <a:buFont typeface="Arial" panose="020B0604020202020204" pitchFamily="34" charset="0"/>
              <a:buChar char="•"/>
            </a:pPr>
            <a:r>
              <a:rPr lang="en-US" altLang="en-US" sz="2000" dirty="0" smtClean="0"/>
              <a:t>Inserted directly into the urethra and bladder</a:t>
            </a:r>
          </a:p>
          <a:p>
            <a:pPr marL="285750" lvl="1" indent="-169863">
              <a:spcBef>
                <a:spcPts val="0"/>
              </a:spcBef>
              <a:spcAft>
                <a:spcPts val="600"/>
              </a:spcAft>
              <a:buFont typeface="Arial" panose="020B0604020202020204" pitchFamily="34" charset="0"/>
              <a:buChar char="•"/>
            </a:pPr>
            <a:r>
              <a:rPr lang="en-US" altLang="en-US" sz="2000" dirty="0" smtClean="0"/>
              <a:t>Removed after insertion and drainage of bladder</a:t>
            </a:r>
          </a:p>
          <a:p>
            <a:pPr marL="285750" lvl="1" indent="-169863">
              <a:spcBef>
                <a:spcPts val="0"/>
              </a:spcBef>
              <a:spcAft>
                <a:spcPts val="600"/>
              </a:spcAft>
              <a:buFont typeface="Arial" panose="020B0604020202020204" pitchFamily="34" charset="0"/>
              <a:buChar char="•"/>
            </a:pPr>
            <a:r>
              <a:rPr lang="en-US" altLang="en-US" sz="2000" dirty="0" smtClean="0"/>
              <a:t>Used intermittently</a:t>
            </a:r>
          </a:p>
        </p:txBody>
      </p:sp>
      <p:sp>
        <p:nvSpPr>
          <p:cNvPr id="8" name="Text Placeholder 2"/>
          <p:cNvSpPr txBox="1">
            <a:spLocks/>
          </p:cNvSpPr>
          <p:nvPr/>
        </p:nvSpPr>
        <p:spPr>
          <a:xfrm>
            <a:off x="2907904" y="1592762"/>
            <a:ext cx="2913062" cy="639762"/>
          </a:xfrm>
          <a:prstGeom prst="rect">
            <a:avLst/>
          </a:prstGeom>
        </p:spPr>
        <p:txBody>
          <a:bodyPr/>
          <a:lstStyle>
            <a:lvl1pPr marL="228600" indent="-228600" algn="l" defTabSz="914400" rtl="0" eaLnBrk="1" latinLnBrk="0" hangingPunct="1">
              <a:lnSpc>
                <a:spcPct val="114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altLang="en-US" sz="2400" b="1" dirty="0" smtClean="0">
                <a:sym typeface="Times New Roman" pitchFamily="18" charset="0"/>
              </a:rPr>
              <a:t>Suprapubic Catheters</a:t>
            </a:r>
            <a:endParaRPr lang="en-US" altLang="en-US" sz="2400" b="1" dirty="0" smtClean="0"/>
          </a:p>
        </p:txBody>
      </p:sp>
      <p:sp>
        <p:nvSpPr>
          <p:cNvPr id="9" name="Content Placeholder 2"/>
          <p:cNvSpPr>
            <a:spLocks noGrp="1"/>
          </p:cNvSpPr>
          <p:nvPr>
            <p:ph sz="quarter" idx="4294967295"/>
          </p:nvPr>
        </p:nvSpPr>
        <p:spPr>
          <a:xfrm>
            <a:off x="2907904" y="2176949"/>
            <a:ext cx="2913062" cy="3951287"/>
          </a:xfrm>
          <a:prstGeom prst="rect">
            <a:avLst/>
          </a:prstGeom>
        </p:spPr>
        <p:txBody>
          <a:bodyPr/>
          <a:lstStyle/>
          <a:p>
            <a:pPr marL="285750" lvl="1" indent="-169863">
              <a:spcBef>
                <a:spcPts val="0"/>
              </a:spcBef>
              <a:spcAft>
                <a:spcPts val="600"/>
              </a:spcAft>
              <a:buFont typeface="Arial" panose="020B0604020202020204" pitchFamily="34" charset="0"/>
              <a:buChar char="•"/>
            </a:pPr>
            <a:r>
              <a:rPr lang="en-US" altLang="en-US" sz="2000" dirty="0" smtClean="0"/>
              <a:t>Placed surgically directly through skin into the bladder</a:t>
            </a:r>
          </a:p>
          <a:p>
            <a:pPr marL="285750" lvl="1" indent="-169863">
              <a:spcBef>
                <a:spcPts val="0"/>
              </a:spcBef>
              <a:spcAft>
                <a:spcPts val="600"/>
              </a:spcAft>
              <a:buFont typeface="Arial" panose="020B0604020202020204" pitchFamily="34" charset="0"/>
              <a:buChar char="•"/>
            </a:pPr>
            <a:r>
              <a:rPr lang="en-US" altLang="en-US" sz="2000" dirty="0" smtClean="0"/>
              <a:t>Connected by tubing to a bag used to collect and measure urine</a:t>
            </a:r>
          </a:p>
        </p:txBody>
      </p:sp>
      <p:sp>
        <p:nvSpPr>
          <p:cNvPr id="10" name="Text Placeholder 1"/>
          <p:cNvSpPr txBox="1">
            <a:spLocks/>
          </p:cNvSpPr>
          <p:nvPr/>
        </p:nvSpPr>
        <p:spPr bwMode="auto">
          <a:xfrm>
            <a:off x="5949950" y="1535112"/>
            <a:ext cx="28448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114000"/>
              </a:lnSpc>
              <a:spcBef>
                <a:spcPct val="20000"/>
              </a:spcBef>
              <a:buFont typeface="Arial" charset="0"/>
              <a:buChar char="•"/>
              <a:defRPr sz="2400">
                <a:solidFill>
                  <a:schemeClr val="tx1"/>
                </a:solidFill>
                <a:latin typeface="Arial Narrow" pitchFamily="34" charset="0"/>
              </a:defRPr>
            </a:lvl1pPr>
            <a:lvl2pPr>
              <a:lnSpc>
                <a:spcPct val="114000"/>
              </a:lnSpc>
              <a:spcBef>
                <a:spcPct val="20000"/>
              </a:spcBef>
              <a:buFont typeface="Arial" charset="0"/>
              <a:buChar char="–"/>
              <a:defRPr sz="2000">
                <a:solidFill>
                  <a:schemeClr val="tx1"/>
                </a:solidFill>
                <a:latin typeface="Arial Narrow" pitchFamily="34" charset="0"/>
              </a:defRPr>
            </a:lvl2pPr>
            <a:lvl3pPr>
              <a:lnSpc>
                <a:spcPct val="114000"/>
              </a:lnSpc>
              <a:spcBef>
                <a:spcPct val="20000"/>
              </a:spcBef>
              <a:buFont typeface="Arial" charset="0"/>
              <a:buChar char="•"/>
              <a:defRPr>
                <a:solidFill>
                  <a:schemeClr val="tx1"/>
                </a:solidFill>
                <a:latin typeface="Arial Narrow" pitchFamily="34" charset="0"/>
              </a:defRPr>
            </a:lvl3pPr>
            <a:lvl4pPr>
              <a:spcBef>
                <a:spcPct val="20000"/>
              </a:spcBef>
              <a:buFont typeface="Arial" charset="0"/>
              <a:defRPr sz="2000">
                <a:solidFill>
                  <a:schemeClr val="tx1"/>
                </a:solidFill>
                <a:latin typeface="Calibri" pitchFamily="34" charset="0"/>
              </a:defRPr>
            </a:lvl4pPr>
            <a:lvl5pPr>
              <a:spcBef>
                <a:spcPct val="20000"/>
              </a:spcBef>
              <a:buFont typeface="Arial" charset="0"/>
              <a:buChar char="»"/>
              <a:defRPr sz="2000">
                <a:solidFill>
                  <a:schemeClr val="tx1"/>
                </a:solidFill>
                <a:latin typeface="Calibri" pitchFamily="34" charset="0"/>
              </a:defRPr>
            </a:lvl5pPr>
            <a:lvl6pPr fontAlgn="base">
              <a:spcBef>
                <a:spcPct val="20000"/>
              </a:spcBef>
              <a:spcAft>
                <a:spcPct val="0"/>
              </a:spcAft>
              <a:buFont typeface="Arial" charset="0"/>
              <a:buChar char="»"/>
              <a:defRPr sz="2000">
                <a:solidFill>
                  <a:schemeClr val="tx1"/>
                </a:solidFill>
                <a:latin typeface="Calibri" pitchFamily="34" charset="0"/>
              </a:defRPr>
            </a:lvl6pPr>
            <a:lvl7pPr fontAlgn="base">
              <a:spcBef>
                <a:spcPct val="20000"/>
              </a:spcBef>
              <a:spcAft>
                <a:spcPct val="0"/>
              </a:spcAft>
              <a:buFont typeface="Arial" charset="0"/>
              <a:buChar char="»"/>
              <a:defRPr sz="2000">
                <a:solidFill>
                  <a:schemeClr val="tx1"/>
                </a:solidFill>
                <a:latin typeface="Calibri" pitchFamily="34" charset="0"/>
              </a:defRPr>
            </a:lvl7pPr>
            <a:lvl8pPr fontAlgn="base">
              <a:spcBef>
                <a:spcPct val="20000"/>
              </a:spcBef>
              <a:spcAft>
                <a:spcPct val="0"/>
              </a:spcAft>
              <a:buFont typeface="Arial" charset="0"/>
              <a:buChar char="»"/>
              <a:defRPr sz="2000">
                <a:solidFill>
                  <a:schemeClr val="tx1"/>
                </a:solidFill>
                <a:latin typeface="Calibri" pitchFamily="34" charset="0"/>
              </a:defRPr>
            </a:lvl8pPr>
            <a:lvl9pPr fontAlgn="base">
              <a:spcBef>
                <a:spcPct val="20000"/>
              </a:spcBef>
              <a:spcAft>
                <a:spcPct val="0"/>
              </a:spcAft>
              <a:buFont typeface="Arial" charset="0"/>
              <a:buChar char="»"/>
              <a:defRPr sz="2000">
                <a:solidFill>
                  <a:schemeClr val="tx1"/>
                </a:solidFill>
                <a:latin typeface="Calibri" pitchFamily="34" charset="0"/>
              </a:defRPr>
            </a:lvl9pPr>
          </a:lstStyle>
          <a:p>
            <a:pPr algn="ctr" eaLnBrk="0" fontAlgn="base" hangingPunct="0">
              <a:spcBef>
                <a:spcPts val="0"/>
              </a:spcBef>
              <a:spcAft>
                <a:spcPct val="0"/>
              </a:spcAft>
              <a:buFont typeface="Arial" charset="0"/>
              <a:buNone/>
            </a:pPr>
            <a:r>
              <a:rPr lang="en-US" altLang="en-US" b="1" dirty="0">
                <a:solidFill>
                  <a:srgbClr val="000000"/>
                </a:solidFill>
                <a:latin typeface="+mn-lt"/>
                <a:cs typeface="Arial" charset="0"/>
                <a:sym typeface="Arial" charset="0"/>
              </a:rPr>
              <a:t>External “</a:t>
            </a:r>
            <a:r>
              <a:rPr lang="en-US" altLang="en-US" b="1" dirty="0" smtClean="0">
                <a:solidFill>
                  <a:srgbClr val="000000"/>
                </a:solidFill>
                <a:latin typeface="+mn-lt"/>
                <a:cs typeface="Arial" charset="0"/>
                <a:sym typeface="Arial" charset="0"/>
              </a:rPr>
              <a:t>Condom”</a:t>
            </a:r>
          </a:p>
          <a:p>
            <a:pPr algn="ctr" eaLnBrk="0" fontAlgn="base" hangingPunct="0">
              <a:spcBef>
                <a:spcPts val="0"/>
              </a:spcBef>
              <a:spcAft>
                <a:spcPct val="0"/>
              </a:spcAft>
              <a:buFont typeface="Arial" charset="0"/>
              <a:buNone/>
            </a:pPr>
            <a:r>
              <a:rPr lang="en-US" altLang="en-US" b="1" dirty="0" smtClean="0">
                <a:solidFill>
                  <a:srgbClr val="000000"/>
                </a:solidFill>
                <a:latin typeface="+mn-lt"/>
                <a:cs typeface="Arial" charset="0"/>
                <a:sym typeface="Arial" charset="0"/>
              </a:rPr>
              <a:t>Catheters </a:t>
            </a:r>
            <a:r>
              <a:rPr lang="en-US" altLang="en-US" b="1" dirty="0">
                <a:solidFill>
                  <a:srgbClr val="000000"/>
                </a:solidFill>
                <a:latin typeface="+mn-lt"/>
                <a:cs typeface="Arial" charset="0"/>
                <a:sym typeface="Arial" charset="0"/>
              </a:rPr>
              <a:t>for Men</a:t>
            </a:r>
          </a:p>
        </p:txBody>
      </p:sp>
      <p:sp>
        <p:nvSpPr>
          <p:cNvPr id="11" name="Content Placeholder 1"/>
          <p:cNvSpPr txBox="1">
            <a:spLocks/>
          </p:cNvSpPr>
          <p:nvPr/>
        </p:nvSpPr>
        <p:spPr bwMode="auto">
          <a:xfrm>
            <a:off x="5949950" y="2228491"/>
            <a:ext cx="2844800" cy="395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114000"/>
              </a:lnSpc>
              <a:spcBef>
                <a:spcPct val="20000"/>
              </a:spcBef>
              <a:buFont typeface="Arial" charset="0"/>
              <a:buChar char="•"/>
              <a:defRPr sz="2400">
                <a:solidFill>
                  <a:schemeClr val="tx1"/>
                </a:solidFill>
                <a:latin typeface="Arial Narrow" pitchFamily="34" charset="0"/>
              </a:defRPr>
            </a:lvl1pPr>
            <a:lvl2pPr marL="742950" indent="-285750">
              <a:lnSpc>
                <a:spcPct val="114000"/>
              </a:lnSpc>
              <a:spcBef>
                <a:spcPct val="20000"/>
              </a:spcBef>
              <a:buFont typeface="Arial" charset="0"/>
              <a:buChar char="–"/>
              <a:defRPr sz="2000">
                <a:solidFill>
                  <a:schemeClr val="tx1"/>
                </a:solidFill>
                <a:latin typeface="Arial Narrow" pitchFamily="34" charset="0"/>
              </a:defRPr>
            </a:lvl2pPr>
            <a:lvl3pPr marL="1143000" indent="-228600">
              <a:lnSpc>
                <a:spcPct val="114000"/>
              </a:lnSpc>
              <a:spcBef>
                <a:spcPct val="20000"/>
              </a:spcBef>
              <a:buFont typeface="Arial" charset="0"/>
              <a:buChar char="•"/>
              <a:defRPr>
                <a:solidFill>
                  <a:schemeClr val="tx1"/>
                </a:solidFill>
                <a:latin typeface="Arial Narrow" pitchFamily="34" charset="0"/>
              </a:defRPr>
            </a:lvl3pPr>
            <a:lvl4pPr>
              <a:spcBef>
                <a:spcPct val="20000"/>
              </a:spcBef>
              <a:buFont typeface="Arial" charset="0"/>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marL="285750" lvl="1" indent="-169863" fontAlgn="base">
              <a:spcBef>
                <a:spcPts val="0"/>
              </a:spcBef>
              <a:spcAft>
                <a:spcPts val="600"/>
              </a:spcAft>
              <a:buFont typeface="Arial" panose="020B0604020202020204" pitchFamily="34" charset="0"/>
              <a:buChar char="•"/>
            </a:pPr>
            <a:r>
              <a:rPr lang="en-US" altLang="en-US" sz="1800" dirty="0">
                <a:solidFill>
                  <a:srgbClr val="000000"/>
                </a:solidFill>
                <a:latin typeface="+mn-lt"/>
                <a:cs typeface="Arial" charset="0"/>
                <a:sym typeface="Arial" charset="0"/>
              </a:rPr>
              <a:t>Does not enter the bladder</a:t>
            </a:r>
          </a:p>
          <a:p>
            <a:pPr marL="285750" lvl="1" indent="-169863" fontAlgn="base">
              <a:spcBef>
                <a:spcPts val="0"/>
              </a:spcBef>
              <a:spcAft>
                <a:spcPts val="600"/>
              </a:spcAft>
              <a:buFont typeface="Arial" panose="020B0604020202020204" pitchFamily="34" charset="0"/>
              <a:buChar char="•"/>
            </a:pPr>
            <a:r>
              <a:rPr lang="en-US" altLang="en-US" sz="1800" dirty="0" smtClean="0">
                <a:solidFill>
                  <a:srgbClr val="000000"/>
                </a:solidFill>
                <a:latin typeface="+mn-lt"/>
                <a:cs typeface="Arial" charset="0"/>
                <a:sym typeface="Arial" charset="0"/>
              </a:rPr>
              <a:t>Four </a:t>
            </a:r>
            <a:r>
              <a:rPr lang="en-US" altLang="en-US" sz="1800" dirty="0">
                <a:solidFill>
                  <a:srgbClr val="000000"/>
                </a:solidFill>
                <a:latin typeface="+mn-lt"/>
                <a:cs typeface="Arial" charset="0"/>
                <a:sym typeface="Arial" charset="0"/>
              </a:rPr>
              <a:t>different types to adhere </a:t>
            </a:r>
            <a:r>
              <a:rPr lang="en-US" altLang="en-US" sz="1800" dirty="0" smtClean="0">
                <a:solidFill>
                  <a:srgbClr val="000000"/>
                </a:solidFill>
                <a:latin typeface="+mn-lt"/>
                <a:cs typeface="Arial" charset="0"/>
                <a:sym typeface="Arial" charset="0"/>
              </a:rPr>
              <a:t>to the </a:t>
            </a:r>
            <a:r>
              <a:rPr lang="en-US" altLang="en-US" sz="1800" dirty="0">
                <a:solidFill>
                  <a:srgbClr val="000000"/>
                </a:solidFill>
                <a:latin typeface="+mn-lt"/>
                <a:cs typeface="Arial" charset="0"/>
                <a:sym typeface="Arial" charset="0"/>
              </a:rPr>
              <a:t>penis</a:t>
            </a:r>
          </a:p>
          <a:p>
            <a:pPr marL="285750" lvl="1" indent="-169863" fontAlgn="base">
              <a:spcBef>
                <a:spcPts val="0"/>
              </a:spcBef>
              <a:spcAft>
                <a:spcPts val="600"/>
              </a:spcAft>
              <a:buFont typeface="Arial" panose="020B0604020202020204" pitchFamily="34" charset="0"/>
              <a:buChar char="•"/>
            </a:pPr>
            <a:r>
              <a:rPr lang="en-US" altLang="en-US" sz="1800" dirty="0">
                <a:solidFill>
                  <a:srgbClr val="000000"/>
                </a:solidFill>
                <a:latin typeface="+mn-lt"/>
                <a:cs typeface="Arial" charset="0"/>
                <a:sym typeface="Arial" charset="0"/>
              </a:rPr>
              <a:t>Connected by tubing used to collect and measure urine output</a:t>
            </a:r>
          </a:p>
          <a:p>
            <a:pPr marL="285750" lvl="1" indent="-169863" fontAlgn="base">
              <a:spcBef>
                <a:spcPts val="0"/>
              </a:spcBef>
              <a:spcAft>
                <a:spcPts val="600"/>
              </a:spcAft>
              <a:buFont typeface="Arial" panose="020B0604020202020204" pitchFamily="34" charset="0"/>
              <a:buChar char="•"/>
            </a:pPr>
            <a:r>
              <a:rPr lang="en-US" altLang="en-US" sz="1800" dirty="0">
                <a:solidFill>
                  <a:srgbClr val="000000"/>
                </a:solidFill>
                <a:latin typeface="+mn-lt"/>
                <a:cs typeface="Arial" charset="0"/>
                <a:sym typeface="Arial" charset="0"/>
              </a:rPr>
              <a:t>Cannot be used to treat acute urinary retention</a:t>
            </a:r>
          </a:p>
        </p:txBody>
      </p:sp>
      <p:sp>
        <p:nvSpPr>
          <p:cNvPr id="13" name="Slide Number Placeholder 3"/>
          <p:cNvSpPr>
            <a:spLocks noGrp="1"/>
          </p:cNvSpPr>
          <p:nvPr>
            <p:ph type="sldNum" sz="quarter" idx="12"/>
          </p:nvPr>
        </p:nvSpPr>
        <p:spPr>
          <a:xfrm>
            <a:off x="6815797" y="6368877"/>
            <a:ext cx="2133600" cy="365125"/>
          </a:xfrm>
        </p:spPr>
        <p:txBody>
          <a:bodyPr/>
          <a:lstStyle/>
          <a:p>
            <a:r>
              <a:rPr lang="en-US" dirty="0" smtClean="0"/>
              <a:t> </a:t>
            </a:r>
            <a:r>
              <a:rPr lang="en-US" dirty="0"/>
              <a:t> Catheter Insertion │ 4</a:t>
            </a:r>
          </a:p>
        </p:txBody>
      </p:sp>
    </p:spTree>
    <p:extLst>
      <p:ext uri="{BB962C8B-B14F-4D97-AF65-F5344CB8AC3E}">
        <p14:creationId xmlns:p14="http://schemas.microsoft.com/office/powerpoint/2010/main" val="169084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Quiz</a:t>
            </a:r>
            <a:r>
              <a:rPr lang="en-US" altLang="en-US" baseline="30000" dirty="0" smtClean="0">
                <a:cs typeface="Arial" charset="0"/>
                <a:sym typeface="Times New Roman" pitchFamily="18" charset="0"/>
              </a:rPr>
              <a:t>2</a:t>
            </a:r>
            <a:endParaRPr lang="en-US" dirty="0"/>
          </a:p>
        </p:txBody>
      </p:sp>
      <p:sp>
        <p:nvSpPr>
          <p:cNvPr id="4" name="Date Placeholder 3"/>
          <p:cNvSpPr>
            <a:spLocks noGrp="1"/>
          </p:cNvSpPr>
          <p:nvPr>
            <p:ph type="dt" sz="half" idx="10"/>
          </p:nvPr>
        </p:nvSpPr>
        <p:spPr/>
        <p:txBody>
          <a:bodyPr/>
          <a:lstStyle/>
          <a:p>
            <a:r>
              <a:rPr lang="en-US" dirty="0" smtClean="0"/>
              <a:t>AHRQ SAFETY PROGRAM FOR LONG-TERM CARE: HAIs/CAUTI</a:t>
            </a:r>
          </a:p>
        </p:txBody>
      </p:sp>
      <p:sp>
        <p:nvSpPr>
          <p:cNvPr id="6" name="Content Placeholder 5"/>
          <p:cNvSpPr>
            <a:spLocks noGrp="1"/>
          </p:cNvSpPr>
          <p:nvPr>
            <p:ph idx="1"/>
          </p:nvPr>
        </p:nvSpPr>
        <p:spPr>
          <a:xfrm>
            <a:off x="457200" y="1524806"/>
            <a:ext cx="8229600" cy="4525963"/>
          </a:xfrm>
        </p:spPr>
        <p:txBody>
          <a:bodyPr rtlCol="0">
            <a:normAutofit/>
          </a:bodyPr>
          <a:lstStyle/>
          <a:p>
            <a:pPr marL="0" lvl="1" indent="0" fontAlgn="auto">
              <a:spcAft>
                <a:spcPts val="1200"/>
              </a:spcAft>
              <a:buFont typeface="Arial" pitchFamily="34" charset="0"/>
              <a:buNone/>
              <a:defRPr/>
            </a:pPr>
            <a:r>
              <a:rPr lang="en-US" sz="2800" b="1" dirty="0">
                <a:solidFill>
                  <a:schemeClr val="tx2"/>
                </a:solidFill>
              </a:rPr>
              <a:t>Which of the following are appropriate </a:t>
            </a:r>
            <a:r>
              <a:rPr lang="en-US" sz="2800" b="1" dirty="0" smtClean="0">
                <a:solidFill>
                  <a:schemeClr val="tx2"/>
                </a:solidFill>
              </a:rPr>
              <a:t>indications for placing an indwelling urinary catheter?</a:t>
            </a:r>
            <a:endParaRPr lang="en-US" sz="2800" b="1" dirty="0">
              <a:solidFill>
                <a:schemeClr val="tx2"/>
              </a:solidFill>
            </a:endParaRPr>
          </a:p>
          <a:p>
            <a:pPr marL="979077" lvl="1" indent="-522102" fontAlgn="auto">
              <a:lnSpc>
                <a:spcPct val="150000"/>
              </a:lnSpc>
              <a:spcBef>
                <a:spcPts val="422"/>
              </a:spcBef>
              <a:spcAft>
                <a:spcPts val="0"/>
              </a:spcAft>
              <a:buFont typeface="+mj-lt"/>
              <a:buAutoNum type="alphaLcPeriod"/>
              <a:defRPr/>
            </a:pPr>
            <a:r>
              <a:rPr lang="en-US" sz="2400" dirty="0"/>
              <a:t>Bladder outlet obstruction</a:t>
            </a:r>
          </a:p>
          <a:p>
            <a:pPr marL="979077" lvl="1" indent="-522102" fontAlgn="auto">
              <a:lnSpc>
                <a:spcPct val="150000"/>
              </a:lnSpc>
              <a:spcBef>
                <a:spcPts val="422"/>
              </a:spcBef>
              <a:spcAft>
                <a:spcPts val="0"/>
              </a:spcAft>
              <a:buFont typeface="+mj-lt"/>
              <a:buAutoNum type="alphaLcPeriod"/>
              <a:defRPr/>
            </a:pPr>
            <a:r>
              <a:rPr lang="en-US" sz="2400" dirty="0"/>
              <a:t>Urinary incontinence</a:t>
            </a:r>
          </a:p>
          <a:p>
            <a:pPr marL="979077" lvl="1" indent="-522102" fontAlgn="auto">
              <a:lnSpc>
                <a:spcPct val="150000"/>
              </a:lnSpc>
              <a:spcBef>
                <a:spcPts val="422"/>
              </a:spcBef>
              <a:spcAft>
                <a:spcPts val="0"/>
              </a:spcAft>
              <a:buFont typeface="+mj-lt"/>
              <a:buAutoNum type="alphaLcPeriod"/>
              <a:defRPr/>
            </a:pPr>
            <a:r>
              <a:rPr lang="en-US" sz="2400" dirty="0"/>
              <a:t>Incontinence and sacral wound</a:t>
            </a:r>
          </a:p>
          <a:p>
            <a:pPr marL="979077" lvl="1" indent="-522102" fontAlgn="auto">
              <a:lnSpc>
                <a:spcPct val="150000"/>
              </a:lnSpc>
              <a:spcBef>
                <a:spcPts val="422"/>
              </a:spcBef>
              <a:spcAft>
                <a:spcPts val="0"/>
              </a:spcAft>
              <a:buFont typeface="+mj-lt"/>
              <a:buAutoNum type="alphaLcPeriod"/>
              <a:defRPr/>
            </a:pPr>
            <a:r>
              <a:rPr lang="en-US" sz="2400" dirty="0" smtClean="0"/>
              <a:t>Resident’s </a:t>
            </a:r>
            <a:r>
              <a:rPr lang="en-US" sz="2400" dirty="0"/>
              <a:t>request </a:t>
            </a:r>
            <a:r>
              <a:rPr lang="en-US" sz="2400" dirty="0" smtClean="0"/>
              <a:t>for end-of-life</a:t>
            </a:r>
            <a:endParaRPr lang="en-US" sz="2400" dirty="0"/>
          </a:p>
          <a:p>
            <a:pPr marL="979077" lvl="1" indent="-522102" fontAlgn="auto">
              <a:lnSpc>
                <a:spcPct val="150000"/>
              </a:lnSpc>
              <a:spcBef>
                <a:spcPts val="422"/>
              </a:spcBef>
              <a:spcAft>
                <a:spcPts val="0"/>
              </a:spcAft>
              <a:buFont typeface="+mj-lt"/>
              <a:buAutoNum type="alphaLcPeriod"/>
              <a:defRPr/>
            </a:pPr>
            <a:r>
              <a:rPr lang="en-US" sz="2400" dirty="0"/>
              <a:t>Transferred from hospital with catheter</a:t>
            </a:r>
          </a:p>
        </p:txBody>
      </p:sp>
      <p:sp>
        <p:nvSpPr>
          <p:cNvPr id="7" name="Slide Number Placeholder 3"/>
          <p:cNvSpPr>
            <a:spLocks noGrp="1"/>
          </p:cNvSpPr>
          <p:nvPr>
            <p:ph type="sldNum" sz="quarter" idx="12"/>
          </p:nvPr>
        </p:nvSpPr>
        <p:spPr>
          <a:xfrm>
            <a:off x="6815797" y="6368877"/>
            <a:ext cx="2133600" cy="365125"/>
          </a:xfrm>
        </p:spPr>
        <p:txBody>
          <a:bodyPr/>
          <a:lstStyle/>
          <a:p>
            <a:r>
              <a:rPr lang="en-US" dirty="0" smtClean="0"/>
              <a:t> </a:t>
            </a:r>
            <a:r>
              <a:rPr lang="en-US" dirty="0"/>
              <a:t> Catheter Insertion │ 5</a:t>
            </a:r>
          </a:p>
        </p:txBody>
      </p:sp>
    </p:spTree>
    <p:extLst>
      <p:ext uri="{BB962C8B-B14F-4D97-AF65-F5344CB8AC3E}">
        <p14:creationId xmlns:p14="http://schemas.microsoft.com/office/powerpoint/2010/main" val="3794684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AHRQ SAFETY PROGRAM FOR LONG-TERM CARE: HAIs/CAUTI</a:t>
            </a:r>
          </a:p>
        </p:txBody>
      </p:sp>
      <p:pic>
        <p:nvPicPr>
          <p:cNvPr id="6" name="Picture 2" descr="Section of AHRQ poster showing approrpriate indications for a urinary cathe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009" y="3288280"/>
            <a:ext cx="3963982" cy="2997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txBox="1">
            <a:spLocks/>
          </p:cNvSpPr>
          <p:nvPr/>
        </p:nvSpPr>
        <p:spPr>
          <a:xfrm>
            <a:off x="0" y="200859"/>
            <a:ext cx="9144000" cy="100584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b="1" i="0" u="none" kern="1200">
                <a:solidFill>
                  <a:schemeClr val="bg1"/>
                </a:solidFill>
                <a:latin typeface="+mj-lt"/>
                <a:ea typeface="+mj-ea"/>
                <a:cs typeface="+mj-cs"/>
              </a:defRPr>
            </a:lvl1pPr>
          </a:lstStyle>
          <a:p>
            <a:r>
              <a:rPr lang="en-US" altLang="en-US" sz="3200" dirty="0" smtClean="0">
                <a:cs typeface="Arial" charset="0"/>
                <a:sym typeface="Times New Roman" pitchFamily="18" charset="0"/>
              </a:rPr>
              <a:t>Preparing to Place an Indwelling Urinary Catheter</a:t>
            </a:r>
          </a:p>
        </p:txBody>
      </p:sp>
      <p:sp>
        <p:nvSpPr>
          <p:cNvPr id="8" name="Content Placeholder 4"/>
          <p:cNvSpPr txBox="1">
            <a:spLocks/>
          </p:cNvSpPr>
          <p:nvPr/>
        </p:nvSpPr>
        <p:spPr>
          <a:xfrm>
            <a:off x="457200" y="1302457"/>
            <a:ext cx="8229600" cy="4983163"/>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altLang="en-US" sz="2400" dirty="0" smtClean="0"/>
              <a:t>Review the doctor’s order and verify that the catheter is clinically indicated</a:t>
            </a:r>
          </a:p>
          <a:p>
            <a:pPr>
              <a:spcBef>
                <a:spcPts val="0"/>
              </a:spcBef>
            </a:pPr>
            <a:r>
              <a:rPr lang="en-US" altLang="en-US" sz="2400" dirty="0" smtClean="0"/>
              <a:t>Gather your catheter insertion kit and other supplies</a:t>
            </a:r>
          </a:p>
          <a:p>
            <a:pPr>
              <a:spcBef>
                <a:spcPts val="0"/>
              </a:spcBef>
            </a:pPr>
            <a:r>
              <a:rPr lang="en-US" altLang="en-US" sz="2400" dirty="0" smtClean="0"/>
              <a:t>Use the buddy system—get a second pair of hands to help!</a:t>
            </a:r>
          </a:p>
        </p:txBody>
      </p:sp>
      <p:sp>
        <p:nvSpPr>
          <p:cNvPr id="9" name="Oval 8"/>
          <p:cNvSpPr/>
          <p:nvPr/>
        </p:nvSpPr>
        <p:spPr>
          <a:xfrm rot="20842411">
            <a:off x="3484556" y="3620704"/>
            <a:ext cx="915988" cy="167005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 name="Oval 9"/>
          <p:cNvSpPr/>
          <p:nvPr/>
        </p:nvSpPr>
        <p:spPr>
          <a:xfrm rot="1312526">
            <a:off x="5361389" y="3821004"/>
            <a:ext cx="914400" cy="167005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1" name="Slide Number Placeholder 3"/>
          <p:cNvSpPr>
            <a:spLocks noGrp="1"/>
          </p:cNvSpPr>
          <p:nvPr>
            <p:ph type="sldNum" sz="quarter" idx="12"/>
          </p:nvPr>
        </p:nvSpPr>
        <p:spPr>
          <a:xfrm>
            <a:off x="6815797" y="6368877"/>
            <a:ext cx="2133600" cy="365125"/>
          </a:xfrm>
        </p:spPr>
        <p:txBody>
          <a:bodyPr/>
          <a:lstStyle/>
          <a:p>
            <a:r>
              <a:rPr lang="en-US" dirty="0"/>
              <a:t> Catheter Insertion │ 6</a:t>
            </a:r>
          </a:p>
        </p:txBody>
      </p:sp>
    </p:spTree>
    <p:extLst>
      <p:ext uri="{BB962C8B-B14F-4D97-AF65-F5344CB8AC3E}">
        <p14:creationId xmlns:p14="http://schemas.microsoft.com/office/powerpoint/2010/main" val="4015855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AHRQ SAFETY PROGRAM FOR LONG-TERM CARE: HAIs/CAUTI</a:t>
            </a:r>
          </a:p>
        </p:txBody>
      </p:sp>
      <p:sp>
        <p:nvSpPr>
          <p:cNvPr id="6" name="Title 1"/>
          <p:cNvSpPr txBox="1">
            <a:spLocks/>
          </p:cNvSpPr>
          <p:nvPr/>
        </p:nvSpPr>
        <p:spPr>
          <a:xfrm>
            <a:off x="457200" y="320097"/>
            <a:ext cx="8229600" cy="79216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b="1" i="0" u="none" kern="1200">
                <a:solidFill>
                  <a:schemeClr val="bg1"/>
                </a:solidFill>
                <a:latin typeface="+mj-lt"/>
                <a:ea typeface="+mj-ea"/>
                <a:cs typeface="+mj-cs"/>
              </a:defRPr>
            </a:lvl1pPr>
          </a:lstStyle>
          <a:p>
            <a:r>
              <a:rPr lang="en-US" altLang="en-US" sz="4000" dirty="0" smtClean="0">
                <a:cs typeface="Arial" charset="0"/>
                <a:sym typeface="Times New Roman" pitchFamily="18" charset="0"/>
              </a:rPr>
              <a:t>Catheter Insertion Kit Contents</a:t>
            </a:r>
            <a:r>
              <a:rPr lang="en-US" altLang="en-US" sz="4000" baseline="30000" dirty="0" smtClean="0">
                <a:cs typeface="Arial" charset="0"/>
                <a:sym typeface="Times New Roman" pitchFamily="18" charset="0"/>
              </a:rPr>
              <a:t>3</a:t>
            </a:r>
            <a:endParaRPr lang="en-US" altLang="en-US" sz="4000" dirty="0" smtClean="0">
              <a:cs typeface="Arial" charset="0"/>
              <a:sym typeface="Times New Roman" pitchFamily="18" charset="0"/>
            </a:endParaRPr>
          </a:p>
        </p:txBody>
      </p:sp>
      <p:sp>
        <p:nvSpPr>
          <p:cNvPr id="7" name="Content Placeholder 4"/>
          <p:cNvSpPr txBox="1">
            <a:spLocks/>
          </p:cNvSpPr>
          <p:nvPr/>
        </p:nvSpPr>
        <p:spPr>
          <a:xfrm>
            <a:off x="457200" y="160020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34000"/>
              </a:lnSpc>
              <a:spcBef>
                <a:spcPts val="0"/>
              </a:spcBef>
              <a:spcAft>
                <a:spcPts val="600"/>
              </a:spcAft>
            </a:pPr>
            <a:r>
              <a:rPr lang="en-US" altLang="en-US" sz="2400" dirty="0" smtClean="0">
                <a:ea typeface="ＭＳ Ｐゴシック" pitchFamily="34" charset="-128"/>
                <a:sym typeface="Arial" charset="0"/>
              </a:rPr>
              <a:t>Drape with opening, sterile gloves</a:t>
            </a:r>
          </a:p>
          <a:p>
            <a:pPr>
              <a:lnSpc>
                <a:spcPct val="134000"/>
              </a:lnSpc>
              <a:spcBef>
                <a:spcPts val="0"/>
              </a:spcBef>
              <a:spcAft>
                <a:spcPts val="600"/>
              </a:spcAft>
            </a:pPr>
            <a:r>
              <a:rPr lang="en-US" altLang="en-US" sz="2400" dirty="0" smtClean="0">
                <a:ea typeface="ＭＳ Ｐゴシック" pitchFamily="34" charset="-128"/>
                <a:sym typeface="Arial" charset="0"/>
              </a:rPr>
              <a:t>Antiseptic solution for periurethral cleaning before insertion, swabs and tongs to use for applying antiseptic solution</a:t>
            </a:r>
          </a:p>
          <a:p>
            <a:pPr>
              <a:lnSpc>
                <a:spcPct val="134000"/>
              </a:lnSpc>
              <a:spcBef>
                <a:spcPts val="0"/>
              </a:spcBef>
              <a:spcAft>
                <a:spcPts val="600"/>
              </a:spcAft>
            </a:pPr>
            <a:r>
              <a:rPr lang="en-US" altLang="en-US" sz="2400" dirty="0" smtClean="0">
                <a:ea typeface="ＭＳ Ｐゴシック" pitchFamily="34" charset="-128"/>
                <a:sym typeface="Arial" charset="0"/>
              </a:rPr>
              <a:t>Single-use packet of lubricant </a:t>
            </a:r>
          </a:p>
          <a:p>
            <a:pPr>
              <a:lnSpc>
                <a:spcPct val="134000"/>
              </a:lnSpc>
              <a:spcBef>
                <a:spcPts val="0"/>
              </a:spcBef>
              <a:spcAft>
                <a:spcPts val="600"/>
              </a:spcAft>
            </a:pPr>
            <a:r>
              <a:rPr lang="en-US" altLang="en-US" sz="2400" dirty="0" smtClean="0">
                <a:ea typeface="ＭＳ Ｐゴシック" pitchFamily="34" charset="-128"/>
                <a:sym typeface="Arial" charset="0"/>
              </a:rPr>
              <a:t>Single-use dose of topical lidocaine jelly</a:t>
            </a:r>
          </a:p>
          <a:p>
            <a:pPr>
              <a:lnSpc>
                <a:spcPct val="134000"/>
              </a:lnSpc>
              <a:spcBef>
                <a:spcPts val="0"/>
              </a:spcBef>
              <a:spcAft>
                <a:spcPts val="600"/>
              </a:spcAft>
            </a:pPr>
            <a:r>
              <a:rPr lang="en-US" altLang="en-US" sz="2400" dirty="0" smtClean="0">
                <a:ea typeface="ＭＳ Ｐゴシック" pitchFamily="34" charset="-128"/>
                <a:sym typeface="Arial" charset="0"/>
              </a:rPr>
              <a:t>Sterile urinary catheter, of smallest size effective for patient (14 or 16 French) connected to tubing and bag</a:t>
            </a:r>
          </a:p>
          <a:p>
            <a:pPr>
              <a:lnSpc>
                <a:spcPct val="134000"/>
              </a:lnSpc>
              <a:spcBef>
                <a:spcPts val="0"/>
              </a:spcBef>
              <a:spcAft>
                <a:spcPts val="600"/>
              </a:spcAft>
            </a:pPr>
            <a:r>
              <a:rPr lang="en-US" altLang="en-US" sz="2400" dirty="0" smtClean="0">
                <a:ea typeface="ＭＳ Ｐゴシック" pitchFamily="34" charset="-128"/>
                <a:sym typeface="Arial" charset="0"/>
              </a:rPr>
              <a:t>Catheter securing device</a:t>
            </a:r>
          </a:p>
        </p:txBody>
      </p:sp>
      <p:sp>
        <p:nvSpPr>
          <p:cNvPr id="8" name="Slide Number Placeholder 1"/>
          <p:cNvSpPr txBox="1">
            <a:spLocks/>
          </p:cNvSpPr>
          <p:nvPr/>
        </p:nvSpPr>
        <p:spPr>
          <a:xfrm>
            <a:off x="6858000" y="6416675"/>
            <a:ext cx="2133600" cy="365125"/>
          </a:xfrm>
          <a:prstGeom prst="rect">
            <a:avLst/>
          </a:prstGeom>
        </p:spPr>
        <p:txBody>
          <a:bodyPr vert="horz" lIns="91440" tIns="45720" rIns="91440" bIns="45720" rtlCol="0" anchor="ctr"/>
          <a:lstStyle>
            <a:defPPr>
              <a:defRPr lang="en-US"/>
            </a:defPPr>
            <a:lvl1pPr marL="0" marR="0" indent="0" algn="l" defTabSz="914400" rtl="0" eaLnBrk="1" fontAlgn="auto" latinLnBrk="0" hangingPunct="1">
              <a:lnSpc>
                <a:spcPct val="100000"/>
              </a:lnSpc>
              <a:spcBef>
                <a:spcPts val="0"/>
              </a:spcBef>
              <a:spcAft>
                <a:spcPts val="0"/>
              </a:spcAft>
              <a:buClrTx/>
              <a:buSzTx/>
              <a:buFontTx/>
              <a:buNone/>
              <a:tabLst/>
              <a:defRPr sz="11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prstClr val="black">
                  <a:tint val="75000"/>
                </a:prstClr>
              </a:solidFill>
            </a:endParaRPr>
          </a:p>
        </p:txBody>
      </p:sp>
      <p:sp>
        <p:nvSpPr>
          <p:cNvPr id="9" name="Slide Number Placeholder 3"/>
          <p:cNvSpPr>
            <a:spLocks noGrp="1"/>
          </p:cNvSpPr>
          <p:nvPr>
            <p:ph type="sldNum" sz="quarter" idx="12"/>
          </p:nvPr>
        </p:nvSpPr>
        <p:spPr>
          <a:xfrm>
            <a:off x="6815797" y="6368877"/>
            <a:ext cx="2133600" cy="365125"/>
          </a:xfrm>
        </p:spPr>
        <p:txBody>
          <a:bodyPr/>
          <a:lstStyle/>
          <a:p>
            <a:r>
              <a:rPr lang="en-US" dirty="0" smtClean="0"/>
              <a:t> </a:t>
            </a:r>
            <a:r>
              <a:rPr lang="en-US" dirty="0"/>
              <a:t> Catheter Insertion │ 7</a:t>
            </a:r>
          </a:p>
        </p:txBody>
      </p:sp>
    </p:spTree>
    <p:extLst>
      <p:ext uri="{BB962C8B-B14F-4D97-AF65-F5344CB8AC3E}">
        <p14:creationId xmlns:p14="http://schemas.microsoft.com/office/powerpoint/2010/main" val="829030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r>
              <a:rPr lang="en-US" altLang="en-US" sz="3600" dirty="0" smtClean="0">
                <a:cs typeface="Arial" charset="0"/>
                <a:sym typeface="Times New Roman" pitchFamily="18" charset="0"/>
              </a:rPr>
              <a:t>Prepping for Catheter Insertion Procedure</a:t>
            </a:r>
            <a:r>
              <a:rPr lang="en-US" altLang="en-US" baseline="30000" dirty="0" smtClean="0">
                <a:cs typeface="Arial" charset="0"/>
                <a:sym typeface="Times New Roman" pitchFamily="18" charset="0"/>
              </a:rPr>
              <a:t>3</a:t>
            </a:r>
            <a:endParaRPr lang="en-US" altLang="en-US" sz="3600" dirty="0" smtClean="0">
              <a:cs typeface="Arial" charset="0"/>
              <a:sym typeface="Times New Roman" pitchFamily="18" charset="0"/>
            </a:endParaRPr>
          </a:p>
        </p:txBody>
      </p:sp>
      <p:sp>
        <p:nvSpPr>
          <p:cNvPr id="7" name="Content Placeholder 4"/>
          <p:cNvSpPr>
            <a:spLocks noGrp="1"/>
          </p:cNvSpPr>
          <p:nvPr>
            <p:ph idx="1"/>
          </p:nvPr>
        </p:nvSpPr>
        <p:spPr>
          <a:xfrm>
            <a:off x="628650" y="1503123"/>
            <a:ext cx="8286750" cy="4673840"/>
          </a:xfrm>
        </p:spPr>
        <p:txBody>
          <a:bodyPr>
            <a:noAutofit/>
          </a:bodyPr>
          <a:lstStyle/>
          <a:p>
            <a:pPr>
              <a:spcBef>
                <a:spcPts val="0"/>
              </a:spcBef>
              <a:spcAft>
                <a:spcPts val="600"/>
              </a:spcAft>
              <a:buFont typeface="Arial" charset="0"/>
              <a:buChar char="•"/>
            </a:pPr>
            <a:r>
              <a:rPr lang="en-US" altLang="en-US" sz="2400" dirty="0" smtClean="0">
                <a:ea typeface="ＭＳ Ｐゴシック" pitchFamily="34" charset="-128"/>
                <a:sym typeface="Arial" charset="0"/>
              </a:rPr>
              <a:t>Cleanse hands and don gloves</a:t>
            </a:r>
          </a:p>
          <a:p>
            <a:pPr>
              <a:spcBef>
                <a:spcPts val="0"/>
              </a:spcBef>
              <a:spcAft>
                <a:spcPts val="600"/>
              </a:spcAft>
              <a:buFont typeface="Arial" charset="0"/>
              <a:buChar char="•"/>
            </a:pPr>
            <a:r>
              <a:rPr lang="en-US" altLang="en-US" sz="2400" dirty="0" smtClean="0">
                <a:ea typeface="ＭＳ Ｐゴシック" pitchFamily="34" charset="-128"/>
                <a:sym typeface="Arial" charset="0"/>
              </a:rPr>
              <a:t>Get your buddy to help at the bedside</a:t>
            </a:r>
          </a:p>
          <a:p>
            <a:pPr>
              <a:spcBef>
                <a:spcPts val="0"/>
              </a:spcBef>
              <a:spcAft>
                <a:spcPts val="600"/>
              </a:spcAft>
              <a:buFont typeface="Arial" charset="0"/>
              <a:buChar char="•"/>
            </a:pPr>
            <a:r>
              <a:rPr lang="en-US" altLang="en-US" sz="2400" dirty="0" smtClean="0">
                <a:ea typeface="ＭＳ Ｐゴシック" pitchFamily="34" charset="-128"/>
                <a:sym typeface="Arial" charset="0"/>
              </a:rPr>
              <a:t>Place resident in the supine position</a:t>
            </a:r>
          </a:p>
          <a:p>
            <a:pPr>
              <a:spcBef>
                <a:spcPts val="0"/>
              </a:spcBef>
              <a:spcAft>
                <a:spcPts val="600"/>
              </a:spcAft>
              <a:buFont typeface="Arial" charset="0"/>
              <a:buChar char="•"/>
            </a:pPr>
            <a:r>
              <a:rPr lang="en-US" altLang="en-US" sz="2400" dirty="0" smtClean="0">
                <a:ea typeface="ＭＳ Ｐゴシック" pitchFamily="34" charset="-128"/>
                <a:sym typeface="Arial" charset="0"/>
              </a:rPr>
              <a:t>For a female—apply topical lidocaine jelly if needed for comfort</a:t>
            </a:r>
          </a:p>
          <a:p>
            <a:pPr>
              <a:spcBef>
                <a:spcPts val="0"/>
              </a:spcBef>
              <a:spcAft>
                <a:spcPts val="600"/>
              </a:spcAft>
              <a:buFont typeface="Arial" charset="0"/>
              <a:buChar char="•"/>
            </a:pPr>
            <a:r>
              <a:rPr lang="en-US" altLang="en-US" sz="2400" dirty="0" smtClean="0">
                <a:ea typeface="ＭＳ Ｐゴシック" pitchFamily="34" charset="-128"/>
                <a:sym typeface="Arial" charset="0"/>
              </a:rPr>
              <a:t>For a male—if uncircumcised, retract foreskin. Inject 10-15 mL of topical lidocaine into urethral meatus; gently pinch tip of penis for several minutes to retain lidocaine</a:t>
            </a:r>
          </a:p>
          <a:p>
            <a:pPr>
              <a:spcBef>
                <a:spcPts val="0"/>
              </a:spcBef>
              <a:spcAft>
                <a:spcPts val="600"/>
              </a:spcAft>
              <a:buFont typeface="Arial" charset="0"/>
              <a:buChar char="•"/>
            </a:pPr>
            <a:r>
              <a:rPr lang="en-US" altLang="en-US" sz="2400" dirty="0" smtClean="0">
                <a:ea typeface="ＭＳ Ｐゴシック" pitchFamily="34" charset="-128"/>
                <a:sym typeface="Arial" charset="0"/>
              </a:rPr>
              <a:t>Inspect catheter kit and remove it from its outer packaging to form a sterile field</a:t>
            </a:r>
          </a:p>
          <a:p>
            <a:pPr>
              <a:spcBef>
                <a:spcPts val="0"/>
              </a:spcBef>
              <a:spcAft>
                <a:spcPts val="600"/>
              </a:spcAft>
              <a:buFont typeface="Arial" charset="0"/>
              <a:buChar char="•"/>
            </a:pPr>
            <a:r>
              <a:rPr lang="en-US" altLang="en-US" sz="2400" dirty="0" smtClean="0">
                <a:ea typeface="ＭＳ Ｐゴシック" pitchFamily="34" charset="-128"/>
                <a:sym typeface="Arial" charset="0"/>
              </a:rPr>
              <a:t>Remove gloves and wash hands!</a:t>
            </a:r>
          </a:p>
        </p:txBody>
      </p:sp>
      <p:sp>
        <p:nvSpPr>
          <p:cNvPr id="4" name="Date Placeholder 3"/>
          <p:cNvSpPr>
            <a:spLocks noGrp="1"/>
          </p:cNvSpPr>
          <p:nvPr>
            <p:ph type="dt" sz="half" idx="10"/>
          </p:nvPr>
        </p:nvSpPr>
        <p:spPr/>
        <p:txBody>
          <a:bodyPr/>
          <a:lstStyle/>
          <a:p>
            <a:r>
              <a:rPr lang="en-US" dirty="0" smtClean="0"/>
              <a:t>AHRQ SAFETY PROGRAM FOR LONG-TERM CARE: HAIs/CAUTI</a:t>
            </a:r>
          </a:p>
        </p:txBody>
      </p:sp>
      <p:sp>
        <p:nvSpPr>
          <p:cNvPr id="10" name="Slide Number Placeholder 3"/>
          <p:cNvSpPr>
            <a:spLocks noGrp="1"/>
          </p:cNvSpPr>
          <p:nvPr>
            <p:ph type="sldNum" sz="quarter" idx="12"/>
          </p:nvPr>
        </p:nvSpPr>
        <p:spPr/>
        <p:txBody>
          <a:bodyPr/>
          <a:lstStyle/>
          <a:p>
            <a:r>
              <a:rPr lang="en-US" dirty="0"/>
              <a:t> Catheter Insertion │ 8</a:t>
            </a:r>
          </a:p>
        </p:txBody>
      </p:sp>
      <p:sp>
        <p:nvSpPr>
          <p:cNvPr id="8" name="Slide Number Placeholder 1"/>
          <p:cNvSpPr txBox="1">
            <a:spLocks/>
          </p:cNvSpPr>
          <p:nvPr/>
        </p:nvSpPr>
        <p:spPr>
          <a:xfrm>
            <a:off x="6858000" y="6416675"/>
            <a:ext cx="2133600" cy="365125"/>
          </a:xfrm>
          <a:prstGeom prst="rect">
            <a:avLst/>
          </a:prstGeom>
        </p:spPr>
        <p:txBody>
          <a:bodyPr vert="horz" lIns="91440" tIns="45720" rIns="91440" bIns="45720" rtlCol="0" anchor="ctr"/>
          <a:lstStyle>
            <a:defPPr>
              <a:defRPr lang="en-US"/>
            </a:defPPr>
            <a:lvl1pPr marL="0" marR="0" indent="0" algn="l" defTabSz="914400" rtl="0" eaLnBrk="1" fontAlgn="auto" latinLnBrk="0" hangingPunct="1">
              <a:lnSpc>
                <a:spcPct val="100000"/>
              </a:lnSpc>
              <a:spcBef>
                <a:spcPts val="0"/>
              </a:spcBef>
              <a:spcAft>
                <a:spcPts val="0"/>
              </a:spcAft>
              <a:buClrTx/>
              <a:buSzTx/>
              <a:buFontTx/>
              <a:buNone/>
              <a:tabLst/>
              <a:defRPr sz="11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1273815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AHRQ SAFETY PROGRAM FOR LONG-TERM CARE: HAIs/CAUTI</a:t>
            </a:r>
          </a:p>
        </p:txBody>
      </p:sp>
      <p:sp>
        <p:nvSpPr>
          <p:cNvPr id="6" name="Title 1"/>
          <p:cNvSpPr>
            <a:spLocks noGrp="1"/>
          </p:cNvSpPr>
          <p:nvPr>
            <p:ph type="title"/>
          </p:nvPr>
        </p:nvSpPr>
        <p:spPr>
          <a:xfrm>
            <a:off x="457200" y="274638"/>
            <a:ext cx="8229600" cy="866806"/>
          </a:xfrm>
        </p:spPr>
        <p:txBody>
          <a:bodyPr rtlCol="0">
            <a:noAutofit/>
          </a:bodyPr>
          <a:lstStyle/>
          <a:p>
            <a:pPr>
              <a:defRPr/>
            </a:pPr>
            <a:r>
              <a:rPr lang="en-US" altLang="en-US" dirty="0" smtClean="0">
                <a:sym typeface="Times New Roman" panose="02020603050405020304" pitchFamily="18" charset="0"/>
              </a:rPr>
              <a:t>Hygiene and Standard Precautions</a:t>
            </a:r>
            <a:br>
              <a:rPr lang="en-US" altLang="en-US" dirty="0" smtClean="0">
                <a:sym typeface="Times New Roman" panose="02020603050405020304" pitchFamily="18" charset="0"/>
              </a:rPr>
            </a:br>
            <a:r>
              <a:rPr lang="en-US" altLang="en-US" sz="3200" dirty="0" smtClean="0">
                <a:sym typeface="Times New Roman" panose="02020603050405020304" pitchFamily="18" charset="0"/>
              </a:rPr>
              <a:t>Catheter Insertion Procedure</a:t>
            </a:r>
            <a:r>
              <a:rPr lang="en-US" altLang="en-US" sz="3200" baseline="30000" dirty="0" smtClean="0">
                <a:cs typeface="Arial" charset="0"/>
                <a:sym typeface="Times New Roman" pitchFamily="18" charset="0"/>
              </a:rPr>
              <a:t>2,3</a:t>
            </a:r>
            <a:endParaRPr lang="en-US" altLang="en-US" sz="3200" dirty="0" smtClean="0">
              <a:sym typeface="Times New Roman" panose="02020603050405020304" pitchFamily="18" charset="0"/>
            </a:endParaRPr>
          </a:p>
        </p:txBody>
      </p:sp>
      <p:pic>
        <p:nvPicPr>
          <p:cNvPr id="7" name="Content Placeholder 1" descr="hands washing with soap"/>
          <p:cNvPicPr>
            <a:picLocks noGrp="1" noChangeAspect="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522068" y="1434052"/>
            <a:ext cx="1824038" cy="2052638"/>
          </a:xfrm>
        </p:spPr>
      </p:pic>
      <p:sp>
        <p:nvSpPr>
          <p:cNvPr id="8" name="Content Placeholder 2"/>
          <p:cNvSpPr txBox="1">
            <a:spLocks/>
          </p:cNvSpPr>
          <p:nvPr/>
        </p:nvSpPr>
        <p:spPr>
          <a:xfrm>
            <a:off x="628650" y="1509712"/>
            <a:ext cx="4644808" cy="4906963"/>
          </a:xfrm>
          <a:prstGeom prst="rect">
            <a:avLst/>
          </a:prstGeom>
        </p:spPr>
        <p:txBody>
          <a:bodyP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600"/>
              </a:spcAft>
            </a:pPr>
            <a:r>
              <a:rPr lang="en-US" altLang="en-US" sz="2600" dirty="0" smtClean="0"/>
              <a:t>Don sterile gloves</a:t>
            </a:r>
          </a:p>
          <a:p>
            <a:pPr>
              <a:spcBef>
                <a:spcPts val="0"/>
              </a:spcBef>
              <a:spcAft>
                <a:spcPts val="600"/>
              </a:spcAft>
            </a:pPr>
            <a:r>
              <a:rPr lang="en-US" altLang="en-US" sz="2600" dirty="0" smtClean="0"/>
              <a:t>Cover resident’s lower abdomen and upper thighs with dignity cover</a:t>
            </a:r>
          </a:p>
          <a:p>
            <a:pPr>
              <a:spcBef>
                <a:spcPts val="0"/>
              </a:spcBef>
            </a:pPr>
            <a:r>
              <a:rPr lang="en-US" altLang="en-US" sz="2600" dirty="0" smtClean="0"/>
              <a:t>Organize contents of tray on sterile field</a:t>
            </a:r>
          </a:p>
          <a:p>
            <a:pPr lvl="1">
              <a:spcBef>
                <a:spcPts val="0"/>
              </a:spcBef>
            </a:pPr>
            <a:r>
              <a:rPr lang="en-US" altLang="en-US" dirty="0" smtClean="0"/>
              <a:t>Pour antiseptic solution over swabs in tray compartment</a:t>
            </a:r>
          </a:p>
          <a:p>
            <a:pPr lvl="1">
              <a:spcBef>
                <a:spcPts val="0"/>
              </a:spcBef>
            </a:pPr>
            <a:r>
              <a:rPr lang="en-US" altLang="en-US" dirty="0" smtClean="0"/>
              <a:t>Squeeze sterile catheter lubricant onto tray</a:t>
            </a:r>
          </a:p>
        </p:txBody>
      </p:sp>
      <p:pic>
        <p:nvPicPr>
          <p:cNvPr id="9" name="Picture 2" descr="glov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2068" y="3779298"/>
            <a:ext cx="2991963"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lide Number Placeholder 3"/>
          <p:cNvSpPr>
            <a:spLocks noGrp="1"/>
          </p:cNvSpPr>
          <p:nvPr>
            <p:ph type="sldNum" sz="quarter" idx="12"/>
          </p:nvPr>
        </p:nvSpPr>
        <p:spPr>
          <a:xfrm>
            <a:off x="6815797" y="6368877"/>
            <a:ext cx="2133600" cy="365125"/>
          </a:xfrm>
        </p:spPr>
        <p:txBody>
          <a:bodyPr/>
          <a:lstStyle/>
          <a:p>
            <a:r>
              <a:rPr lang="en-US" dirty="0" smtClean="0"/>
              <a:t> </a:t>
            </a:r>
            <a:r>
              <a:rPr lang="en-US" dirty="0"/>
              <a:t> Catheter Insertion │ 9</a:t>
            </a:r>
          </a:p>
        </p:txBody>
      </p:sp>
    </p:spTree>
    <p:extLst>
      <p:ext uri="{BB962C8B-B14F-4D97-AF65-F5344CB8AC3E}">
        <p14:creationId xmlns:p14="http://schemas.microsoft.com/office/powerpoint/2010/main" val="9854043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8&quot; unique_id=&quot;10053&quot;&gt;&lt;/object&gt;&lt;object type=&quot;2&quot; unique_id=&quot;10054&quot;&gt;&lt;object type=&quot;3&quot; unique_id=&quot;10055&quot;&gt;&lt;property id=&quot;20148&quot; value=&quot;5&quot;/&gt;&lt;property id=&quot;20300&quot; value=&quot;Slide 1 - &amp;quot;Urinary Catheter Types and  Being Part of the Insertion Team&amp;quot;&quot;/&gt;&lt;property id=&quot;20307&quot; value=&quot;256&quot;/&gt;&lt;/object&gt;&lt;object type=&quot;3&quot; unique_id=&quot;10056&quot;&gt;&lt;property id=&quot;20148&quot; value=&quot;5&quot;/&gt;&lt;property id=&quot;20300&quot; value=&quot;Slide 2 - &amp;quot;Learning Objectives&amp;quot;&quot;/&gt;&lt;property id=&quot;20307&quot; value=&quot;257&quot;/&gt;&lt;/object&gt;&lt;object type=&quot;3&quot; unique_id=&quot;10057&quot;&gt;&lt;property id=&quot;20148&quot; value=&quot;5&quot;/&gt;&lt;property id=&quot;20300&quot; value=&quot;Slide 3 - &amp;quot;Indwelling Urinary Catheters1&amp;quot;&quot;/&gt;&lt;property id=&quot;20307&quot; value=&quot;258&quot;/&gt;&lt;/object&gt;&lt;object type=&quot;3&quot; unique_id=&quot;10058&quot;&gt;&lt;property id=&quot;20148&quot; value=&quot;5&quot;/&gt;&lt;property id=&quot;20300&quot; value=&quot;Slide 4 - &amp;quot;Alternative Catheter Types&amp;quot;&quot;/&gt;&lt;property id=&quot;20307&quot; value=&quot;259&quot;/&gt;&lt;/object&gt;&lt;object type=&quot;3&quot; unique_id=&quot;10059&quot;&gt;&lt;property id=&quot;20148&quot; value=&quot;5&quot;/&gt;&lt;property id=&quot;20300&quot; value=&quot;Slide 5 - &amp;quot;Quiz2&amp;quot;&quot;/&gt;&lt;property id=&quot;20307&quot; value=&quot;260&quot;/&gt;&lt;/object&gt;&lt;object type=&quot;3&quot; unique_id=&quot;10060&quot;&gt;&lt;property id=&quot;20148&quot; value=&quot;5&quot;/&gt;&lt;property id=&quot;20300&quot; value=&quot;Slide 6&quot;/&gt;&lt;property id=&quot;20307&quot; value=&quot;261&quot;/&gt;&lt;/object&gt;&lt;object type=&quot;3&quot; unique_id=&quot;10061&quot;&gt;&lt;property id=&quot;20148&quot; value=&quot;5&quot;/&gt;&lt;property id=&quot;20300&quot; value=&quot;Slide 7&quot;/&gt;&lt;property id=&quot;20307&quot; value=&quot;262&quot;/&gt;&lt;/object&gt;&lt;object type=&quot;3&quot; unique_id=&quot;10062&quot;&gt;&lt;property id=&quot;20148&quot; value=&quot;5&quot;/&gt;&lt;property id=&quot;20300&quot; value=&quot;Slide 8 - &amp;quot;Prepping for Catheter Insertion Procedure3&amp;quot;&quot;/&gt;&lt;property id=&quot;20307&quot; value=&quot;263&quot;/&gt;&lt;/object&gt;&lt;object type=&quot;3&quot; unique_id=&quot;10063&quot;&gt;&lt;property id=&quot;20148&quot; value=&quot;5&quot;/&gt;&lt;property id=&quot;20300&quot; value=&quot;Slide 9 - &amp;quot;Hygiene and Standard Precautions Catheter Insertion Procedure2,3&amp;quot;&quot;/&gt;&lt;property id=&quot;20307&quot; value=&quot;264&quot;/&gt;&lt;/object&gt;&lt;object type=&quot;3&quot; unique_id=&quot;10064&quot;&gt;&lt;property id=&quot;20148&quot; value=&quot;5&quot;/&gt;&lt;property id=&quot;20300&quot; value=&quot;Slide 10 - &amp;quot;Male Catheter Insertion Procedure&amp;quot;&quot;/&gt;&lt;property id=&quot;20307&quot; value=&quot;265&quot;/&gt;&lt;/object&gt;&lt;object type=&quot;3&quot; unique_id=&quot;10065&quot;&gt;&lt;property id=&quot;20148&quot; value=&quot;5&quot;/&gt;&lt;property id=&quot;20300&quot; value=&quot;Slide 11 - &amp;quot;Female Catheter Insertion Procedure&amp;quot;&quot;/&gt;&lt;property id=&quot;20307&quot; value=&quot;266&quot;/&gt;&lt;/object&gt;&lt;object type=&quot;3&quot; unique_id=&quot;10066&quot;&gt;&lt;property id=&quot;20148&quot; value=&quot;5&quot;/&gt;&lt;property id=&quot;20300&quot; value=&quot;Slide 12 - &amp;quot;Securing Drainage Bag&amp;quot;&quot;/&gt;&lt;property id=&quot;20307&quot; value=&quot;267&quot;/&gt;&lt;/object&gt;&lt;object type=&quot;3&quot; unique_id=&quot;10067&quot;&gt;&lt;property id=&quot;20148&quot; value=&quot;5&quot;/&gt;&lt;property id=&quot;20300&quot; value=&quot;Slide 13 - &amp;quot;Insertion Avoiding Common Mistakes4&amp;quot;&quot;/&gt;&lt;property id=&quot;20307&quot; value=&quot;268&quot;/&gt;&lt;/object&gt;&lt;object type=&quot;3&quot; unique_id=&quot;10248&quot;&gt;&lt;property id=&quot;20148&quot; value=&quot;5&quot;/&gt;&lt;property id=&quot;20300&quot; value=&quot;Slide 14 - &amp;quot;References&amp;quot;&quot;/&gt;&lt;property id=&quot;20307&quot; value=&quot;269&quot;/&gt;&lt;/objec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1" id="{CE01E98F-E6EB-4F66-B99D-D97F5CC95E96}" vid="{CBDA153F-01FB-4FFF-9157-2BA05E26EE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HAI-LTC</Template>
  <TotalTime>311</TotalTime>
  <Words>3033</Words>
  <Application>Microsoft Office PowerPoint</Application>
  <PresentationFormat>On-screen Show (4:3)</PresentationFormat>
  <Paragraphs>220</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Urinary Catheter Types and  Being Part of the Insertion Team</vt:lpstr>
      <vt:lpstr>Learning Objectives</vt:lpstr>
      <vt:lpstr>Indwelling Urinary Catheters1</vt:lpstr>
      <vt:lpstr>Alternative Catheter Types</vt:lpstr>
      <vt:lpstr>Quiz2</vt:lpstr>
      <vt:lpstr>PowerPoint Presentation</vt:lpstr>
      <vt:lpstr>PowerPoint Presentation</vt:lpstr>
      <vt:lpstr>Prepping for Catheter Insertion Procedure3</vt:lpstr>
      <vt:lpstr>Hygiene and Standard Precautions Catheter Insertion Procedure2,3</vt:lpstr>
      <vt:lpstr>Male Catheter Insertion Procedure</vt:lpstr>
      <vt:lpstr>Female Catheter Insertion Procedure</vt:lpstr>
      <vt:lpstr>Securing Drainage Bag</vt:lpstr>
      <vt:lpstr>Insertion Avoiding Common Mistakes4</vt:lpstr>
      <vt:lpstr>References</vt:lpstr>
    </vt:vector>
  </TitlesOfParts>
  <Company>American Hospital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Catheter Types and Being Part of the Insertion Team</dc:title>
  <dc:creator>Kim, Julie</dc:creator>
  <cp:lastModifiedBy>Chris Heidenrich OCKT</cp:lastModifiedBy>
  <cp:revision>35</cp:revision>
  <dcterms:created xsi:type="dcterms:W3CDTF">2016-05-31T14:27:45Z</dcterms:created>
  <dcterms:modified xsi:type="dcterms:W3CDTF">2017-02-08T19:48:47Z</dcterms:modified>
</cp:coreProperties>
</file>