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theme/themeOverride1.xml" ContentType="application/vnd.openxmlformats-officedocument.themeOverride+xml"/>
  <Override PartName="/ppt/charts/chart3.xml" ContentType="application/vnd.openxmlformats-officedocument.drawingml.chart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4115" r:id="rId5"/>
  </p:sldMasterIdLst>
  <p:notesMasterIdLst>
    <p:notesMasterId r:id="rId23"/>
  </p:notesMasterIdLst>
  <p:handoutMasterIdLst>
    <p:handoutMasterId r:id="rId24"/>
  </p:handoutMasterIdLst>
  <p:sldIdLst>
    <p:sldId id="283" r:id="rId6"/>
    <p:sldId id="258" r:id="rId7"/>
    <p:sldId id="291" r:id="rId8"/>
    <p:sldId id="309" r:id="rId9"/>
    <p:sldId id="303" r:id="rId10"/>
    <p:sldId id="307" r:id="rId11"/>
    <p:sldId id="298" r:id="rId12"/>
    <p:sldId id="305" r:id="rId13"/>
    <p:sldId id="310" r:id="rId14"/>
    <p:sldId id="292" r:id="rId15"/>
    <p:sldId id="293" r:id="rId16"/>
    <p:sldId id="301" r:id="rId17"/>
    <p:sldId id="280" r:id="rId18"/>
    <p:sldId id="296" r:id="rId19"/>
    <p:sldId id="297" r:id="rId20"/>
    <p:sldId id="308" r:id="rId21"/>
    <p:sldId id="300" r:id="rId22"/>
  </p:sldIdLst>
  <p:sldSz cx="9144000" cy="6858000" type="screen4x3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rgbClr val="000099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rgbClr val="000099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rgbClr val="000099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rgbClr val="000099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rgbClr val="000099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rgbClr val="000099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rgbClr val="000099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rgbClr val="000099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rgbClr val="000099"/>
        </a:solidFill>
        <a:latin typeface="Arial" charset="0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Doreen Bonnett" initials="DMB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prnWhat="handouts6" frameSlides="1"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FF00"/>
    <a:srgbClr val="000099"/>
    <a:srgbClr val="FF0000"/>
    <a:srgbClr val="990000"/>
    <a:srgbClr val="FFFF00"/>
    <a:srgbClr val="3366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2696" autoAdjust="0"/>
    <p:restoredTop sz="74825" autoAdjust="0"/>
  </p:normalViewPr>
  <p:slideViewPr>
    <p:cSldViewPr>
      <p:cViewPr>
        <p:scale>
          <a:sx n="90" d="100"/>
          <a:sy n="90" d="100"/>
        </p:scale>
        <p:origin x="-708" y="-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93" d="100"/>
        <a:sy n="93" d="100"/>
      </p:scale>
      <p:origin x="0" y="256"/>
    </p:cViewPr>
  </p:sorterViewPr>
  <p:notesViewPr>
    <p:cSldViewPr>
      <p:cViewPr>
        <p:scale>
          <a:sx n="100" d="100"/>
          <a:sy n="100" d="100"/>
        </p:scale>
        <p:origin x="-1584" y="336"/>
      </p:cViewPr>
      <p:guideLst>
        <p:guide orient="horz" pos="2928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slide" Target="slides/slide8.xml"/><Relationship Id="rId18" Type="http://schemas.openxmlformats.org/officeDocument/2006/relationships/slide" Target="slides/slide13.xml"/><Relationship Id="rId26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slide" Target="slides/slide16.xml"/><Relationship Id="rId7" Type="http://schemas.openxmlformats.org/officeDocument/2006/relationships/slide" Target="slides/slide2.xml"/><Relationship Id="rId12" Type="http://schemas.openxmlformats.org/officeDocument/2006/relationships/slide" Target="slides/slide7.xml"/><Relationship Id="rId17" Type="http://schemas.openxmlformats.org/officeDocument/2006/relationships/slide" Target="slides/slide12.xml"/><Relationship Id="rId25" Type="http://schemas.openxmlformats.org/officeDocument/2006/relationships/commentAuthors" Target="commentAuthors.xml"/><Relationship Id="rId2" Type="http://schemas.openxmlformats.org/officeDocument/2006/relationships/customXml" Target="../customXml/item2.xml"/><Relationship Id="rId16" Type="http://schemas.openxmlformats.org/officeDocument/2006/relationships/slide" Target="slides/slide11.xml"/><Relationship Id="rId20" Type="http://schemas.openxmlformats.org/officeDocument/2006/relationships/slide" Target="slides/slide15.xml"/><Relationship Id="rId29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24" Type="http://schemas.openxmlformats.org/officeDocument/2006/relationships/handoutMaster" Target="handoutMasters/handoutMaster1.xml"/><Relationship Id="rId5" Type="http://schemas.openxmlformats.org/officeDocument/2006/relationships/slideMaster" Target="slideMasters/slideMaster1.xml"/><Relationship Id="rId15" Type="http://schemas.openxmlformats.org/officeDocument/2006/relationships/slide" Target="slides/slide10.xml"/><Relationship Id="rId23" Type="http://schemas.openxmlformats.org/officeDocument/2006/relationships/notesMaster" Target="notesMasters/notesMaster1.xml"/><Relationship Id="rId28" Type="http://schemas.openxmlformats.org/officeDocument/2006/relationships/theme" Target="theme/theme1.xml"/><Relationship Id="rId10" Type="http://schemas.openxmlformats.org/officeDocument/2006/relationships/slide" Target="slides/slide5.xml"/><Relationship Id="rId19" Type="http://schemas.openxmlformats.org/officeDocument/2006/relationships/slide" Target="slides/slide14.xml"/><Relationship Id="rId4" Type="http://schemas.openxmlformats.org/officeDocument/2006/relationships/customXml" Target="../customXml/item4.xml"/><Relationship Id="rId9" Type="http://schemas.openxmlformats.org/officeDocument/2006/relationships/slide" Target="slides/slide4.xml"/><Relationship Id="rId14" Type="http://schemas.openxmlformats.org/officeDocument/2006/relationships/slide" Target="slides/slide9.xml"/><Relationship Id="rId22" Type="http://schemas.openxmlformats.org/officeDocument/2006/relationships/slide" Target="slides/slide17.xml"/><Relationship Id="rId27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carmstro\Desktop\AHRQ%20Toolkit\PDI%20Toolkit\b3a_chartsforpresentations_for%20AHRQ.xlsx" TargetMode="External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oleObject" Target="../embeddings/oleObject1.bin"/><Relationship Id="rId1" Type="http://schemas.openxmlformats.org/officeDocument/2006/relationships/themeOverride" Target="../theme/themeOverride1.xm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https://teamspace.rand.org/health/qi-toolkit/PDI%20Toolkit/PDI%20Tools%20for%20Post-Evaluation%20Update/b3a_pdi_chartsforpresentations_postEvalUpdate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200"/>
            </a:pPr>
            <a:r>
              <a:rPr lang="en-US" sz="1200"/>
              <a:t>Examining Observed Rates of </a:t>
            </a:r>
            <a:r>
              <a:rPr lang="en-US" sz="1200">
                <a:solidFill>
                  <a:srgbClr val="FF0000"/>
                </a:solidFill>
              </a:rPr>
              <a:t>Neonatal Blood Stream Infection Rate (NQI 3)</a:t>
            </a:r>
          </a:p>
        </c:rich>
      </c:tx>
      <c:layout>
        <c:manualLayout>
          <c:xMode val="edge"/>
          <c:yMode val="edge"/>
          <c:x val="0.168285077218012"/>
          <c:y val="3.3678838004191497E-2"/>
        </c:manualLayout>
      </c:layout>
      <c:overlay val="0"/>
    </c:title>
    <c:autoTitleDeleted val="0"/>
    <c:plotArea>
      <c:layout>
        <c:manualLayout>
          <c:layoutTarget val="inner"/>
          <c:xMode val="edge"/>
          <c:yMode val="edge"/>
          <c:x val="0.113400636832622"/>
          <c:y val="0.181347150259068"/>
          <c:w val="0.86394721036046096"/>
          <c:h val="0.70207253886010401"/>
        </c:manualLayout>
      </c:layout>
      <c:barChart>
        <c:barDir val="col"/>
        <c:grouping val="clustered"/>
        <c:varyColors val="0"/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43772160"/>
        <c:axId val="43868160"/>
      </c:barChart>
      <c:catAx>
        <c:axId val="4377216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 rot="-2700000" vert="horz"/>
          <a:lstStyle/>
          <a:p>
            <a:pPr>
              <a:defRPr/>
            </a:pPr>
            <a:endParaRPr lang="en-US"/>
          </a:p>
        </c:txPr>
        <c:crossAx val="43868160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43868160"/>
        <c:scaling>
          <c:orientation val="minMax"/>
        </c:scaling>
        <c:delete val="0"/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en-US"/>
                  <a:t>Per 1,000 Cases</a:t>
                </a:r>
              </a:p>
            </c:rich>
          </c:tx>
          <c:layout>
            <c:manualLayout>
              <c:xMode val="edge"/>
              <c:yMode val="edge"/>
              <c:x val="1.0859724039197299E-2"/>
              <c:y val="0.3552502032963760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txPr>
          <a:bodyPr rot="0" vert="horz"/>
          <a:lstStyle/>
          <a:p>
            <a:pPr>
              <a:defRPr/>
            </a:pPr>
            <a:endParaRPr lang="en-US"/>
          </a:p>
        </c:txPr>
        <c:crossAx val="43772160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title>
      <c:tx>
        <c:rich>
          <a:bodyPr/>
          <a:lstStyle/>
          <a:p>
            <a:pPr>
              <a:defRPr sz="1200"/>
            </a:pPr>
            <a:r>
              <a:rPr lang="en-US" sz="1200" dirty="0"/>
              <a:t>Examining Observed Rates of </a:t>
            </a:r>
            <a:r>
              <a:rPr lang="en-US" sz="1200" dirty="0">
                <a:solidFill>
                  <a:srgbClr val="FF0000"/>
                </a:solidFill>
              </a:rPr>
              <a:t>Neonatal Blood Stream Infection Rate (NQI 3)</a:t>
            </a:r>
          </a:p>
        </c:rich>
      </c:tx>
      <c:layout>
        <c:manualLayout>
          <c:xMode val="edge"/>
          <c:yMode val="edge"/>
          <c:x val="0.168285077218012"/>
          <c:y val="3.3678838004191497E-2"/>
        </c:manualLayout>
      </c:layout>
      <c:overlay val="0"/>
    </c:title>
    <c:autoTitleDeleted val="0"/>
    <c:plotArea>
      <c:layout>
        <c:manualLayout>
          <c:layoutTarget val="inner"/>
          <c:xMode val="edge"/>
          <c:yMode val="edge"/>
          <c:x val="0.113400636832622"/>
          <c:y val="0.181347150259068"/>
          <c:w val="0.86394721036046096"/>
          <c:h val="0.70207253886010401"/>
        </c:manualLayout>
      </c:layout>
      <c:barChart>
        <c:barDir val="col"/>
        <c:grouping val="clustered"/>
        <c:varyColors val="0"/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43883520"/>
        <c:axId val="43901696"/>
      </c:barChart>
      <c:catAx>
        <c:axId val="4388352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 rot="-2700000" vert="horz"/>
          <a:lstStyle/>
          <a:p>
            <a:pPr>
              <a:defRPr/>
            </a:pPr>
            <a:endParaRPr lang="en-US"/>
          </a:p>
        </c:txPr>
        <c:crossAx val="43901696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43901696"/>
        <c:scaling>
          <c:orientation val="minMax"/>
        </c:scaling>
        <c:delete val="0"/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en-US"/>
                  <a:t>Per 1,000 Cases</a:t>
                </a:r>
              </a:p>
            </c:rich>
          </c:tx>
          <c:layout>
            <c:manualLayout>
              <c:xMode val="edge"/>
              <c:yMode val="edge"/>
              <c:x val="1.0859724039197299E-2"/>
              <c:y val="0.3552502032963760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txPr>
          <a:bodyPr rot="0" vert="horz"/>
          <a:lstStyle/>
          <a:p>
            <a:pPr>
              <a:defRPr/>
            </a:pPr>
            <a:endParaRPr lang="en-US"/>
          </a:p>
        </c:txPr>
        <c:crossAx val="43883520"/>
        <c:crosses val="autoZero"/>
        <c:crossBetween val="between"/>
      </c:valAx>
    </c:plotArea>
    <c:plotVisOnly val="1"/>
    <c:dispBlanksAs val="gap"/>
    <c:showDLblsOverMax val="0"/>
  </c:chart>
  <c:externalData r:id="rId2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200"/>
            </a:pPr>
            <a:r>
              <a:rPr lang="en-US" sz="1200"/>
              <a:t>Examining Observed Rates of </a:t>
            </a:r>
            <a:r>
              <a:rPr lang="en-US" sz="1200">
                <a:solidFill>
                  <a:srgbClr val="FF0000"/>
                </a:solidFill>
              </a:rPr>
              <a:t>Neonatal Blood Stream Infection Rate (NQI 03)</a:t>
            </a:r>
          </a:p>
        </c:rich>
      </c:tx>
      <c:layout>
        <c:manualLayout>
          <c:xMode val="edge"/>
          <c:yMode val="edge"/>
          <c:x val="0.168285077218012"/>
          <c:y val="3.3678838004191497E-2"/>
        </c:manualLayout>
      </c:layout>
      <c:overlay val="0"/>
    </c:title>
    <c:autoTitleDeleted val="0"/>
    <c:plotArea>
      <c:layout>
        <c:manualLayout>
          <c:layoutTarget val="inner"/>
          <c:xMode val="edge"/>
          <c:yMode val="edge"/>
          <c:x val="0.113400636832622"/>
          <c:y val="0.181347150259068"/>
          <c:w val="0.86394721036046096"/>
          <c:h val="0.70207253886010401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'trend-observed'!$C$5</c:f>
              <c:strCache>
                <c:ptCount val="1"/>
                <c:pt idx="0">
                  <c:v>Observed Rate</c:v>
                </c:pt>
              </c:strCache>
            </c:strRef>
          </c:tx>
          <c:invertIfNegative val="0"/>
          <c:cat>
            <c:numRef>
              <c:f>'trend-observed'!$B$6:$B$16</c:f>
              <c:numCache>
                <c:formatCode>General</c:formatCode>
                <c:ptCount val="11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  <c:pt idx="3">
                  <c:v>2009</c:v>
                </c:pt>
                <c:pt idx="4">
                  <c:v>2010</c:v>
                </c:pt>
                <c:pt idx="5">
                  <c:v>2011</c:v>
                </c:pt>
                <c:pt idx="6">
                  <c:v>2012</c:v>
                </c:pt>
                <c:pt idx="7">
                  <c:v>2013</c:v>
                </c:pt>
                <c:pt idx="8">
                  <c:v>2014</c:v>
                </c:pt>
                <c:pt idx="9">
                  <c:v>2015</c:v>
                </c:pt>
                <c:pt idx="10">
                  <c:v>2016</c:v>
                </c:pt>
              </c:numCache>
            </c:numRef>
          </c:cat>
          <c:val>
            <c:numRef>
              <c:f>'trend-observed'!$C$6:$C$16</c:f>
              <c:numCache>
                <c:formatCode>General</c:formatCode>
                <c:ptCount val="11"/>
                <c:pt idx="2">
                  <c:v>4.8710999999999997E-2</c:v>
                </c:pt>
                <c:pt idx="3">
                  <c:v>4.6154000000000001E-2</c:v>
                </c:pt>
                <c:pt idx="4">
                  <c:v>5.5E-2</c:v>
                </c:pt>
                <c:pt idx="5">
                  <c:v>4.2042000000000003E-2</c:v>
                </c:pt>
                <c:pt idx="6">
                  <c:v>3.7499999999999999E-2</c:v>
                </c:pt>
                <c:pt idx="7">
                  <c:v>2.9850999999999999E-2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45163264"/>
        <c:axId val="45164800"/>
      </c:barChart>
      <c:catAx>
        <c:axId val="4516326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 rot="-2700000" vert="horz"/>
          <a:lstStyle/>
          <a:p>
            <a:pPr>
              <a:defRPr/>
            </a:pPr>
            <a:endParaRPr lang="en-US"/>
          </a:p>
        </c:txPr>
        <c:crossAx val="45164800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45164800"/>
        <c:scaling>
          <c:orientation val="minMax"/>
        </c:scaling>
        <c:delete val="0"/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en-US"/>
                  <a:t>Per 1,000 Cases</a:t>
                </a:r>
              </a:p>
            </c:rich>
          </c:tx>
          <c:layout>
            <c:manualLayout>
              <c:xMode val="edge"/>
              <c:yMode val="edge"/>
              <c:x val="1.0859724039197299E-2"/>
              <c:y val="0.3552502032963760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txPr>
          <a:bodyPr rot="0" vert="horz"/>
          <a:lstStyle/>
          <a:p>
            <a:pPr>
              <a:defRPr/>
            </a:pPr>
            <a:endParaRPr lang="en-US"/>
          </a:p>
        </c:txPr>
        <c:crossAx val="45163264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t" anchorCtr="0" compatLnSpc="1">
            <a:prstTxWarp prst="textNoShape">
              <a:avLst/>
            </a:prstTxWarp>
          </a:bodyPr>
          <a:lstStyle>
            <a:lvl1pPr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925" y="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t" anchorCtr="0" compatLnSpc="1">
            <a:prstTxWarp prst="textNoShape">
              <a:avLst/>
            </a:prstTxWarp>
          </a:bodyPr>
          <a:lstStyle>
            <a:lvl1pPr algn="r"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9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285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b" anchorCtr="0" compatLnSpc="1">
            <a:prstTxWarp prst="textNoShape">
              <a:avLst/>
            </a:prstTxWarp>
          </a:bodyPr>
          <a:lstStyle>
            <a:lvl1pPr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9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925" y="883285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b" anchorCtr="0" compatLnSpc="1">
            <a:prstTxWarp prst="textNoShape">
              <a:avLst/>
            </a:prstTxWarp>
          </a:bodyPr>
          <a:lstStyle>
            <a:lvl1pPr algn="r"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fld id="{144DA68B-8006-4A2A-ACF8-4887C90A646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1430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t" anchorCtr="0" compatLnSpc="1">
            <a:prstTxWarp prst="textNoShape">
              <a:avLst/>
            </a:prstTxWarp>
          </a:bodyPr>
          <a:lstStyle>
            <a:lvl1pPr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925" y="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t" anchorCtr="0" compatLnSpc="1">
            <a:prstTxWarp prst="textNoShape">
              <a:avLst/>
            </a:prstTxWarp>
          </a:bodyPr>
          <a:lstStyle>
            <a:lvl1pPr algn="r"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94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1100" y="698500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819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5038" y="4416425"/>
            <a:ext cx="5140325" cy="4181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819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3285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b" anchorCtr="0" compatLnSpc="1">
            <a:prstTxWarp prst="textNoShape">
              <a:avLst/>
            </a:prstTxWarp>
          </a:bodyPr>
          <a:lstStyle>
            <a:lvl1pPr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19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925" y="883285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b" anchorCtr="0" compatLnSpc="1">
            <a:prstTxWarp prst="textNoShape">
              <a:avLst/>
            </a:prstTxWarp>
          </a:bodyPr>
          <a:lstStyle>
            <a:lvl1pPr algn="r"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fld id="{FCB28EC8-B74B-40EA-81C8-0B5F3ABA037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5684053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dirty="0" smtClean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>
          <a:xfrm>
            <a:off x="152400" y="4416426"/>
            <a:ext cx="6629400" cy="4651375"/>
          </a:xfrm>
        </p:spPr>
        <p:txBody>
          <a:bodyPr>
            <a:normAutofit fontScale="55000" lnSpcReduction="20000"/>
          </a:bodyPr>
          <a:lstStyle/>
          <a:p>
            <a:r>
              <a:rPr lang="en-US" sz="1200" kern="120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This list may be provided as a handout.</a:t>
            </a:r>
          </a:p>
          <a:p>
            <a:r>
              <a:rPr lang="en-US" sz="1200" kern="120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 </a:t>
            </a:r>
          </a:p>
          <a:p>
            <a:pPr>
              <a:defRPr/>
            </a:pPr>
            <a:r>
              <a:rPr lang="en-US" dirty="0" smtClean="0"/>
              <a:t>For</a:t>
            </a:r>
            <a:r>
              <a:rPr lang="en-US" baseline="0" dirty="0" smtClean="0"/>
              <a:t> </a:t>
            </a:r>
            <a:r>
              <a:rPr lang="en-US" baseline="0" dirty="0" smtClean="0"/>
              <a:t>more information about the AHRQ PDIs, see Tool A.1a (PDI fact sheet).</a:t>
            </a:r>
          </a:p>
          <a:p>
            <a:pPr>
              <a:defRPr/>
            </a:pPr>
            <a:endParaRPr lang="en-US" baseline="0" dirty="0" smtClean="0"/>
          </a:p>
          <a:p>
            <a:pPr>
              <a:defRPr/>
            </a:pPr>
            <a:r>
              <a:rPr lang="en-US" b="1" dirty="0" smtClean="0"/>
              <a:t>List of PDIs:</a:t>
            </a:r>
          </a:p>
          <a:p>
            <a:pPr>
              <a:defRPr/>
            </a:pPr>
            <a:r>
              <a:rPr lang="en-US" dirty="0" smtClean="0"/>
              <a:t>NQI 01 Neonatal Iatrogenic Pneumothorax Rate</a:t>
            </a:r>
          </a:p>
          <a:p>
            <a:pPr>
              <a:defRPr/>
            </a:pPr>
            <a:r>
              <a:rPr lang="en-US" dirty="0" smtClean="0"/>
              <a:t>NQI 02 Neonatal Mortality Rate</a:t>
            </a:r>
          </a:p>
          <a:p>
            <a:pPr>
              <a:defRPr/>
            </a:pPr>
            <a:r>
              <a:rPr lang="en-US" dirty="0" smtClean="0"/>
              <a:t>NQI 03 Neonatal Blood Stream Infection Rate</a:t>
            </a:r>
          </a:p>
          <a:p>
            <a:pPr>
              <a:defRPr/>
            </a:pPr>
            <a:r>
              <a:rPr lang="en-US" dirty="0" smtClean="0"/>
              <a:t>PDI 01 Accidental Puncture or Laceration Rate</a:t>
            </a:r>
          </a:p>
          <a:p>
            <a:pPr>
              <a:defRPr/>
            </a:pPr>
            <a:r>
              <a:rPr lang="en-US" dirty="0" smtClean="0"/>
              <a:t>PDI 02 Pressure Ulcer Rate</a:t>
            </a:r>
          </a:p>
          <a:p>
            <a:pPr>
              <a:defRPr/>
            </a:pPr>
            <a:r>
              <a:rPr lang="en-US" dirty="0" smtClean="0"/>
              <a:t>PDI 03 Retained Surgical Item or </a:t>
            </a:r>
            <a:r>
              <a:rPr lang="en-US" dirty="0" err="1" smtClean="0"/>
              <a:t>Unretrieved</a:t>
            </a:r>
            <a:r>
              <a:rPr lang="en-US" dirty="0" smtClean="0"/>
              <a:t> Device Fragment Count</a:t>
            </a:r>
          </a:p>
          <a:p>
            <a:pPr>
              <a:defRPr/>
            </a:pPr>
            <a:r>
              <a:rPr lang="en-US" dirty="0" smtClean="0"/>
              <a:t>PDI 05 Iatrogenic Pneumothorax Rate</a:t>
            </a:r>
          </a:p>
          <a:p>
            <a:pPr>
              <a:defRPr/>
            </a:pPr>
            <a:r>
              <a:rPr lang="en-US" dirty="0" smtClean="0"/>
              <a:t>PDI 06 RACHS-1 Pediatric Heart Surgery Mortality Rate</a:t>
            </a:r>
          </a:p>
          <a:p>
            <a:pPr>
              <a:defRPr/>
            </a:pPr>
            <a:r>
              <a:rPr lang="en-US" dirty="0" smtClean="0"/>
              <a:t>PDI 07 RACHS-1 Pediatric Heart Surgery Volume</a:t>
            </a:r>
          </a:p>
          <a:p>
            <a:pPr>
              <a:defRPr/>
            </a:pPr>
            <a:r>
              <a:rPr lang="en-US" dirty="0" smtClean="0"/>
              <a:t>PDI 08 Perioperative Hemorrhage or Hematoma Rate</a:t>
            </a:r>
          </a:p>
          <a:p>
            <a:pPr>
              <a:defRPr/>
            </a:pPr>
            <a:r>
              <a:rPr lang="en-US" dirty="0" smtClean="0"/>
              <a:t>PDI 09 Postoperative Respiratory Failure Rate</a:t>
            </a:r>
          </a:p>
          <a:p>
            <a:pPr>
              <a:defRPr/>
            </a:pPr>
            <a:r>
              <a:rPr lang="en-US" dirty="0" smtClean="0"/>
              <a:t>PDI 10 Postoperative Sepsis Rate</a:t>
            </a:r>
          </a:p>
          <a:p>
            <a:pPr>
              <a:defRPr/>
            </a:pPr>
            <a:r>
              <a:rPr lang="en-US" dirty="0" smtClean="0"/>
              <a:t>PDI 11 Postoperative Wound Dehiscence Rate</a:t>
            </a:r>
          </a:p>
          <a:p>
            <a:pPr>
              <a:defRPr/>
            </a:pPr>
            <a:r>
              <a:rPr lang="en-US" dirty="0" smtClean="0"/>
              <a:t>PDI 12 Central Venous Catheter-Related Blood Stream Infection Rate</a:t>
            </a:r>
          </a:p>
          <a:p>
            <a:pPr>
              <a:defRPr/>
            </a:pPr>
            <a:r>
              <a:rPr lang="en-US" dirty="0" smtClean="0"/>
              <a:t>PDI 13 Transfusion Reaction Count</a:t>
            </a:r>
          </a:p>
          <a:p>
            <a:pPr>
              <a:defRPr/>
            </a:pPr>
            <a:r>
              <a:rPr lang="en-US" dirty="0" smtClean="0"/>
              <a:t>PDI 18 Urinary Tract Infection Admission Rate</a:t>
            </a:r>
          </a:p>
          <a:p>
            <a:pPr>
              <a:defRPr/>
            </a:pPr>
            <a:r>
              <a:rPr lang="en-US" dirty="0" smtClean="0"/>
              <a:t>PDI 19 Pediatric Safety for Selected Indicators</a:t>
            </a:r>
          </a:p>
          <a:p>
            <a:pPr>
              <a:defRPr/>
            </a:pPr>
            <a:endParaRPr lang="en-US" dirty="0" smtClean="0"/>
          </a:p>
        </p:txBody>
      </p:sp>
      <p:sp>
        <p:nvSpPr>
          <p:cNvPr id="45060" name="Footer Placeholder 3"/>
          <p:cNvSpPr>
            <a:spLocks noGrp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pPr defTabSz="931768"/>
            <a:r>
              <a:rPr lang="en-US" smtClean="0"/>
              <a:t>Prepared by RAND and UHC for AHRQ   Tool A.2</a:t>
            </a:r>
          </a:p>
        </p:txBody>
      </p:sp>
      <p:sp>
        <p:nvSpPr>
          <p:cNvPr id="45061" name="Header Placeholder 4"/>
          <p:cNvSpPr>
            <a:spLocks noGrp="1"/>
          </p:cNvSpPr>
          <p:nvPr>
            <p:ph type="hdr" sz="quarter"/>
          </p:nvPr>
        </p:nvSpPr>
        <p:spPr>
          <a:noFill/>
        </p:spPr>
        <p:txBody>
          <a:bodyPr/>
          <a:lstStyle/>
          <a:p>
            <a:pPr defTabSz="931768"/>
            <a:r>
              <a:rPr lang="en-US" smtClean="0"/>
              <a:t>AHRQ Quality Indicators Toolkit</a:t>
            </a: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Consider adding other reasons to improve your scores</a:t>
            </a:r>
            <a:r>
              <a:rPr lang="en-US" baseline="0" dirty="0" smtClean="0"/>
              <a:t> as applicable (e.g., to comply with external mandates; to improve reimbursement for care provided).</a:t>
            </a:r>
          </a:p>
        </p:txBody>
      </p:sp>
    </p:spTree>
    <p:extLst>
      <p:ext uri="{BB962C8B-B14F-4D97-AF65-F5344CB8AC3E}">
        <p14:creationId xmlns:p14="http://schemas.microsoft.com/office/powerpoint/2010/main" val="322725897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908113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b="0" dirty="0" smtClean="0">
                <a:solidFill>
                  <a:srgbClr val="FF0000"/>
                </a:solidFill>
              </a:rPr>
              <a:t>Here is a more specific example</a:t>
            </a:r>
            <a:r>
              <a:rPr lang="en-US" b="0" baseline="0" dirty="0" smtClean="0">
                <a:solidFill>
                  <a:srgbClr val="FF0000"/>
                </a:solidFill>
              </a:rPr>
              <a:t>, with specific information tailored to the example indicator:</a:t>
            </a:r>
          </a:p>
          <a:p>
            <a:endParaRPr lang="en-US" b="0" baseline="0" dirty="0" smtClean="0">
              <a:solidFill>
                <a:srgbClr val="FF0000"/>
              </a:solidFill>
            </a:endParaRPr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b="0" dirty="0" smtClean="0"/>
              <a:t>The indicator that we have chosen,</a:t>
            </a:r>
            <a:r>
              <a:rPr lang="en-US" b="0" baseline="0" dirty="0" smtClean="0">
                <a:solidFill>
                  <a:srgbClr val="FF0000"/>
                </a:solidFill>
              </a:rPr>
              <a:t> Pressure Ulcers (PDI 02)</a:t>
            </a:r>
            <a:r>
              <a:rPr lang="en-US" b="0" dirty="0" smtClean="0">
                <a:solidFill>
                  <a:srgbClr val="FF0000"/>
                </a:solidFill>
              </a:rPr>
              <a:t>, </a:t>
            </a:r>
            <a:r>
              <a:rPr lang="en-US" b="0" dirty="0" smtClean="0"/>
              <a:t>is important to our patients </a:t>
            </a:r>
            <a:r>
              <a:rPr lang="en-US" b="0" u="none" dirty="0" smtClean="0"/>
              <a:t>because improvement on this indicator may reduce:</a:t>
            </a:r>
          </a:p>
          <a:p>
            <a:endParaRPr lang="en-US" sz="1200" b="0" u="sng" kern="1200" dirty="0" smtClean="0">
              <a:solidFill>
                <a:schemeClr val="tx1"/>
              </a:solidFill>
              <a:effectLst/>
              <a:latin typeface="Times New Roman" pitchFamily="18" charset="0"/>
              <a:ea typeface="+mn-ea"/>
              <a:cs typeface="+mn-cs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200" b="0" kern="120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Sepsis,</a:t>
            </a:r>
            <a:r>
              <a:rPr lang="en-US" sz="1200" b="0" kern="1200" baseline="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 c</a:t>
            </a:r>
            <a:r>
              <a:rPr lang="en-US" sz="1200" b="0" kern="120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ellulitis,</a:t>
            </a:r>
            <a:r>
              <a:rPr lang="en-US" sz="1200" b="0" kern="1200" baseline="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 and b</a:t>
            </a:r>
            <a:r>
              <a:rPr lang="en-US" sz="1200" b="0" kern="120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one and joint infections.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200" b="0" kern="120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The need for unnecessary</a:t>
            </a:r>
            <a:r>
              <a:rPr lang="en-US" sz="1200" b="0" kern="1200" baseline="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 debridement and antibiotics.</a:t>
            </a:r>
          </a:p>
          <a:p>
            <a:pPr marL="171450" marR="0" indent="-17145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lang="en-US" sz="1200" b="0" kern="120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Days spent in the hospital.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200" b="0" kern="120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Death.</a:t>
            </a:r>
          </a:p>
          <a:p>
            <a:pPr marL="171450" lvl="0" indent="-171450">
              <a:buFont typeface="Arial" panose="020B0604020202020204" pitchFamily="34" charset="0"/>
              <a:buChar char="•"/>
            </a:pPr>
            <a:endParaRPr lang="en-US" sz="1200" kern="1200" dirty="0" smtClean="0">
              <a:solidFill>
                <a:schemeClr val="tx1"/>
              </a:solidFill>
              <a:effectLst/>
              <a:latin typeface="Times New Roman" pitchFamily="18" charset="0"/>
              <a:ea typeface="+mn-ea"/>
              <a:cs typeface="+mn-cs"/>
            </a:endParaRPr>
          </a:p>
          <a:p>
            <a:endParaRPr lang="en-US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0095903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Adjust</a:t>
            </a:r>
            <a:r>
              <a:rPr lang="en-US" baseline="0" dirty="0" smtClean="0"/>
              <a:t> as needed according to the factors you examined in the prioritization worksheet.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465157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Take the rate </a:t>
            </a:r>
            <a:r>
              <a:rPr lang="en-US" baseline="0" dirty="0" smtClean="0"/>
              <a:t>from the prioritization worksheet tool, C.1. </a:t>
            </a:r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baseline="0" dirty="0" smtClean="0"/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baseline="0" dirty="0" smtClean="0"/>
              <a:t>You may also want to report the number of patients with the adverse event to make it more tangible to your staff.</a:t>
            </a:r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baseline="0" dirty="0" smtClean="0"/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baseline="0" dirty="0" smtClean="0"/>
              <a:t>Instead of “</a:t>
            </a:r>
            <a:r>
              <a:rPr lang="en-US" baseline="0" smtClean="0"/>
              <a:t>national average,” </a:t>
            </a:r>
            <a:r>
              <a:rPr lang="en-US" baseline="0" dirty="0" smtClean="0"/>
              <a:t>you can replace with an average from hospitals comparable to yours (</a:t>
            </a:r>
            <a:r>
              <a:rPr lang="en-US" baseline="0" smtClean="0"/>
              <a:t>e.g., </a:t>
            </a:r>
            <a:r>
              <a:rPr lang="en-US" baseline="0" dirty="0" smtClean="0"/>
              <a:t>freestanding children’s hospitals), or a benchmark if there is one set for your indicator rate.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137588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60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>
                <a:latin typeface="Times New Roman" charset="0"/>
              </a:rPr>
              <a:t>This chart comes from the Excel worksheet,</a:t>
            </a:r>
            <a:r>
              <a:rPr lang="en-US" baseline="0" dirty="0" smtClean="0">
                <a:latin typeface="Times New Roman" charset="0"/>
              </a:rPr>
              <a:t> </a:t>
            </a:r>
            <a:r>
              <a:rPr lang="en-US" dirty="0" smtClean="0">
                <a:latin typeface="Times New Roman" charset="0"/>
              </a:rPr>
              <a:t>T</a:t>
            </a:r>
            <a:r>
              <a:rPr lang="en-US" baseline="0" dirty="0" smtClean="0">
                <a:latin typeface="Times New Roman" charset="0"/>
              </a:rPr>
              <a:t>ool B.3a </a:t>
            </a:r>
            <a:r>
              <a:rPr lang="en-US" dirty="0" smtClean="0">
                <a:latin typeface="Times New Roman" charset="0"/>
              </a:rPr>
              <a:t>(trend-observed tab). </a:t>
            </a:r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>
                <a:latin typeface="Times New Roman" charset="0"/>
              </a:rPr>
              <a:t>Change the title according to your own results.</a:t>
            </a:r>
          </a:p>
          <a:p>
            <a:endParaRPr lang="en-US" dirty="0" smtClean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mtClean="0"/>
              <a:t>See the</a:t>
            </a:r>
            <a:r>
              <a:rPr lang="en-US" baseline="0" smtClean="0"/>
              <a:t> </a:t>
            </a:r>
            <a:r>
              <a:rPr lang="en-US" baseline="0" dirty="0" smtClean="0"/>
              <a:t>barriers section of the prioritization worksheet tool (C.1) for more ideas.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25943122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52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000099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defRPr/>
            </a:pPr>
            <a:endParaRPr lang="en-US" dirty="0"/>
          </a:p>
        </p:txBody>
      </p:sp>
      <p:sp>
        <p:nvSpPr>
          <p:cNvPr id="4" name="AutoShape 253"/>
          <p:cNvSpPr>
            <a:spLocks noChangeArrowheads="1"/>
          </p:cNvSpPr>
          <p:nvPr/>
        </p:nvSpPr>
        <p:spPr bwMode="auto">
          <a:xfrm>
            <a:off x="304800" y="304800"/>
            <a:ext cx="8534400" cy="6248400"/>
          </a:xfrm>
          <a:prstGeom prst="roundRect">
            <a:avLst>
              <a:gd name="adj" fmla="val 4736"/>
            </a:avLst>
          </a:prstGeom>
          <a:solidFill>
            <a:schemeClr val="bg1"/>
          </a:solidFill>
          <a:ln w="25400">
            <a:solidFill>
              <a:srgbClr val="FFC53D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5" name="Slide Number Placeholder 5"/>
          <p:cNvSpPr txBox="1">
            <a:spLocks/>
          </p:cNvSpPr>
          <p:nvPr userDrawn="1"/>
        </p:nvSpPr>
        <p:spPr>
          <a:xfrm>
            <a:off x="152400" y="0"/>
            <a:ext cx="8839200" cy="304800"/>
          </a:xfrm>
          <a:prstGeom prst="rect">
            <a:avLst/>
          </a:prstGeom>
        </p:spPr>
        <p:txBody>
          <a:bodyPr anchor="ctr"/>
          <a:lstStyle>
            <a:lvl1pPr algn="r">
              <a:defRPr sz="800" b="1">
                <a:solidFill>
                  <a:schemeClr val="bg1"/>
                </a:solidFill>
              </a:defRPr>
            </a:lvl1pPr>
          </a:lstStyle>
          <a:p>
            <a:r>
              <a:rPr lang="en-US" sz="800" b="1" kern="1200" dirty="0" smtClean="0">
                <a:solidFill>
                  <a:schemeClr val="bg1"/>
                </a:solidFill>
                <a:effectLst/>
                <a:latin typeface="Arial" charset="0"/>
                <a:ea typeface="+mn-ea"/>
                <a:cs typeface="+mn-cs"/>
              </a:rPr>
              <a:t>Pediatric Toolkit for Using the AHRQ Quality Indicators</a:t>
            </a:r>
          </a:p>
          <a:p>
            <a:r>
              <a:rPr lang="en-US" sz="800" b="1" i="1" kern="1200" dirty="0" smtClean="0">
                <a:solidFill>
                  <a:schemeClr val="bg1"/>
                </a:solidFill>
                <a:effectLst/>
                <a:latin typeface="Arial" charset="0"/>
                <a:ea typeface="+mn-ea"/>
                <a:cs typeface="+mn-cs"/>
              </a:rPr>
              <a:t>How To Improve Hospital Quality and Safety</a:t>
            </a:r>
            <a:endParaRPr lang="en-US" sz="800" b="1" kern="1200" dirty="0">
              <a:solidFill>
                <a:schemeClr val="bg1"/>
              </a:solidFill>
              <a:effectLst/>
              <a:latin typeface="Arial" charset="0"/>
              <a:ea typeface="+mn-ea"/>
              <a:cs typeface="+mn-cs"/>
            </a:endParaRPr>
          </a:p>
        </p:txBody>
      </p:sp>
      <p:sp>
        <p:nvSpPr>
          <p:cNvPr id="6" name="Slide Number Placeholder 5"/>
          <p:cNvSpPr txBox="1">
            <a:spLocks/>
          </p:cNvSpPr>
          <p:nvPr userDrawn="1"/>
        </p:nvSpPr>
        <p:spPr>
          <a:xfrm>
            <a:off x="152400" y="6553200"/>
            <a:ext cx="8686800" cy="304800"/>
          </a:xfrm>
          <a:prstGeom prst="rect">
            <a:avLst/>
          </a:prstGeom>
        </p:spPr>
        <p:txBody>
          <a:bodyPr anchor="ctr"/>
          <a:lstStyle/>
          <a:p>
            <a:pPr algn="r">
              <a:defRPr/>
            </a:pPr>
            <a:r>
              <a:rPr lang="en-US" sz="800" b="1" dirty="0" smtClean="0">
                <a:solidFill>
                  <a:schemeClr val="bg1"/>
                </a:solidFill>
              </a:rPr>
              <a:t>Tool C.3</a:t>
            </a:r>
            <a:r>
              <a:rPr lang="en-US" sz="800" b="1" baseline="0" dirty="0" smtClean="0">
                <a:solidFill>
                  <a:schemeClr val="bg1"/>
                </a:solidFill>
              </a:rPr>
              <a:t>  Slide </a:t>
            </a:r>
            <a:fld id="{F6D5E45E-E902-4E8B-8CA0-67E6E7B2E932}" type="slidenum">
              <a:rPr lang="en-US" sz="800" b="1" baseline="0" smtClean="0">
                <a:solidFill>
                  <a:schemeClr val="bg1"/>
                </a:solidFill>
              </a:rPr>
              <a:t>‹#›</a:t>
            </a:fld>
            <a:endParaRPr lang="en-US" sz="800" b="1" dirty="0">
              <a:solidFill>
                <a:schemeClr val="bg1"/>
              </a:solidFill>
            </a:endParaRPr>
          </a:p>
        </p:txBody>
      </p:sp>
      <p:sp>
        <p:nvSpPr>
          <p:cNvPr id="3326" name="Rectangle 254"/>
          <p:cNvSpPr>
            <a:spLocks noGrp="1" noChangeArrowheads="1"/>
          </p:cNvSpPr>
          <p:nvPr>
            <p:ph type="ctrTitle"/>
          </p:nvPr>
        </p:nvSpPr>
        <p:spPr>
          <a:xfrm>
            <a:off x="684213" y="2284413"/>
            <a:ext cx="7769225" cy="1143000"/>
          </a:xfrm>
        </p:spPr>
        <p:txBody>
          <a:bodyPr/>
          <a:lstStyle>
            <a:lvl1pPr algn="l">
              <a:defRPr sz="44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7" name="Rectangle 499"/>
          <p:cNvSpPr>
            <a:spLocks noGrp="1" noChangeArrowheads="1"/>
          </p:cNvSpPr>
          <p:nvPr>
            <p:ph type="dt" sz="quarter" idx="10"/>
          </p:nvPr>
        </p:nvSpPr>
        <p:spPr bwMode="auto">
          <a:xfrm>
            <a:off x="6937375" y="5027613"/>
            <a:ext cx="1901825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  <p:hf sldNum="0" hdr="0" ft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9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000099"/>
          </a:solidFill>
          <a:ln w="9525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pPr>
              <a:defRPr/>
            </a:pPr>
            <a:endParaRPr lang="en-US" dirty="0"/>
          </a:p>
        </p:txBody>
      </p:sp>
      <p:sp>
        <p:nvSpPr>
          <p:cNvPr id="6" name="AutoShape 10"/>
          <p:cNvSpPr>
            <a:spLocks noChangeArrowheads="1"/>
          </p:cNvSpPr>
          <p:nvPr/>
        </p:nvSpPr>
        <p:spPr bwMode="auto">
          <a:xfrm>
            <a:off x="304800" y="304800"/>
            <a:ext cx="8534400" cy="6248400"/>
          </a:xfrm>
          <a:prstGeom prst="roundRect">
            <a:avLst>
              <a:gd name="adj" fmla="val 4736"/>
            </a:avLst>
          </a:prstGeom>
          <a:solidFill>
            <a:schemeClr val="bg1"/>
          </a:solidFill>
          <a:ln w="25400">
            <a:solidFill>
              <a:srgbClr val="FFC53D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7" name="Slide Number Placeholder 5"/>
          <p:cNvSpPr txBox="1">
            <a:spLocks/>
          </p:cNvSpPr>
          <p:nvPr userDrawn="1"/>
        </p:nvSpPr>
        <p:spPr>
          <a:xfrm>
            <a:off x="152400" y="0"/>
            <a:ext cx="8839200" cy="304800"/>
          </a:xfrm>
          <a:prstGeom prst="rect">
            <a:avLst/>
          </a:prstGeom>
        </p:spPr>
        <p:txBody>
          <a:bodyPr anchor="ctr"/>
          <a:lstStyle>
            <a:lvl1pPr algn="r">
              <a:defRPr sz="800" b="1">
                <a:solidFill>
                  <a:schemeClr val="bg1"/>
                </a:solidFill>
              </a:defRPr>
            </a:lvl1pPr>
          </a:lstStyle>
          <a:p>
            <a:r>
              <a:rPr lang="en-US" sz="800" b="1" kern="1200" dirty="0" smtClean="0">
                <a:solidFill>
                  <a:schemeClr val="bg1"/>
                </a:solidFill>
                <a:effectLst/>
                <a:latin typeface="Arial" charset="0"/>
                <a:ea typeface="+mn-ea"/>
                <a:cs typeface="+mn-cs"/>
              </a:rPr>
              <a:t>Pediatric Toolkit for Using the AHRQ Quality Indicators</a:t>
            </a:r>
          </a:p>
          <a:p>
            <a:r>
              <a:rPr lang="en-US" sz="800" b="1" i="1" kern="1200" dirty="0" smtClean="0">
                <a:solidFill>
                  <a:schemeClr val="bg1"/>
                </a:solidFill>
                <a:effectLst/>
                <a:latin typeface="Arial" charset="0"/>
                <a:ea typeface="+mn-ea"/>
                <a:cs typeface="+mn-cs"/>
              </a:rPr>
              <a:t>How To Improve Hospital Quality and Safety</a:t>
            </a:r>
            <a:endParaRPr lang="en-US" sz="800" b="1" kern="1200" dirty="0">
              <a:solidFill>
                <a:schemeClr val="bg1"/>
              </a:solidFill>
              <a:effectLst/>
              <a:latin typeface="Arial" charset="0"/>
              <a:ea typeface="+mn-ea"/>
              <a:cs typeface="+mn-cs"/>
            </a:endParaRPr>
          </a:p>
        </p:txBody>
      </p:sp>
      <p:sp>
        <p:nvSpPr>
          <p:cNvPr id="8" name="Slide Number Placeholder 5"/>
          <p:cNvSpPr txBox="1">
            <a:spLocks/>
          </p:cNvSpPr>
          <p:nvPr userDrawn="1"/>
        </p:nvSpPr>
        <p:spPr>
          <a:xfrm>
            <a:off x="152400" y="6553200"/>
            <a:ext cx="8686800" cy="304800"/>
          </a:xfrm>
          <a:prstGeom prst="rect">
            <a:avLst/>
          </a:prstGeom>
        </p:spPr>
        <p:txBody>
          <a:bodyPr anchor="ctr"/>
          <a:lstStyle/>
          <a:p>
            <a:pPr algn="r">
              <a:defRPr/>
            </a:pPr>
            <a:r>
              <a:rPr lang="en-US" sz="800" b="1" dirty="0" smtClean="0">
                <a:solidFill>
                  <a:schemeClr val="bg1"/>
                </a:solidFill>
              </a:rPr>
              <a:t>Tool</a:t>
            </a:r>
            <a:r>
              <a:rPr lang="en-US" sz="800" b="1" baseline="0" dirty="0" smtClean="0">
                <a:solidFill>
                  <a:schemeClr val="bg1"/>
                </a:solidFill>
              </a:rPr>
              <a:t> C.3  Slide </a:t>
            </a:r>
            <a:fld id="{87FBF535-BAB9-444E-A3E6-7B0EC08C3FB2}" type="slidenum">
              <a:rPr lang="en-US" sz="800" b="1" baseline="0" smtClean="0">
                <a:solidFill>
                  <a:schemeClr val="bg1"/>
                </a:solidFill>
              </a:rPr>
              <a:t>‹#›</a:t>
            </a:fld>
            <a:endParaRPr lang="en-US" sz="800" b="1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buSzPct val="100000"/>
              <a:defRPr/>
            </a:lvl1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9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000099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defRPr/>
            </a:pPr>
            <a:endParaRPr lang="en-US" dirty="0"/>
          </a:p>
        </p:txBody>
      </p:sp>
      <p:sp>
        <p:nvSpPr>
          <p:cNvPr id="5" name="AutoShape 10"/>
          <p:cNvSpPr>
            <a:spLocks noChangeArrowheads="1"/>
          </p:cNvSpPr>
          <p:nvPr/>
        </p:nvSpPr>
        <p:spPr bwMode="auto">
          <a:xfrm>
            <a:off x="304800" y="304800"/>
            <a:ext cx="8534400" cy="6248400"/>
          </a:xfrm>
          <a:prstGeom prst="roundRect">
            <a:avLst>
              <a:gd name="adj" fmla="val 4736"/>
            </a:avLst>
          </a:prstGeom>
          <a:solidFill>
            <a:schemeClr val="bg1"/>
          </a:solidFill>
          <a:ln w="25400">
            <a:solidFill>
              <a:srgbClr val="FFC53D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 txBox="1">
            <a:spLocks/>
          </p:cNvSpPr>
          <p:nvPr userDrawn="1"/>
        </p:nvSpPr>
        <p:spPr>
          <a:xfrm>
            <a:off x="152400" y="0"/>
            <a:ext cx="8839200" cy="304800"/>
          </a:xfrm>
          <a:prstGeom prst="rect">
            <a:avLst/>
          </a:prstGeom>
        </p:spPr>
        <p:txBody>
          <a:bodyPr anchor="ctr"/>
          <a:lstStyle>
            <a:lvl1pPr algn="r">
              <a:defRPr sz="800" b="1">
                <a:solidFill>
                  <a:schemeClr val="bg1"/>
                </a:solidFill>
              </a:defRPr>
            </a:lvl1pPr>
          </a:lstStyle>
          <a:p>
            <a:r>
              <a:rPr lang="en-US" sz="800" b="1" kern="1200" dirty="0" smtClean="0">
                <a:solidFill>
                  <a:schemeClr val="bg1"/>
                </a:solidFill>
                <a:effectLst/>
                <a:latin typeface="Arial" charset="0"/>
                <a:ea typeface="+mn-ea"/>
                <a:cs typeface="+mn-cs"/>
              </a:rPr>
              <a:t>Pediatric Toolkit for Using the AHRQ Quality Indicators</a:t>
            </a:r>
          </a:p>
          <a:p>
            <a:r>
              <a:rPr lang="en-US" sz="800" b="1" i="1" kern="1200" dirty="0" smtClean="0">
                <a:solidFill>
                  <a:schemeClr val="bg1"/>
                </a:solidFill>
                <a:effectLst/>
                <a:latin typeface="Arial" charset="0"/>
                <a:ea typeface="+mn-ea"/>
                <a:cs typeface="+mn-cs"/>
              </a:rPr>
              <a:t>How To Improve Hospital Quality and Safety</a:t>
            </a:r>
            <a:endParaRPr lang="en-US" sz="800" b="1" kern="1200" dirty="0">
              <a:solidFill>
                <a:schemeClr val="bg1"/>
              </a:solidFill>
              <a:effectLst/>
              <a:latin typeface="Arial" charset="0"/>
              <a:ea typeface="+mn-ea"/>
              <a:cs typeface="+mn-cs"/>
            </a:endParaRPr>
          </a:p>
        </p:txBody>
      </p:sp>
      <p:sp>
        <p:nvSpPr>
          <p:cNvPr id="7" name="Slide Number Placeholder 5"/>
          <p:cNvSpPr txBox="1">
            <a:spLocks/>
          </p:cNvSpPr>
          <p:nvPr userDrawn="1"/>
        </p:nvSpPr>
        <p:spPr>
          <a:xfrm>
            <a:off x="152400" y="6553200"/>
            <a:ext cx="8686800" cy="304800"/>
          </a:xfrm>
          <a:prstGeom prst="rect">
            <a:avLst/>
          </a:prstGeom>
        </p:spPr>
        <p:txBody>
          <a:bodyPr anchor="ctr"/>
          <a:lstStyle>
            <a:lvl1pPr algn="r">
              <a:defRPr sz="800" b="1">
                <a:solidFill>
                  <a:schemeClr val="bg1"/>
                </a:solidFill>
              </a:defRPr>
            </a:lvl1pPr>
          </a:lstStyle>
          <a:p>
            <a:pPr algn="r">
              <a:defRPr/>
            </a:pPr>
            <a:r>
              <a:rPr lang="en-US" dirty="0" smtClean="0"/>
              <a:t>Tool C.3</a:t>
            </a:r>
            <a:r>
              <a:rPr lang="en-US" baseline="0" dirty="0" smtClean="0"/>
              <a:t>  Slide </a:t>
            </a:r>
            <a:fld id="{57B927E4-DE60-4BA3-B6AC-FBC451842882}" type="slidenum">
              <a:rPr lang="en-US" baseline="0" smtClean="0"/>
              <a:t>‹#›</a:t>
            </a:fld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457200"/>
            <a:ext cx="7772400" cy="762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4213" y="1598613"/>
            <a:ext cx="7769225" cy="4344987"/>
          </a:xfrm>
        </p:spPr>
        <p:txBody>
          <a:bodyPr/>
          <a:lstStyle/>
          <a:p>
            <a:pPr lvl="0"/>
            <a:r>
              <a:rPr lang="en-US" noProof="0" dirty="0" smtClean="0"/>
              <a:t>Click icon to add chart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5" name="Rectangle 11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457200"/>
            <a:ext cx="77724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8195" name="Rectangle 12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4213" y="1598613"/>
            <a:ext cx="7769225" cy="4344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04800" y="6553200"/>
            <a:ext cx="8839200" cy="3048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 b="1">
                <a:solidFill>
                  <a:schemeClr val="bg1"/>
                </a:solidFill>
              </a:defRPr>
            </a:lvl1pPr>
          </a:lstStyle>
          <a:p>
            <a:pPr>
              <a:defRPr/>
            </a:pPr>
            <a:r>
              <a:rPr lang="en-US"/>
              <a:t>Prepared by RAND and UHC for AHRQ                                                                                                                                                                                                                      Tool B.3b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128" r:id="rId1"/>
    <p:sldLayoutId id="2147484129" r:id="rId2"/>
    <p:sldLayoutId id="2147484130" r:id="rId3"/>
  </p:sldLayoutIdLst>
  <p:hf hdr="0" ftr="0" dt="0"/>
  <p:txStyles>
    <p:titleStyle>
      <a:lvl1pPr algn="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  <a:ea typeface="+mj-ea"/>
          <a:cs typeface="+mj-cs"/>
        </a:defRPr>
      </a:lvl1pPr>
      <a:lvl2pPr algn="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2pPr>
      <a:lvl3pPr algn="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3pPr>
      <a:lvl4pPr algn="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4pPr>
      <a:lvl5pPr algn="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5pPr>
      <a:lvl6pPr marL="457200" algn="r" rtl="0" eaLnBrk="1" fontAlgn="base" hangingPunct="1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6pPr>
      <a:lvl7pPr marL="914400" algn="r" rtl="0" eaLnBrk="1" fontAlgn="base" hangingPunct="1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7pPr>
      <a:lvl8pPr marL="1371600" algn="r" rtl="0" eaLnBrk="1" fontAlgn="base" hangingPunct="1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8pPr>
      <a:lvl9pPr marL="1828800" algn="r" rtl="0" eaLnBrk="1" fontAlgn="base" hangingPunct="1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rgbClr val="000099"/>
        </a:buClr>
        <a:buSzPct val="65000"/>
        <a:buChar char="•"/>
        <a:defRPr sz="2800">
          <a:solidFill>
            <a:srgbClr val="000099"/>
          </a:solidFill>
          <a:latin typeface="Arial" charset="0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000099"/>
        </a:buClr>
        <a:buSzPct val="65000"/>
        <a:buFont typeface="Times New Roman" charset="0"/>
        <a:buChar char="–"/>
        <a:defRPr sz="2400">
          <a:solidFill>
            <a:srgbClr val="000099"/>
          </a:solidFill>
          <a:latin typeface="Arial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rgbClr val="000099"/>
        </a:buClr>
        <a:buSzPct val="65000"/>
        <a:buFont typeface="Wingdings" charset="2"/>
        <a:buChar char="ü"/>
        <a:defRPr sz="2000">
          <a:solidFill>
            <a:srgbClr val="000099"/>
          </a:solidFill>
          <a:latin typeface="Arial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Times New Roman" pitchFamily="18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Relationship Id="rId5" Type="http://schemas.openxmlformats.org/officeDocument/2006/relationships/chart" Target="../charts/chart3.xml"/><Relationship Id="rId4" Type="http://schemas.openxmlformats.org/officeDocument/2006/relationships/chart" Target="../charts/char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qualityindicators.ahrq.gov/modules/pdi_resources.aspx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qualityindicators.ahrq.gov/FAQs_Support/default.aspx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5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609600" y="1752600"/>
            <a:ext cx="7845425" cy="4572000"/>
          </a:xfrm>
        </p:spPr>
        <p:txBody>
          <a:bodyPr/>
          <a:lstStyle/>
          <a:p>
            <a:r>
              <a:rPr lang="en-US" sz="2000" i="1" dirty="0" smtClean="0"/>
              <a:t>Use this PowerPoint presentation as a template for your presentation to hospital staff. </a:t>
            </a:r>
          </a:p>
          <a:p>
            <a:r>
              <a:rPr lang="en-US" sz="2000" i="1" dirty="0" smtClean="0"/>
              <a:t>Replace the charts with charts that you create with your data (using the Excel workbook in Tool B.3a) and replace the </a:t>
            </a:r>
            <a:r>
              <a:rPr lang="en-US" sz="2000" b="1" i="1" dirty="0" smtClean="0">
                <a:solidFill>
                  <a:srgbClr val="FF0000"/>
                </a:solidFill>
              </a:rPr>
              <a:t>red text</a:t>
            </a:r>
            <a:r>
              <a:rPr lang="en-US" sz="2000" b="1" i="1" dirty="0" smtClean="0"/>
              <a:t> </a:t>
            </a:r>
            <a:r>
              <a:rPr lang="en-US" sz="2000" i="1" dirty="0" smtClean="0"/>
              <a:t>with information relevant to your hospital.</a:t>
            </a:r>
          </a:p>
          <a:p>
            <a:r>
              <a:rPr lang="en-US" sz="2000" i="1" dirty="0" smtClean="0"/>
              <a:t>Modify as needed to suit your hospital – you may wish to delete some slides or sections of slides, and/or add material relevant to your hospital.</a:t>
            </a:r>
          </a:p>
          <a:p>
            <a:r>
              <a:rPr lang="en-US" sz="2000" i="1" dirty="0" smtClean="0"/>
              <a:t>Modify as needed to suit the audience – you may need to tailor for presentations to physicians, nurses, coding staff, or other groups.</a:t>
            </a:r>
            <a:endParaRPr lang="en-US" sz="2000" i="1" dirty="0" smtClean="0">
              <a:solidFill>
                <a:srgbClr val="00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en-US" sz="2000" i="1" dirty="0"/>
              <a:t>As you modify the presentation, consider explicitly addressing any sensitive issues that you know are likely to be on the minds of your front-line staff (e.g</a:t>
            </a:r>
            <a:r>
              <a:rPr lang="en-US" sz="2000" i="1" dirty="0" smtClean="0"/>
              <a:t>., </a:t>
            </a:r>
            <a:r>
              <a:rPr lang="en-US" sz="2000" i="1" dirty="0"/>
              <a:t>time demands of a new </a:t>
            </a:r>
            <a:r>
              <a:rPr lang="en-US" sz="2000" i="1" dirty="0" smtClean="0"/>
              <a:t>intervention).</a:t>
            </a:r>
            <a:endParaRPr lang="en-US" sz="2000" i="1" dirty="0">
              <a:solidFill>
                <a:srgbClr val="00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3314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381000" y="609600"/>
            <a:ext cx="8305800" cy="914400"/>
          </a:xfrm>
          <a:noFill/>
        </p:spPr>
        <p:txBody>
          <a:bodyPr/>
          <a:lstStyle/>
          <a:p>
            <a:pPr algn="ctr"/>
            <a:r>
              <a:rPr lang="en-US" sz="2800" dirty="0" smtClean="0">
                <a:effectLst/>
              </a:rPr>
              <a:t>INSTRUCTIONS FOR USING THIS TOOL </a:t>
            </a:r>
            <a:r>
              <a:rPr lang="en-US" sz="2800" dirty="0" smtClean="0">
                <a:solidFill>
                  <a:srgbClr val="FF0000"/>
                </a:solidFill>
                <a:effectLst/>
              </a:rPr>
              <a:t>DELETE THIS SLIDE BEFORE PRESENTATION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684213" y="1598613"/>
            <a:ext cx="8002587" cy="4344987"/>
          </a:xfrm>
        </p:spPr>
        <p:txBody>
          <a:bodyPr/>
          <a:lstStyle/>
          <a:p>
            <a:r>
              <a:rPr lang="en-US" dirty="0" smtClean="0"/>
              <a:t>We chose to address </a:t>
            </a:r>
            <a:r>
              <a:rPr lang="en-US" dirty="0">
                <a:solidFill>
                  <a:srgbClr val="FF0000"/>
                </a:solidFill>
              </a:rPr>
              <a:t>[this topic] </a:t>
            </a:r>
            <a:r>
              <a:rPr lang="en-US" dirty="0" smtClean="0"/>
              <a:t>based on:</a:t>
            </a:r>
            <a:endParaRPr lang="en-US" dirty="0" smtClean="0">
              <a:solidFill>
                <a:srgbClr val="FF0000"/>
              </a:solidFill>
            </a:endParaRP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Comparison between our hospital and peer hospitals</a:t>
            </a: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Our performance over time</a:t>
            </a: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Volume and cost of events</a:t>
            </a: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Ability to change</a:t>
            </a:r>
          </a:p>
          <a:p>
            <a:r>
              <a:rPr lang="en-US" dirty="0"/>
              <a:t>The next several slides give more detail on </a:t>
            </a:r>
            <a:r>
              <a:rPr lang="en-US" dirty="0" smtClean="0"/>
              <a:t>these reasons.</a:t>
            </a:r>
            <a:endParaRPr lang="en-US" dirty="0">
              <a:solidFill>
                <a:srgbClr val="00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lvl="1" indent="0">
              <a:buNone/>
            </a:pP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How </a:t>
            </a:r>
            <a:r>
              <a:rPr lang="en-US" dirty="0"/>
              <a:t>w</a:t>
            </a:r>
            <a:r>
              <a:rPr lang="en-US" dirty="0" smtClean="0"/>
              <a:t>e </a:t>
            </a:r>
            <a:r>
              <a:rPr lang="en-US" dirty="0"/>
              <a:t>s</a:t>
            </a:r>
            <a:r>
              <a:rPr lang="en-US" dirty="0" smtClean="0"/>
              <a:t>elected this topic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955223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Our hospital’s data show a </a:t>
            </a:r>
            <a:r>
              <a:rPr lang="en-US" dirty="0">
                <a:solidFill>
                  <a:srgbClr val="FF0000"/>
                </a:solidFill>
              </a:rPr>
              <a:t>[Chosen PDI] </a:t>
            </a:r>
            <a:r>
              <a:rPr lang="en-US" dirty="0" smtClean="0"/>
              <a:t>rate of </a:t>
            </a:r>
            <a:r>
              <a:rPr lang="en-US" dirty="0" smtClean="0">
                <a:solidFill>
                  <a:srgbClr val="FF0000"/>
                </a:solidFill>
              </a:rPr>
              <a:t>[#] </a:t>
            </a:r>
            <a:r>
              <a:rPr lang="en-US" dirty="0" smtClean="0"/>
              <a:t>during </a:t>
            </a:r>
            <a:r>
              <a:rPr lang="en-US" dirty="0" smtClean="0">
                <a:solidFill>
                  <a:srgbClr val="FF0000"/>
                </a:solidFill>
              </a:rPr>
              <a:t>[time period]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This means that about</a:t>
            </a:r>
            <a:r>
              <a:rPr lang="en-US" dirty="0" smtClean="0">
                <a:solidFill>
                  <a:srgbClr val="FF0000"/>
                </a:solidFill>
              </a:rPr>
              <a:t> [#] </a:t>
            </a:r>
            <a:r>
              <a:rPr lang="en-US" dirty="0" smtClean="0"/>
              <a:t>patients in our hospital had </a:t>
            </a:r>
            <a:r>
              <a:rPr lang="en-US" dirty="0" smtClean="0">
                <a:solidFill>
                  <a:srgbClr val="FF0000"/>
                </a:solidFill>
              </a:rPr>
              <a:t>[Chosen PDI] </a:t>
            </a:r>
            <a:r>
              <a:rPr lang="en-US" dirty="0" smtClean="0"/>
              <a:t>in the last year.</a:t>
            </a:r>
          </a:p>
          <a:p>
            <a:r>
              <a:rPr lang="en-US" dirty="0" smtClean="0"/>
              <a:t>Our hospital performed </a:t>
            </a:r>
            <a:r>
              <a:rPr lang="en-US" dirty="0" smtClean="0">
                <a:solidFill>
                  <a:srgbClr val="FF0000"/>
                </a:solidFill>
              </a:rPr>
              <a:t>[better/same/worse] </a:t>
            </a:r>
            <a:r>
              <a:rPr lang="en-US" dirty="0" smtClean="0"/>
              <a:t>than the national average in </a:t>
            </a:r>
            <a:r>
              <a:rPr lang="en-US" dirty="0" smtClean="0">
                <a:solidFill>
                  <a:srgbClr val="FF0000"/>
                </a:solidFill>
              </a:rPr>
              <a:t>[insert year(s)]</a:t>
            </a:r>
            <a:r>
              <a:rPr lang="en-US" dirty="0" smtClean="0"/>
              <a:t>.</a:t>
            </a:r>
            <a:endParaRPr lang="en-US" dirty="0" smtClean="0">
              <a:solidFill>
                <a:srgbClr val="FF0000"/>
              </a:solidFill>
            </a:endParaRPr>
          </a:p>
          <a:p>
            <a:r>
              <a:rPr lang="en-US" dirty="0"/>
              <a:t>The approximate cost to our hospital for each </a:t>
            </a:r>
            <a:r>
              <a:rPr lang="en-US" dirty="0">
                <a:solidFill>
                  <a:srgbClr val="FF0000"/>
                </a:solidFill>
              </a:rPr>
              <a:t>[chosen PDI] </a:t>
            </a:r>
            <a:r>
              <a:rPr lang="en-US" dirty="0"/>
              <a:t>is</a:t>
            </a:r>
            <a:r>
              <a:rPr lang="en-US" dirty="0">
                <a:solidFill>
                  <a:srgbClr val="FF0000"/>
                </a:solidFill>
              </a:rPr>
              <a:t> [cost</a:t>
            </a:r>
            <a:r>
              <a:rPr lang="en-US" dirty="0" smtClean="0">
                <a:solidFill>
                  <a:srgbClr val="FF0000"/>
                </a:solidFill>
              </a:rPr>
              <a:t>]</a:t>
            </a:r>
            <a:r>
              <a:rPr lang="en-US" dirty="0" smtClean="0"/>
              <a:t>.</a:t>
            </a:r>
            <a:r>
              <a:rPr lang="en-US" i="1" dirty="0"/>
              <a:t>	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Our hospital’s performance on </a:t>
            </a:r>
            <a:r>
              <a:rPr lang="en-US" dirty="0" smtClean="0">
                <a:solidFill>
                  <a:srgbClr val="FF0000"/>
                </a:solidFill>
              </a:rPr>
              <a:t>[Chosen PDI]</a:t>
            </a:r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364627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3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684213" y="1447800"/>
            <a:ext cx="7769225" cy="4495800"/>
          </a:xfrm>
        </p:spPr>
        <p:txBody>
          <a:bodyPr/>
          <a:lstStyle/>
          <a:p>
            <a:pPr>
              <a:buSzPct val="100000"/>
            </a:pPr>
            <a:r>
              <a:rPr lang="en-US" i="1" dirty="0" smtClean="0"/>
              <a:t>In </a:t>
            </a:r>
            <a:r>
              <a:rPr lang="en-US" i="1" dirty="0"/>
              <a:t>this example, we will examine the rates of Neonatal Blood Stream Infection (NQI </a:t>
            </a:r>
            <a:r>
              <a:rPr lang="en-US" i="1" dirty="0" smtClean="0"/>
              <a:t>03) for this </a:t>
            </a:r>
            <a:r>
              <a:rPr lang="en-US" i="1" dirty="0"/>
              <a:t>particular hospital performed over time. </a:t>
            </a:r>
            <a:endParaRPr lang="en-US" i="1" dirty="0" smtClean="0"/>
          </a:p>
          <a:p>
            <a:pPr>
              <a:buSzPct val="100000"/>
            </a:pPr>
            <a:r>
              <a:rPr lang="en-US" i="1" dirty="0" smtClean="0"/>
              <a:t>Replace the chart and fill in the slide based on the indicator you’ve selected and your hospital’s data. </a:t>
            </a:r>
          </a:p>
          <a:p>
            <a:pPr>
              <a:buSzPct val="100000"/>
            </a:pPr>
            <a:r>
              <a:rPr lang="en-US" i="1" dirty="0" smtClean="0"/>
              <a:t>Based on the information that you would like to present, you may choose not to use this slide.</a:t>
            </a:r>
          </a:p>
        </p:txBody>
      </p:sp>
      <p:sp>
        <p:nvSpPr>
          <p:cNvPr id="1536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457200" y="381000"/>
            <a:ext cx="8305800" cy="762000"/>
          </a:xfrm>
          <a:noFill/>
        </p:spPr>
        <p:txBody>
          <a:bodyPr/>
          <a:lstStyle/>
          <a:p>
            <a:pPr algn="ctr"/>
            <a:r>
              <a:rPr lang="en-US" sz="2800" smtClean="0">
                <a:solidFill>
                  <a:srgbClr val="FF0000"/>
                </a:solidFill>
                <a:effectLst/>
              </a:rPr>
              <a:t>DELETE THIS SLIDE BEFORE PRESENTATION</a:t>
            </a:r>
          </a:p>
        </p:txBody>
      </p:sp>
    </p:spTree>
    <p:extLst>
      <p:ext uri="{BB962C8B-B14F-4D97-AF65-F5344CB8AC3E}">
        <p14:creationId xmlns:p14="http://schemas.microsoft.com/office/powerpoint/2010/main" val="26789307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Rectangle 4"/>
          <p:cNvSpPr>
            <a:spLocks noGrp="1" noChangeArrowheads="1"/>
          </p:cNvSpPr>
          <p:nvPr>
            <p:ph type="title" idx="4294967295"/>
          </p:nvPr>
        </p:nvSpPr>
        <p:spPr>
          <a:xfrm>
            <a:off x="685800" y="685800"/>
            <a:ext cx="7772400" cy="762000"/>
          </a:xfrm>
          <a:noFill/>
        </p:spPr>
        <p:txBody>
          <a:bodyPr/>
          <a:lstStyle/>
          <a:p>
            <a:pPr algn="ctr"/>
            <a:r>
              <a:rPr lang="en-US" sz="3200" dirty="0" smtClean="0">
                <a:effectLst/>
              </a:rPr>
              <a:t>Our Hospital’s Performance Has Been </a:t>
            </a:r>
            <a:r>
              <a:rPr lang="en-US" sz="3200" dirty="0" smtClean="0">
                <a:solidFill>
                  <a:srgbClr val="FF0000"/>
                </a:solidFill>
                <a:effectLst/>
              </a:rPr>
              <a:t>[Stable/Worsening/Improving] </a:t>
            </a:r>
            <a:r>
              <a:rPr lang="en-US" sz="3200" dirty="0" smtClean="0">
                <a:effectLst/>
              </a:rPr>
              <a:t>Over Time</a:t>
            </a:r>
          </a:p>
        </p:txBody>
      </p:sp>
      <p:graphicFrame>
        <p:nvGraphicFramePr>
          <p:cNvPr id="5" name="Chart 4" descr="x-axis: year and unit 1, y-axis: per 1000 cases and unit is .01" title="Examining Observed Rates of Pressure Ulcers (PSI 3)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48317773"/>
              </p:ext>
            </p:extLst>
          </p:nvPr>
        </p:nvGraphicFramePr>
        <p:xfrm>
          <a:off x="728662" y="1538287"/>
          <a:ext cx="7686675" cy="37814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6" name="Chart 5" descr="x-axis: year and unit 1, y-axis: per 1000 cases and unit is .01" title="Examining Observed Rates of Pressure Ulcers (PSI 3)"/>
          <p:cNvGraphicFramePr/>
          <p:nvPr>
            <p:extLst>
              <p:ext uri="{D42A27DB-BD31-4B8C-83A1-F6EECF244321}">
                <p14:modId xmlns:p14="http://schemas.microsoft.com/office/powerpoint/2010/main" val="1816756666"/>
              </p:ext>
            </p:extLst>
          </p:nvPr>
        </p:nvGraphicFramePr>
        <p:xfrm>
          <a:off x="1676400" y="1295400"/>
          <a:ext cx="5538788" cy="45910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8" name="Chart 7" descr="x-axis: year and unit 1, y-axis: per 1000 cases and unit is .01" title="Examining Observed Rates of Pressure Ulcers (PSI 3)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20946625"/>
              </p:ext>
            </p:extLst>
          </p:nvPr>
        </p:nvGraphicFramePr>
        <p:xfrm>
          <a:off x="228600" y="2209800"/>
          <a:ext cx="8759825" cy="35623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We believe we can work together to change our current rates of </a:t>
            </a:r>
            <a:r>
              <a:rPr lang="en-US" dirty="0" smtClean="0">
                <a:solidFill>
                  <a:srgbClr val="FF0000"/>
                </a:solidFill>
              </a:rPr>
              <a:t>[Chosen PDI] </a:t>
            </a:r>
            <a:r>
              <a:rPr lang="en-US" dirty="0" smtClean="0"/>
              <a:t>because:</a:t>
            </a:r>
          </a:p>
          <a:p>
            <a:pPr marL="0" lvl="1" indent="0">
              <a:buSzPct val="100000"/>
              <a:buNone/>
            </a:pPr>
            <a:r>
              <a:rPr lang="en-US" dirty="0" smtClean="0">
                <a:solidFill>
                  <a:srgbClr val="FF0000"/>
                </a:solidFill>
              </a:rPr>
              <a:t>	[</a:t>
            </a:r>
            <a:r>
              <a:rPr lang="en-US" dirty="0">
                <a:solidFill>
                  <a:srgbClr val="FF0000"/>
                </a:solidFill>
              </a:rPr>
              <a:t>modify/add/delete as </a:t>
            </a:r>
            <a:r>
              <a:rPr lang="en-US" dirty="0" smtClean="0">
                <a:solidFill>
                  <a:srgbClr val="FF0000"/>
                </a:solidFill>
              </a:rPr>
              <a:t>needed]</a:t>
            </a:r>
            <a:endParaRPr lang="en-US" dirty="0">
              <a:solidFill>
                <a:srgbClr val="FF0000"/>
              </a:solidFill>
            </a:endParaRP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We are all committed to the safety of our patients.</a:t>
            </a: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We have support from our senior leadership.</a:t>
            </a: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We have staff with the skills to make the change.</a:t>
            </a: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We are willing to work toward change.</a:t>
            </a: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The demand on staff time will be reasonable.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Ability to change</a:t>
            </a:r>
            <a:endParaRPr lang="en-US" dirty="0">
              <a:solidFill>
                <a:srgbClr val="00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855131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684213" y="1598613"/>
            <a:ext cx="7769225" cy="4954587"/>
          </a:xfrm>
        </p:spPr>
        <p:txBody>
          <a:bodyPr/>
          <a:lstStyle/>
          <a:p>
            <a:r>
              <a:rPr lang="en-US" dirty="0" smtClean="0"/>
              <a:t>Now that we have identified </a:t>
            </a:r>
            <a:r>
              <a:rPr lang="en-US" dirty="0" smtClean="0">
                <a:solidFill>
                  <a:srgbClr val="FF0000"/>
                </a:solidFill>
              </a:rPr>
              <a:t>[Chosen PDI] </a:t>
            </a:r>
            <a:r>
              <a:rPr lang="en-US" dirty="0" smtClean="0"/>
              <a:t>as an area for improvement, we will:</a:t>
            </a:r>
          </a:p>
          <a:p>
            <a:pPr lvl="1"/>
            <a:r>
              <a:rPr lang="en-US" dirty="0" smtClean="0"/>
              <a:t>Examine </a:t>
            </a:r>
            <a:r>
              <a:rPr lang="en-US" b="1" dirty="0" smtClean="0"/>
              <a:t>best practices </a:t>
            </a:r>
            <a:r>
              <a:rPr lang="en-US" dirty="0" smtClean="0"/>
              <a:t>related to </a:t>
            </a:r>
            <a:r>
              <a:rPr lang="en-US" dirty="0" smtClean="0">
                <a:solidFill>
                  <a:srgbClr val="FF0000"/>
                </a:solidFill>
              </a:rPr>
              <a:t>[Chosen PDI].</a:t>
            </a:r>
          </a:p>
          <a:p>
            <a:pPr lvl="1"/>
            <a:r>
              <a:rPr lang="en-US" dirty="0" smtClean="0"/>
              <a:t>Talk with staff to determine whether </a:t>
            </a:r>
            <a:r>
              <a:rPr lang="en-US" b="1" dirty="0" smtClean="0"/>
              <a:t>documentation and coding </a:t>
            </a:r>
            <a:r>
              <a:rPr lang="en-US" dirty="0" smtClean="0"/>
              <a:t>related to </a:t>
            </a:r>
            <a:r>
              <a:rPr lang="en-US" dirty="0">
                <a:solidFill>
                  <a:srgbClr val="FF0000"/>
                </a:solidFill>
              </a:rPr>
              <a:t>[Chosen </a:t>
            </a:r>
            <a:r>
              <a:rPr lang="en-US" dirty="0" smtClean="0">
                <a:solidFill>
                  <a:srgbClr val="FF0000"/>
                </a:solidFill>
              </a:rPr>
              <a:t>PDI] </a:t>
            </a:r>
            <a:r>
              <a:rPr lang="en-US" dirty="0" smtClean="0"/>
              <a:t>need to be improved.</a:t>
            </a:r>
          </a:p>
          <a:p>
            <a:pPr lvl="1"/>
            <a:r>
              <a:rPr lang="en-US" dirty="0" smtClean="0"/>
              <a:t>Make a </a:t>
            </a:r>
            <a:r>
              <a:rPr lang="en-US" b="1" dirty="0"/>
              <a:t>plan for </a:t>
            </a:r>
            <a:r>
              <a:rPr lang="en-US" b="1" dirty="0" smtClean="0"/>
              <a:t>improvement together </a:t>
            </a:r>
            <a:r>
              <a:rPr lang="en-US" dirty="0" smtClean="0"/>
              <a:t>with a variety of staff who work in different roles (e.g., physicians, nurses).</a:t>
            </a:r>
          </a:p>
          <a:p>
            <a:pPr lvl="1"/>
            <a:r>
              <a:rPr lang="en-US" dirty="0" smtClean="0"/>
              <a:t>Identify </a:t>
            </a:r>
            <a:r>
              <a:rPr lang="en-US" b="1" dirty="0" smtClean="0"/>
              <a:t>potential barriers </a:t>
            </a:r>
            <a:r>
              <a:rPr lang="en-US" dirty="0" smtClean="0"/>
              <a:t>and how to overcome them.</a:t>
            </a:r>
          </a:p>
          <a:p>
            <a:pPr marL="457200" lvl="1" indent="0">
              <a:buNone/>
            </a:pPr>
            <a:endParaRPr lang="en-US" dirty="0" smtClean="0"/>
          </a:p>
          <a:p>
            <a:pPr marL="457200" lvl="1" indent="0">
              <a:buNone/>
            </a:pP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Next steps</a:t>
            </a:r>
            <a:endParaRPr lang="en-US" dirty="0">
              <a:solidFill>
                <a:srgbClr val="00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485657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684213" y="1598613"/>
            <a:ext cx="7769225" cy="4725987"/>
          </a:xfrm>
        </p:spPr>
        <p:txBody>
          <a:bodyPr/>
          <a:lstStyle/>
          <a:p>
            <a:r>
              <a:rPr lang="en-US" dirty="0" smtClean="0"/>
              <a:t>We plan to review best practices for</a:t>
            </a:r>
            <a:r>
              <a:rPr lang="en-US" dirty="0" smtClean="0">
                <a:solidFill>
                  <a:srgbClr val="FF0000"/>
                </a:solidFill>
              </a:rPr>
              <a:t> [selected indicator]</a:t>
            </a:r>
            <a:r>
              <a:rPr lang="en-US" dirty="0" smtClean="0"/>
              <a:t> by </a:t>
            </a:r>
            <a:r>
              <a:rPr lang="en-US" dirty="0" smtClean="0">
                <a:solidFill>
                  <a:srgbClr val="FF0000"/>
                </a:solidFill>
              </a:rPr>
              <a:t>[date]</a:t>
            </a:r>
            <a:r>
              <a:rPr lang="en-US" dirty="0" smtClean="0"/>
              <a:t>.</a:t>
            </a:r>
            <a:endParaRPr lang="en-US" dirty="0" smtClean="0">
              <a:solidFill>
                <a:srgbClr val="FF0000"/>
              </a:solidFill>
            </a:endParaRPr>
          </a:p>
          <a:p>
            <a:r>
              <a:rPr lang="en-US" dirty="0" smtClean="0"/>
              <a:t>We will review documentation and coding by </a:t>
            </a:r>
            <a:r>
              <a:rPr lang="en-US" dirty="0" smtClean="0">
                <a:solidFill>
                  <a:srgbClr val="FF0000"/>
                </a:solidFill>
              </a:rPr>
              <a:t>[date]</a:t>
            </a:r>
            <a:r>
              <a:rPr lang="en-US" dirty="0" smtClean="0"/>
              <a:t>.</a:t>
            </a:r>
            <a:endParaRPr lang="en-US" dirty="0" smtClean="0">
              <a:solidFill>
                <a:srgbClr val="FF0000"/>
              </a:solidFill>
            </a:endParaRPr>
          </a:p>
          <a:p>
            <a:r>
              <a:rPr lang="en-US" dirty="0"/>
              <a:t>We plan </a:t>
            </a:r>
            <a:r>
              <a:rPr lang="en-US" dirty="0" smtClean="0"/>
              <a:t>to consult with </a:t>
            </a:r>
            <a:r>
              <a:rPr lang="en-US" dirty="0" smtClean="0">
                <a:solidFill>
                  <a:srgbClr val="FF0000"/>
                </a:solidFill>
              </a:rPr>
              <a:t>[nurses, physicians, hospital administrators]</a:t>
            </a:r>
            <a:r>
              <a:rPr lang="en-US" dirty="0" smtClean="0"/>
              <a:t> about potential strategies for improvement and barriers around </a:t>
            </a:r>
            <a:r>
              <a:rPr lang="en-US" dirty="0">
                <a:solidFill>
                  <a:srgbClr val="FF0000"/>
                </a:solidFill>
              </a:rPr>
              <a:t>[date</a:t>
            </a:r>
            <a:r>
              <a:rPr lang="en-US" dirty="0" smtClean="0">
                <a:solidFill>
                  <a:srgbClr val="FF0000"/>
                </a:solidFill>
              </a:rPr>
              <a:t>]</a:t>
            </a:r>
            <a:r>
              <a:rPr lang="en-US" dirty="0" smtClean="0"/>
              <a:t>.</a:t>
            </a:r>
            <a:endParaRPr lang="en-US" dirty="0">
              <a:solidFill>
                <a:srgbClr val="FF0000"/>
              </a:solidFill>
            </a:endParaRPr>
          </a:p>
          <a:p>
            <a:r>
              <a:rPr lang="en-US" dirty="0" smtClean="0"/>
              <a:t>We anticipate </a:t>
            </a:r>
            <a:r>
              <a:rPr lang="en-US" dirty="0"/>
              <a:t>that we’ll begin implementing a plan around </a:t>
            </a:r>
            <a:r>
              <a:rPr lang="en-US" dirty="0" smtClean="0">
                <a:solidFill>
                  <a:srgbClr val="FF0000"/>
                </a:solidFill>
              </a:rPr>
              <a:t>[date]</a:t>
            </a:r>
            <a:r>
              <a:rPr lang="en-US" dirty="0" smtClean="0"/>
              <a:t>.</a:t>
            </a:r>
            <a:endParaRPr lang="en-US" dirty="0" smtClean="0">
              <a:solidFill>
                <a:srgbClr val="FF0000"/>
              </a:solidFill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Stay Tuned… </a:t>
            </a:r>
            <a:endParaRPr lang="en-US" dirty="0">
              <a:solidFill>
                <a:srgbClr val="00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6690851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dirty="0" smtClean="0"/>
          </a:p>
          <a:p>
            <a:pPr marL="0" indent="0" algn="ctr">
              <a:buNone/>
            </a:pPr>
            <a:r>
              <a:rPr lang="en-US" sz="3600" b="1" dirty="0" smtClean="0"/>
              <a:t>Any Questions or Ideas?</a:t>
            </a:r>
          </a:p>
          <a:p>
            <a:pPr marL="0" indent="0" algn="ctr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dirty="0" smtClean="0"/>
              <a:t>We want to hear from you! If you have suggestions or thoughts as we develop our plan to improve </a:t>
            </a:r>
            <a:r>
              <a:rPr lang="en-US" dirty="0" smtClean="0">
                <a:solidFill>
                  <a:srgbClr val="FF0000"/>
                </a:solidFill>
              </a:rPr>
              <a:t>[Chosen PDI]</a:t>
            </a:r>
            <a:r>
              <a:rPr lang="en-US" dirty="0"/>
              <a:t>,</a:t>
            </a:r>
            <a:r>
              <a:rPr lang="en-US" dirty="0" smtClean="0"/>
              <a:t> please contact </a:t>
            </a:r>
            <a:r>
              <a:rPr lang="en-US" dirty="0" smtClean="0">
                <a:solidFill>
                  <a:srgbClr val="FF0000"/>
                </a:solidFill>
              </a:rPr>
              <a:t>[staff member] at [contact info].</a:t>
            </a:r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290352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1" name="Rectangle 3" hidden="1" title="layout"/>
          <p:cNvSpPr>
            <a:spLocks noChangeArrowheads="1"/>
          </p:cNvSpPr>
          <p:nvPr/>
        </p:nvSpPr>
        <p:spPr bwMode="auto">
          <a:xfrm>
            <a:off x="7848600" y="6278563"/>
            <a:ext cx="735013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2290" name="Rectangle 4"/>
          <p:cNvSpPr>
            <a:spLocks noGrp="1" noChangeArrowheads="1"/>
          </p:cNvSpPr>
          <p:nvPr>
            <p:ph type="ctrTitle"/>
          </p:nvPr>
        </p:nvSpPr>
        <p:spPr>
          <a:xfrm>
            <a:off x="609600" y="2284413"/>
            <a:ext cx="8001000" cy="2744787"/>
          </a:xfrm>
        </p:spPr>
        <p:txBody>
          <a:bodyPr/>
          <a:lstStyle/>
          <a:p>
            <a:pPr algn="ctr" eaLnBrk="1" hangingPunct="1"/>
            <a:r>
              <a:rPr lang="en-US" dirty="0" smtClean="0"/>
              <a:t>Introduction to </a:t>
            </a:r>
            <a:br>
              <a:rPr lang="en-US" dirty="0" smtClean="0"/>
            </a:br>
            <a:r>
              <a:rPr lang="en-US" dirty="0" smtClean="0">
                <a:solidFill>
                  <a:srgbClr val="FF0000"/>
                </a:solidFill>
              </a:rPr>
              <a:t>[Our Hospital’s]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Quality Improvement Initiative on</a:t>
            </a:r>
            <a:br>
              <a:rPr lang="en-US" dirty="0" smtClean="0"/>
            </a:br>
            <a:r>
              <a:rPr lang="en-US" dirty="0" smtClean="0">
                <a:solidFill>
                  <a:srgbClr val="FF0000"/>
                </a:solidFill>
              </a:rPr>
              <a:t>[Topic(s) selected]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4" name="Rectangle 4"/>
          <p:cNvSpPr>
            <a:spLocks noChangeArrowheads="1"/>
          </p:cNvSpPr>
          <p:nvPr/>
        </p:nvSpPr>
        <p:spPr bwMode="auto">
          <a:xfrm>
            <a:off x="838200" y="6169223"/>
            <a:ext cx="7772400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1200" i="1" dirty="0">
                <a:hlinkClick r:id="rId3"/>
              </a:rPr>
              <a:t>http://www.qualityindicators.ahrq.gov/modules/</a:t>
            </a:r>
            <a:r>
              <a:rPr lang="en-US" sz="1200" i="1" dirty="0" smtClean="0">
                <a:hlinkClick r:id="rId3"/>
              </a:rPr>
              <a:t>pdi_resources.aspx</a:t>
            </a:r>
            <a:endParaRPr lang="en-US" sz="1200" i="1" dirty="0" smtClean="0"/>
          </a:p>
        </p:txBody>
      </p:sp>
      <p:sp>
        <p:nvSpPr>
          <p:cNvPr id="25603" name="Content Placeholder 2"/>
          <p:cNvSpPr>
            <a:spLocks noGrp="1"/>
          </p:cNvSpPr>
          <p:nvPr>
            <p:ph idx="1"/>
          </p:nvPr>
        </p:nvSpPr>
        <p:spPr>
          <a:xfrm>
            <a:off x="533401" y="1522413"/>
            <a:ext cx="7920038" cy="4344987"/>
          </a:xfrm>
        </p:spPr>
        <p:txBody>
          <a:bodyPr/>
          <a:lstStyle/>
          <a:p>
            <a:pPr lvl="0"/>
            <a:r>
              <a:rPr lang="en-US" sz="2400" dirty="0"/>
              <a:t>The PDIs are a set of 16 indicators that reflect quality of care inside hospitals and adverse events that children, adolescents, and, where specified, neonatal patients may experience as a result of exposure to the healthcare system.</a:t>
            </a:r>
          </a:p>
          <a:p>
            <a:pPr lvl="0"/>
            <a:r>
              <a:rPr lang="en-US" sz="2400" dirty="0"/>
              <a:t>PDIs measure events </a:t>
            </a:r>
            <a:r>
              <a:rPr lang="en-US" sz="2400" dirty="0" smtClean="0"/>
              <a:t>likely to be preventable through </a:t>
            </a:r>
            <a:r>
              <a:rPr lang="en-US" sz="2400" dirty="0"/>
              <a:t>changes at the system or provider level.</a:t>
            </a:r>
          </a:p>
          <a:p>
            <a:pPr lvl="0"/>
            <a:r>
              <a:rPr lang="en-US" sz="2400" dirty="0"/>
              <a:t>PDIs are measured using hospital administrative data.</a:t>
            </a:r>
          </a:p>
          <a:p>
            <a:pPr lvl="0"/>
            <a:r>
              <a:rPr lang="en-US" sz="2400" dirty="0"/>
              <a:t>One PDI (PDI 19) is a composite measure.</a:t>
            </a:r>
          </a:p>
          <a:p>
            <a:pPr lvl="0"/>
            <a:r>
              <a:rPr lang="en-US" sz="2400" dirty="0" smtClean="0"/>
              <a:t>Eight of </a:t>
            </a:r>
            <a:r>
              <a:rPr lang="en-US" sz="2400" dirty="0"/>
              <a:t>16 provider-level PDIs are endorsed by NQF.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457200"/>
            <a:ext cx="8382000" cy="7620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3200" dirty="0" smtClean="0"/>
              <a:t>What are the AHRQ </a:t>
            </a:r>
            <a:br>
              <a:rPr lang="en-US" sz="3200" dirty="0" smtClean="0"/>
            </a:br>
            <a:r>
              <a:rPr lang="en-US" sz="3200" dirty="0" smtClean="0"/>
              <a:t>Pediatric Quality Indicators?</a:t>
            </a:r>
          </a:p>
        </p:txBody>
      </p:sp>
    </p:spTree>
    <p:extLst>
      <p:ext uri="{BB962C8B-B14F-4D97-AF65-F5344CB8AC3E}">
        <p14:creationId xmlns:p14="http://schemas.microsoft.com/office/powerpoint/2010/main" val="18897193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Why were the PDIs developed?</a:t>
            </a:r>
            <a:endParaRPr lang="en-US" dirty="0"/>
          </a:p>
        </p:txBody>
      </p:sp>
      <p:sp>
        <p:nvSpPr>
          <p:cNvPr id="9" name="TextBox 4"/>
          <p:cNvSpPr txBox="1">
            <a:spLocks noChangeArrowheads="1"/>
          </p:cNvSpPr>
          <p:nvPr/>
        </p:nvSpPr>
        <p:spPr bwMode="auto">
          <a:xfrm>
            <a:off x="762000" y="6019800"/>
            <a:ext cx="7696200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1200" i="1" dirty="0"/>
              <a:t>General Questions About the AHRQ QIs.</a:t>
            </a:r>
            <a:r>
              <a:rPr lang="en-US" sz="1200" dirty="0"/>
              <a:t> AHRQ Quality Indicators. July 2004. Agency for Healthcare Research and Quality, Rockville, MD. </a:t>
            </a:r>
            <a:r>
              <a:rPr lang="en-US" sz="1200" dirty="0" smtClean="0">
                <a:hlinkClick r:id="rId2"/>
              </a:rPr>
              <a:t>www.qualityindicators.ahrq.gov/FAQs_Support/default.aspx</a:t>
            </a:r>
            <a:r>
              <a:rPr lang="en-US" sz="1200" dirty="0" smtClean="0"/>
              <a:t>.</a:t>
            </a:r>
            <a:endParaRPr lang="en-US" sz="1200" dirty="0"/>
          </a:p>
        </p:txBody>
      </p:sp>
      <p:sp>
        <p:nvSpPr>
          <p:cNvPr id="10" name="Content Placeholder 2"/>
          <p:cNvSpPr>
            <a:spLocks noGrp="1"/>
          </p:cNvSpPr>
          <p:nvPr>
            <p:ph idx="1"/>
          </p:nvPr>
        </p:nvSpPr>
        <p:spPr>
          <a:xfrm>
            <a:off x="609600" y="1600200"/>
            <a:ext cx="7769225" cy="4344988"/>
          </a:xfrm>
        </p:spPr>
        <p:txBody>
          <a:bodyPr/>
          <a:lstStyle/>
          <a:p>
            <a:r>
              <a:rPr lang="en-US" dirty="0"/>
              <a:t>Because quality and safety are so important, the AHRQ PDIs were developed to help hospitals</a:t>
            </a:r>
            <a:r>
              <a:rPr lang="en-US" dirty="0" smtClean="0"/>
              <a:t>:</a:t>
            </a:r>
          </a:p>
          <a:p>
            <a:pPr lvl="1"/>
            <a:r>
              <a:rPr lang="en-US" b="1" dirty="0" smtClean="0"/>
              <a:t>Screen </a:t>
            </a:r>
            <a:r>
              <a:rPr lang="en-US" b="1" dirty="0"/>
              <a:t>for potential quality and safety problems </a:t>
            </a:r>
            <a:r>
              <a:rPr lang="en-US" dirty="0"/>
              <a:t>in children using easily accessible </a:t>
            </a:r>
            <a:r>
              <a:rPr lang="en-US" dirty="0" smtClean="0"/>
              <a:t>data. </a:t>
            </a:r>
            <a:endParaRPr lang="en-US" dirty="0"/>
          </a:p>
          <a:p>
            <a:pPr lvl="1"/>
            <a:r>
              <a:rPr lang="en-US" b="1" dirty="0" smtClean="0"/>
              <a:t>Compare themselves with other </a:t>
            </a:r>
            <a:r>
              <a:rPr lang="en-US" b="1" dirty="0"/>
              <a:t>hospitals </a:t>
            </a:r>
            <a:r>
              <a:rPr lang="en-US" dirty="0"/>
              <a:t>using national standardized measures to assess quality of hospital </a:t>
            </a:r>
            <a:r>
              <a:rPr lang="en-US" dirty="0" smtClean="0"/>
              <a:t>care.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80256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Because we are committed to </a:t>
            </a:r>
            <a:r>
              <a:rPr lang="en-US" b="1" dirty="0" smtClean="0"/>
              <a:t>reducing harm </a:t>
            </a:r>
            <a:r>
              <a:rPr lang="en-US" dirty="0" smtClean="0"/>
              <a:t>to our patients:</a:t>
            </a:r>
          </a:p>
          <a:p>
            <a:pPr lvl="1"/>
            <a:r>
              <a:rPr lang="en-US" dirty="0" smtClean="0"/>
              <a:t>Discomfort</a:t>
            </a:r>
          </a:p>
          <a:p>
            <a:pPr lvl="1"/>
            <a:r>
              <a:rPr lang="en-US" dirty="0" smtClean="0"/>
              <a:t>Complications</a:t>
            </a:r>
          </a:p>
          <a:p>
            <a:pPr lvl="1"/>
            <a:r>
              <a:rPr lang="en-US" dirty="0" smtClean="0"/>
              <a:t>Mortality</a:t>
            </a:r>
            <a:endParaRPr lang="en-US" dirty="0"/>
          </a:p>
          <a:p>
            <a:r>
              <a:rPr lang="en-US" dirty="0" smtClean="0"/>
              <a:t>Because it </a:t>
            </a:r>
            <a:r>
              <a:rPr lang="en-US" b="1" dirty="0" smtClean="0"/>
              <a:t>aligns with our mission </a:t>
            </a:r>
            <a:r>
              <a:rPr lang="en-US" dirty="0" smtClean="0"/>
              <a:t>to </a:t>
            </a:r>
            <a:r>
              <a:rPr lang="en-US" dirty="0" smtClean="0">
                <a:solidFill>
                  <a:srgbClr val="FF0000"/>
                </a:solidFill>
              </a:rPr>
              <a:t>[insert relevant portion of hospital mission statement here]</a:t>
            </a:r>
            <a:r>
              <a:rPr lang="en-US" dirty="0" smtClean="0"/>
              <a:t>.</a:t>
            </a:r>
            <a:endParaRPr lang="en-US" dirty="0">
              <a:solidFill>
                <a:srgbClr val="FF0000"/>
              </a:solidFill>
            </a:endParaRPr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533400" y="457200"/>
            <a:ext cx="7924800" cy="762000"/>
          </a:xfrm>
        </p:spPr>
        <p:txBody>
          <a:bodyPr/>
          <a:lstStyle/>
          <a:p>
            <a:pPr algn="ctr"/>
            <a:r>
              <a:rPr lang="en-US" dirty="0" smtClean="0"/>
              <a:t>Why try to improve our performance?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153560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You know our hospital and our patients best!</a:t>
            </a:r>
          </a:p>
          <a:p>
            <a:r>
              <a:rPr lang="en-US" dirty="0" smtClean="0"/>
              <a:t>Your involvement is critical to help us ensure that:</a:t>
            </a:r>
          </a:p>
          <a:p>
            <a:pPr lvl="1"/>
            <a:r>
              <a:rPr lang="en-US" dirty="0" smtClean="0"/>
              <a:t>We design an intervention that we can effectively implement </a:t>
            </a:r>
            <a:r>
              <a:rPr lang="en-US" b="1" dirty="0" smtClean="0"/>
              <a:t>together</a:t>
            </a:r>
            <a:r>
              <a:rPr lang="en-US" dirty="0" smtClean="0"/>
              <a:t>.</a:t>
            </a:r>
            <a:endParaRPr lang="en-US" b="1" dirty="0" smtClean="0"/>
          </a:p>
          <a:p>
            <a:pPr lvl="1"/>
            <a:r>
              <a:rPr lang="en-US" dirty="0" smtClean="0"/>
              <a:t>We provide appropriate training and support for you to implement the intervention.</a:t>
            </a:r>
          </a:p>
          <a:p>
            <a:pPr lvl="1"/>
            <a:r>
              <a:rPr lang="en-US" dirty="0" smtClean="0"/>
              <a:t>We take into account the demands on your time and minimize disruption to your workflow</a:t>
            </a:r>
            <a:r>
              <a:rPr lang="en-US" dirty="0"/>
              <a:t>.</a:t>
            </a:r>
            <a:endParaRPr lang="en-US" dirty="0" smtClean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Why your voice is important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582803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We have chosen to focus a quality improvement initiative on:</a:t>
            </a:r>
          </a:p>
          <a:p>
            <a:pPr marL="0" indent="0" algn="ctr">
              <a:buNone/>
            </a:pPr>
            <a:r>
              <a:rPr lang="en-US" sz="3600" dirty="0" smtClean="0">
                <a:solidFill>
                  <a:srgbClr val="FF0000"/>
                </a:solidFill>
              </a:rPr>
              <a:t> [Insert name of pediatric indicator(s) selected]</a:t>
            </a:r>
            <a:endParaRPr lang="en-US" sz="3600" dirty="0"/>
          </a:p>
          <a:p>
            <a:pPr lvl="1"/>
            <a:endParaRPr lang="en-US" dirty="0">
              <a:solidFill>
                <a:srgbClr val="FF0000"/>
              </a:solidFill>
            </a:endParaRPr>
          </a:p>
          <a:p>
            <a:pPr marL="457200" lvl="1" indent="0">
              <a:buNone/>
            </a:pP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Our focus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565627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[Insert name of pediatric indicator(s) selected] </a:t>
            </a:r>
            <a:r>
              <a:rPr lang="en-US" dirty="0" smtClean="0"/>
              <a:t>is important to our patients and to all of us because improvement on this indicator may reduce:</a:t>
            </a:r>
          </a:p>
          <a:p>
            <a:pPr marL="457200" lvl="1" indent="0">
              <a:buNone/>
            </a:pPr>
            <a:r>
              <a:rPr lang="en-US" dirty="0" smtClean="0">
                <a:solidFill>
                  <a:srgbClr val="FF0000"/>
                </a:solidFill>
              </a:rPr>
              <a:t>[</a:t>
            </a:r>
            <a:r>
              <a:rPr lang="en-US" dirty="0">
                <a:solidFill>
                  <a:srgbClr val="FF0000"/>
                </a:solidFill>
              </a:rPr>
              <a:t>modify/add/delete as needed for your </a:t>
            </a:r>
            <a:r>
              <a:rPr lang="en-US" dirty="0" smtClean="0">
                <a:solidFill>
                  <a:srgbClr val="FF0000"/>
                </a:solidFill>
              </a:rPr>
              <a:t>indicator]</a:t>
            </a:r>
            <a:endParaRPr lang="en-US" dirty="0">
              <a:solidFill>
                <a:srgbClr val="FF0000"/>
              </a:solidFill>
            </a:endParaRP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Patient suffering</a:t>
            </a:r>
            <a:endParaRPr lang="en-US" dirty="0">
              <a:solidFill>
                <a:srgbClr val="FF0000"/>
              </a:solidFill>
            </a:endParaRP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Days </a:t>
            </a:r>
            <a:r>
              <a:rPr lang="en-US" dirty="0">
                <a:solidFill>
                  <a:srgbClr val="FF0000"/>
                </a:solidFill>
              </a:rPr>
              <a:t>spent in the hospital</a:t>
            </a:r>
          </a:p>
          <a:p>
            <a:pPr lvl="1"/>
            <a:r>
              <a:rPr lang="en-US" dirty="0">
                <a:solidFill>
                  <a:srgbClr val="FF0000"/>
                </a:solidFill>
              </a:rPr>
              <a:t>U</a:t>
            </a:r>
            <a:r>
              <a:rPr lang="en-US" dirty="0" smtClean="0">
                <a:solidFill>
                  <a:srgbClr val="FF0000"/>
                </a:solidFill>
              </a:rPr>
              <a:t>nnecessary medications</a:t>
            </a:r>
            <a:endParaRPr lang="en-US" dirty="0">
              <a:solidFill>
                <a:srgbClr val="FF0000"/>
              </a:solidFill>
            </a:endParaRPr>
          </a:p>
          <a:p>
            <a:pPr lvl="1"/>
            <a:r>
              <a:rPr lang="en-US" dirty="0">
                <a:solidFill>
                  <a:srgbClr val="FF0000"/>
                </a:solidFill>
              </a:rPr>
              <a:t>U</a:t>
            </a:r>
            <a:r>
              <a:rPr lang="en-US" dirty="0" smtClean="0">
                <a:solidFill>
                  <a:srgbClr val="FF0000"/>
                </a:solidFill>
              </a:rPr>
              <a:t>nnecessary surgery</a:t>
            </a:r>
            <a:endParaRPr lang="en-US" dirty="0">
              <a:solidFill>
                <a:srgbClr val="FF0000"/>
              </a:solidFill>
            </a:endParaRP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Risk </a:t>
            </a:r>
            <a:r>
              <a:rPr lang="en-US" dirty="0">
                <a:solidFill>
                  <a:srgbClr val="FF0000"/>
                </a:solidFill>
              </a:rPr>
              <a:t>of </a:t>
            </a:r>
            <a:r>
              <a:rPr lang="en-US" dirty="0" smtClean="0">
                <a:solidFill>
                  <a:srgbClr val="FF0000"/>
                </a:solidFill>
              </a:rPr>
              <a:t>death</a:t>
            </a: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[Add specific outcomes for your selected indicator]</a:t>
            </a:r>
          </a:p>
          <a:p>
            <a:pPr lvl="1"/>
            <a:endParaRPr lang="en-US" dirty="0">
              <a:solidFill>
                <a:srgbClr val="FF0000"/>
              </a:solidFill>
            </a:endParaRPr>
          </a:p>
          <a:p>
            <a:endParaRPr lang="en-US" dirty="0" smtClean="0">
              <a:solidFill>
                <a:srgbClr val="FF0000"/>
              </a:solidFill>
            </a:endParaRPr>
          </a:p>
          <a:p>
            <a:pPr lvl="1"/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Why this matters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37376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i="1" dirty="0" smtClean="0">
                <a:solidFill>
                  <a:srgbClr val="FF0000"/>
                </a:solidFill>
              </a:rPr>
              <a:t>Personalized patient stories often bring home the importance of improving performance on a measure.</a:t>
            </a:r>
          </a:p>
          <a:p>
            <a:r>
              <a:rPr lang="en-US" i="1" dirty="0" smtClean="0">
                <a:solidFill>
                  <a:srgbClr val="FF0000"/>
                </a:solidFill>
              </a:rPr>
              <a:t>Consider inserting here the </a:t>
            </a:r>
            <a:r>
              <a:rPr lang="en-US" i="1" dirty="0" err="1" smtClean="0">
                <a:solidFill>
                  <a:srgbClr val="FF0000"/>
                </a:solidFill>
              </a:rPr>
              <a:t>deidentified</a:t>
            </a:r>
            <a:r>
              <a:rPr lang="en-US" i="1" dirty="0" smtClean="0">
                <a:solidFill>
                  <a:srgbClr val="FF0000"/>
                </a:solidFill>
              </a:rPr>
              <a:t> story of a patient who suffered the adverse event captured by your indicator.</a:t>
            </a:r>
          </a:p>
          <a:p>
            <a:r>
              <a:rPr lang="en-US" i="1" dirty="0" smtClean="0">
                <a:solidFill>
                  <a:srgbClr val="FF0000"/>
                </a:solidFill>
              </a:rPr>
              <a:t>Include the impact on the patient, family, and staff and how it could have been prevented</a:t>
            </a:r>
            <a:r>
              <a:rPr lang="en-US" i="1" dirty="0">
                <a:solidFill>
                  <a:srgbClr val="FF0000"/>
                </a:solidFill>
              </a:rPr>
              <a:t>.</a:t>
            </a:r>
            <a:endParaRPr lang="en-US" i="1" dirty="0" smtClean="0">
              <a:solidFill>
                <a:srgbClr val="FF0000"/>
              </a:solidFill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>
                <a:solidFill>
                  <a:srgbClr val="FF0000"/>
                </a:solidFill>
              </a:rPr>
              <a:t>[Example of a patient from your hospital]</a:t>
            </a:r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77383428"/>
      </p:ext>
    </p:extLst>
  </p:cSld>
  <p:clrMapOvr>
    <a:masterClrMapping/>
  </p:clrMapOvr>
</p:sld>
</file>

<file path=ppt/theme/theme1.xml><?xml version="1.0" encoding="utf-8"?>
<a:theme xmlns:a="http://schemas.openxmlformats.org/drawingml/2006/main" name="4_UHC PowerPoint">
  <a:themeElements>
    <a:clrScheme name="UHC PowerPoint 8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3366FF"/>
      </a:hlink>
      <a:folHlink>
        <a:srgbClr val="B2B2B2"/>
      </a:folHlink>
    </a:clrScheme>
    <a:fontScheme name="4_UHC PowerPoint">
      <a:majorFont>
        <a:latin typeface=""/>
        <a:ea typeface=""/>
        <a:cs typeface=""/>
      </a:majorFont>
      <a:minorFont>
        <a:latin typeface="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bg1"/>
        </a:solidFill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rgbClr val="000099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bg1"/>
        </a:solidFill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rgbClr val="000099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UHC PowerPoint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UHC PowerPoint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8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3366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mbria"/>
      <a:ea typeface=""/>
      <a:cs typeface=""/>
      <a:font script="Jpan" typeface="ＭＳ 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ajorFont>
    <a:minorFont>
      <a:latin typeface="Calibri"/>
      <a:ea typeface=""/>
      <a:cs typeface=""/>
      <a:font script="Jpan" typeface="ＭＳ 明朝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>
  <documentManagement>
    <_dlc_DocId xmlns="36faa46a-c32a-4e76-8967-241cd91695fa">ECA5PWAFM45H-1463-376</_dlc_DocId>
    <_dlc_DocIdUrl xmlns="36faa46a-c32a-4e76-8967-241cd91695fa">
      <Url>https://teamspace.rand.org/health/qi-toolkit/_layouts/15/DocIdRedir.aspx?ID=ECA5PWAFM45H-1463-376</Url>
      <Description>ECA5PWAFM45H-1463-376</Description>
    </_dlc_DocIdUrl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417B192AA9D99644B674599B7D6FB919" ma:contentTypeVersion="7" ma:contentTypeDescription="Create a new document." ma:contentTypeScope="" ma:versionID="f841e241bb03f1e0104d0224d0b3f39b">
  <xsd:schema xmlns:xsd="http://www.w3.org/2001/XMLSchema" xmlns:xs="http://www.w3.org/2001/XMLSchema" xmlns:p="http://schemas.microsoft.com/office/2006/metadata/properties" xmlns:ns2="36faa46a-c32a-4e76-8967-241cd91695fa" targetNamespace="http://schemas.microsoft.com/office/2006/metadata/properties" ma:root="true" ma:fieldsID="02fba42e6fa5714b86de9896b72afbb6" ns2:_="">
    <xsd:import namespace="36faa46a-c32a-4e76-8967-241cd91695fa"/>
    <xsd:element name="properties">
      <xsd:complexType>
        <xsd:sequence>
          <xsd:element name="documentManagement">
            <xsd:complexType>
              <xsd:all>
                <xsd:element ref="ns2:_dlc_DocId" minOccurs="0"/>
                <xsd:element ref="ns2:_dlc_DocIdUrl" minOccurs="0"/>
                <xsd:element ref="ns2:_dlc_DocIdPersistId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6faa46a-c32a-4e76-8967-241cd91695fa" elementFormDefault="qualified">
    <xsd:import namespace="http://schemas.microsoft.com/office/2006/documentManagement/types"/>
    <xsd:import namespace="http://schemas.microsoft.com/office/infopath/2007/PartnerControls"/>
    <xsd:element name="_dlc_DocId" ma:index="8" nillable="true" ma:displayName="Document ID Value" ma:description="The value of the document ID assigned to this item." ma:internalName="_dlc_DocId" ma:readOnly="true">
      <xsd:simpleType>
        <xsd:restriction base="dms:Text"/>
      </xsd:simpleType>
    </xsd:element>
    <xsd:element name="_dlc_DocIdUrl" ma:index="9" nillable="true" ma:displayName="Document ID" ma:description="Permanent link to this document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_dlc_DocIdPersistId" ma:index="10" nillable="true" ma:displayName="Persist ID" ma:description="Keep ID on add." ma:hidden="true" ma:internalName="_dlc_DocIdPersistId" ma:readOnly="true">
      <xsd:simpleType>
        <xsd:restriction base="dms:Boolea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4.xml><?xml version="1.0" encoding="utf-8"?>
<?mso-contentType ?>
<spe:Receivers xmlns:spe="http://schemas.microsoft.com/sharepoint/events">
  <Receiver>
    <Name>Document ID Generator</Name>
    <Synchronization>Synchronous</Synchronization>
    <Type>10001</Type>
    <SequenceNumber>1000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10002</Type>
    <SequenceNumber>1001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10004</Type>
    <SequenceNumber>1002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10006</Type>
    <SequenceNumber>1003</SequenceNumber>
    <Url/>
    <Assembly>Microsoft.Office.DocumentManagement, Version=15.0.0.0, Culture=neutral, PublicKeyToken=71e9bce111e9429c</Assembly>
    <Class>Microsoft.Office.DocumentManagement.Internal.DocIdHandler</Class>
    <Data/>
    <Filter/>
  </Receiver>
</spe:Receivers>
</file>

<file path=customXml/itemProps1.xml><?xml version="1.0" encoding="utf-8"?>
<ds:datastoreItem xmlns:ds="http://schemas.openxmlformats.org/officeDocument/2006/customXml" ds:itemID="{CE9B1A64-9751-4665-966A-96B1947CD609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8616C8F1-8943-4442-9BD5-D39945A28C80}">
  <ds:schemaRefs>
    <ds:schemaRef ds:uri="http://purl.org/dc/dcmitype/"/>
    <ds:schemaRef ds:uri="http://schemas.microsoft.com/office/infopath/2007/PartnerControls"/>
    <ds:schemaRef ds:uri="http://www.w3.org/XML/1998/namespace"/>
    <ds:schemaRef ds:uri="http://schemas.microsoft.com/office/2006/documentManagement/types"/>
    <ds:schemaRef ds:uri="http://schemas.microsoft.com/office/2006/metadata/properties"/>
    <ds:schemaRef ds:uri="36faa46a-c32a-4e76-8967-241cd91695fa"/>
    <ds:schemaRef ds:uri="http://purl.org/dc/terms/"/>
    <ds:schemaRef ds:uri="http://purl.org/dc/elements/1.1/"/>
    <ds:schemaRef ds:uri="http://schemas.openxmlformats.org/package/2006/metadata/core-properties"/>
  </ds:schemaRefs>
</ds:datastoreItem>
</file>

<file path=customXml/itemProps3.xml><?xml version="1.0" encoding="utf-8"?>
<ds:datastoreItem xmlns:ds="http://schemas.openxmlformats.org/officeDocument/2006/customXml" ds:itemID="{6F7727C3-5B19-4634-A552-872BA3EE9B07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36faa46a-c32a-4e76-8967-241cd91695fa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4.xml><?xml version="1.0" encoding="utf-8"?>
<ds:datastoreItem xmlns:ds="http://schemas.openxmlformats.org/officeDocument/2006/customXml" ds:itemID="{DDE76643-1F10-4643-BDFB-7F8DC2EF5598}">
  <ds:schemaRefs>
    <ds:schemaRef ds:uri="http://schemas.microsoft.com/sharepoint/event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UHC PowerPoint</Template>
  <TotalTime>13930</TotalTime>
  <Words>1266</Words>
  <Application>Microsoft Office PowerPoint</Application>
  <PresentationFormat>On-screen Show (4:3)</PresentationFormat>
  <Paragraphs>136</Paragraphs>
  <Slides>17</Slides>
  <Notes>9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4_UHC PowerPoint</vt:lpstr>
      <vt:lpstr>INSTRUCTIONS FOR USING THIS TOOL DELETE THIS SLIDE BEFORE PRESENTATION</vt:lpstr>
      <vt:lpstr>Introduction to  [Our Hospital’s] Quality Improvement Initiative on [Topic(s) selected]  </vt:lpstr>
      <vt:lpstr>What are the AHRQ  Pediatric Quality Indicators?</vt:lpstr>
      <vt:lpstr>Why were the PDIs developed?</vt:lpstr>
      <vt:lpstr>Why try to improve our performance?</vt:lpstr>
      <vt:lpstr>Why your voice is important</vt:lpstr>
      <vt:lpstr>Our focus</vt:lpstr>
      <vt:lpstr>Why this matters</vt:lpstr>
      <vt:lpstr>[Example of a patient from your hospital]</vt:lpstr>
      <vt:lpstr>How we selected this topic</vt:lpstr>
      <vt:lpstr>Our hospital’s performance on [Chosen PDI]</vt:lpstr>
      <vt:lpstr>DELETE THIS SLIDE BEFORE PRESENTATION</vt:lpstr>
      <vt:lpstr>Our Hospital’s Performance Has Been [Stable/Worsening/Improving] Over Time</vt:lpstr>
      <vt:lpstr>Ability to change</vt:lpstr>
      <vt:lpstr>Next steps</vt:lpstr>
      <vt:lpstr>Stay Tuned… </vt:lpstr>
      <vt:lpstr>PowerPoint Presentation</vt:lpstr>
    </vt:vector>
  </TitlesOfParts>
  <Company>UHC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Background for AHRQ Quality Indicators</dc:title>
  <dc:creator>Lindsay Mayer</dc:creator>
  <cp:lastModifiedBy>Claire O'Hanlon</cp:lastModifiedBy>
  <cp:revision>344</cp:revision>
  <cp:lastPrinted>2015-12-22T14:49:22Z</cp:lastPrinted>
  <dcterms:created xsi:type="dcterms:W3CDTF">2009-11-30T17:48:56Z</dcterms:created>
  <dcterms:modified xsi:type="dcterms:W3CDTF">2016-05-31T23:04:16Z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0x010100417B192AA9D99644B674599B7D6FB919</vt:lpwstr>
  </property>
  <property fmtid="{D5CDD505-2E9C-101B-9397-08002B2CF9AE}" pid="3" name="_dlc_DocIdItemGuid">
    <vt:lpwstr>d5966d7f-674c-4113-9d97-45318f6d91f0</vt:lpwstr>
  </property>
</Properties>
</file>

<file path=docProps/thumbnail.jpeg>
</file>