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Override3.xml" ContentType="application/vnd.openxmlformats-officedocument.themeOverride+xml"/>
  <Override PartName="/ppt/theme/themeOverride4.xml" ContentType="application/vnd.openxmlformats-officedocument.themeOverr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6"/>
  </p:notesMasterIdLst>
  <p:sldIdLst>
    <p:sldId id="256" r:id="rId2"/>
    <p:sldId id="257" r:id="rId3"/>
    <p:sldId id="258" r:id="rId4"/>
    <p:sldId id="261" r:id="rId5"/>
    <p:sldId id="262" r:id="rId6"/>
    <p:sldId id="264" r:id="rId7"/>
    <p:sldId id="265" r:id="rId8"/>
    <p:sldId id="266" r:id="rId9"/>
    <p:sldId id="267" r:id="rId10"/>
    <p:sldId id="268" r:id="rId11"/>
    <p:sldId id="270" r:id="rId12"/>
    <p:sldId id="269" r:id="rId13"/>
    <p:sldId id="260" r:id="rId14"/>
    <p:sldId id="259" r:id="rId1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Michael.Harrison" initials="MH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5620" autoAdjust="0"/>
    <p:restoredTop sz="94622" autoAdjust="0"/>
  </p:normalViewPr>
  <p:slideViewPr>
    <p:cSldViewPr>
      <p:cViewPr>
        <p:scale>
          <a:sx n="74" d="100"/>
          <a:sy n="74" d="100"/>
        </p:scale>
        <p:origin x="-1644" y="-960"/>
      </p:cViewPr>
      <p:guideLst>
        <p:guide orient="horz" pos="288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0A96C6EC-8A24-48DD-AF7F-6B930406ECFB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8718BD76-7B47-41B5-8E79-BAA4D2915F5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4579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sz="1800" smtClean="0"/>
              <a:t>Efficacy research is necessary but not sufficient to make DSC work</a:t>
            </a:r>
          </a:p>
          <a:p>
            <a:pPr>
              <a:spcBef>
                <a:spcPct val="0"/>
              </a:spcBef>
            </a:pPr>
            <a:endParaRPr lang="en-US" sz="1800" smtClean="0"/>
          </a:p>
          <a:p>
            <a:pPr>
              <a:spcBef>
                <a:spcPct val="0"/>
              </a:spcBef>
            </a:pPr>
            <a:r>
              <a:rPr lang="en-US" sz="1800" smtClean="0"/>
              <a:t>Go back to the earlier questions-  will it work in most physician practices? Can it create value? and how can practices best implement DSC (Chris)</a:t>
            </a:r>
          </a:p>
          <a:p>
            <a:pPr>
              <a:spcBef>
                <a:spcPct val="0"/>
              </a:spcBef>
            </a:pPr>
            <a:endParaRPr lang="en-US" sz="1800" smtClean="0"/>
          </a:p>
          <a:p>
            <a:pPr>
              <a:spcBef>
                <a:spcPct val="0"/>
              </a:spcBef>
            </a:pPr>
            <a:r>
              <a:rPr lang="en-US" sz="1800" smtClean="0"/>
              <a:t>Beyond these research questions it is important to think about the broader context in which DSC will operate-  capacity building to support PCMH, and creating a viable market for DSC</a:t>
            </a:r>
          </a:p>
        </p:txBody>
      </p:sp>
      <p:sp>
        <p:nvSpPr>
          <p:cNvPr id="2560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DD33BB27-0B77-4EF9-A182-AA98F77B37B0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13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ight Triangle 3"/>
          <p:cNvSpPr/>
          <p:nvPr/>
        </p:nvSpPr>
        <p:spPr>
          <a:xfrm>
            <a:off x="0" y="4664075"/>
            <a:ext cx="9150350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grpSp>
        <p:nvGrpSpPr>
          <p:cNvPr id="5" name="Group 15"/>
          <p:cNvGrpSpPr>
            <a:grpSpLocks/>
          </p:cNvGrpSpPr>
          <p:nvPr/>
        </p:nvGrpSpPr>
        <p:grpSpPr bwMode="auto">
          <a:xfrm>
            <a:off x="-3175" y="4953000"/>
            <a:ext cx="9147175" cy="1911350"/>
            <a:chOff x="-3765" y="4832896"/>
            <a:chExt cx="9147765" cy="2032192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1687032" y="4832896"/>
              <a:ext cx="7456968" cy="51817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>
              <a:extLst/>
            </a:lstStyle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  <a:cs typeface="+mn-cs"/>
              </a:endParaRPr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35926" y="5135025"/>
              <a:ext cx="9108074" cy="838869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>
              <a:extLst/>
            </a:lstStyle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  <a:cs typeface="+mn-cs"/>
              </a:endParaRPr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/>
            </a:p>
          </p:txBody>
        </p:sp>
        <p:cxnSp>
          <p:nvCxnSpPr>
            <p:cNvPr id="10" name="Straight Connector 9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anchor="b"/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11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C2CD2601-6124-409B-B932-34437D31148C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12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13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44410848-9800-4F86-9E87-40FED70E6D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77646C-7728-4C22-9C71-856377D83D85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5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57A39C-1C2A-4650-A4DA-849814C718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F5BE9E-437B-42B9-A859-62933F1C6F6C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5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CF24F8-A2E3-4144-A157-F702F8D2A9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B73C5B-A0E1-4BD8-97FD-83B3E4875722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5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5503E6-39C5-47D2-96EA-7DE5589714B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hevron 3"/>
          <p:cNvSpPr/>
          <p:nvPr/>
        </p:nvSpPr>
        <p:spPr>
          <a:xfrm>
            <a:off x="3636963" y="3005138"/>
            <a:ext cx="182562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Chevron 4"/>
          <p:cNvSpPr/>
          <p:nvPr/>
        </p:nvSpPr>
        <p:spPr>
          <a:xfrm>
            <a:off x="3449638" y="3005138"/>
            <a:ext cx="18415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anchor="b"/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0758566-14CD-4CE8-842F-600D91DC2BC5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1DA4BF2-E388-40C9-89D3-E4CDA3A137B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6BF66B80-832B-4DCC-B100-8C5190D56425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566B0C0-1BE0-47D0-A5E7-F29D705EDC5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/>
          <a:lstStyle>
            <a:lvl1pPr>
              <a:defRPr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08297CA-C22E-4FDE-9C27-26337BD69355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E5892A4-F285-413E-95F2-8D80A907BD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8C44699-8A38-4C01-A2C3-C646731A4534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97975981-C366-4067-84DD-BD4391580E8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5E906-6945-492C-BED8-CC89177CAA01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3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8E91E8-1061-4D1D-B969-D14BC321AF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F2930F9-E5BA-4B9D-B9DE-21430F9E6F6F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42465A3-F5F4-47F8-AAD9-46D8316A5BE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4"/>
          <p:cNvSpPr>
            <a:spLocks/>
          </p:cNvSpPr>
          <p:nvPr/>
        </p:nvSpPr>
        <p:spPr bwMode="auto">
          <a:xfrm>
            <a:off x="500063" y="5945188"/>
            <a:ext cx="4940300" cy="9207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6" name="Freeform 5"/>
          <p:cNvSpPr>
            <a:spLocks/>
          </p:cNvSpPr>
          <p:nvPr/>
        </p:nvSpPr>
        <p:spPr bwMode="auto">
          <a:xfrm>
            <a:off x="485775" y="5938838"/>
            <a:ext cx="3690938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7" name="Right Triangle 6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Chevron 8"/>
          <p:cNvSpPr/>
          <p:nvPr/>
        </p:nvSpPr>
        <p:spPr>
          <a:xfrm>
            <a:off x="8664575" y="4987925"/>
            <a:ext cx="182563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Chevron 9"/>
          <p:cNvSpPr/>
          <p:nvPr/>
        </p:nvSpPr>
        <p:spPr>
          <a:xfrm>
            <a:off x="8477250" y="4987925"/>
            <a:ext cx="182563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tIns="0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>
            <a:normAutofit/>
          </a:bodyPr>
          <a:lstStyle>
            <a:lvl1pPr marL="0" indent="0">
              <a:buNone/>
              <a:defRPr sz="3200"/>
            </a:lvl1pPr>
            <a:extLst/>
          </a:lstStyle>
          <a:p>
            <a:pPr lvl="0"/>
            <a:r>
              <a:rPr lang="en-US" noProof="0" smtClean="0"/>
              <a:t>Click icon to add picture</a:t>
            </a:r>
            <a:endParaRPr lang="en-US" noProof="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fld id="{080F3BE8-8EFE-4D93-B85A-E3B9379AA555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12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13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fld id="{2E14185C-C326-412C-A3E0-460295B7AE5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500063" y="5945188"/>
            <a:ext cx="4940300" cy="9207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75" y="5938838"/>
            <a:ext cx="3690938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33" name="Text Placeholder 29"/>
          <p:cNvSpPr>
            <a:spLocks noGrp="1"/>
          </p:cNvSpPr>
          <p:nvPr>
            <p:ph type="body" idx="1"/>
          </p:nvPr>
        </p:nvSpPr>
        <p:spPr bwMode="auto">
          <a:xfrm>
            <a:off x="457200" y="1481138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825" y="6408738"/>
            <a:ext cx="1919288" cy="365125"/>
          </a:xfrm>
          <a:prstGeom prst="rect">
            <a:avLst/>
          </a:prstGeom>
        </p:spPr>
        <p:txBody>
          <a:bodyPr vert="horz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 smtClean="0">
                <a:solidFill>
                  <a:schemeClr val="tx1"/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8E7E905C-4C00-4A59-A69C-C8A21DA708B5}" type="datetimeFigureOut">
              <a:rPr lang="en-US"/>
              <a:pPr>
                <a:defRPr/>
              </a:pPr>
              <a:t>4/14/2011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79913" y="6408738"/>
            <a:ext cx="2351087" cy="365125"/>
          </a:xfrm>
          <a:prstGeom prst="rect">
            <a:avLst/>
          </a:prstGeom>
        </p:spPr>
        <p:txBody>
          <a:bodyPr vert="horz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>
                <a:solidFill>
                  <a:schemeClr val="tx1"/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113" y="6408738"/>
            <a:ext cx="366712" cy="365125"/>
          </a:xfrm>
          <a:prstGeom prst="rect">
            <a:avLst/>
          </a:prstGeom>
        </p:spPr>
        <p:txBody>
          <a:bodyPr vert="horz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 b="0" smtClean="0">
                <a:solidFill>
                  <a:schemeClr val="tx1"/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D3C0410E-9F8A-4F9E-BAAF-0B3FD6DF2A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79" r:id="rId2"/>
    <p:sldLayoutId id="2147483684" r:id="rId3"/>
    <p:sldLayoutId id="2147483685" r:id="rId4"/>
    <p:sldLayoutId id="2147483686" r:id="rId5"/>
    <p:sldLayoutId id="2147483687" r:id="rId6"/>
    <p:sldLayoutId id="2147483680" r:id="rId7"/>
    <p:sldLayoutId id="2147483688" r:id="rId8"/>
    <p:sldLayoutId id="2147483689" r:id="rId9"/>
    <p:sldLayoutId id="2147483681" r:id="rId10"/>
    <p:sldLayoutId id="214748368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9pPr>
      <a:extLst/>
    </p:titleStyle>
    <p:bodyStyle>
      <a:lvl1pPr marL="365125" indent="-255588" algn="l" rtl="0" fontAlgn="base">
        <a:spcBef>
          <a:spcPts val="400"/>
        </a:spcBef>
        <a:spcAft>
          <a:spcPct val="0"/>
        </a:spcAft>
        <a:buClr>
          <a:schemeClr val="accent1"/>
        </a:buClr>
        <a:buSzPct val="68000"/>
        <a:buFont typeface="Wingdings 3" pitchFamily="18" charset="2"/>
        <a:buChar char=""/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0713" indent="-228600" algn="l" rtl="0" fontAlgn="base">
        <a:spcBef>
          <a:spcPts val="325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8838" indent="-228600" algn="l" rtl="0" fontAlgn="base">
        <a:spcBef>
          <a:spcPts val="350"/>
        </a:spcBef>
        <a:spcAft>
          <a:spcPct val="0"/>
        </a:spcAft>
        <a:buClr>
          <a:schemeClr val="accent2"/>
        </a:buClr>
        <a:buSzPct val="100000"/>
        <a:buFont typeface="Wingdings 2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fontAlgn="base">
        <a:spcBef>
          <a:spcPts val="35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fontAlgn="base">
        <a:spcBef>
          <a:spcPts val="35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685800"/>
            <a:ext cx="7772400" cy="1829761"/>
          </a:xfrm>
        </p:spPr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/>
              <a:t>Methods and Metrics Issues in Delivery </a:t>
            </a:r>
            <a:r>
              <a:rPr lang="en-US" dirty="0" smtClean="0"/>
              <a:t>System </a:t>
            </a:r>
            <a:r>
              <a:rPr lang="en-US" dirty="0"/>
              <a:t>Research</a:t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981200"/>
            <a:ext cx="7772400" cy="1200150"/>
          </a:xfrm>
        </p:spPr>
        <p:txBody>
          <a:bodyPr>
            <a:normAutofit/>
          </a:bodyPr>
          <a:lstStyle/>
          <a:p>
            <a:pPr marR="0" algn="ctr"/>
            <a:r>
              <a:rPr lang="en-US" sz="2400" dirty="0" smtClean="0"/>
              <a:t>JEFF ALEXANDER</a:t>
            </a:r>
          </a:p>
          <a:p>
            <a:pPr marR="0" algn="ctr"/>
            <a:r>
              <a:rPr lang="en-US" sz="2400" dirty="0" smtClean="0"/>
              <a:t>The University of Michigan</a:t>
            </a:r>
          </a:p>
          <a:p>
            <a:pPr marR="0"/>
            <a:endParaRPr lang="en-US" dirty="0" smtClean="0"/>
          </a:p>
        </p:txBody>
      </p:sp>
      <p:sp>
        <p:nvSpPr>
          <p:cNvPr id="4" name="Subtitle 2"/>
          <p:cNvSpPr txBox="1">
            <a:spLocks/>
          </p:cNvSpPr>
          <p:nvPr/>
        </p:nvSpPr>
        <p:spPr bwMode="auto">
          <a:xfrm>
            <a:off x="1219200" y="3124200"/>
            <a:ext cx="6400800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720" tIns="45720" rIns="45720" bIns="45720" numCol="1" anchor="t" anchorCtr="0" compatLnSpc="1">
            <a:prstTxWarp prst="textNoShape">
              <a:avLst/>
            </a:prstTxWarp>
          </a:bodyPr>
          <a:lstStyle/>
          <a:p>
            <a:pPr marL="0" marR="64008" lvl="0" indent="0" algn="ctr" defTabSz="914400" rtl="0" eaLnBrk="1" fontAlgn="base" latinLnBrk="0" hangingPunct="1">
              <a:lnSpc>
                <a:spcPct val="100000"/>
              </a:lnSpc>
              <a:spcBef>
                <a:spcPts val="400"/>
              </a:spcBef>
              <a:spcAft>
                <a:spcPct val="0"/>
              </a:spcAft>
              <a:buClr>
                <a:schemeClr val="accent1"/>
              </a:buClr>
              <a:buSzPct val="68000"/>
              <a:buFont typeface="Wingdings 3" pitchFamily="18" charset="2"/>
              <a:buNone/>
              <a:tabLst/>
              <a:defRPr/>
            </a:pPr>
            <a:r>
              <a:rPr kumimoji="0" lang="en-US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The Challenge and Promise of Delivery System Research: A Meeting of AHRQ Grantees, Experts, and Stakeholders</a:t>
            </a:r>
          </a:p>
          <a:p>
            <a:pPr marL="0" marR="64008" lvl="0" indent="0" algn="ctr" defTabSz="914400" rtl="0" eaLnBrk="1" fontAlgn="base" latinLnBrk="0" hangingPunct="1">
              <a:lnSpc>
                <a:spcPct val="100000"/>
              </a:lnSpc>
              <a:spcBef>
                <a:spcPts val="400"/>
              </a:spcBef>
              <a:spcAft>
                <a:spcPct val="0"/>
              </a:spcAft>
              <a:buClr>
                <a:schemeClr val="accent1"/>
              </a:buClr>
              <a:buSzPct val="68000"/>
              <a:buFont typeface="Wingdings 3" pitchFamily="18" charset="2"/>
              <a:buNone/>
              <a:tabLst/>
              <a:defRPr/>
            </a:pPr>
            <a:r>
              <a:rPr lang="en-US" dirty="0" smtClean="0">
                <a:solidFill>
                  <a:schemeClr val="tx2"/>
                </a:solidFill>
                <a:latin typeface="+mn-lt"/>
                <a:cs typeface="+mn-cs"/>
              </a:rPr>
              <a:t>Doubletree Dulles – Sterling, Virginia</a:t>
            </a:r>
            <a:endParaRPr kumimoji="0" lang="en-US" i="0" u="none" strike="noStrike" kern="1200" cap="none" spc="0" normalizeH="0" baseline="0" noProof="0" dirty="0" smtClean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64008" lvl="0" indent="0" algn="ctr" defTabSz="914400" rtl="0" eaLnBrk="1" fontAlgn="base" latinLnBrk="0" hangingPunct="1">
              <a:lnSpc>
                <a:spcPct val="100000"/>
              </a:lnSpc>
              <a:spcBef>
                <a:spcPts val="400"/>
              </a:spcBef>
              <a:spcAft>
                <a:spcPct val="0"/>
              </a:spcAft>
              <a:buClr>
                <a:schemeClr val="accent1"/>
              </a:buClr>
              <a:buSzPct val="68000"/>
              <a:buFont typeface="Wingdings 3" pitchFamily="18" charset="2"/>
              <a:buNone/>
              <a:tabLst/>
              <a:defRPr/>
            </a:pPr>
            <a:r>
              <a:rPr kumimoji="0" lang="en-US" sz="2000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February 16, 2011 </a:t>
            </a:r>
          </a:p>
          <a:p>
            <a:pPr marL="0" marR="64008" lvl="0" indent="0" algn="r" defTabSz="914400" rtl="0" eaLnBrk="1" fontAlgn="base" latinLnBrk="0" hangingPunct="1">
              <a:lnSpc>
                <a:spcPct val="100000"/>
              </a:lnSpc>
              <a:spcBef>
                <a:spcPts val="400"/>
              </a:spcBef>
              <a:spcAft>
                <a:spcPct val="0"/>
              </a:spcAft>
              <a:buClr>
                <a:schemeClr val="accent1"/>
              </a:buClr>
              <a:buSzPct val="68000"/>
              <a:buFont typeface="Wingdings 3" pitchFamily="18" charset="2"/>
              <a:buNone/>
              <a:tabLst/>
              <a:defRPr/>
            </a:pP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Not all delivery systems/organizations are good candidates for interventions and change</a:t>
            </a:r>
          </a:p>
          <a:p>
            <a:r>
              <a:rPr lang="en-US" smtClean="0"/>
              <a:t>Readiness for change a precursor to the successful implementation of complex changes in health care settings</a:t>
            </a:r>
          </a:p>
          <a:p>
            <a:r>
              <a:rPr lang="en-US" smtClean="0"/>
              <a:t>Readiness measured as collective motivation and collective capability</a:t>
            </a:r>
          </a:p>
          <a:p>
            <a:endParaRPr lang="en-US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Readiness for Change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10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the combined effects of multiple intervention elements affect outcomes</a:t>
            </a:r>
          </a:p>
          <a:p>
            <a:r>
              <a:rPr lang="en-US" dirty="0" smtClean="0"/>
              <a:t>How, and the extent to which, individual elements of the intervention contribute to these collective efforts</a:t>
            </a:r>
          </a:p>
          <a:p>
            <a:r>
              <a:rPr lang="en-US" dirty="0" smtClean="0"/>
              <a:t>Mixed methods designs are difficult to implement in a manner that creates synergistic benefits from the use of different forms of data collection and analysis.</a:t>
            </a:r>
          </a:p>
          <a:p>
            <a:endParaRPr lang="en-US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304800" y="304800"/>
            <a:ext cx="8229600" cy="1143000"/>
          </a:xfrm>
        </p:spPr>
        <p:txBody>
          <a:bodyPr>
            <a:noAutofit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en-US" sz="4000" dirty="0" smtClean="0"/>
              <a:t> </a:t>
            </a:r>
            <a:br>
              <a:rPr lang="en-US" sz="4000" dirty="0" smtClean="0"/>
            </a:br>
            <a:r>
              <a:rPr lang="en-US" sz="4000" dirty="0" smtClean="0"/>
              <a:t>Complex</a:t>
            </a:r>
            <a:r>
              <a:rPr lang="en-US" sz="4000" dirty="0"/>
              <a:t>, </a:t>
            </a:r>
            <a:r>
              <a:rPr lang="en-US" sz="4000" dirty="0" smtClean="0"/>
              <a:t>Multi-Component Interventions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11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Don’t reject traditional designs- complement them</a:t>
            </a:r>
          </a:p>
          <a:p>
            <a:r>
              <a:rPr lang="en-US" dirty="0" smtClean="0"/>
              <a:t>Consider methods and metrics challenges as a package of related issues</a:t>
            </a:r>
          </a:p>
          <a:p>
            <a:r>
              <a:rPr lang="en-US" dirty="0" smtClean="0"/>
              <a:t>Increase the synergistic value of mixed methods research</a:t>
            </a:r>
          </a:p>
          <a:p>
            <a:r>
              <a:rPr lang="en-US" dirty="0" smtClean="0"/>
              <a:t>Time as an analytic variable</a:t>
            </a:r>
          </a:p>
          <a:p>
            <a:r>
              <a:rPr lang="en-US" dirty="0" smtClean="0"/>
              <a:t>Robust theoretical frameworks to guide the application of analytic methods and measures </a:t>
            </a:r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General Recommendations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12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TextBox 3"/>
          <p:cNvSpPr txBox="1">
            <a:spLocks noChangeArrowheads="1"/>
          </p:cNvSpPr>
          <p:nvPr/>
        </p:nvSpPr>
        <p:spPr bwMode="auto">
          <a:xfrm>
            <a:off x="1295400" y="0"/>
            <a:ext cx="65532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4000" b="1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From DSC Model to Practice</a:t>
            </a:r>
          </a:p>
        </p:txBody>
      </p:sp>
      <p:grpSp>
        <p:nvGrpSpPr>
          <p:cNvPr id="21507" name="Group 16"/>
          <p:cNvGrpSpPr>
            <a:grpSpLocks/>
          </p:cNvGrpSpPr>
          <p:nvPr/>
        </p:nvGrpSpPr>
        <p:grpSpPr bwMode="auto">
          <a:xfrm>
            <a:off x="381000" y="762000"/>
            <a:ext cx="8382000" cy="5562600"/>
            <a:chOff x="381000" y="1219200"/>
            <a:chExt cx="8382000" cy="5562600"/>
          </a:xfrm>
        </p:grpSpPr>
        <p:sp>
          <p:nvSpPr>
            <p:cNvPr id="52227" name="TextBox 4"/>
            <p:cNvSpPr txBox="1">
              <a:spLocks noChangeArrowheads="1"/>
            </p:cNvSpPr>
            <p:nvPr/>
          </p:nvSpPr>
          <p:spPr bwMode="auto">
            <a:xfrm>
              <a:off x="381000" y="1219200"/>
              <a:ext cx="8229600" cy="406400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b="1" dirty="0">
                  <a:solidFill>
                    <a:srgbClr val="0070C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itchFamily="18" charset="0"/>
                  <a:cs typeface="Times New Roman" pitchFamily="18" charset="0"/>
                </a:rPr>
                <a:t>GOAL</a:t>
              </a:r>
              <a:r>
                <a:rPr lang="en-US" sz="2000" dirty="0">
                  <a:solidFill>
                    <a:srgbClr val="0070C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itchFamily="18" charset="0"/>
                  <a:cs typeface="Times New Roman" pitchFamily="18" charset="0"/>
                </a:rPr>
                <a:t>: To increase the adoption, reach and impact of DSC</a:t>
              </a:r>
            </a:p>
          </p:txBody>
        </p:sp>
        <p:sp>
          <p:nvSpPr>
            <p:cNvPr id="6" name="Rectangle 5"/>
            <p:cNvSpPr/>
            <p:nvPr/>
          </p:nvSpPr>
          <p:spPr>
            <a:xfrm>
              <a:off x="384175" y="1981200"/>
              <a:ext cx="2130425" cy="18288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b="1" i="1" u="sng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Science Push</a:t>
              </a: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b="1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Investigation, </a:t>
              </a:r>
              <a:r>
                <a:rPr lang="en-US" b="1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improvement </a:t>
              </a:r>
              <a:r>
                <a:rPr lang="en-US" b="1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and communication of  DSC for widespread use</a:t>
              </a:r>
            </a:p>
          </p:txBody>
        </p:sp>
        <p:sp>
          <p:nvSpPr>
            <p:cNvPr id="7" name="Rectangle 6"/>
            <p:cNvSpPr/>
            <p:nvPr/>
          </p:nvSpPr>
          <p:spPr>
            <a:xfrm>
              <a:off x="3505200" y="1981200"/>
              <a:ext cx="2133600" cy="16002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b="1" i="1" u="sng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Delivery Capacity</a:t>
              </a: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b="1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Building the capacity of relevant systems to deliver improved care</a:t>
              </a:r>
            </a:p>
          </p:txBody>
        </p:sp>
        <p:sp>
          <p:nvSpPr>
            <p:cNvPr id="8" name="Rectangle 7"/>
            <p:cNvSpPr/>
            <p:nvPr/>
          </p:nvSpPr>
          <p:spPr>
            <a:xfrm>
              <a:off x="6629400" y="1981200"/>
              <a:ext cx="2133600" cy="16002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b="1" i="1" u="sng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Market Pull/Demand</a:t>
              </a: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b="1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Building a market and demand for DSC</a:t>
              </a:r>
            </a:p>
          </p:txBody>
        </p:sp>
        <p:sp>
          <p:nvSpPr>
            <p:cNvPr id="9" name="Rectangle 8"/>
            <p:cNvSpPr/>
            <p:nvPr/>
          </p:nvSpPr>
          <p:spPr>
            <a:xfrm>
              <a:off x="533400" y="4191000"/>
              <a:ext cx="8077200" cy="9144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marL="223838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Increase the number of systems providing evidence-based DSC</a:t>
              </a:r>
            </a:p>
            <a:p>
              <a:pPr marL="223838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Increase the number of practitioners providing evidence-based DSC</a:t>
              </a:r>
            </a:p>
            <a:p>
              <a:pPr marL="223838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Increase the number of individuals receiving evidence-based DSC</a:t>
              </a:r>
            </a:p>
          </p:txBody>
        </p:sp>
        <p:sp>
          <p:nvSpPr>
            <p:cNvPr id="10" name="Oval 9"/>
            <p:cNvSpPr/>
            <p:nvPr/>
          </p:nvSpPr>
          <p:spPr>
            <a:xfrm>
              <a:off x="3200400" y="5592763"/>
              <a:ext cx="2743200" cy="1189037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b="1" i="1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ULTIMATE GOAL: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Improve patient health and well being</a:t>
              </a:r>
            </a:p>
          </p:txBody>
        </p:sp>
        <p:sp>
          <p:nvSpPr>
            <p:cNvPr id="15" name="Striped Right Arrow 14"/>
            <p:cNvSpPr/>
            <p:nvPr/>
          </p:nvSpPr>
          <p:spPr>
            <a:xfrm>
              <a:off x="2590800" y="2514600"/>
              <a:ext cx="838200" cy="762000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solidFill>
                  <a:srgbClr val="FFFF99"/>
                </a:solidFill>
              </a:endParaRPr>
            </a:p>
          </p:txBody>
        </p:sp>
        <p:sp>
          <p:nvSpPr>
            <p:cNvPr id="22" name="Down Arrow 21"/>
            <p:cNvSpPr/>
            <p:nvPr/>
          </p:nvSpPr>
          <p:spPr>
            <a:xfrm rot="1440000">
              <a:off x="1758950" y="1635125"/>
              <a:ext cx="228600" cy="274638"/>
            </a:xfrm>
            <a:prstGeom prst="downArrow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solidFill>
                  <a:srgbClr val="FFFF99"/>
                </a:solidFill>
              </a:endParaRPr>
            </a:p>
          </p:txBody>
        </p:sp>
        <p:sp>
          <p:nvSpPr>
            <p:cNvPr id="23" name="Down Arrow 22"/>
            <p:cNvSpPr/>
            <p:nvPr/>
          </p:nvSpPr>
          <p:spPr>
            <a:xfrm rot="-1440000">
              <a:off x="6904038" y="1635125"/>
              <a:ext cx="228600" cy="274638"/>
            </a:xfrm>
            <a:prstGeom prst="downArrow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solidFill>
                  <a:srgbClr val="FFFF99"/>
                </a:solidFill>
              </a:endParaRPr>
            </a:p>
          </p:txBody>
        </p:sp>
        <p:sp>
          <p:nvSpPr>
            <p:cNvPr id="24" name="Down Arrow 23"/>
            <p:cNvSpPr/>
            <p:nvPr/>
          </p:nvSpPr>
          <p:spPr>
            <a:xfrm>
              <a:off x="4457700" y="1676400"/>
              <a:ext cx="228600" cy="274638"/>
            </a:xfrm>
            <a:prstGeom prst="downArrow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solidFill>
                  <a:srgbClr val="FFFF99"/>
                </a:solidFill>
              </a:endParaRPr>
            </a:p>
          </p:txBody>
        </p:sp>
        <p:sp>
          <p:nvSpPr>
            <p:cNvPr id="25" name="Down Arrow 24"/>
            <p:cNvSpPr/>
            <p:nvPr/>
          </p:nvSpPr>
          <p:spPr>
            <a:xfrm>
              <a:off x="4381500" y="5181600"/>
              <a:ext cx="381000" cy="457200"/>
            </a:xfrm>
            <a:prstGeom prst="downArrow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solidFill>
                  <a:srgbClr val="FFFF99"/>
                </a:solidFill>
              </a:endParaRPr>
            </a:p>
          </p:txBody>
        </p:sp>
        <p:sp>
          <p:nvSpPr>
            <p:cNvPr id="26" name="Down Arrow 25"/>
            <p:cNvSpPr/>
            <p:nvPr/>
          </p:nvSpPr>
          <p:spPr>
            <a:xfrm>
              <a:off x="4237038" y="3581400"/>
              <a:ext cx="639762" cy="639763"/>
            </a:xfrm>
            <a:prstGeom prst="downArrow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solidFill>
                  <a:srgbClr val="FFFF99"/>
                </a:solidFill>
              </a:endParaRPr>
            </a:p>
          </p:txBody>
        </p:sp>
      </p:grpSp>
      <p:sp>
        <p:nvSpPr>
          <p:cNvPr id="17" name="Striped Right Arrow 16"/>
          <p:cNvSpPr/>
          <p:nvPr/>
        </p:nvSpPr>
        <p:spPr bwMode="auto">
          <a:xfrm rot="10800000">
            <a:off x="5715000" y="2057400"/>
            <a:ext cx="838200" cy="762000"/>
          </a:xfrm>
          <a:prstGeom prst="stripedRightArrow">
            <a:avLst/>
          </a:prstGeom>
          <a:solidFill>
            <a:schemeClr val="tx1">
              <a:lumMod val="50000"/>
              <a:lumOff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solidFill>
                <a:srgbClr val="FFFF99"/>
              </a:solidFill>
            </a:endParaRPr>
          </a:p>
        </p:txBody>
      </p:sp>
      <p:sp>
        <p:nvSpPr>
          <p:cNvPr id="18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13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Thank you</a:t>
            </a:r>
            <a:endParaRPr lang="en-US" dirty="0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14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Framing the issues around a common theme</a:t>
            </a:r>
          </a:p>
          <a:p>
            <a:r>
              <a:rPr lang="en-US" dirty="0" smtClean="0"/>
              <a:t>Striking a balance between depth and breadth</a:t>
            </a:r>
          </a:p>
          <a:p>
            <a:r>
              <a:rPr lang="en-US" dirty="0" smtClean="0"/>
              <a:t>Pushing the envelope without being unrealistic</a:t>
            </a:r>
          </a:p>
          <a:p>
            <a:r>
              <a:rPr lang="en-US" dirty="0" smtClean="0"/>
              <a:t>Examples from proposals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Challenges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2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 fontAlgn="auto">
              <a:spcBef>
                <a:spcPts val="1200"/>
              </a:spcBef>
              <a:spcAft>
                <a:spcPts val="0"/>
              </a:spcAft>
              <a:buClr>
                <a:srgbClr val="FFFF99"/>
              </a:buClr>
              <a:buFont typeface="Wingdings" pitchFamily="2" charset="2"/>
              <a:buChar char="Ø"/>
              <a:defRPr/>
            </a:pPr>
            <a:r>
              <a:rPr lang="en-US" i="1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Can</a:t>
            </a:r>
            <a:r>
              <a:rPr lang="en-US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 it work?</a:t>
            </a:r>
          </a:p>
          <a:p>
            <a:pPr marL="457200" indent="-457200" fontAlgn="auto">
              <a:spcBef>
                <a:spcPts val="1200"/>
              </a:spcBef>
              <a:spcAft>
                <a:spcPts val="0"/>
              </a:spcAft>
              <a:buClr>
                <a:srgbClr val="FFFF99"/>
              </a:buClr>
              <a:buFont typeface="Wingdings" pitchFamily="2" charset="2"/>
              <a:buChar char="Ø"/>
              <a:defRPr/>
            </a:pPr>
            <a:r>
              <a:rPr lang="en-US" i="1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Will</a:t>
            </a:r>
            <a:r>
              <a:rPr lang="en-US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 it work?</a:t>
            </a:r>
          </a:p>
          <a:p>
            <a:pPr marL="800100" lvl="1" indent="-342900" fontAlgn="auto">
              <a:spcBef>
                <a:spcPts val="1200"/>
              </a:spcBef>
              <a:spcAft>
                <a:spcPts val="0"/>
              </a:spcAft>
              <a:buClr>
                <a:srgbClr val="FFFF99"/>
              </a:buClr>
              <a:buFont typeface="Wingdings" pitchFamily="2" charset="2"/>
              <a:buChar char="§"/>
              <a:defRPr/>
            </a:pPr>
            <a:r>
              <a:rPr lang="en-US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When will it work (for which patients and settings)?</a:t>
            </a:r>
          </a:p>
          <a:p>
            <a:pPr marL="800100" lvl="1" indent="-342900" fontAlgn="auto">
              <a:spcBef>
                <a:spcPts val="1200"/>
              </a:spcBef>
              <a:spcAft>
                <a:spcPts val="0"/>
              </a:spcAft>
              <a:buClr>
                <a:srgbClr val="FFFF99"/>
              </a:buClr>
              <a:buFont typeface="Wingdings" pitchFamily="2" charset="2"/>
              <a:buChar char="§"/>
              <a:defRPr/>
            </a:pPr>
            <a:r>
              <a:rPr lang="en-US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What is necessary for it to work?</a:t>
            </a:r>
          </a:p>
          <a:p>
            <a:pPr marL="457200" indent="-457200" fontAlgn="auto">
              <a:spcBef>
                <a:spcPts val="1200"/>
              </a:spcBef>
              <a:spcAft>
                <a:spcPts val="0"/>
              </a:spcAft>
              <a:buClr>
                <a:srgbClr val="FFFF99"/>
              </a:buClr>
              <a:buFont typeface="Wingdings" pitchFamily="2" charset="2"/>
              <a:buChar char="Ø"/>
              <a:defRPr/>
            </a:pPr>
            <a:r>
              <a:rPr lang="en-US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Is it </a:t>
            </a:r>
            <a:r>
              <a:rPr lang="en-US" i="1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worth</a:t>
            </a:r>
            <a:r>
              <a:rPr lang="en-US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 it?</a:t>
            </a:r>
          </a:p>
          <a:p>
            <a:pPr marL="800100" lvl="1" indent="-342900" fontAlgn="auto">
              <a:spcBef>
                <a:spcPts val="1200"/>
              </a:spcBef>
              <a:spcAft>
                <a:spcPts val="0"/>
              </a:spcAft>
              <a:buClr>
                <a:srgbClr val="FFFF99"/>
              </a:buClr>
              <a:buFont typeface="Wingdings" pitchFamily="2" charset="2"/>
              <a:buChar char="§"/>
              <a:defRPr/>
            </a:pPr>
            <a:r>
              <a:rPr lang="en-US" dirty="0" smtClean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Value</a:t>
            </a:r>
            <a:endParaRPr lang="en-US" dirty="0">
              <a:effectLst>
                <a:outerShdw blurRad="38100" dist="38100" dir="2700000" algn="tl">
                  <a:srgbClr val="1F497D"/>
                </a:outerShdw>
              </a:effectLst>
              <a:latin typeface="Tahoma" pitchFamily="34" charset="0"/>
              <a:cs typeface="Tahoma" pitchFamily="34" charset="0"/>
            </a:endParaRPr>
          </a:p>
          <a:p>
            <a:pPr marL="457200" indent="-457200" fontAlgn="auto">
              <a:spcBef>
                <a:spcPts val="1200"/>
              </a:spcBef>
              <a:spcAft>
                <a:spcPts val="0"/>
              </a:spcAft>
              <a:buClr>
                <a:srgbClr val="FFFF99"/>
              </a:buClr>
              <a:buFont typeface="Wingdings" pitchFamily="2" charset="2"/>
              <a:buChar char="Ø"/>
              <a:defRPr/>
            </a:pPr>
            <a:r>
              <a:rPr lang="en-US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How can we put it into practice?</a:t>
            </a:r>
          </a:p>
          <a:p>
            <a:pPr marL="800100" lvl="1" indent="-342900" fontAlgn="auto">
              <a:spcBef>
                <a:spcPts val="1200"/>
              </a:spcBef>
              <a:spcAft>
                <a:spcPts val="0"/>
              </a:spcAft>
              <a:buClr>
                <a:srgbClr val="FFFF99"/>
              </a:buClr>
              <a:buFont typeface="Wingdings" pitchFamily="2" charset="2"/>
              <a:buChar char="§"/>
              <a:defRPr/>
            </a:pPr>
            <a:r>
              <a:rPr lang="en-US" dirty="0">
                <a:effectLst>
                  <a:outerShdw blurRad="38100" dist="38100" dir="2700000" algn="tl">
                    <a:srgbClr val="1F497D"/>
                  </a:outerShdw>
                </a:effectLst>
                <a:latin typeface="Tahoma" pitchFamily="34" charset="0"/>
                <a:cs typeface="Tahoma" pitchFamily="34" charset="0"/>
              </a:rPr>
              <a:t>Implementation research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What do We Want to Know about Delivery System Effectiveness?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3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 fontAlgn="auto">
              <a:spcAft>
                <a:spcPts val="0"/>
              </a:spcAft>
              <a:buFont typeface="Wingdings 3"/>
              <a:buNone/>
              <a:defRPr/>
            </a:pPr>
            <a:endParaRPr lang="en-US" dirty="0" smtClean="0"/>
          </a:p>
          <a:p>
            <a:pPr marL="365760" indent="-256032" fontAlgn="auto">
              <a:spcAft>
                <a:spcPts val="0"/>
              </a:spcAft>
              <a:buFont typeface="Wingdings 3"/>
              <a:buChar char=""/>
              <a:defRPr/>
            </a:pPr>
            <a:r>
              <a:rPr lang="en-US" dirty="0" smtClean="0"/>
              <a:t>Manner in which </a:t>
            </a:r>
            <a:r>
              <a:rPr lang="en-US" dirty="0"/>
              <a:t>a given </a:t>
            </a:r>
            <a:r>
              <a:rPr lang="en-US" dirty="0" smtClean="0"/>
              <a:t>DSC </a:t>
            </a:r>
            <a:r>
              <a:rPr lang="en-US" dirty="0"/>
              <a:t>is implemented and practiced </a:t>
            </a:r>
            <a:r>
              <a:rPr lang="en-US" dirty="0" smtClean="0"/>
              <a:t>is influenced by range </a:t>
            </a:r>
            <a:r>
              <a:rPr lang="en-US" dirty="0"/>
              <a:t>of </a:t>
            </a:r>
            <a:r>
              <a:rPr lang="en-US" dirty="0" smtClean="0"/>
              <a:t>factors surrounding the specific change</a:t>
            </a:r>
          </a:p>
          <a:p>
            <a:pPr marL="365760" indent="-256032" fontAlgn="auto">
              <a:spcAft>
                <a:spcPts val="0"/>
              </a:spcAft>
              <a:buFont typeface="Wingdings 3"/>
              <a:buChar char=""/>
              <a:defRPr/>
            </a:pPr>
            <a:endParaRPr lang="en-US" dirty="0"/>
          </a:p>
          <a:p>
            <a:pPr marL="365760" indent="-256032" fontAlgn="auto">
              <a:spcAft>
                <a:spcPts val="0"/>
              </a:spcAft>
              <a:buFont typeface="Wingdings 3"/>
              <a:buChar char=""/>
              <a:defRPr/>
            </a:pPr>
            <a:r>
              <a:rPr lang="en-US" dirty="0" smtClean="0"/>
              <a:t>These factors </a:t>
            </a:r>
            <a:r>
              <a:rPr lang="en-US" dirty="0"/>
              <a:t>constitute the social </a:t>
            </a:r>
            <a:r>
              <a:rPr lang="en-US" dirty="0" smtClean="0"/>
              <a:t>system or social context of change</a:t>
            </a:r>
          </a:p>
          <a:p>
            <a:pPr marL="365760" indent="-256032" fontAlgn="auto">
              <a:spcAft>
                <a:spcPts val="0"/>
              </a:spcAft>
              <a:buFont typeface="Wingdings 3"/>
              <a:buChar char=""/>
              <a:defRPr/>
            </a:pPr>
            <a:endParaRPr lang="en-US" dirty="0" smtClean="0"/>
          </a:p>
          <a:p>
            <a:pPr marL="365760" indent="-256032" fontAlgn="auto">
              <a:spcAft>
                <a:spcPts val="0"/>
              </a:spcAft>
              <a:buFont typeface="Wingdings 3"/>
              <a:buChar char=""/>
              <a:defRPr/>
            </a:pPr>
            <a:r>
              <a:rPr lang="en-US" dirty="0" smtClean="0"/>
              <a:t>These factors may explain why, when, and how a DSC works (or not)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Delivery System Change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4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4294967295"/>
          </p:nvPr>
        </p:nvSpPr>
        <p:spPr>
          <a:xfrm>
            <a:off x="0" y="1600200"/>
            <a:ext cx="8229600" cy="4525963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3000" smtClean="0"/>
              <a:t>“</a:t>
            </a:r>
            <a:r>
              <a:rPr lang="en-US" sz="3000" smtClean="0">
                <a:latin typeface="Times New Roman" pitchFamily="18" charset="0"/>
                <a:cs typeface="Times New Roman" pitchFamily="18" charset="0"/>
              </a:rPr>
              <a:t>Experimentalists have pursued too single-mindedly the question of whether a [social] program works at the expense of knowing why it works.”</a:t>
            </a:r>
          </a:p>
          <a:p>
            <a:pPr lvl="2">
              <a:lnSpc>
                <a:spcPct val="80000"/>
              </a:lnSpc>
            </a:pPr>
            <a:r>
              <a:rPr lang="en-US" sz="2200" smtClean="0"/>
              <a:t>Pawson and Tilley (1997)</a:t>
            </a:r>
          </a:p>
          <a:p>
            <a:pPr lvl="2">
              <a:lnSpc>
                <a:spcPct val="80000"/>
              </a:lnSpc>
              <a:buFont typeface="Wingdings" pitchFamily="2" charset="2"/>
              <a:buNone/>
            </a:pPr>
            <a:endParaRPr lang="en-US" sz="2200" smtClean="0"/>
          </a:p>
          <a:p>
            <a:pPr>
              <a:lnSpc>
                <a:spcPct val="80000"/>
              </a:lnSpc>
            </a:pPr>
            <a:r>
              <a:rPr lang="en-US" sz="3000" smtClean="0">
                <a:latin typeface="Times New Roman" pitchFamily="18" charset="0"/>
                <a:cs typeface="Times New Roman" pitchFamily="18" charset="0"/>
              </a:rPr>
              <a:t>“….. although the OXO model seeks generalizable knowledge, in that pursuit it relies on – it depends on – removing most of the local details about “how” something works and about the “what” of contexts.”</a:t>
            </a:r>
          </a:p>
          <a:p>
            <a:pPr lvl="2">
              <a:lnSpc>
                <a:spcPct val="80000"/>
              </a:lnSpc>
            </a:pPr>
            <a:r>
              <a:rPr lang="en-US" sz="2200" smtClean="0"/>
              <a:t>Berwick (2008)</a:t>
            </a:r>
          </a:p>
        </p:txBody>
      </p:sp>
      <p:sp>
        <p:nvSpPr>
          <p:cNvPr id="19458" name="Title 2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0"/>
          <a:lstStyle/>
          <a:p>
            <a:pPr algn="ctr" fontAlgn="auto">
              <a:spcAft>
                <a:spcPts val="0"/>
              </a:spcAft>
              <a:defRPr/>
            </a:pPr>
            <a:r>
              <a:rPr lang="en-US" dirty="0"/>
              <a:t>Limits of Experimentalism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5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Modeling intervention context</a:t>
            </a:r>
          </a:p>
          <a:p>
            <a:r>
              <a:rPr lang="en-US" dirty="0" smtClean="0"/>
              <a:t>Assessing intervention fidelity and sustainability</a:t>
            </a:r>
          </a:p>
          <a:p>
            <a:r>
              <a:rPr lang="en-US" dirty="0" smtClean="0"/>
              <a:t>Incorporating time in delivery system models</a:t>
            </a:r>
          </a:p>
          <a:p>
            <a:r>
              <a:rPr lang="en-US" dirty="0" smtClean="0"/>
              <a:t>Measuring readiness for change</a:t>
            </a:r>
          </a:p>
          <a:p>
            <a:r>
              <a:rPr lang="en-US" dirty="0" smtClean="0"/>
              <a:t>Assessing complex, multi-component interventions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Five Methods and Metrics Issues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6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Interventions can display different strengths, causal directions, and base rates depending on the ecological conditions under which the processes or programs are observed</a:t>
            </a:r>
          </a:p>
          <a:p>
            <a:r>
              <a:rPr lang="en-US" dirty="0" smtClean="0"/>
              <a:t>Measure context as an analytic variable in our models- not as study setting descriptions</a:t>
            </a:r>
          </a:p>
          <a:p>
            <a:r>
              <a:rPr lang="en-US" dirty="0" smtClean="0"/>
              <a:t>Analytic techniques for assessing contextual effects are robust- concepts and measures of context are not</a:t>
            </a:r>
          </a:p>
          <a:p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/>
              <a:t>M</a:t>
            </a:r>
            <a:r>
              <a:rPr lang="en-US" dirty="0" smtClean="0"/>
              <a:t>odeling </a:t>
            </a:r>
            <a:r>
              <a:rPr lang="en-US" dirty="0"/>
              <a:t>I</a:t>
            </a:r>
            <a:r>
              <a:rPr lang="en-US" dirty="0" smtClean="0"/>
              <a:t>ntervention </a:t>
            </a:r>
            <a:r>
              <a:rPr lang="en-US" dirty="0"/>
              <a:t>C</a:t>
            </a:r>
            <a:r>
              <a:rPr lang="en-US" dirty="0" smtClean="0"/>
              <a:t>ontext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7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365760" indent="-256032" fontAlgn="auto">
              <a:spcAft>
                <a:spcPts val="0"/>
              </a:spcAft>
              <a:buFont typeface="Wingdings 3"/>
              <a:buChar char=""/>
              <a:defRPr/>
            </a:pPr>
            <a:r>
              <a:rPr lang="en-US" dirty="0" smtClean="0"/>
              <a:t>Measurement </a:t>
            </a:r>
            <a:r>
              <a:rPr lang="en-US" dirty="0"/>
              <a:t>of treatment fidelity provides a means for determining whether key program components were delivered as specified by the program logic model/theory </a:t>
            </a:r>
            <a:endParaRPr lang="en-US" dirty="0" smtClean="0"/>
          </a:p>
          <a:p>
            <a:pPr marL="365760" indent="-256032" fontAlgn="auto">
              <a:spcAft>
                <a:spcPts val="0"/>
              </a:spcAft>
              <a:buFont typeface="Wingdings 3"/>
              <a:buChar char=""/>
              <a:defRPr/>
            </a:pPr>
            <a:r>
              <a:rPr lang="en-US" dirty="0" smtClean="0"/>
              <a:t>Sustainability- are intervention </a:t>
            </a:r>
            <a:r>
              <a:rPr lang="en-US" dirty="0"/>
              <a:t>components </a:t>
            </a:r>
            <a:r>
              <a:rPr lang="en-US" dirty="0" smtClean="0"/>
              <a:t>active </a:t>
            </a:r>
            <a:r>
              <a:rPr lang="en-US" dirty="0"/>
              <a:t>long enough to produce the desired effect on </a:t>
            </a:r>
            <a:r>
              <a:rPr lang="en-US" dirty="0" smtClean="0"/>
              <a:t>individuals?</a:t>
            </a:r>
          </a:p>
          <a:p>
            <a:pPr marL="365760" indent="-256032" fontAlgn="auto">
              <a:spcAft>
                <a:spcPts val="0"/>
              </a:spcAft>
              <a:buFont typeface="Wingdings 3"/>
              <a:buChar char=""/>
              <a:defRPr/>
            </a:pPr>
            <a:r>
              <a:rPr lang="en-US" dirty="0" smtClean="0"/>
              <a:t>Fidelity and sustainability follow </a:t>
            </a:r>
            <a:r>
              <a:rPr lang="en-US" dirty="0"/>
              <a:t>from interrelationships among a range of internal and external factors that constitute the social system that surrounds the </a:t>
            </a:r>
            <a:r>
              <a:rPr lang="en-US" dirty="0" smtClean="0"/>
              <a:t>intervention- not just individual attitudes.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884238"/>
          </a:xfrm>
        </p:spPr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/>
              <a:t>A</a:t>
            </a:r>
            <a:r>
              <a:rPr lang="en-US" dirty="0" smtClean="0"/>
              <a:t>ssessing Intervention </a:t>
            </a:r>
            <a:r>
              <a:rPr lang="en-US" dirty="0"/>
              <a:t>F</a:t>
            </a:r>
            <a:r>
              <a:rPr lang="en-US" dirty="0" smtClean="0"/>
              <a:t>idelity and Sustainability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8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Time as an important analytic concept in its own right, not simply as an element of the research design</a:t>
            </a:r>
          </a:p>
          <a:p>
            <a:r>
              <a:rPr lang="en-US" dirty="0" smtClean="0"/>
              <a:t>Individual growth trajectories</a:t>
            </a:r>
          </a:p>
          <a:p>
            <a:r>
              <a:rPr lang="en-US" dirty="0" smtClean="0"/>
              <a:t>Organizational/ system level developmental trajectories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Time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153150"/>
            <a:ext cx="914400" cy="476250"/>
          </a:xfrm>
        </p:spPr>
        <p:txBody>
          <a:bodyPr/>
          <a:lstStyle/>
          <a:p>
            <a:pPr>
              <a:defRPr/>
            </a:pPr>
            <a:endParaRPr lang="en-US" dirty="0" smtClean="0"/>
          </a:p>
          <a:p>
            <a:pPr>
              <a:defRPr/>
            </a:pPr>
            <a:fld id="{2EDBE65A-5523-49FC-9EDF-D6125D30750D}" type="slidenum">
              <a:rPr lang="en-US" sz="1400" smtClean="0">
                <a:solidFill>
                  <a:schemeClr val="bg1"/>
                </a:solidFill>
              </a:rPr>
              <a:pPr>
                <a:defRPr/>
              </a:pPr>
              <a:t>9</a:t>
            </a:fld>
            <a:endParaRPr lang="en-US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Concourse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2.xml><?xml version="1.0" encoding="utf-8"?>
<a:themeOverride xmlns:a="http://schemas.openxmlformats.org/drawingml/2006/main">
  <a:clrScheme name="Concourse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3.xml><?xml version="1.0" encoding="utf-8"?>
<a:themeOverride xmlns:a="http://schemas.openxmlformats.org/drawingml/2006/main">
  <a:clrScheme name="Concourse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4.xml><?xml version="1.0" encoding="utf-8"?>
<a:themeOverride xmlns:a="http://schemas.openxmlformats.org/drawingml/2006/main">
  <a:clrScheme name="Concourse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521</TotalTime>
  <Words>741</Words>
  <Application>Microsoft Office PowerPoint</Application>
  <PresentationFormat>On-screen Show (4:3)</PresentationFormat>
  <Paragraphs>116</Paragraphs>
  <Slides>14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Concourse</vt:lpstr>
      <vt:lpstr>Methods and Metrics Issues in Delivery System Research </vt:lpstr>
      <vt:lpstr>Challenges</vt:lpstr>
      <vt:lpstr>What do We Want to Know about Delivery System Effectiveness?</vt:lpstr>
      <vt:lpstr>Delivery System Change</vt:lpstr>
      <vt:lpstr>Limits of Experimentalism</vt:lpstr>
      <vt:lpstr>Five Methods and Metrics Issues</vt:lpstr>
      <vt:lpstr>Modeling Intervention Context </vt:lpstr>
      <vt:lpstr>Assessing Intervention Fidelity and Sustainability </vt:lpstr>
      <vt:lpstr>Time</vt:lpstr>
      <vt:lpstr>Readiness for Change</vt:lpstr>
      <vt:lpstr>  Complex, Multi-Component Interventions </vt:lpstr>
      <vt:lpstr>General Recommendations</vt:lpstr>
      <vt:lpstr>Slide 13</vt:lpstr>
      <vt:lpstr>        Thank you</vt:lpstr>
    </vt:vector>
  </TitlesOfParts>
  <Company>University of Michigan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Methods and Metrics Issues in Delivery Systems Research</dc:title>
  <dc:creator>jalexand</dc:creator>
  <cp:lastModifiedBy>emily.moser</cp:lastModifiedBy>
  <cp:revision>55</cp:revision>
  <dcterms:created xsi:type="dcterms:W3CDTF">2011-01-28T11:34:38Z</dcterms:created>
  <dcterms:modified xsi:type="dcterms:W3CDTF">2011-04-14T14:54:13Z</dcterms:modified>
</cp:coreProperties>
</file>

<file path=docProps/thumbnail.jpeg>
</file>