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30.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31.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drawings/drawing5.xml" ContentType="application/vnd.openxmlformats-officedocument.drawingml.chartshapes+xml"/>
  <Override PartName="/ppt/charts/chart23.xml" ContentType="application/vnd.openxmlformats-officedocument.drawingml.chart+xml"/>
  <Override PartName="/ppt/theme/themeOverride23.xml" ContentType="application/vnd.openxmlformats-officedocument.themeOverride+xml"/>
  <Override PartName="/ppt/notesSlides/notesSlide34.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drawings/drawing6.xml" ContentType="application/vnd.openxmlformats-officedocument.drawingml.chartshapes+xml"/>
  <Override PartName="/ppt/notesSlides/notesSlide35.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36.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37.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4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55.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notesSlides/notesSlide58.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5" r:id="rId3"/>
    <p:sldMasterId id="2147483661" r:id="rId4"/>
  </p:sldMasterIdLst>
  <p:notesMasterIdLst>
    <p:notesMasterId r:id="rId64"/>
  </p:notesMasterIdLst>
  <p:handoutMasterIdLst>
    <p:handoutMasterId r:id="rId65"/>
  </p:handoutMasterIdLst>
  <p:sldIdLst>
    <p:sldId id="295" r:id="rId5"/>
    <p:sldId id="419" r:id="rId6"/>
    <p:sldId id="420" r:id="rId7"/>
    <p:sldId id="423" r:id="rId8"/>
    <p:sldId id="424" r:id="rId9"/>
    <p:sldId id="425" r:id="rId10"/>
    <p:sldId id="445" r:id="rId11"/>
    <p:sldId id="444" r:id="rId12"/>
    <p:sldId id="446" r:id="rId13"/>
    <p:sldId id="447" r:id="rId14"/>
    <p:sldId id="387" r:id="rId15"/>
    <p:sldId id="388" r:id="rId16"/>
    <p:sldId id="442" r:id="rId17"/>
    <p:sldId id="395" r:id="rId18"/>
    <p:sldId id="390" r:id="rId19"/>
    <p:sldId id="386" r:id="rId20"/>
    <p:sldId id="256" r:id="rId21"/>
    <p:sldId id="264" r:id="rId22"/>
    <p:sldId id="415" r:id="rId23"/>
    <p:sldId id="257" r:id="rId24"/>
    <p:sldId id="352" r:id="rId25"/>
    <p:sldId id="417" r:id="rId26"/>
    <p:sldId id="411" r:id="rId27"/>
    <p:sldId id="332" r:id="rId28"/>
    <p:sldId id="413" r:id="rId29"/>
    <p:sldId id="268" r:id="rId30"/>
    <p:sldId id="396" r:id="rId31"/>
    <p:sldId id="397" r:id="rId32"/>
    <p:sldId id="363" r:id="rId33"/>
    <p:sldId id="365" r:id="rId34"/>
    <p:sldId id="367" r:id="rId35"/>
    <p:sldId id="312" r:id="rId36"/>
    <p:sldId id="307" r:id="rId37"/>
    <p:sldId id="308" r:id="rId38"/>
    <p:sldId id="432" r:id="rId39"/>
    <p:sldId id="369" r:id="rId40"/>
    <p:sldId id="370" r:id="rId41"/>
    <p:sldId id="450" r:id="rId42"/>
    <p:sldId id="313" r:id="rId43"/>
    <p:sldId id="275" r:id="rId44"/>
    <p:sldId id="276" r:id="rId45"/>
    <p:sldId id="277" r:id="rId46"/>
    <p:sldId id="314" r:id="rId47"/>
    <p:sldId id="392" r:id="rId48"/>
    <p:sldId id="448" r:id="rId49"/>
    <p:sldId id="437" r:id="rId50"/>
    <p:sldId id="343" r:id="rId51"/>
    <p:sldId id="372" r:id="rId52"/>
    <p:sldId id="435" r:id="rId53"/>
    <p:sldId id="436" r:id="rId54"/>
    <p:sldId id="406" r:id="rId55"/>
    <p:sldId id="407" r:id="rId56"/>
    <p:sldId id="412" r:id="rId57"/>
    <p:sldId id="402" r:id="rId58"/>
    <p:sldId id="398" r:id="rId59"/>
    <p:sldId id="408" r:id="rId60"/>
    <p:sldId id="409" r:id="rId61"/>
    <p:sldId id="410" r:id="rId62"/>
    <p:sldId id="304" r:id="rId6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070570" initials="u" lastIdx="34" clrIdx="0"/>
  <p:cmAuthor id="7" name="Walsh, Christine" initials="WC [2]" lastIdx="4" clrIdx="7">
    <p:extLst/>
  </p:cmAuthor>
  <p:cmAuthor id="1" name="KMW" initials="KMW" lastIdx="48" clrIdx="1"/>
  <p:cmAuthor id="8" name="Raetzman, Susan (Truven Health)" initials="RS(H" lastIdx="26" clrIdx="8">
    <p:extLst/>
  </p:cmAuthor>
  <p:cmAuthor id="2" name="Whitley, Kathleen" initials="WK" lastIdx="307" clrIdx="2">
    <p:extLst/>
  </p:cmAuthor>
  <p:cmAuthor id="9" name="Owner" initials="O" lastIdx="25" clrIdx="9"/>
  <p:cmAuthor id="3" name="Raetzman, Susan" initials="RS" lastIdx="39" clrIdx="3">
    <p:extLst/>
  </p:cmAuthor>
  <p:cmAuthor id="10" name="Windows User" initials="WU" lastIdx="17" clrIdx="10"/>
  <p:cmAuthor id="4" name="Walsh, Christine" initials="WC" lastIdx="38" clrIdx="4">
    <p:extLst/>
  </p:cmAuthor>
  <p:cmAuthor id="11" name="Doreen Bonnett" initials="DMB" lastIdx="27" clrIdx="11"/>
  <p:cmAuthor id="5" name="Talan, Sharl" initials="TS" lastIdx="39" clrIdx="5">
    <p:extLst/>
  </p:cmAuthor>
  <p:cmAuthor id="6" name="Paige Jackson" initials="PJ" lastIdx="9"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F7F7F"/>
    <a:srgbClr val="EEECE1"/>
    <a:srgbClr val="C4BD97"/>
    <a:srgbClr val="AABA0A"/>
    <a:srgbClr val="0072C6"/>
    <a:srgbClr val="DBEEF4"/>
    <a:srgbClr val="D7E4BD"/>
    <a:srgbClr val="D772B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9158" autoAdjust="0"/>
    <p:restoredTop sz="75771" autoAdjust="0"/>
  </p:normalViewPr>
  <p:slideViewPr>
    <p:cSldViewPr>
      <p:cViewPr varScale="1">
        <p:scale>
          <a:sx n="82" d="100"/>
          <a:sy n="82" d="100"/>
        </p:scale>
        <p:origin x="-3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88"/>
    </p:cViewPr>
  </p:sorterViewPr>
  <p:notesViewPr>
    <p:cSldViewPr>
      <p:cViewPr varScale="1">
        <p:scale>
          <a:sx n="85" d="100"/>
          <a:sy n="85" d="100"/>
        </p:scale>
        <p:origin x="-3744" y="-6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Style" Target="style2.xml"/><Relationship Id="rId2" Type="http://schemas.openxmlformats.org/officeDocument/2006/relationships/package" Target="../embeddings/Microsoft_Excel_Worksheet10.xlsx"/><Relationship Id="rId1" Type="http://schemas.openxmlformats.org/officeDocument/2006/relationships/themeOverride" Target="../theme/themeOverride10.xml"/><Relationship Id="rId4" Type="http://schemas.microsoft.com/office/2011/relationships/chartColorStyle" Target="colors2.xml"/></Relationships>
</file>

<file path=ppt/charts/_rels/chart11.xml.rels><?xml version="1.0" encoding="UTF-8" standalone="yes"?>
<Relationships xmlns="http://schemas.openxmlformats.org/package/2006/relationships"><Relationship Id="rId3" Type="http://schemas.microsoft.com/office/2011/relationships/chartStyle" Target="style3.xml"/><Relationship Id="rId2" Type="http://schemas.openxmlformats.org/officeDocument/2006/relationships/package" Target="../embeddings/Microsoft_Excel_Worksheet11.xlsx"/><Relationship Id="rId1" Type="http://schemas.openxmlformats.org/officeDocument/2006/relationships/themeOverride" Target="../theme/themeOverride11.xml"/><Relationship Id="rId4" Type="http://schemas.microsoft.com/office/2011/relationships/chartColorStyle" Target="colors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5" Type="http://schemas.microsoft.com/office/2011/relationships/chartStyle" Target="style1.xml"/><Relationship Id="rId4" Type="http://schemas.microsoft.com/office/2011/relationships/chartColorStyle" Target="colors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0829648332001977"/>
          <c:w val="0.92132815128878121"/>
          <c:h val="0.67960530069610869"/>
        </c:manualLayout>
      </c:layout>
      <c:barChart>
        <c:barDir val="col"/>
        <c:grouping val="percentStacked"/>
        <c:varyColors val="0"/>
        <c:ser>
          <c:idx val="2"/>
          <c:order val="0"/>
          <c:tx>
            <c:strRef>
              <c:f>Sheet1!$B$1</c:f>
              <c:strCache>
                <c:ptCount val="1"/>
                <c:pt idx="0">
                  <c:v>Improving</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Sheet1!$B$2:$B$7</c:f>
              <c:numCache>
                <c:formatCode>General</c:formatCode>
                <c:ptCount val="6"/>
                <c:pt idx="0">
                  <c:v>110</c:v>
                </c:pt>
                <c:pt idx="1">
                  <c:v>16</c:v>
                </c:pt>
                <c:pt idx="2">
                  <c:v>19</c:v>
                </c:pt>
                <c:pt idx="3">
                  <c:v>35</c:v>
                </c:pt>
                <c:pt idx="4">
                  <c:v>21</c:v>
                </c:pt>
                <c:pt idx="5">
                  <c:v>18</c:v>
                </c:pt>
              </c:numCache>
            </c:numRef>
          </c:val>
        </c:ser>
        <c:ser>
          <c:idx val="1"/>
          <c:order val="1"/>
          <c:tx>
            <c:strRef>
              <c:f>Sheet1!$C$1</c:f>
              <c:strCache>
                <c:ptCount val="1"/>
                <c:pt idx="0">
                  <c:v>No Change</c:v>
                </c:pt>
              </c:strCache>
            </c:strRef>
          </c:tx>
          <c:spPr>
            <a:solidFill>
              <a:srgbClr val="0072C6"/>
            </a:solidFill>
          </c:spPr>
          <c:invertIfNegative val="0"/>
          <c:dLbls>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Sheet1!$C$2:$C$7</c:f>
              <c:numCache>
                <c:formatCode>General</c:formatCode>
                <c:ptCount val="6"/>
                <c:pt idx="0">
                  <c:v>62</c:v>
                </c:pt>
                <c:pt idx="1">
                  <c:v>3</c:v>
                </c:pt>
                <c:pt idx="2">
                  <c:v>10</c:v>
                </c:pt>
                <c:pt idx="3">
                  <c:v>18</c:v>
                </c:pt>
                <c:pt idx="4">
                  <c:v>13</c:v>
                </c:pt>
                <c:pt idx="5">
                  <c:v>13</c:v>
                </c:pt>
              </c:numCache>
            </c:numRef>
          </c:val>
        </c:ser>
        <c:ser>
          <c:idx val="0"/>
          <c:order val="2"/>
          <c:tx>
            <c:strRef>
              <c:f>Sheet1!$D$1</c:f>
              <c:strCache>
                <c:ptCount val="1"/>
                <c:pt idx="0">
                  <c:v>Worsening</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Sheet1!$D$2:$D$7</c:f>
              <c:numCache>
                <c:formatCode>General</c:formatCode>
                <c:ptCount val="6"/>
                <c:pt idx="0">
                  <c:v>19</c:v>
                </c:pt>
                <c:pt idx="1">
                  <c:v>1</c:v>
                </c:pt>
                <c:pt idx="2">
                  <c:v>2</c:v>
                </c:pt>
                <c:pt idx="3">
                  <c:v>5</c:v>
                </c:pt>
                <c:pt idx="4">
                  <c:v>3</c:v>
                </c:pt>
                <c:pt idx="5">
                  <c:v>6</c:v>
                </c:pt>
              </c:numCache>
            </c:numRef>
          </c:val>
        </c:ser>
        <c:dLbls>
          <c:showLegendKey val="0"/>
          <c:showVal val="1"/>
          <c:showCatName val="0"/>
          <c:showSerName val="0"/>
          <c:showPercent val="0"/>
          <c:showBubbleSize val="0"/>
        </c:dLbls>
        <c:gapWidth val="150"/>
        <c:overlap val="100"/>
        <c:axId val="51447296"/>
        <c:axId val="51448832"/>
      </c:barChart>
      <c:catAx>
        <c:axId val="5144729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51448832"/>
        <c:crosses val="autoZero"/>
        <c:auto val="1"/>
        <c:lblAlgn val="ctr"/>
        <c:lblOffset val="100"/>
        <c:tickLblSkip val="1"/>
        <c:tickMarkSkip val="1"/>
        <c:noMultiLvlLbl val="0"/>
      </c:catAx>
      <c:valAx>
        <c:axId val="5144883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51447296"/>
        <c:crosses val="autoZero"/>
        <c:crossBetween val="between"/>
        <c:majorUnit val="0.2"/>
      </c:valAx>
    </c:plotArea>
    <c:legend>
      <c:legendPos val="t"/>
      <c:layout>
        <c:manualLayout>
          <c:xMode val="edge"/>
          <c:yMode val="edge"/>
          <c:x val="0.27622071546612231"/>
          <c:y val="0"/>
          <c:w val="0.44518506367259647"/>
          <c:h val="6.731186269087927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2791572218245448"/>
          <c:w val="0.78090138038300771"/>
          <c:h val="0.73740107770619578"/>
        </c:manualLayout>
      </c:layout>
      <c:lineChart>
        <c:grouping val="standard"/>
        <c:varyColors val="0"/>
        <c:ser>
          <c:idx val="3"/>
          <c:order val="0"/>
          <c:tx>
            <c:strRef>
              <c:f>Race_cat2!$A$26</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Race_cat2!$B$25:$H$25</c:f>
              <c:numCache>
                <c:formatCode>General</c:formatCode>
                <c:ptCount val="7"/>
                <c:pt idx="0">
                  <c:v>2008</c:v>
                </c:pt>
                <c:pt idx="1">
                  <c:v>2009</c:v>
                </c:pt>
                <c:pt idx="2">
                  <c:v>2010</c:v>
                </c:pt>
                <c:pt idx="3">
                  <c:v>2011</c:v>
                </c:pt>
                <c:pt idx="4">
                  <c:v>2012</c:v>
                </c:pt>
                <c:pt idx="5">
                  <c:v>2013</c:v>
                </c:pt>
                <c:pt idx="6">
                  <c:v>2014</c:v>
                </c:pt>
              </c:numCache>
            </c:numRef>
          </c:cat>
          <c:val>
            <c:numRef>
              <c:f>Race_cat2!$B$26:$H$26</c:f>
              <c:numCache>
                <c:formatCode>0.00</c:formatCode>
                <c:ptCount val="7"/>
                <c:pt idx="0">
                  <c:v>4.27311525068259</c:v>
                </c:pt>
                <c:pt idx="1">
                  <c:v>4.2322393555072004</c:v>
                </c:pt>
                <c:pt idx="2">
                  <c:v>3.7243543977591602</c:v>
                </c:pt>
                <c:pt idx="3">
                  <c:v>3.57335624943387</c:v>
                </c:pt>
                <c:pt idx="4">
                  <c:v>3.1052528463551101</c:v>
                </c:pt>
                <c:pt idx="5">
                  <c:v>3.08597977165378</c:v>
                </c:pt>
                <c:pt idx="6">
                  <c:v>3.0731582502437802</c:v>
                </c:pt>
              </c:numCache>
            </c:numRef>
          </c:val>
          <c:smooth val="0"/>
        </c:ser>
        <c:ser>
          <c:idx val="0"/>
          <c:order val="1"/>
          <c:tx>
            <c:strRef>
              <c:f>Race_cat2!$A$30</c:f>
              <c:strCache>
                <c:ptCount val="1"/>
                <c:pt idx="0">
                  <c:v>White</c:v>
                </c:pt>
              </c:strCache>
            </c:strRef>
          </c:tx>
          <c:spPr>
            <a:ln w="25400">
              <a:solidFill>
                <a:srgbClr val="0072C6"/>
              </a:solidFill>
            </a:ln>
          </c:spPr>
          <c:marker>
            <c:symbol val="square"/>
            <c:size val="7"/>
            <c:spPr>
              <a:solidFill>
                <a:srgbClr val="0072C6"/>
              </a:solidFill>
              <a:ln>
                <a:noFill/>
              </a:ln>
            </c:spPr>
          </c:marker>
          <c:cat>
            <c:numRef>
              <c:f>Race_cat2!$B$25:$H$25</c:f>
              <c:numCache>
                <c:formatCode>General</c:formatCode>
                <c:ptCount val="7"/>
                <c:pt idx="0">
                  <c:v>2008</c:v>
                </c:pt>
                <c:pt idx="1">
                  <c:v>2009</c:v>
                </c:pt>
                <c:pt idx="2">
                  <c:v>2010</c:v>
                </c:pt>
                <c:pt idx="3">
                  <c:v>2011</c:v>
                </c:pt>
                <c:pt idx="4">
                  <c:v>2012</c:v>
                </c:pt>
                <c:pt idx="5">
                  <c:v>2013</c:v>
                </c:pt>
                <c:pt idx="6">
                  <c:v>2014</c:v>
                </c:pt>
              </c:numCache>
            </c:numRef>
          </c:cat>
          <c:val>
            <c:numRef>
              <c:f>Race_cat2!$B$30:$H$30</c:f>
              <c:numCache>
                <c:formatCode>0.00</c:formatCode>
                <c:ptCount val="7"/>
                <c:pt idx="0">
                  <c:v>4.2721656949402398</c:v>
                </c:pt>
                <c:pt idx="1">
                  <c:v>4.2413119106817199</c:v>
                </c:pt>
                <c:pt idx="2">
                  <c:v>3.6562457450891301</c:v>
                </c:pt>
                <c:pt idx="3">
                  <c:v>3.5500445100884801</c:v>
                </c:pt>
                <c:pt idx="4">
                  <c:v>3.0098447571640299</c:v>
                </c:pt>
                <c:pt idx="5">
                  <c:v>3.0200479146458599</c:v>
                </c:pt>
                <c:pt idx="6">
                  <c:v>3.0334082476245401</c:v>
                </c:pt>
              </c:numCache>
            </c:numRef>
          </c:val>
          <c:smooth val="0"/>
        </c:ser>
        <c:ser>
          <c:idx val="2"/>
          <c:order val="2"/>
          <c:tx>
            <c:strRef>
              <c:f>Race_cat2!$A$28</c:f>
              <c:strCache>
                <c:ptCount val="1"/>
                <c:pt idx="0">
                  <c:v>Black</c:v>
                </c:pt>
              </c:strCache>
            </c:strRef>
          </c:tx>
          <c:spPr>
            <a:ln w="25400">
              <a:solidFill>
                <a:srgbClr val="AABA0A"/>
              </a:solidFill>
            </a:ln>
          </c:spPr>
          <c:marker>
            <c:symbol val="triangle"/>
            <c:size val="9"/>
            <c:spPr>
              <a:solidFill>
                <a:srgbClr val="AABA0A"/>
              </a:solidFill>
              <a:ln>
                <a:noFill/>
              </a:ln>
            </c:spPr>
          </c:marker>
          <c:cat>
            <c:numRef>
              <c:f>Race_cat2!$B$25:$H$25</c:f>
              <c:numCache>
                <c:formatCode>General</c:formatCode>
                <c:ptCount val="7"/>
                <c:pt idx="0">
                  <c:v>2008</c:v>
                </c:pt>
                <c:pt idx="1">
                  <c:v>2009</c:v>
                </c:pt>
                <c:pt idx="2">
                  <c:v>2010</c:v>
                </c:pt>
                <c:pt idx="3">
                  <c:v>2011</c:v>
                </c:pt>
                <c:pt idx="4">
                  <c:v>2012</c:v>
                </c:pt>
                <c:pt idx="5">
                  <c:v>2013</c:v>
                </c:pt>
                <c:pt idx="6">
                  <c:v>2014</c:v>
                </c:pt>
              </c:numCache>
            </c:numRef>
          </c:cat>
          <c:val>
            <c:numRef>
              <c:f>Race_cat2!$B$28:$H$28</c:f>
              <c:numCache>
                <c:formatCode>0.00</c:formatCode>
                <c:ptCount val="7"/>
                <c:pt idx="0">
                  <c:v>5.12349291440258</c:v>
                </c:pt>
                <c:pt idx="1">
                  <c:v>5.1246859655162504</c:v>
                </c:pt>
                <c:pt idx="2">
                  <c:v>4.5340306841583304</c:v>
                </c:pt>
                <c:pt idx="3">
                  <c:v>4.1079186097676903</c:v>
                </c:pt>
                <c:pt idx="4">
                  <c:v>3.8241771682056802</c:v>
                </c:pt>
                <c:pt idx="5">
                  <c:v>3.7252847025427198</c:v>
                </c:pt>
                <c:pt idx="6">
                  <c:v>3.5875139551422901</c:v>
                </c:pt>
              </c:numCache>
            </c:numRef>
          </c:val>
          <c:smooth val="0"/>
        </c:ser>
        <c:ser>
          <c:idx val="1"/>
          <c:order val="3"/>
          <c:tx>
            <c:strRef>
              <c:f>Race_cat2!$A$27</c:f>
              <c:strCache>
                <c:ptCount val="1"/>
                <c:pt idx="0">
                  <c:v>Hispanic</c:v>
                </c:pt>
              </c:strCache>
            </c:strRef>
          </c:tx>
          <c:spPr>
            <a:ln w="34925">
              <a:solidFill>
                <a:srgbClr val="7BA8DF"/>
              </a:solidFill>
            </a:ln>
          </c:spPr>
          <c:marker>
            <c:symbol val="diamond"/>
            <c:size val="9"/>
            <c:spPr>
              <a:solidFill>
                <a:srgbClr val="7BA8DF"/>
              </a:solidFill>
              <a:ln>
                <a:noFill/>
              </a:ln>
            </c:spPr>
          </c:marker>
          <c:cat>
            <c:numRef>
              <c:f>Race_cat2!$B$25:$H$25</c:f>
              <c:numCache>
                <c:formatCode>General</c:formatCode>
                <c:ptCount val="7"/>
                <c:pt idx="0">
                  <c:v>2008</c:v>
                </c:pt>
                <c:pt idx="1">
                  <c:v>2009</c:v>
                </c:pt>
                <c:pt idx="2">
                  <c:v>2010</c:v>
                </c:pt>
                <c:pt idx="3">
                  <c:v>2011</c:v>
                </c:pt>
                <c:pt idx="4">
                  <c:v>2012</c:v>
                </c:pt>
                <c:pt idx="5">
                  <c:v>2013</c:v>
                </c:pt>
                <c:pt idx="6">
                  <c:v>2014</c:v>
                </c:pt>
              </c:numCache>
            </c:numRef>
          </c:cat>
          <c:val>
            <c:numRef>
              <c:f>Race_cat2!$B$27:$H$27</c:f>
              <c:numCache>
                <c:formatCode>0.00</c:formatCode>
                <c:ptCount val="7"/>
                <c:pt idx="0">
                  <c:v>3.7235436787935701</c:v>
                </c:pt>
                <c:pt idx="1">
                  <c:v>3.0567579646149099</c:v>
                </c:pt>
                <c:pt idx="2">
                  <c:v>3.6729154105348298</c:v>
                </c:pt>
                <c:pt idx="3">
                  <c:v>2.7892288363064899</c:v>
                </c:pt>
                <c:pt idx="4">
                  <c:v>2.7936413394422401</c:v>
                </c:pt>
                <c:pt idx="5">
                  <c:v>2.4039899208246802</c:v>
                </c:pt>
                <c:pt idx="6">
                  <c:v>2.61045221626991</c:v>
                </c:pt>
              </c:numCache>
            </c:numRef>
          </c:val>
          <c:smooth val="0"/>
        </c:ser>
        <c:ser>
          <c:idx val="4"/>
          <c:order val="4"/>
          <c:tx>
            <c:strRef>
              <c:f>Race_cat2!$A$29</c:f>
              <c:strCache>
                <c:ptCount val="1"/>
                <c:pt idx="0">
                  <c:v>Other</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Race_cat2!$B$25:$H$25</c:f>
              <c:numCache>
                <c:formatCode>General</c:formatCode>
                <c:ptCount val="7"/>
                <c:pt idx="0">
                  <c:v>2008</c:v>
                </c:pt>
                <c:pt idx="1">
                  <c:v>2009</c:v>
                </c:pt>
                <c:pt idx="2">
                  <c:v>2010</c:v>
                </c:pt>
                <c:pt idx="3">
                  <c:v>2011</c:v>
                </c:pt>
                <c:pt idx="4">
                  <c:v>2012</c:v>
                </c:pt>
                <c:pt idx="5">
                  <c:v>2013</c:v>
                </c:pt>
                <c:pt idx="6">
                  <c:v>2014</c:v>
                </c:pt>
              </c:numCache>
            </c:numRef>
          </c:cat>
          <c:val>
            <c:numRef>
              <c:f>Race_cat2!$B$29:$H$29</c:f>
              <c:numCache>
                <c:formatCode>0.00</c:formatCode>
                <c:ptCount val="7"/>
                <c:pt idx="0">
                  <c:v>3.1430234681919802</c:v>
                </c:pt>
                <c:pt idx="1">
                  <c:v>3.72582985734967</c:v>
                </c:pt>
                <c:pt idx="2">
                  <c:v>2.28065818194841</c:v>
                </c:pt>
                <c:pt idx="3">
                  <c:v>3.0642409002859701</c:v>
                </c:pt>
                <c:pt idx="4">
                  <c:v>2.6326108342126302</c:v>
                </c:pt>
                <c:pt idx="5">
                  <c:v>2.6195157496030999</c:v>
                </c:pt>
                <c:pt idx="6">
                  <c:v>2.6009481572636801</c:v>
                </c:pt>
              </c:numCache>
            </c:numRef>
          </c:val>
          <c:smooth val="0"/>
        </c:ser>
        <c:dLbls>
          <c:showLegendKey val="0"/>
          <c:showVal val="0"/>
          <c:showCatName val="0"/>
          <c:showSerName val="0"/>
          <c:showPercent val="0"/>
          <c:showBubbleSize val="0"/>
        </c:dLbls>
        <c:marker val="1"/>
        <c:smooth val="0"/>
        <c:axId val="75723904"/>
        <c:axId val="75725824"/>
      </c:lineChart>
      <c:catAx>
        <c:axId val="75723904"/>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75725824"/>
        <c:crosses val="autoZero"/>
        <c:auto val="1"/>
        <c:lblAlgn val="ctr"/>
        <c:lblOffset val="100"/>
        <c:noMultiLvlLbl val="0"/>
      </c:catAx>
      <c:valAx>
        <c:axId val="75725824"/>
        <c:scaling>
          <c:orientation val="minMax"/>
          <c:max val="6"/>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75445895967548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5723904"/>
        <c:crosses val="autoZero"/>
        <c:crossBetween val="between"/>
        <c:majorUnit val="1"/>
      </c:valAx>
    </c:plotArea>
    <c:legend>
      <c:legendPos val="t"/>
      <c:layout>
        <c:manualLayout>
          <c:xMode val="edge"/>
          <c:yMode val="edge"/>
          <c:x val="8.19954797317002E-3"/>
          <c:y val="1.1675185338674747E-3"/>
          <c:w val="0.99127867697093419"/>
          <c:h val="0.1015751051594753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2876550942495824"/>
          <c:w val="0.78090138038300771"/>
          <c:h val="0.73655153901216897"/>
        </c:manualLayout>
      </c:layout>
      <c:lineChart>
        <c:grouping val="standard"/>
        <c:varyColors val="0"/>
        <c:ser>
          <c:idx val="3"/>
          <c:order val="0"/>
          <c:tx>
            <c:strRef>
              <c:f>Race_cat2!$A$23</c:f>
              <c:strCache>
                <c:ptCount val="1"/>
                <c:pt idx="0">
                  <c:v>Teaching</c:v>
                </c:pt>
              </c:strCache>
            </c:strRef>
          </c:tx>
          <c:spPr>
            <a:ln w="25400">
              <a:solidFill>
                <a:sysClr val="windowText" lastClr="000000"/>
              </a:solidFill>
            </a:ln>
          </c:spPr>
          <c:marker>
            <c:symbol val="circle"/>
            <c:size val="7"/>
            <c:spPr>
              <a:solidFill>
                <a:sysClr val="windowText" lastClr="000000"/>
              </a:solidFill>
              <a:ln>
                <a:noFill/>
              </a:ln>
            </c:spPr>
          </c:marker>
          <c:cat>
            <c:numRef>
              <c:f>Race_cat2!$B$21:$H$21</c:f>
              <c:numCache>
                <c:formatCode>General</c:formatCode>
                <c:ptCount val="7"/>
                <c:pt idx="0">
                  <c:v>2008</c:v>
                </c:pt>
                <c:pt idx="1">
                  <c:v>2009</c:v>
                </c:pt>
                <c:pt idx="2">
                  <c:v>2010</c:v>
                </c:pt>
                <c:pt idx="3">
                  <c:v>2011</c:v>
                </c:pt>
                <c:pt idx="4">
                  <c:v>2012</c:v>
                </c:pt>
                <c:pt idx="5">
                  <c:v>2013</c:v>
                </c:pt>
                <c:pt idx="6">
                  <c:v>2014</c:v>
                </c:pt>
              </c:numCache>
            </c:numRef>
          </c:cat>
          <c:val>
            <c:numRef>
              <c:f>Race_cat2!$B$23:$H$23</c:f>
              <c:numCache>
                <c:formatCode>0.00</c:formatCode>
                <c:ptCount val="7"/>
                <c:pt idx="0">
                  <c:v>4.0645800585332204</c:v>
                </c:pt>
                <c:pt idx="1">
                  <c:v>4.0517489049829498</c:v>
                </c:pt>
                <c:pt idx="2">
                  <c:v>3.54257946832649</c:v>
                </c:pt>
                <c:pt idx="3">
                  <c:v>3.4781707352336002</c:v>
                </c:pt>
                <c:pt idx="4">
                  <c:v>2.9945604615333901</c:v>
                </c:pt>
                <c:pt idx="5">
                  <c:v>3.0022874673122302</c:v>
                </c:pt>
                <c:pt idx="6">
                  <c:v>3.0153506354108699</c:v>
                </c:pt>
              </c:numCache>
            </c:numRef>
          </c:val>
          <c:smooth val="0"/>
        </c:ser>
        <c:ser>
          <c:idx val="0"/>
          <c:order val="1"/>
          <c:tx>
            <c:strRef>
              <c:f>Race_cat2!$A$22</c:f>
              <c:strCache>
                <c:ptCount val="1"/>
                <c:pt idx="0">
                  <c:v>Nonteaching</c:v>
                </c:pt>
              </c:strCache>
            </c:strRef>
          </c:tx>
          <c:spPr>
            <a:ln w="25400">
              <a:solidFill>
                <a:srgbClr val="0072C6"/>
              </a:solidFill>
            </a:ln>
          </c:spPr>
          <c:marker>
            <c:symbol val="square"/>
            <c:size val="7"/>
            <c:spPr>
              <a:solidFill>
                <a:srgbClr val="0072C6"/>
              </a:solidFill>
              <a:ln>
                <a:noFill/>
              </a:ln>
            </c:spPr>
          </c:marker>
          <c:cat>
            <c:numRef>
              <c:f>Race_cat2!$B$21:$H$21</c:f>
              <c:numCache>
                <c:formatCode>General</c:formatCode>
                <c:ptCount val="7"/>
                <c:pt idx="0">
                  <c:v>2008</c:v>
                </c:pt>
                <c:pt idx="1">
                  <c:v>2009</c:v>
                </c:pt>
                <c:pt idx="2">
                  <c:v>2010</c:v>
                </c:pt>
                <c:pt idx="3">
                  <c:v>2011</c:v>
                </c:pt>
                <c:pt idx="4">
                  <c:v>2012</c:v>
                </c:pt>
                <c:pt idx="5">
                  <c:v>2013</c:v>
                </c:pt>
                <c:pt idx="6">
                  <c:v>2014</c:v>
                </c:pt>
              </c:numCache>
            </c:numRef>
          </c:cat>
          <c:val>
            <c:numRef>
              <c:f>Race_cat2!$B$22:$H$22</c:f>
              <c:numCache>
                <c:formatCode>0.00</c:formatCode>
                <c:ptCount val="7"/>
                <c:pt idx="0">
                  <c:v>3.9912402424165299</c:v>
                </c:pt>
                <c:pt idx="1">
                  <c:v>4.2755566260039304</c:v>
                </c:pt>
                <c:pt idx="2">
                  <c:v>3.8753375354164401</c:v>
                </c:pt>
                <c:pt idx="3">
                  <c:v>3.47052077267616</c:v>
                </c:pt>
                <c:pt idx="4">
                  <c:v>3.19364330347224</c:v>
                </c:pt>
                <c:pt idx="5">
                  <c:v>3.2141119170126902</c:v>
                </c:pt>
                <c:pt idx="6">
                  <c:v>3.1342185441317998</c:v>
                </c:pt>
              </c:numCache>
            </c:numRef>
          </c:val>
          <c:smooth val="0"/>
        </c:ser>
        <c:dLbls>
          <c:showLegendKey val="0"/>
          <c:showVal val="0"/>
          <c:showCatName val="0"/>
          <c:showSerName val="0"/>
          <c:showPercent val="0"/>
          <c:showBubbleSize val="0"/>
        </c:dLbls>
        <c:marker val="1"/>
        <c:smooth val="0"/>
        <c:axId val="141188480"/>
        <c:axId val="141194752"/>
      </c:lineChart>
      <c:catAx>
        <c:axId val="141188480"/>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41194752"/>
        <c:crosses val="autoZero"/>
        <c:auto val="1"/>
        <c:lblAlgn val="ctr"/>
        <c:lblOffset val="100"/>
        <c:noMultiLvlLbl val="0"/>
      </c:catAx>
      <c:valAx>
        <c:axId val="141194752"/>
        <c:scaling>
          <c:orientation val="minMax"/>
          <c:max val="6"/>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3988313250616400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1188480"/>
        <c:crosses val="autoZero"/>
        <c:crossBetween val="between"/>
        <c:majorUnit val="1"/>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3396632712577594"/>
          <c:w val="0.79941989890152609"/>
          <c:h val="0.74016902401088758"/>
        </c:manualLayout>
      </c:layout>
      <c:lineChart>
        <c:grouping val="standard"/>
        <c:varyColors val="0"/>
        <c:ser>
          <c:idx val="3"/>
          <c:order val="0"/>
          <c:tx>
            <c:strRef>
              <c:f>HipRepl_Final!$A$9</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HipRepl_Final!$B$4:$F$4</c:f>
              <c:numCache>
                <c:formatCode>General</c:formatCode>
                <c:ptCount val="5"/>
                <c:pt idx="0">
                  <c:v>2009</c:v>
                </c:pt>
                <c:pt idx="1">
                  <c:v>2010</c:v>
                </c:pt>
                <c:pt idx="2">
                  <c:v>2011</c:v>
                </c:pt>
                <c:pt idx="3">
                  <c:v>2012</c:v>
                </c:pt>
                <c:pt idx="4">
                  <c:v>2013</c:v>
                </c:pt>
              </c:numCache>
            </c:numRef>
          </c:cat>
          <c:val>
            <c:numRef>
              <c:f>HipRepl_Final!$B$9:$F$9</c:f>
              <c:numCache>
                <c:formatCode>General</c:formatCode>
                <c:ptCount val="5"/>
                <c:pt idx="0">
                  <c:v>7.5</c:v>
                </c:pt>
                <c:pt idx="1">
                  <c:v>7.8</c:v>
                </c:pt>
                <c:pt idx="2">
                  <c:v>7.67</c:v>
                </c:pt>
                <c:pt idx="3">
                  <c:v>6.51</c:v>
                </c:pt>
                <c:pt idx="4" formatCode="0.00">
                  <c:v>4.8600000000000003</c:v>
                </c:pt>
              </c:numCache>
            </c:numRef>
          </c:val>
          <c:smooth val="0"/>
        </c:ser>
        <c:ser>
          <c:idx val="0"/>
          <c:order val="1"/>
          <c:tx>
            <c:strRef>
              <c:f>HipRepl_Final!$A$6</c:f>
              <c:strCache>
                <c:ptCount val="1"/>
                <c:pt idx="0">
                  <c:v>65-74</c:v>
                </c:pt>
              </c:strCache>
            </c:strRef>
          </c:tx>
          <c:spPr>
            <a:ln w="25400">
              <a:solidFill>
                <a:srgbClr val="0072C6"/>
              </a:solidFill>
            </a:ln>
          </c:spPr>
          <c:marker>
            <c:symbol val="square"/>
            <c:size val="7"/>
            <c:spPr>
              <a:solidFill>
                <a:srgbClr val="0072C6"/>
              </a:solidFill>
              <a:ln>
                <a:noFill/>
              </a:ln>
            </c:spPr>
          </c:marker>
          <c:cat>
            <c:numRef>
              <c:f>HipRepl_Final!$B$4:$F$4</c:f>
              <c:numCache>
                <c:formatCode>General</c:formatCode>
                <c:ptCount val="5"/>
                <c:pt idx="0">
                  <c:v>2009</c:v>
                </c:pt>
                <c:pt idx="1">
                  <c:v>2010</c:v>
                </c:pt>
                <c:pt idx="2">
                  <c:v>2011</c:v>
                </c:pt>
                <c:pt idx="3">
                  <c:v>2012</c:v>
                </c:pt>
                <c:pt idx="4">
                  <c:v>2013</c:v>
                </c:pt>
              </c:numCache>
            </c:numRef>
          </c:cat>
          <c:val>
            <c:numRef>
              <c:f>HipRepl_Final!$B$6:$F$6</c:f>
              <c:numCache>
                <c:formatCode>General</c:formatCode>
                <c:ptCount val="5"/>
                <c:pt idx="0">
                  <c:v>5.0999999999999996</c:v>
                </c:pt>
                <c:pt idx="1">
                  <c:v>4.3</c:v>
                </c:pt>
                <c:pt idx="2">
                  <c:v>5.97</c:v>
                </c:pt>
                <c:pt idx="3">
                  <c:v>6.03</c:v>
                </c:pt>
                <c:pt idx="4">
                  <c:v>5.08</c:v>
                </c:pt>
              </c:numCache>
            </c:numRef>
          </c:val>
          <c:smooth val="0"/>
        </c:ser>
        <c:ser>
          <c:idx val="2"/>
          <c:order val="2"/>
          <c:tx>
            <c:strRef>
              <c:f>HipRepl_Final!$A$7</c:f>
              <c:strCache>
                <c:ptCount val="1"/>
                <c:pt idx="0">
                  <c:v>75-84</c:v>
                </c:pt>
              </c:strCache>
            </c:strRef>
          </c:tx>
          <c:spPr>
            <a:ln w="25400">
              <a:solidFill>
                <a:srgbClr val="AABA0A"/>
              </a:solidFill>
            </a:ln>
          </c:spPr>
          <c:marker>
            <c:symbol val="triangle"/>
            <c:size val="9"/>
            <c:spPr>
              <a:solidFill>
                <a:srgbClr val="AABA0A"/>
              </a:solidFill>
              <a:ln>
                <a:noFill/>
              </a:ln>
            </c:spPr>
          </c:marker>
          <c:cat>
            <c:numRef>
              <c:f>HipRepl_Final!$B$4:$F$4</c:f>
              <c:numCache>
                <c:formatCode>General</c:formatCode>
                <c:ptCount val="5"/>
                <c:pt idx="0">
                  <c:v>2009</c:v>
                </c:pt>
                <c:pt idx="1">
                  <c:v>2010</c:v>
                </c:pt>
                <c:pt idx="2">
                  <c:v>2011</c:v>
                </c:pt>
                <c:pt idx="3">
                  <c:v>2012</c:v>
                </c:pt>
                <c:pt idx="4">
                  <c:v>2013</c:v>
                </c:pt>
              </c:numCache>
            </c:numRef>
          </c:cat>
          <c:val>
            <c:numRef>
              <c:f>HipRepl_Final!$B$7:$F$7</c:f>
              <c:numCache>
                <c:formatCode>General</c:formatCode>
                <c:ptCount val="5"/>
                <c:pt idx="0">
                  <c:v>11.6</c:v>
                </c:pt>
                <c:pt idx="1">
                  <c:v>8</c:v>
                </c:pt>
                <c:pt idx="2">
                  <c:v>9.0500000000000007</c:v>
                </c:pt>
                <c:pt idx="3">
                  <c:v>10.67</c:v>
                </c:pt>
                <c:pt idx="4">
                  <c:v>6.67</c:v>
                </c:pt>
              </c:numCache>
            </c:numRef>
          </c:val>
          <c:smooth val="0"/>
        </c:ser>
        <c:ser>
          <c:idx val="1"/>
          <c:order val="3"/>
          <c:tx>
            <c:strRef>
              <c:f>HipRepl_Final!$A$8</c:f>
              <c:strCache>
                <c:ptCount val="1"/>
                <c:pt idx="0">
                  <c:v>85+</c:v>
                </c:pt>
              </c:strCache>
            </c:strRef>
          </c:tx>
          <c:spPr>
            <a:ln w="34925">
              <a:solidFill>
                <a:srgbClr val="7BA8DF"/>
              </a:solidFill>
            </a:ln>
          </c:spPr>
          <c:marker>
            <c:symbol val="diamond"/>
            <c:size val="9"/>
            <c:spPr>
              <a:solidFill>
                <a:srgbClr val="7BA8DF"/>
              </a:solidFill>
              <a:ln>
                <a:noFill/>
              </a:ln>
            </c:spPr>
          </c:marker>
          <c:cat>
            <c:numRef>
              <c:f>HipRepl_Final!$B$4:$F$4</c:f>
              <c:numCache>
                <c:formatCode>General</c:formatCode>
                <c:ptCount val="5"/>
                <c:pt idx="0">
                  <c:v>2009</c:v>
                </c:pt>
                <c:pt idx="1">
                  <c:v>2010</c:v>
                </c:pt>
                <c:pt idx="2">
                  <c:v>2011</c:v>
                </c:pt>
                <c:pt idx="3">
                  <c:v>2012</c:v>
                </c:pt>
                <c:pt idx="4">
                  <c:v>2013</c:v>
                </c:pt>
              </c:numCache>
            </c:numRef>
          </c:cat>
          <c:val>
            <c:numRef>
              <c:f>HipRepl_Final!$B$8:$F$8</c:f>
              <c:numCache>
                <c:formatCode>General</c:formatCode>
                <c:ptCount val="5"/>
                <c:pt idx="0">
                  <c:v>14.5</c:v>
                </c:pt>
                <c:pt idx="1">
                  <c:v>18.3</c:v>
                </c:pt>
                <c:pt idx="2">
                  <c:v>15.32</c:v>
                </c:pt>
                <c:pt idx="3">
                  <c:v>9.32</c:v>
                </c:pt>
              </c:numCache>
            </c:numRef>
          </c:val>
          <c:smooth val="0"/>
        </c:ser>
        <c:dLbls>
          <c:showLegendKey val="0"/>
          <c:showVal val="0"/>
          <c:showCatName val="0"/>
          <c:showSerName val="0"/>
          <c:showPercent val="0"/>
          <c:showBubbleSize val="0"/>
        </c:dLbls>
        <c:marker val="1"/>
        <c:smooth val="0"/>
        <c:axId val="141264768"/>
        <c:axId val="141271040"/>
      </c:lineChart>
      <c:catAx>
        <c:axId val="1412647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1271040"/>
        <c:crosses val="autoZero"/>
        <c:auto val="1"/>
        <c:lblAlgn val="ctr"/>
        <c:lblOffset val="100"/>
        <c:noMultiLvlLbl val="0"/>
      </c:catAx>
      <c:valAx>
        <c:axId val="141271040"/>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23176703606493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1264768"/>
        <c:crosses val="autoZero"/>
        <c:crossBetween val="between"/>
        <c:majorUnit val="2"/>
      </c:valAx>
    </c:plotArea>
    <c:legend>
      <c:legendPos val="t"/>
      <c:layout>
        <c:manualLayout>
          <c:xMode val="edge"/>
          <c:yMode val="edge"/>
          <c:x val="8.19954797317002E-3"/>
          <c:y val="1.1675185338674747E-3"/>
          <c:w val="0.99127867697093419"/>
          <c:h val="0.1150103632879223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287824241564399"/>
          <c:w val="0.78090138038300771"/>
          <c:h val="0.75415011468161075"/>
        </c:manualLayout>
      </c:layout>
      <c:lineChart>
        <c:grouping val="standard"/>
        <c:varyColors val="0"/>
        <c:ser>
          <c:idx val="3"/>
          <c:order val="0"/>
          <c:tx>
            <c:strRef>
              <c:f>HipRepl_Final!$A$13</c:f>
              <c:strCache>
                <c:ptCount val="1"/>
                <c:pt idx="0">
                  <c:v>COPD</c:v>
                </c:pt>
              </c:strCache>
            </c:strRef>
          </c:tx>
          <c:spPr>
            <a:ln w="25400">
              <a:solidFill>
                <a:sysClr val="windowText" lastClr="000000"/>
              </a:solidFill>
            </a:ln>
          </c:spPr>
          <c:marker>
            <c:symbol val="circle"/>
            <c:size val="7"/>
            <c:spPr>
              <a:solidFill>
                <a:sysClr val="windowText" lastClr="000000"/>
              </a:solidFill>
              <a:ln>
                <a:noFill/>
              </a:ln>
            </c:spPr>
          </c:marker>
          <c:cat>
            <c:numRef>
              <c:f>HipRepl_Final!$B$12:$F$12</c:f>
              <c:numCache>
                <c:formatCode>General</c:formatCode>
                <c:ptCount val="5"/>
                <c:pt idx="0">
                  <c:v>2009</c:v>
                </c:pt>
                <c:pt idx="1">
                  <c:v>2010</c:v>
                </c:pt>
                <c:pt idx="2">
                  <c:v>2011</c:v>
                </c:pt>
                <c:pt idx="3">
                  <c:v>2012</c:v>
                </c:pt>
                <c:pt idx="4">
                  <c:v>2013</c:v>
                </c:pt>
              </c:numCache>
            </c:numRef>
          </c:cat>
          <c:val>
            <c:numRef>
              <c:f>HipRepl_Final!$B$13:$F$13</c:f>
              <c:numCache>
                <c:formatCode>0.0</c:formatCode>
                <c:ptCount val="5"/>
                <c:pt idx="0">
                  <c:v>15.87</c:v>
                </c:pt>
                <c:pt idx="1">
                  <c:v>13.5</c:v>
                </c:pt>
                <c:pt idx="2" formatCode="0.00">
                  <c:v>15.52</c:v>
                </c:pt>
                <c:pt idx="3" formatCode="0.00">
                  <c:v>12.63</c:v>
                </c:pt>
                <c:pt idx="4" formatCode="General">
                  <c:v>8.4499999999999993</c:v>
                </c:pt>
              </c:numCache>
            </c:numRef>
          </c:val>
          <c:smooth val="0"/>
        </c:ser>
        <c:ser>
          <c:idx val="0"/>
          <c:order val="1"/>
          <c:tx>
            <c:strRef>
              <c:f>HipRepl_Final!$A$14</c:f>
              <c:strCache>
                <c:ptCount val="1"/>
                <c:pt idx="0">
                  <c:v>No COPD</c:v>
                </c:pt>
              </c:strCache>
            </c:strRef>
          </c:tx>
          <c:spPr>
            <a:ln w="25400">
              <a:solidFill>
                <a:srgbClr val="0072C6"/>
              </a:solidFill>
            </a:ln>
          </c:spPr>
          <c:marker>
            <c:symbol val="square"/>
            <c:size val="7"/>
            <c:spPr>
              <a:solidFill>
                <a:srgbClr val="0072C6"/>
              </a:solidFill>
              <a:ln>
                <a:noFill/>
              </a:ln>
            </c:spPr>
          </c:marker>
          <c:cat>
            <c:numRef>
              <c:f>HipRepl_Final!$B$12:$F$12</c:f>
              <c:numCache>
                <c:formatCode>General</c:formatCode>
                <c:ptCount val="5"/>
                <c:pt idx="0">
                  <c:v>2009</c:v>
                </c:pt>
                <c:pt idx="1">
                  <c:v>2010</c:v>
                </c:pt>
                <c:pt idx="2">
                  <c:v>2011</c:v>
                </c:pt>
                <c:pt idx="3">
                  <c:v>2012</c:v>
                </c:pt>
                <c:pt idx="4">
                  <c:v>2013</c:v>
                </c:pt>
              </c:numCache>
            </c:numRef>
          </c:cat>
          <c:val>
            <c:numRef>
              <c:f>HipRepl_Final!$B$14:$F$14</c:f>
              <c:numCache>
                <c:formatCode>0.0</c:formatCode>
                <c:ptCount val="5"/>
                <c:pt idx="0">
                  <c:v>6.13</c:v>
                </c:pt>
                <c:pt idx="1">
                  <c:v>6.73</c:v>
                </c:pt>
                <c:pt idx="2" formatCode="0.00">
                  <c:v>6.34</c:v>
                </c:pt>
                <c:pt idx="3" formatCode="0.00">
                  <c:v>5.51</c:v>
                </c:pt>
                <c:pt idx="4" formatCode="General">
                  <c:v>4.1900000000000004</c:v>
                </c:pt>
              </c:numCache>
            </c:numRef>
          </c:val>
          <c:smooth val="0"/>
        </c:ser>
        <c:dLbls>
          <c:showLegendKey val="0"/>
          <c:showVal val="0"/>
          <c:showCatName val="0"/>
          <c:showSerName val="0"/>
          <c:showPercent val="0"/>
          <c:showBubbleSize val="0"/>
        </c:dLbls>
        <c:marker val="1"/>
        <c:smooth val="0"/>
        <c:axId val="141312384"/>
        <c:axId val="141314304"/>
      </c:lineChart>
      <c:catAx>
        <c:axId val="1413123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1314304"/>
        <c:crosses val="autoZero"/>
        <c:auto val="1"/>
        <c:lblAlgn val="ctr"/>
        <c:lblOffset val="100"/>
        <c:noMultiLvlLbl val="0"/>
      </c:catAx>
      <c:valAx>
        <c:axId val="141314304"/>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829632782388687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1312384"/>
        <c:crosses val="autoZero"/>
        <c:crossBetween val="between"/>
        <c:majorUnit val="2"/>
      </c:valAx>
    </c:plotArea>
    <c:legend>
      <c:legendPos val="t"/>
      <c:layout>
        <c:manualLayout>
          <c:xMode val="edge"/>
          <c:yMode val="edge"/>
          <c:x val="8.19954797317002E-3"/>
          <c:y val="1.1675185338674747E-3"/>
          <c:w val="0.99127867697093419"/>
          <c:h val="0.1087542266676124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6587926509185"/>
          <c:y val="0.16306673471371635"/>
          <c:w val="0.81793841742004458"/>
          <c:h val="0.70225017011762414"/>
        </c:manualLayout>
      </c:layout>
      <c:lineChart>
        <c:grouping val="standard"/>
        <c:varyColors val="0"/>
        <c:ser>
          <c:idx val="3"/>
          <c:order val="0"/>
          <c:tx>
            <c:strRef>
              <c:f>MechAdvEv_CVC_Final!$A$7</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MechAdvEv_CVC_Final!$B$6:$F$6</c:f>
              <c:numCache>
                <c:formatCode>General</c:formatCode>
                <c:ptCount val="5"/>
                <c:pt idx="0">
                  <c:v>2009</c:v>
                </c:pt>
                <c:pt idx="1">
                  <c:v>2010</c:v>
                </c:pt>
                <c:pt idx="2">
                  <c:v>2011</c:v>
                </c:pt>
                <c:pt idx="3">
                  <c:v>2012</c:v>
                </c:pt>
                <c:pt idx="4">
                  <c:v>2013</c:v>
                </c:pt>
              </c:numCache>
            </c:numRef>
          </c:cat>
          <c:val>
            <c:numRef>
              <c:f>MechAdvEv_CVC_Final!$B$7:$F$7</c:f>
              <c:numCache>
                <c:formatCode>0.00</c:formatCode>
                <c:ptCount val="5"/>
                <c:pt idx="0">
                  <c:v>3.9</c:v>
                </c:pt>
                <c:pt idx="1">
                  <c:v>3.28</c:v>
                </c:pt>
                <c:pt idx="2">
                  <c:v>3.96</c:v>
                </c:pt>
                <c:pt idx="3">
                  <c:v>3.47</c:v>
                </c:pt>
                <c:pt idx="4">
                  <c:v>3.23</c:v>
                </c:pt>
              </c:numCache>
            </c:numRef>
          </c:val>
          <c:smooth val="0"/>
        </c:ser>
        <c:ser>
          <c:idx val="0"/>
          <c:order val="1"/>
          <c:tx>
            <c:strRef>
              <c:f>MechAdvEv_CVC_Final!$A$9</c:f>
              <c:strCache>
                <c:ptCount val="1"/>
                <c:pt idx="0">
                  <c:v>White</c:v>
                </c:pt>
              </c:strCache>
            </c:strRef>
          </c:tx>
          <c:spPr>
            <a:ln w="25400">
              <a:solidFill>
                <a:srgbClr val="0072C6"/>
              </a:solidFill>
            </a:ln>
          </c:spPr>
          <c:marker>
            <c:symbol val="square"/>
            <c:size val="7"/>
            <c:spPr>
              <a:solidFill>
                <a:srgbClr val="0072C6"/>
              </a:solidFill>
              <a:ln>
                <a:noFill/>
              </a:ln>
            </c:spPr>
          </c:marker>
          <c:cat>
            <c:numRef>
              <c:f>MechAdvEv_CVC_Final!$B$6:$F$6</c:f>
              <c:numCache>
                <c:formatCode>General</c:formatCode>
                <c:ptCount val="5"/>
                <c:pt idx="0">
                  <c:v>2009</c:v>
                </c:pt>
                <c:pt idx="1">
                  <c:v>2010</c:v>
                </c:pt>
                <c:pt idx="2">
                  <c:v>2011</c:v>
                </c:pt>
                <c:pt idx="3">
                  <c:v>2012</c:v>
                </c:pt>
                <c:pt idx="4">
                  <c:v>2013</c:v>
                </c:pt>
              </c:numCache>
            </c:numRef>
          </c:cat>
          <c:val>
            <c:numRef>
              <c:f>MechAdvEv_CVC_Final!$B$9:$F$9</c:f>
              <c:numCache>
                <c:formatCode>0.00</c:formatCode>
                <c:ptCount val="5"/>
                <c:pt idx="0">
                  <c:v>3.18</c:v>
                </c:pt>
                <c:pt idx="1">
                  <c:v>3.13</c:v>
                </c:pt>
                <c:pt idx="2">
                  <c:v>3.81</c:v>
                </c:pt>
                <c:pt idx="3">
                  <c:v>3.51</c:v>
                </c:pt>
                <c:pt idx="4">
                  <c:v>2.68</c:v>
                </c:pt>
              </c:numCache>
            </c:numRef>
          </c:val>
          <c:smooth val="0"/>
        </c:ser>
        <c:ser>
          <c:idx val="2"/>
          <c:order val="2"/>
          <c:tx>
            <c:strRef>
              <c:f>MechAdvEv_CVC_Final!$A$8</c:f>
              <c:strCache>
                <c:ptCount val="1"/>
                <c:pt idx="0">
                  <c:v>Black</c:v>
                </c:pt>
              </c:strCache>
            </c:strRef>
          </c:tx>
          <c:spPr>
            <a:ln w="25400">
              <a:solidFill>
                <a:srgbClr val="AABA0A"/>
              </a:solidFill>
            </a:ln>
          </c:spPr>
          <c:marker>
            <c:symbol val="triangle"/>
            <c:size val="9"/>
            <c:spPr>
              <a:solidFill>
                <a:srgbClr val="AABA0A"/>
              </a:solidFill>
              <a:ln>
                <a:noFill/>
              </a:ln>
            </c:spPr>
          </c:marker>
          <c:cat>
            <c:numRef>
              <c:f>MechAdvEv_CVC_Final!$B$6:$F$6</c:f>
              <c:numCache>
                <c:formatCode>General</c:formatCode>
                <c:ptCount val="5"/>
                <c:pt idx="0">
                  <c:v>2009</c:v>
                </c:pt>
                <c:pt idx="1">
                  <c:v>2010</c:v>
                </c:pt>
                <c:pt idx="2">
                  <c:v>2011</c:v>
                </c:pt>
                <c:pt idx="3">
                  <c:v>2012</c:v>
                </c:pt>
                <c:pt idx="4">
                  <c:v>2013</c:v>
                </c:pt>
              </c:numCache>
            </c:numRef>
          </c:cat>
          <c:val>
            <c:numRef>
              <c:f>MechAdvEv_CVC_Final!$B$8:$F$8</c:f>
              <c:numCache>
                <c:formatCode>0.00</c:formatCode>
                <c:ptCount val="5"/>
                <c:pt idx="0">
                  <c:v>8.49</c:v>
                </c:pt>
                <c:pt idx="1">
                  <c:v>4.45</c:v>
                </c:pt>
                <c:pt idx="2">
                  <c:v>3.79</c:v>
                </c:pt>
                <c:pt idx="3">
                  <c:v>2.65</c:v>
                </c:pt>
                <c:pt idx="4">
                  <c:v>6.65</c:v>
                </c:pt>
              </c:numCache>
            </c:numRef>
          </c:val>
          <c:smooth val="0"/>
        </c:ser>
        <c:dLbls>
          <c:showLegendKey val="0"/>
          <c:showVal val="0"/>
          <c:showCatName val="0"/>
          <c:showSerName val="0"/>
          <c:showPercent val="0"/>
          <c:showBubbleSize val="0"/>
        </c:dLbls>
        <c:marker val="1"/>
        <c:smooth val="0"/>
        <c:axId val="142558720"/>
        <c:axId val="142560640"/>
      </c:lineChart>
      <c:catAx>
        <c:axId val="1425587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2560640"/>
        <c:crosses val="autoZero"/>
        <c:auto val="1"/>
        <c:lblAlgn val="ctr"/>
        <c:lblOffset val="100"/>
        <c:noMultiLvlLbl val="0"/>
      </c:catAx>
      <c:valAx>
        <c:axId val="142560640"/>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2558720"/>
        <c:crosses val="autoZero"/>
        <c:crossBetween val="between"/>
        <c:majorUnit val="2"/>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6587926509185"/>
          <c:y val="0.16306673471371635"/>
          <c:w val="0.81793841742004469"/>
          <c:h val="0.70225017011762414"/>
        </c:manualLayout>
      </c:layout>
      <c:lineChart>
        <c:grouping val="standard"/>
        <c:varyColors val="0"/>
        <c:ser>
          <c:idx val="3"/>
          <c:order val="0"/>
          <c:tx>
            <c:strRef>
              <c:f>MechAdvEv_CVC_Final!$A$13</c:f>
              <c:strCache>
                <c:ptCount val="1"/>
                <c:pt idx="0">
                  <c:v>Obese</c:v>
                </c:pt>
              </c:strCache>
            </c:strRef>
          </c:tx>
          <c:spPr>
            <a:ln w="25400">
              <a:solidFill>
                <a:sysClr val="windowText" lastClr="000000"/>
              </a:solidFill>
            </a:ln>
          </c:spPr>
          <c:marker>
            <c:symbol val="circle"/>
            <c:size val="7"/>
            <c:spPr>
              <a:solidFill>
                <a:sysClr val="windowText" lastClr="000000"/>
              </a:solidFill>
              <a:ln>
                <a:noFill/>
              </a:ln>
            </c:spPr>
          </c:marker>
          <c:cat>
            <c:numRef>
              <c:f>MechAdvEv_CVC_Final!$B$12:$F$12</c:f>
              <c:numCache>
                <c:formatCode>General</c:formatCode>
                <c:ptCount val="5"/>
                <c:pt idx="0">
                  <c:v>2009</c:v>
                </c:pt>
                <c:pt idx="1">
                  <c:v>2010</c:v>
                </c:pt>
                <c:pt idx="2">
                  <c:v>2011</c:v>
                </c:pt>
                <c:pt idx="3">
                  <c:v>2012</c:v>
                </c:pt>
                <c:pt idx="4">
                  <c:v>2013</c:v>
                </c:pt>
              </c:numCache>
            </c:numRef>
          </c:cat>
          <c:val>
            <c:numRef>
              <c:f>MechAdvEv_CVC_Final!$B$13:$F$13</c:f>
              <c:numCache>
                <c:formatCode>0.00</c:formatCode>
                <c:ptCount val="5"/>
                <c:pt idx="0">
                  <c:v>4.08</c:v>
                </c:pt>
                <c:pt idx="1">
                  <c:v>4.01</c:v>
                </c:pt>
                <c:pt idx="2">
                  <c:v>4.6900000000000004</c:v>
                </c:pt>
                <c:pt idx="3">
                  <c:v>3.78</c:v>
                </c:pt>
                <c:pt idx="4">
                  <c:v>3.88</c:v>
                </c:pt>
              </c:numCache>
            </c:numRef>
          </c:val>
          <c:smooth val="0"/>
        </c:ser>
        <c:ser>
          <c:idx val="0"/>
          <c:order val="1"/>
          <c:tx>
            <c:strRef>
              <c:f>MechAdvEv_CVC_Final!$A$14</c:f>
              <c:strCache>
                <c:ptCount val="1"/>
                <c:pt idx="0">
                  <c:v>Not Obese</c:v>
                </c:pt>
              </c:strCache>
            </c:strRef>
          </c:tx>
          <c:spPr>
            <a:ln w="25400">
              <a:solidFill>
                <a:srgbClr val="0072C6"/>
              </a:solidFill>
            </a:ln>
          </c:spPr>
          <c:marker>
            <c:symbol val="square"/>
            <c:size val="7"/>
            <c:spPr>
              <a:solidFill>
                <a:srgbClr val="0072C6"/>
              </a:solidFill>
              <a:ln>
                <a:noFill/>
              </a:ln>
            </c:spPr>
          </c:marker>
          <c:cat>
            <c:numRef>
              <c:f>MechAdvEv_CVC_Final!$B$12:$F$12</c:f>
              <c:numCache>
                <c:formatCode>General</c:formatCode>
                <c:ptCount val="5"/>
                <c:pt idx="0">
                  <c:v>2009</c:v>
                </c:pt>
                <c:pt idx="1">
                  <c:v>2010</c:v>
                </c:pt>
                <c:pt idx="2">
                  <c:v>2011</c:v>
                </c:pt>
                <c:pt idx="3">
                  <c:v>2012</c:v>
                </c:pt>
                <c:pt idx="4">
                  <c:v>2013</c:v>
                </c:pt>
              </c:numCache>
            </c:numRef>
          </c:cat>
          <c:val>
            <c:numRef>
              <c:f>MechAdvEv_CVC_Final!$B$14:$F$14</c:f>
              <c:numCache>
                <c:formatCode>0.00</c:formatCode>
                <c:ptCount val="5"/>
                <c:pt idx="0">
                  <c:v>3.83</c:v>
                </c:pt>
                <c:pt idx="1">
                  <c:v>2.97</c:v>
                </c:pt>
                <c:pt idx="2">
                  <c:v>3.61</c:v>
                </c:pt>
                <c:pt idx="3">
                  <c:v>3.31</c:v>
                </c:pt>
                <c:pt idx="4">
                  <c:v>2.87</c:v>
                </c:pt>
              </c:numCache>
            </c:numRef>
          </c:val>
          <c:smooth val="0"/>
        </c:ser>
        <c:dLbls>
          <c:showLegendKey val="0"/>
          <c:showVal val="0"/>
          <c:showCatName val="0"/>
          <c:showSerName val="0"/>
          <c:showPercent val="0"/>
          <c:showBubbleSize val="0"/>
        </c:dLbls>
        <c:marker val="1"/>
        <c:smooth val="0"/>
        <c:axId val="142725120"/>
        <c:axId val="142727040"/>
      </c:lineChart>
      <c:catAx>
        <c:axId val="1427251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2727040"/>
        <c:crosses val="autoZero"/>
        <c:auto val="1"/>
        <c:lblAlgn val="ctr"/>
        <c:lblOffset val="100"/>
        <c:noMultiLvlLbl val="0"/>
      </c:catAx>
      <c:valAx>
        <c:axId val="142727040"/>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2725120"/>
        <c:crosses val="autoZero"/>
        <c:crossBetween val="between"/>
        <c:majorUnit val="2"/>
      </c:valAx>
    </c:plotArea>
    <c:legend>
      <c:legendPos val="t"/>
      <c:layout>
        <c:manualLayout>
          <c:xMode val="edge"/>
          <c:yMode val="edge"/>
          <c:x val="0"/>
          <c:y val="0"/>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7103399865714461"/>
          <c:w val="0.78090138038300771"/>
          <c:h val="0.69428294573643412"/>
        </c:manualLayout>
      </c:layout>
      <c:lineChart>
        <c:grouping val="standard"/>
        <c:varyColors val="0"/>
        <c:ser>
          <c:idx val="3"/>
          <c:order val="0"/>
          <c:tx>
            <c:strRef>
              <c:f>Hypoglycemic_Final!$A$16</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Hypoglycemic_Final!$B$13:$F$13</c:f>
              <c:numCache>
                <c:formatCode>General</c:formatCode>
                <c:ptCount val="5"/>
                <c:pt idx="0">
                  <c:v>2009</c:v>
                </c:pt>
                <c:pt idx="1">
                  <c:v>2010</c:v>
                </c:pt>
                <c:pt idx="2">
                  <c:v>2011</c:v>
                </c:pt>
                <c:pt idx="3">
                  <c:v>2012</c:v>
                </c:pt>
                <c:pt idx="4">
                  <c:v>2013</c:v>
                </c:pt>
              </c:numCache>
            </c:numRef>
          </c:cat>
          <c:val>
            <c:numRef>
              <c:f>Hypoglycemic_Final!$B$16:$F$16</c:f>
              <c:numCache>
                <c:formatCode>0.0</c:formatCode>
                <c:ptCount val="5"/>
                <c:pt idx="0">
                  <c:v>11.6</c:v>
                </c:pt>
                <c:pt idx="1">
                  <c:v>10.17</c:v>
                </c:pt>
                <c:pt idx="2">
                  <c:v>10.23</c:v>
                </c:pt>
                <c:pt idx="3">
                  <c:v>8.68</c:v>
                </c:pt>
                <c:pt idx="4">
                  <c:v>8.48</c:v>
                </c:pt>
              </c:numCache>
            </c:numRef>
          </c:val>
          <c:smooth val="0"/>
        </c:ser>
        <c:ser>
          <c:idx val="0"/>
          <c:order val="1"/>
          <c:tx>
            <c:strRef>
              <c:f>Hypoglycemic_Final!$A$14</c:f>
              <c:strCache>
                <c:ptCount val="1"/>
                <c:pt idx="0">
                  <c:v>Renal Disease</c:v>
                </c:pt>
              </c:strCache>
            </c:strRef>
          </c:tx>
          <c:spPr>
            <a:ln w="25400">
              <a:solidFill>
                <a:srgbClr val="0072C6"/>
              </a:solidFill>
            </a:ln>
          </c:spPr>
          <c:marker>
            <c:symbol val="square"/>
            <c:size val="7"/>
            <c:spPr>
              <a:solidFill>
                <a:srgbClr val="0072C6"/>
              </a:solidFill>
              <a:ln>
                <a:noFill/>
              </a:ln>
            </c:spPr>
          </c:marker>
          <c:cat>
            <c:numRef>
              <c:f>Hypoglycemic_Final!$B$13:$F$13</c:f>
              <c:numCache>
                <c:formatCode>General</c:formatCode>
                <c:ptCount val="5"/>
                <c:pt idx="0">
                  <c:v>2009</c:v>
                </c:pt>
                <c:pt idx="1">
                  <c:v>2010</c:v>
                </c:pt>
                <c:pt idx="2">
                  <c:v>2011</c:v>
                </c:pt>
                <c:pt idx="3">
                  <c:v>2012</c:v>
                </c:pt>
                <c:pt idx="4">
                  <c:v>2013</c:v>
                </c:pt>
              </c:numCache>
            </c:numRef>
          </c:cat>
          <c:val>
            <c:numRef>
              <c:f>Hypoglycemic_Final!$B$14:$F$14</c:f>
              <c:numCache>
                <c:formatCode>0.0</c:formatCode>
                <c:ptCount val="5"/>
                <c:pt idx="0">
                  <c:v>17.66</c:v>
                </c:pt>
                <c:pt idx="1">
                  <c:v>13.79</c:v>
                </c:pt>
                <c:pt idx="2">
                  <c:v>14.21</c:v>
                </c:pt>
                <c:pt idx="3">
                  <c:v>11.97</c:v>
                </c:pt>
                <c:pt idx="4">
                  <c:v>12.18</c:v>
                </c:pt>
              </c:numCache>
            </c:numRef>
          </c:val>
          <c:smooth val="0"/>
        </c:ser>
        <c:ser>
          <c:idx val="2"/>
          <c:order val="2"/>
          <c:tx>
            <c:strRef>
              <c:f>Hypoglycemic_Final!$A$15</c:f>
              <c:strCache>
                <c:ptCount val="1"/>
                <c:pt idx="0">
                  <c:v>No Renal Disease</c:v>
                </c:pt>
              </c:strCache>
            </c:strRef>
          </c:tx>
          <c:spPr>
            <a:ln w="25400">
              <a:solidFill>
                <a:srgbClr val="AABA0A"/>
              </a:solidFill>
            </a:ln>
          </c:spPr>
          <c:marker>
            <c:symbol val="triangle"/>
            <c:size val="9"/>
            <c:spPr>
              <a:solidFill>
                <a:srgbClr val="AABA0A"/>
              </a:solidFill>
              <a:ln>
                <a:noFill/>
              </a:ln>
            </c:spPr>
          </c:marker>
          <c:cat>
            <c:numRef>
              <c:f>Hypoglycemic_Final!$B$13:$F$13</c:f>
              <c:numCache>
                <c:formatCode>General</c:formatCode>
                <c:ptCount val="5"/>
                <c:pt idx="0">
                  <c:v>2009</c:v>
                </c:pt>
                <c:pt idx="1">
                  <c:v>2010</c:v>
                </c:pt>
                <c:pt idx="2">
                  <c:v>2011</c:v>
                </c:pt>
                <c:pt idx="3">
                  <c:v>2012</c:v>
                </c:pt>
                <c:pt idx="4">
                  <c:v>2013</c:v>
                </c:pt>
              </c:numCache>
            </c:numRef>
          </c:cat>
          <c:val>
            <c:numRef>
              <c:f>Hypoglycemic_Final!$B$15:$F$15</c:f>
              <c:numCache>
                <c:formatCode>0.0</c:formatCode>
                <c:ptCount val="5"/>
                <c:pt idx="0">
                  <c:v>8.61</c:v>
                </c:pt>
                <c:pt idx="1">
                  <c:v>7.87</c:v>
                </c:pt>
                <c:pt idx="2">
                  <c:v>7.64</c:v>
                </c:pt>
                <c:pt idx="3">
                  <c:v>6.55</c:v>
                </c:pt>
                <c:pt idx="4">
                  <c:v>5.6</c:v>
                </c:pt>
              </c:numCache>
            </c:numRef>
          </c:val>
          <c:smooth val="0"/>
        </c:ser>
        <c:dLbls>
          <c:showLegendKey val="0"/>
          <c:showVal val="0"/>
          <c:showCatName val="0"/>
          <c:showSerName val="0"/>
          <c:showPercent val="0"/>
          <c:showBubbleSize val="0"/>
        </c:dLbls>
        <c:marker val="1"/>
        <c:smooth val="0"/>
        <c:axId val="144837632"/>
        <c:axId val="144843904"/>
      </c:lineChart>
      <c:catAx>
        <c:axId val="14483763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4843904"/>
        <c:crosses val="autoZero"/>
        <c:auto val="1"/>
        <c:lblAlgn val="ctr"/>
        <c:lblOffset val="100"/>
        <c:noMultiLvlLbl val="0"/>
      </c:catAx>
      <c:valAx>
        <c:axId val="144843904"/>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36434108527131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4837632"/>
        <c:crosses val="autoZero"/>
        <c:crossBetween val="between"/>
        <c:majorUnit val="2"/>
      </c:valAx>
    </c:plotArea>
    <c:legend>
      <c:legendPos val="t"/>
      <c:layout>
        <c:manualLayout>
          <c:xMode val="edge"/>
          <c:yMode val="edge"/>
          <c:x val="5.4495965782055011E-2"/>
          <c:y val="1.1675185338674747E-3"/>
          <c:w val="0.88634052687858478"/>
          <c:h val="0.12900694825937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7103399865714461"/>
          <c:w val="0.78090138038300771"/>
          <c:h val="0.69428294573643412"/>
        </c:manualLayout>
      </c:layout>
      <c:lineChart>
        <c:grouping val="standard"/>
        <c:varyColors val="0"/>
        <c:ser>
          <c:idx val="3"/>
          <c:order val="0"/>
          <c:tx>
            <c:strRef>
              <c:f>Hypoglycemic_Final!$A$6</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Hypoglycemic_Final!$B$5:$E$5</c:f>
              <c:numCache>
                <c:formatCode>General</c:formatCode>
                <c:ptCount val="4"/>
                <c:pt idx="0">
                  <c:v>2010</c:v>
                </c:pt>
                <c:pt idx="1">
                  <c:v>2011</c:v>
                </c:pt>
                <c:pt idx="2">
                  <c:v>2012</c:v>
                </c:pt>
                <c:pt idx="3">
                  <c:v>2013</c:v>
                </c:pt>
              </c:numCache>
            </c:numRef>
          </c:cat>
          <c:val>
            <c:numRef>
              <c:f>Hypoglycemic_Final!$B$6:$E$6</c:f>
              <c:numCache>
                <c:formatCode>0.0</c:formatCode>
                <c:ptCount val="4"/>
                <c:pt idx="0">
                  <c:v>10.17</c:v>
                </c:pt>
                <c:pt idx="1">
                  <c:v>10.23</c:v>
                </c:pt>
                <c:pt idx="2">
                  <c:v>8.68</c:v>
                </c:pt>
                <c:pt idx="3">
                  <c:v>8.48</c:v>
                </c:pt>
              </c:numCache>
            </c:numRef>
          </c:val>
          <c:smooth val="0"/>
        </c:ser>
        <c:ser>
          <c:idx val="0"/>
          <c:order val="1"/>
          <c:tx>
            <c:strRef>
              <c:f>Hypoglycemic_Final!$A$10</c:f>
              <c:strCache>
                <c:ptCount val="1"/>
                <c:pt idx="0">
                  <c:v>White</c:v>
                </c:pt>
              </c:strCache>
            </c:strRef>
          </c:tx>
          <c:spPr>
            <a:ln w="25400">
              <a:solidFill>
                <a:srgbClr val="0072C6"/>
              </a:solidFill>
            </a:ln>
          </c:spPr>
          <c:marker>
            <c:symbol val="square"/>
            <c:size val="7"/>
            <c:spPr>
              <a:solidFill>
                <a:srgbClr val="0072C6"/>
              </a:solidFill>
              <a:ln>
                <a:noFill/>
              </a:ln>
            </c:spPr>
          </c:marker>
          <c:cat>
            <c:numRef>
              <c:f>Hypoglycemic_Final!$B$5:$E$5</c:f>
              <c:numCache>
                <c:formatCode>General</c:formatCode>
                <c:ptCount val="4"/>
                <c:pt idx="0">
                  <c:v>2010</c:v>
                </c:pt>
                <c:pt idx="1">
                  <c:v>2011</c:v>
                </c:pt>
                <c:pt idx="2">
                  <c:v>2012</c:v>
                </c:pt>
                <c:pt idx="3">
                  <c:v>2013</c:v>
                </c:pt>
              </c:numCache>
            </c:numRef>
          </c:cat>
          <c:val>
            <c:numRef>
              <c:f>Hypoglycemic_Final!$B$10:$E$10</c:f>
              <c:numCache>
                <c:formatCode>0.0</c:formatCode>
                <c:ptCount val="4"/>
                <c:pt idx="0">
                  <c:v>9.5399999999999991</c:v>
                </c:pt>
                <c:pt idx="1">
                  <c:v>9.2799999999999994</c:v>
                </c:pt>
                <c:pt idx="2">
                  <c:v>8.1</c:v>
                </c:pt>
                <c:pt idx="3">
                  <c:v>7.95</c:v>
                </c:pt>
              </c:numCache>
            </c:numRef>
          </c:val>
          <c:smooth val="0"/>
        </c:ser>
        <c:ser>
          <c:idx val="2"/>
          <c:order val="2"/>
          <c:tx>
            <c:strRef>
              <c:f>Hypoglycemic_Final!$A$9</c:f>
              <c:strCache>
                <c:ptCount val="1"/>
                <c:pt idx="0">
                  <c:v>Black</c:v>
                </c:pt>
              </c:strCache>
            </c:strRef>
          </c:tx>
          <c:spPr>
            <a:ln w="25400">
              <a:solidFill>
                <a:srgbClr val="AABA0A"/>
              </a:solidFill>
            </a:ln>
          </c:spPr>
          <c:marker>
            <c:symbol val="triangle"/>
            <c:size val="9"/>
            <c:spPr>
              <a:solidFill>
                <a:srgbClr val="AABA0A"/>
              </a:solidFill>
              <a:ln>
                <a:noFill/>
              </a:ln>
            </c:spPr>
          </c:marker>
          <c:cat>
            <c:numRef>
              <c:f>Hypoglycemic_Final!$B$5:$E$5</c:f>
              <c:numCache>
                <c:formatCode>General</c:formatCode>
                <c:ptCount val="4"/>
                <c:pt idx="0">
                  <c:v>2010</c:v>
                </c:pt>
                <c:pt idx="1">
                  <c:v>2011</c:v>
                </c:pt>
                <c:pt idx="2">
                  <c:v>2012</c:v>
                </c:pt>
                <c:pt idx="3">
                  <c:v>2013</c:v>
                </c:pt>
              </c:numCache>
            </c:numRef>
          </c:cat>
          <c:val>
            <c:numRef>
              <c:f>Hypoglycemic_Final!$B$9:$E$9</c:f>
              <c:numCache>
                <c:formatCode>0.0</c:formatCode>
                <c:ptCount val="4"/>
                <c:pt idx="0">
                  <c:v>12.72</c:v>
                </c:pt>
                <c:pt idx="1">
                  <c:v>13.01</c:v>
                </c:pt>
                <c:pt idx="2">
                  <c:v>10.27</c:v>
                </c:pt>
                <c:pt idx="3">
                  <c:v>11.14</c:v>
                </c:pt>
              </c:numCache>
            </c:numRef>
          </c:val>
          <c:smooth val="0"/>
        </c:ser>
        <c:ser>
          <c:idx val="1"/>
          <c:order val="3"/>
          <c:tx>
            <c:strRef>
              <c:f>Hypoglycemic_Final!$A$8</c:f>
              <c:strCache>
                <c:ptCount val="1"/>
                <c:pt idx="0">
                  <c:v>Asian</c:v>
                </c:pt>
              </c:strCache>
            </c:strRef>
          </c:tx>
          <c:spPr>
            <a:ln w="34925">
              <a:solidFill>
                <a:srgbClr val="7BA8DF"/>
              </a:solidFill>
            </a:ln>
          </c:spPr>
          <c:marker>
            <c:symbol val="diamond"/>
            <c:size val="9"/>
            <c:spPr>
              <a:solidFill>
                <a:srgbClr val="7BA8DF"/>
              </a:solidFill>
              <a:ln>
                <a:noFill/>
              </a:ln>
            </c:spPr>
          </c:marker>
          <c:cat>
            <c:numRef>
              <c:f>Hypoglycemic_Final!$B$5:$E$5</c:f>
              <c:numCache>
                <c:formatCode>General</c:formatCode>
                <c:ptCount val="4"/>
                <c:pt idx="0">
                  <c:v>2010</c:v>
                </c:pt>
                <c:pt idx="1">
                  <c:v>2011</c:v>
                </c:pt>
                <c:pt idx="2">
                  <c:v>2012</c:v>
                </c:pt>
                <c:pt idx="3">
                  <c:v>2013</c:v>
                </c:pt>
              </c:numCache>
            </c:numRef>
          </c:cat>
          <c:val>
            <c:numRef>
              <c:f>Hypoglycemic_Final!$B$8:$E$8</c:f>
              <c:numCache>
                <c:formatCode>0.0</c:formatCode>
                <c:ptCount val="4"/>
                <c:pt idx="0">
                  <c:v>9.83</c:v>
                </c:pt>
                <c:pt idx="1">
                  <c:v>13.03</c:v>
                </c:pt>
                <c:pt idx="2">
                  <c:v>14.02</c:v>
                </c:pt>
                <c:pt idx="3">
                  <c:v>11.61</c:v>
                </c:pt>
              </c:numCache>
            </c:numRef>
          </c:val>
          <c:smooth val="0"/>
        </c:ser>
        <c:ser>
          <c:idx val="4"/>
          <c:order val="4"/>
          <c:tx>
            <c:strRef>
              <c:f>Hypoglycemic_Final!$A$7</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Hypoglycemic_Final!$B$5:$E$5</c:f>
              <c:numCache>
                <c:formatCode>General</c:formatCode>
                <c:ptCount val="4"/>
                <c:pt idx="0">
                  <c:v>2010</c:v>
                </c:pt>
                <c:pt idx="1">
                  <c:v>2011</c:v>
                </c:pt>
                <c:pt idx="2">
                  <c:v>2012</c:v>
                </c:pt>
                <c:pt idx="3">
                  <c:v>2013</c:v>
                </c:pt>
              </c:numCache>
            </c:numRef>
          </c:cat>
          <c:val>
            <c:numRef>
              <c:f>Hypoglycemic_Final!$B$7:$E$7</c:f>
              <c:numCache>
                <c:formatCode>0.0</c:formatCode>
                <c:ptCount val="4"/>
                <c:pt idx="0">
                  <c:v>11.7</c:v>
                </c:pt>
                <c:pt idx="1">
                  <c:v>12.06</c:v>
                </c:pt>
                <c:pt idx="2">
                  <c:v>9.1300000000000008</c:v>
                </c:pt>
                <c:pt idx="3">
                  <c:v>8.89</c:v>
                </c:pt>
              </c:numCache>
            </c:numRef>
          </c:val>
          <c:smooth val="0"/>
        </c:ser>
        <c:dLbls>
          <c:showLegendKey val="0"/>
          <c:showVal val="0"/>
          <c:showCatName val="0"/>
          <c:showSerName val="0"/>
          <c:showPercent val="0"/>
          <c:showBubbleSize val="0"/>
        </c:dLbls>
        <c:marker val="1"/>
        <c:smooth val="0"/>
        <c:axId val="144912768"/>
        <c:axId val="144914688"/>
      </c:lineChart>
      <c:catAx>
        <c:axId val="1449127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4914688"/>
        <c:crosses val="autoZero"/>
        <c:auto val="1"/>
        <c:lblAlgn val="ctr"/>
        <c:lblOffset val="100"/>
        <c:noMultiLvlLbl val="0"/>
      </c:catAx>
      <c:valAx>
        <c:axId val="144914688"/>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4236434108527131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4912768"/>
        <c:crosses val="autoZero"/>
        <c:crossBetween val="between"/>
        <c:majorUnit val="2"/>
      </c:valAx>
    </c:plotArea>
    <c:legend>
      <c:legendPos val="t"/>
      <c:layout>
        <c:manualLayout>
          <c:xMode val="edge"/>
          <c:yMode val="edge"/>
          <c:x val="7.3014484300573543E-2"/>
          <c:y val="1.1675185338674747E-3"/>
          <c:w val="0.87090842811315261"/>
          <c:h val="0.12900694825937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3317267633212516"/>
          <c:w val="0.78090138038300771"/>
          <c:h val="0.63214441944756905"/>
        </c:manualLayout>
      </c:layout>
      <c:lineChart>
        <c:grouping val="standard"/>
        <c:varyColors val="0"/>
        <c:ser>
          <c:idx val="3"/>
          <c:order val="0"/>
          <c:tx>
            <c:strRef>
              <c:f>AE_Warfarin_Final!$A$11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AE_Warfarin_Final!$B$10:$F$10</c:f>
              <c:numCache>
                <c:formatCode>General</c:formatCode>
                <c:ptCount val="5"/>
                <c:pt idx="0">
                  <c:v>2009</c:v>
                </c:pt>
                <c:pt idx="1">
                  <c:v>2010</c:v>
                </c:pt>
                <c:pt idx="2">
                  <c:v>2011</c:v>
                </c:pt>
                <c:pt idx="3">
                  <c:v>2012</c:v>
                </c:pt>
                <c:pt idx="4">
                  <c:v>2013</c:v>
                </c:pt>
              </c:numCache>
            </c:numRef>
          </c:cat>
          <c:val>
            <c:numRef>
              <c:f>AE_Warfarin_Final!$B$11:$F$11</c:f>
              <c:numCache>
                <c:formatCode>0.00</c:formatCode>
                <c:ptCount val="5"/>
                <c:pt idx="0">
                  <c:v>4.3899999999999997</c:v>
                </c:pt>
                <c:pt idx="1">
                  <c:v>5.49</c:v>
                </c:pt>
                <c:pt idx="2">
                  <c:v>6.12</c:v>
                </c:pt>
                <c:pt idx="3">
                  <c:v>5.4</c:v>
                </c:pt>
                <c:pt idx="4">
                  <c:v>5.04</c:v>
                </c:pt>
              </c:numCache>
            </c:numRef>
          </c:val>
          <c:smooth val="0"/>
        </c:ser>
        <c:ser>
          <c:idx val="0"/>
          <c:order val="1"/>
          <c:tx>
            <c:strRef>
              <c:f>AE_Warfarin_Final!$A$12</c:f>
              <c:strCache>
                <c:ptCount val="1"/>
                <c:pt idx="0">
                  <c:v>Corticosteroid Use</c:v>
                </c:pt>
              </c:strCache>
            </c:strRef>
          </c:tx>
          <c:spPr>
            <a:ln w="25400">
              <a:solidFill>
                <a:srgbClr val="0072C6"/>
              </a:solidFill>
            </a:ln>
          </c:spPr>
          <c:marker>
            <c:symbol val="square"/>
            <c:size val="7"/>
            <c:spPr>
              <a:solidFill>
                <a:srgbClr val="0072C6"/>
              </a:solidFill>
              <a:ln>
                <a:noFill/>
              </a:ln>
            </c:spPr>
          </c:marker>
          <c:cat>
            <c:numRef>
              <c:f>AE_Warfarin_Final!$B$10:$F$10</c:f>
              <c:numCache>
                <c:formatCode>General</c:formatCode>
                <c:ptCount val="5"/>
                <c:pt idx="0">
                  <c:v>2009</c:v>
                </c:pt>
                <c:pt idx="1">
                  <c:v>2010</c:v>
                </c:pt>
                <c:pt idx="2">
                  <c:v>2011</c:v>
                </c:pt>
                <c:pt idx="3">
                  <c:v>2012</c:v>
                </c:pt>
                <c:pt idx="4">
                  <c:v>2013</c:v>
                </c:pt>
              </c:numCache>
            </c:numRef>
          </c:cat>
          <c:val>
            <c:numRef>
              <c:f>AE_Warfarin_Final!$B$12:$F$12</c:f>
              <c:numCache>
                <c:formatCode>0.00</c:formatCode>
                <c:ptCount val="5"/>
                <c:pt idx="0">
                  <c:v>10.44</c:v>
                </c:pt>
                <c:pt idx="1">
                  <c:v>7.56</c:v>
                </c:pt>
                <c:pt idx="2">
                  <c:v>9.64</c:v>
                </c:pt>
                <c:pt idx="3">
                  <c:v>7.43</c:v>
                </c:pt>
                <c:pt idx="4">
                  <c:v>8.51</c:v>
                </c:pt>
              </c:numCache>
            </c:numRef>
          </c:val>
          <c:smooth val="0"/>
        </c:ser>
        <c:ser>
          <c:idx val="2"/>
          <c:order val="2"/>
          <c:tx>
            <c:strRef>
              <c:f>AE_Warfarin_Final!$A$13</c:f>
              <c:strCache>
                <c:ptCount val="1"/>
                <c:pt idx="0">
                  <c:v>No Corticosteroid Use</c:v>
                </c:pt>
              </c:strCache>
            </c:strRef>
          </c:tx>
          <c:spPr>
            <a:ln w="25400">
              <a:solidFill>
                <a:srgbClr val="AABA0A"/>
              </a:solidFill>
            </a:ln>
          </c:spPr>
          <c:marker>
            <c:symbol val="triangle"/>
            <c:size val="9"/>
            <c:spPr>
              <a:solidFill>
                <a:srgbClr val="AABA0A"/>
              </a:solidFill>
              <a:ln>
                <a:noFill/>
              </a:ln>
            </c:spPr>
          </c:marker>
          <c:cat>
            <c:numRef>
              <c:f>AE_Warfarin_Final!$B$10:$F$10</c:f>
              <c:numCache>
                <c:formatCode>General</c:formatCode>
                <c:ptCount val="5"/>
                <c:pt idx="0">
                  <c:v>2009</c:v>
                </c:pt>
                <c:pt idx="1">
                  <c:v>2010</c:v>
                </c:pt>
                <c:pt idx="2">
                  <c:v>2011</c:v>
                </c:pt>
                <c:pt idx="3">
                  <c:v>2012</c:v>
                </c:pt>
                <c:pt idx="4">
                  <c:v>2013</c:v>
                </c:pt>
              </c:numCache>
            </c:numRef>
          </c:cat>
          <c:val>
            <c:numRef>
              <c:f>AE_Warfarin_Final!$B$13:$F$13</c:f>
              <c:numCache>
                <c:formatCode>0.00</c:formatCode>
                <c:ptCount val="5"/>
                <c:pt idx="0">
                  <c:v>3.96</c:v>
                </c:pt>
                <c:pt idx="1">
                  <c:v>5.32</c:v>
                </c:pt>
                <c:pt idx="2">
                  <c:v>5.83</c:v>
                </c:pt>
                <c:pt idx="3">
                  <c:v>5.22</c:v>
                </c:pt>
                <c:pt idx="4">
                  <c:v>4.76</c:v>
                </c:pt>
              </c:numCache>
            </c:numRef>
          </c:val>
          <c:smooth val="0"/>
        </c:ser>
        <c:dLbls>
          <c:showLegendKey val="0"/>
          <c:showVal val="0"/>
          <c:showCatName val="0"/>
          <c:showSerName val="0"/>
          <c:showPercent val="0"/>
          <c:showBubbleSize val="0"/>
        </c:dLbls>
        <c:marker val="1"/>
        <c:smooth val="0"/>
        <c:axId val="146601472"/>
        <c:axId val="146603392"/>
      </c:lineChart>
      <c:catAx>
        <c:axId val="1466014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6603392"/>
        <c:crosses val="autoZero"/>
        <c:auto val="1"/>
        <c:lblAlgn val="ctr"/>
        <c:lblOffset val="100"/>
        <c:noMultiLvlLbl val="0"/>
      </c:catAx>
      <c:valAx>
        <c:axId val="146603392"/>
        <c:scaling>
          <c:orientation val="minMax"/>
          <c:max val="12"/>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6601472"/>
        <c:crosses val="autoZero"/>
        <c:crossBetween val="between"/>
        <c:majorUnit val="2"/>
      </c:valAx>
    </c:plotArea>
    <c:legend>
      <c:legendPos val="t"/>
      <c:layout>
        <c:manualLayout>
          <c:xMode val="edge"/>
          <c:yMode val="edge"/>
          <c:x val="8.19954797317002E-3"/>
          <c:y val="1.1675185338674747E-3"/>
          <c:w val="0.99127867697093419"/>
          <c:h val="0.194375442653001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3317267633212516"/>
          <c:w val="0.78090138038300771"/>
          <c:h val="0.63214441944756905"/>
        </c:manualLayout>
      </c:layout>
      <c:lineChart>
        <c:grouping val="standard"/>
        <c:varyColors val="0"/>
        <c:ser>
          <c:idx val="3"/>
          <c:order val="0"/>
          <c:tx>
            <c:strRef>
              <c:f>AE_Warfarin_Final!$A$4</c:f>
              <c:strCache>
                <c:ptCount val="1"/>
                <c:pt idx="0">
                  <c:v>&lt;65</c:v>
                </c:pt>
              </c:strCache>
            </c:strRef>
          </c:tx>
          <c:spPr>
            <a:ln w="25400">
              <a:solidFill>
                <a:sysClr val="windowText" lastClr="000000"/>
              </a:solidFill>
            </a:ln>
          </c:spPr>
          <c:marker>
            <c:symbol val="circle"/>
            <c:size val="7"/>
            <c:spPr>
              <a:solidFill>
                <a:sysClr val="windowText" lastClr="000000"/>
              </a:solidFill>
              <a:ln>
                <a:noFill/>
              </a:ln>
            </c:spPr>
          </c:marker>
          <c:cat>
            <c:numRef>
              <c:f>AE_Warfarin_Final!$B$3:$F$3</c:f>
              <c:numCache>
                <c:formatCode>General</c:formatCode>
                <c:ptCount val="5"/>
                <c:pt idx="0">
                  <c:v>2009</c:v>
                </c:pt>
                <c:pt idx="1">
                  <c:v>2010</c:v>
                </c:pt>
                <c:pt idx="2">
                  <c:v>2011</c:v>
                </c:pt>
                <c:pt idx="3">
                  <c:v>2012</c:v>
                </c:pt>
                <c:pt idx="4">
                  <c:v>2013</c:v>
                </c:pt>
              </c:numCache>
            </c:numRef>
          </c:cat>
          <c:val>
            <c:numRef>
              <c:f>AE_Warfarin_Final!$B$4:$F$4</c:f>
              <c:numCache>
                <c:formatCode>0.00</c:formatCode>
                <c:ptCount val="5"/>
                <c:pt idx="0">
                  <c:v>3.48</c:v>
                </c:pt>
                <c:pt idx="1">
                  <c:v>3.58</c:v>
                </c:pt>
                <c:pt idx="2">
                  <c:v>4.76</c:v>
                </c:pt>
                <c:pt idx="3">
                  <c:v>4.32</c:v>
                </c:pt>
                <c:pt idx="4">
                  <c:v>4.6100000000000003</c:v>
                </c:pt>
              </c:numCache>
            </c:numRef>
          </c:val>
          <c:smooth val="0"/>
        </c:ser>
        <c:ser>
          <c:idx val="0"/>
          <c:order val="1"/>
          <c:tx>
            <c:strRef>
              <c:f>AE_Warfarin_Final!$A$5</c:f>
              <c:strCache>
                <c:ptCount val="1"/>
                <c:pt idx="0">
                  <c:v>65-74</c:v>
                </c:pt>
              </c:strCache>
            </c:strRef>
          </c:tx>
          <c:spPr>
            <a:ln w="25400">
              <a:solidFill>
                <a:srgbClr val="0072C6"/>
              </a:solidFill>
            </a:ln>
          </c:spPr>
          <c:marker>
            <c:symbol val="square"/>
            <c:size val="7"/>
            <c:spPr>
              <a:solidFill>
                <a:srgbClr val="0072C6"/>
              </a:solidFill>
              <a:ln>
                <a:noFill/>
              </a:ln>
            </c:spPr>
          </c:marker>
          <c:cat>
            <c:numRef>
              <c:f>AE_Warfarin_Final!$B$3:$F$3</c:f>
              <c:numCache>
                <c:formatCode>General</c:formatCode>
                <c:ptCount val="5"/>
                <c:pt idx="0">
                  <c:v>2009</c:v>
                </c:pt>
                <c:pt idx="1">
                  <c:v>2010</c:v>
                </c:pt>
                <c:pt idx="2">
                  <c:v>2011</c:v>
                </c:pt>
                <c:pt idx="3">
                  <c:v>2012</c:v>
                </c:pt>
                <c:pt idx="4">
                  <c:v>2013</c:v>
                </c:pt>
              </c:numCache>
            </c:numRef>
          </c:cat>
          <c:val>
            <c:numRef>
              <c:f>AE_Warfarin_Final!$B$5:$F$5</c:f>
              <c:numCache>
                <c:formatCode>0.00</c:formatCode>
                <c:ptCount val="5"/>
                <c:pt idx="0">
                  <c:v>4.37</c:v>
                </c:pt>
                <c:pt idx="1">
                  <c:v>5.37</c:v>
                </c:pt>
                <c:pt idx="2">
                  <c:v>5.4</c:v>
                </c:pt>
                <c:pt idx="3">
                  <c:v>5.17</c:v>
                </c:pt>
                <c:pt idx="4">
                  <c:v>4.17</c:v>
                </c:pt>
              </c:numCache>
            </c:numRef>
          </c:val>
          <c:smooth val="0"/>
        </c:ser>
        <c:ser>
          <c:idx val="2"/>
          <c:order val="2"/>
          <c:tx>
            <c:strRef>
              <c:f>AE_Warfarin_Final!$A$6</c:f>
              <c:strCache>
                <c:ptCount val="1"/>
                <c:pt idx="0">
                  <c:v>75-84</c:v>
                </c:pt>
              </c:strCache>
            </c:strRef>
          </c:tx>
          <c:spPr>
            <a:ln w="25400">
              <a:solidFill>
                <a:srgbClr val="AABA0A"/>
              </a:solidFill>
            </a:ln>
          </c:spPr>
          <c:marker>
            <c:symbol val="triangle"/>
            <c:size val="9"/>
            <c:spPr>
              <a:solidFill>
                <a:srgbClr val="AABA0A"/>
              </a:solidFill>
              <a:ln>
                <a:noFill/>
              </a:ln>
            </c:spPr>
          </c:marker>
          <c:cat>
            <c:numRef>
              <c:f>AE_Warfarin_Final!$B$3:$F$3</c:f>
              <c:numCache>
                <c:formatCode>General</c:formatCode>
                <c:ptCount val="5"/>
                <c:pt idx="0">
                  <c:v>2009</c:v>
                </c:pt>
                <c:pt idx="1">
                  <c:v>2010</c:v>
                </c:pt>
                <c:pt idx="2">
                  <c:v>2011</c:v>
                </c:pt>
                <c:pt idx="3">
                  <c:v>2012</c:v>
                </c:pt>
                <c:pt idx="4">
                  <c:v>2013</c:v>
                </c:pt>
              </c:numCache>
            </c:numRef>
          </c:cat>
          <c:val>
            <c:numRef>
              <c:f>AE_Warfarin_Final!$B$6:$F$6</c:f>
              <c:numCache>
                <c:formatCode>0.00</c:formatCode>
                <c:ptCount val="5"/>
                <c:pt idx="0">
                  <c:v>4.96</c:v>
                </c:pt>
                <c:pt idx="1">
                  <c:v>6.7</c:v>
                </c:pt>
                <c:pt idx="2">
                  <c:v>7.74</c:v>
                </c:pt>
                <c:pt idx="3">
                  <c:v>5.82</c:v>
                </c:pt>
                <c:pt idx="4">
                  <c:v>5.35</c:v>
                </c:pt>
              </c:numCache>
            </c:numRef>
          </c:val>
          <c:smooth val="0"/>
        </c:ser>
        <c:ser>
          <c:idx val="1"/>
          <c:order val="3"/>
          <c:tx>
            <c:strRef>
              <c:f>AE_Warfarin_Final!$A$7</c:f>
              <c:strCache>
                <c:ptCount val="1"/>
                <c:pt idx="0">
                  <c:v>85+</c:v>
                </c:pt>
              </c:strCache>
            </c:strRef>
          </c:tx>
          <c:spPr>
            <a:ln w="34925">
              <a:solidFill>
                <a:srgbClr val="7BA8DF"/>
              </a:solidFill>
            </a:ln>
          </c:spPr>
          <c:marker>
            <c:symbol val="diamond"/>
            <c:size val="9"/>
            <c:spPr>
              <a:solidFill>
                <a:srgbClr val="7BA8DF"/>
              </a:solidFill>
              <a:ln>
                <a:noFill/>
              </a:ln>
            </c:spPr>
          </c:marker>
          <c:cat>
            <c:numRef>
              <c:f>AE_Warfarin_Final!$B$3:$F$3</c:f>
              <c:numCache>
                <c:formatCode>General</c:formatCode>
                <c:ptCount val="5"/>
                <c:pt idx="0">
                  <c:v>2009</c:v>
                </c:pt>
                <c:pt idx="1">
                  <c:v>2010</c:v>
                </c:pt>
                <c:pt idx="2">
                  <c:v>2011</c:v>
                </c:pt>
                <c:pt idx="3">
                  <c:v>2012</c:v>
                </c:pt>
                <c:pt idx="4">
                  <c:v>2013</c:v>
                </c:pt>
              </c:numCache>
            </c:numRef>
          </c:cat>
          <c:val>
            <c:numRef>
              <c:f>AE_Warfarin_Final!$B$7:$F$7</c:f>
              <c:numCache>
                <c:formatCode>0.00</c:formatCode>
                <c:ptCount val="5"/>
                <c:pt idx="0">
                  <c:v>4.82</c:v>
                </c:pt>
                <c:pt idx="1">
                  <c:v>6.55</c:v>
                </c:pt>
                <c:pt idx="2">
                  <c:v>6.62</c:v>
                </c:pt>
                <c:pt idx="3">
                  <c:v>6.62</c:v>
                </c:pt>
                <c:pt idx="4">
                  <c:v>6.53</c:v>
                </c:pt>
              </c:numCache>
            </c:numRef>
          </c:val>
          <c:smooth val="0"/>
        </c:ser>
        <c:dLbls>
          <c:showLegendKey val="0"/>
          <c:showVal val="0"/>
          <c:showCatName val="0"/>
          <c:showSerName val="0"/>
          <c:showPercent val="0"/>
          <c:showBubbleSize val="0"/>
        </c:dLbls>
        <c:marker val="1"/>
        <c:smooth val="0"/>
        <c:axId val="146799232"/>
        <c:axId val="146798464"/>
      </c:lineChart>
      <c:catAx>
        <c:axId val="14679923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6798464"/>
        <c:crosses val="autoZero"/>
        <c:auto val="1"/>
        <c:lblAlgn val="ctr"/>
        <c:lblOffset val="100"/>
        <c:noMultiLvlLbl val="0"/>
      </c:catAx>
      <c:valAx>
        <c:axId val="146798464"/>
        <c:scaling>
          <c:orientation val="minMax"/>
          <c:max val="12"/>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52943902845477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6799232"/>
        <c:crosses val="autoZero"/>
        <c:crossBetween val="between"/>
        <c:majorUnit val="2"/>
      </c:valAx>
    </c:plotArea>
    <c:legend>
      <c:legendPos val="t"/>
      <c:layout>
        <c:manualLayout>
          <c:xMode val="edge"/>
          <c:yMode val="edge"/>
          <c:x val="8.19954797317002E-3"/>
          <c:y val="1.1675185338674747E-3"/>
          <c:w val="0.99127867697093419"/>
          <c:h val="0.174534172811731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2339310167750771"/>
          <c:w val="0.92132815128878121"/>
          <c:h val="0.71857621058237287"/>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(n=18)</c:v>
                </c:pt>
                <c:pt idx="1">
                  <c:v>Black vs. White (n=41)</c:v>
                </c:pt>
                <c:pt idx="2">
                  <c:v>Asian vs. White (n=38)</c:v>
                </c:pt>
                <c:pt idx="3">
                  <c:v>AI/AN vs. White (n=17)</c:v>
                </c:pt>
                <c:pt idx="4">
                  <c:v>Hispanic vs. White (n=34)</c:v>
                </c:pt>
              </c:strCache>
            </c:strRef>
          </c:cat>
          <c:val>
            <c:numRef>
              <c:f>Sheet1!$B$2:$F$2</c:f>
              <c:numCache>
                <c:formatCode>General</c:formatCode>
                <c:ptCount val="5"/>
                <c:pt idx="0">
                  <c:v>2</c:v>
                </c:pt>
                <c:pt idx="1">
                  <c:v>8</c:v>
                </c:pt>
                <c:pt idx="2">
                  <c:v>12</c:v>
                </c:pt>
                <c:pt idx="3">
                  <c:v>3</c:v>
                </c:pt>
                <c:pt idx="4">
                  <c:v>11</c:v>
                </c:pt>
              </c:numCache>
            </c:numRef>
          </c:val>
        </c:ser>
        <c:ser>
          <c:idx val="1"/>
          <c:order val="1"/>
          <c:tx>
            <c:strRef>
              <c:f>Sheet1!$A$3</c:f>
              <c:strCache>
                <c:ptCount val="1"/>
                <c:pt idx="0">
                  <c:v>Same</c:v>
                </c:pt>
              </c:strCache>
            </c:strRef>
          </c:tx>
          <c:spPr>
            <a:solidFill>
              <a:srgbClr val="0072C6"/>
            </a:solidFill>
          </c:spPr>
          <c:invertIfNegative val="0"/>
          <c:dLbls>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Poor vs. High Income (n=18)</c:v>
                </c:pt>
                <c:pt idx="1">
                  <c:v>Black vs. White (n=41)</c:v>
                </c:pt>
                <c:pt idx="2">
                  <c:v>Asian vs. White (n=38)</c:v>
                </c:pt>
                <c:pt idx="3">
                  <c:v>AI/AN vs. White (n=17)</c:v>
                </c:pt>
                <c:pt idx="4">
                  <c:v>Hispanic vs. White (n=34)</c:v>
                </c:pt>
              </c:strCache>
            </c:strRef>
          </c:cat>
          <c:val>
            <c:numRef>
              <c:f>Sheet1!$B$3:$F$3</c:f>
              <c:numCache>
                <c:formatCode>General</c:formatCode>
                <c:ptCount val="5"/>
                <c:pt idx="0">
                  <c:v>8</c:v>
                </c:pt>
                <c:pt idx="1">
                  <c:v>19</c:v>
                </c:pt>
                <c:pt idx="2">
                  <c:v>16</c:v>
                </c:pt>
                <c:pt idx="3">
                  <c:v>11</c:v>
                </c:pt>
                <c:pt idx="4">
                  <c:v>17</c:v>
                </c:pt>
              </c:numCache>
            </c:numRef>
          </c:val>
        </c:ser>
        <c:ser>
          <c:idx val="0"/>
          <c:order val="2"/>
          <c:tx>
            <c:strRef>
              <c:f>Sheet1!$A$4</c:f>
              <c:strCache>
                <c:ptCount val="1"/>
                <c:pt idx="0">
                  <c:v>Worse</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(n=18)</c:v>
                </c:pt>
                <c:pt idx="1">
                  <c:v>Black vs. White (n=41)</c:v>
                </c:pt>
                <c:pt idx="2">
                  <c:v>Asian vs. White (n=38)</c:v>
                </c:pt>
                <c:pt idx="3">
                  <c:v>AI/AN vs. White (n=17)</c:v>
                </c:pt>
                <c:pt idx="4">
                  <c:v>Hispanic vs. White (n=34)</c:v>
                </c:pt>
              </c:strCache>
            </c:strRef>
          </c:cat>
          <c:val>
            <c:numRef>
              <c:f>Sheet1!$B$4:$F$4</c:f>
              <c:numCache>
                <c:formatCode>General</c:formatCode>
                <c:ptCount val="5"/>
                <c:pt idx="0">
                  <c:v>8</c:v>
                </c:pt>
                <c:pt idx="1">
                  <c:v>14</c:v>
                </c:pt>
                <c:pt idx="2">
                  <c:v>10</c:v>
                </c:pt>
                <c:pt idx="3">
                  <c:v>3</c:v>
                </c:pt>
                <c:pt idx="4">
                  <c:v>6</c:v>
                </c:pt>
              </c:numCache>
            </c:numRef>
          </c:val>
        </c:ser>
        <c:dLbls>
          <c:showLegendKey val="0"/>
          <c:showVal val="1"/>
          <c:showCatName val="0"/>
          <c:showSerName val="0"/>
          <c:showPercent val="0"/>
          <c:showBubbleSize val="0"/>
        </c:dLbls>
        <c:gapWidth val="150"/>
        <c:overlap val="100"/>
        <c:axId val="51523968"/>
        <c:axId val="51525504"/>
      </c:barChart>
      <c:catAx>
        <c:axId val="51523968"/>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51525504"/>
        <c:crosses val="autoZero"/>
        <c:auto val="1"/>
        <c:lblAlgn val="ctr"/>
        <c:lblOffset val="100"/>
        <c:tickLblSkip val="1"/>
        <c:tickMarkSkip val="1"/>
        <c:noMultiLvlLbl val="0"/>
      </c:catAx>
      <c:valAx>
        <c:axId val="5152550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51523968"/>
        <c:crosses val="autoZero"/>
        <c:crossBetween val="between"/>
        <c:majorUnit val="0.2"/>
      </c:valAx>
    </c:plotArea>
    <c:legend>
      <c:legendPos val="t"/>
      <c:layout>
        <c:manualLayout>
          <c:xMode val="edge"/>
          <c:yMode val="edge"/>
          <c:x val="0.27622071546612231"/>
          <c:y val="1.4090256380995854E-2"/>
          <c:w val="0.44518506367259647"/>
          <c:h val="7.2497289740956289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4402644113929"/>
          <c:y val="0.16868296555523152"/>
          <c:w val="0.77665597355886085"/>
          <c:h val="0.72817650327492844"/>
        </c:manualLayout>
      </c:layout>
      <c:barChart>
        <c:barDir val="col"/>
        <c:grouping val="stacked"/>
        <c:varyColors val="0"/>
        <c:ser>
          <c:idx val="3"/>
          <c:order val="0"/>
          <c:tx>
            <c:strRef>
              <c:f>'AHRQ &amp; Year'!$E$1</c:f>
              <c:strCache>
                <c:ptCount val="1"/>
                <c:pt idx="0">
                  <c:v>Patient Event, Harm</c:v>
                </c:pt>
              </c:strCache>
            </c:strRef>
          </c:tx>
          <c:spPr>
            <a:solidFill>
              <a:srgbClr val="9BBB59">
                <a:lumMod val="20000"/>
                <a:lumOff val="80000"/>
              </a:srgbClr>
            </a:solidFill>
            <a:ln>
              <a:solidFill>
                <a:sysClr val="windowText" lastClr="000000"/>
              </a:solidFill>
            </a:ln>
          </c:spPr>
          <c:invertIfNegative val="0"/>
          <c:dLbls>
            <c:dLbl>
              <c:idx val="0"/>
              <c:layout>
                <c:manualLayout>
                  <c:x val="0"/>
                  <c:y val="5.5555555555555558E-3"/>
                </c:manualLayout>
              </c:layout>
              <c:dLblPos val="ctr"/>
              <c:showLegendKey val="0"/>
              <c:showVal val="1"/>
              <c:showCatName val="0"/>
              <c:showSerName val="0"/>
              <c:showPercent val="0"/>
              <c:showBubbleSize val="0"/>
            </c:dLbl>
            <c:dLbl>
              <c:idx val="3"/>
              <c:layout>
                <c:manualLayout>
                  <c:x val="0"/>
                  <c:y val="5.5555555555555558E-3"/>
                </c:manualLayout>
              </c:layout>
              <c:dLblPos val="ctr"/>
              <c:showLegendKey val="0"/>
              <c:showVal val="1"/>
              <c:showCatName val="0"/>
              <c:showSerName val="0"/>
              <c:showPercent val="0"/>
              <c:showBubbleSize val="0"/>
            </c:dLbl>
            <c:dLbl>
              <c:idx val="4"/>
              <c:layout>
                <c:manualLayout>
                  <c:x val="-6.1728395061728392E-3"/>
                  <c:y val="5.5555555555555558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('AHRQ &amp; Year'!$A$3,'AHRQ &amp; Year'!$A$5,'AHRQ &amp; Year'!$A$7,'AHRQ &amp; Year'!$A$9,'AHRQ &amp; Year'!$A$11)</c:f>
              <c:strCache>
                <c:ptCount val="5"/>
                <c:pt idx="0">
                  <c:v>2006</c:v>
                </c:pt>
                <c:pt idx="1">
                  <c:v>2008</c:v>
                </c:pt>
                <c:pt idx="2">
                  <c:v>2010</c:v>
                </c:pt>
                <c:pt idx="3">
                  <c:v>2012</c:v>
                </c:pt>
                <c:pt idx="4">
                  <c:v>2014</c:v>
                </c:pt>
              </c:strCache>
            </c:strRef>
          </c:cat>
          <c:val>
            <c:numRef>
              <c:f>('AHRQ &amp; Year'!$E$3,'AHRQ &amp; Year'!$E$5,'AHRQ &amp; Year'!$E$7,'AHRQ &amp; Year'!$E$9,'AHRQ &amp; Year'!$E$11)</c:f>
              <c:numCache>
                <c:formatCode>General</c:formatCode>
                <c:ptCount val="5"/>
                <c:pt idx="0">
                  <c:v>30</c:v>
                </c:pt>
                <c:pt idx="1">
                  <c:v>53</c:v>
                </c:pt>
                <c:pt idx="2">
                  <c:v>44</c:v>
                </c:pt>
                <c:pt idx="3">
                  <c:v>27</c:v>
                </c:pt>
                <c:pt idx="4">
                  <c:v>23</c:v>
                </c:pt>
              </c:numCache>
            </c:numRef>
          </c:val>
        </c:ser>
        <c:ser>
          <c:idx val="0"/>
          <c:order val="1"/>
          <c:tx>
            <c:strRef>
              <c:f>'AHRQ &amp; Year'!$D$1</c:f>
              <c:strCache>
                <c:ptCount val="1"/>
                <c:pt idx="0">
                  <c:v>Patient Event, No Harm</c:v>
                </c:pt>
              </c:strCache>
            </c:strRef>
          </c:tx>
          <c:spPr>
            <a:solidFill>
              <a:srgbClr val="AABA0A"/>
            </a:solidFill>
            <a:ln>
              <a:noFill/>
            </a:ln>
          </c:spPr>
          <c:invertIfNegative val="0"/>
          <c:cat>
            <c:strRef>
              <c:f>('AHRQ &amp; Year'!$A$3,'AHRQ &amp; Year'!$A$5,'AHRQ &amp; Year'!$A$7,'AHRQ &amp; Year'!$A$9,'AHRQ &amp; Year'!$A$11)</c:f>
              <c:strCache>
                <c:ptCount val="5"/>
                <c:pt idx="0">
                  <c:v>2006</c:v>
                </c:pt>
                <c:pt idx="1">
                  <c:v>2008</c:v>
                </c:pt>
                <c:pt idx="2">
                  <c:v>2010</c:v>
                </c:pt>
                <c:pt idx="3">
                  <c:v>2012</c:v>
                </c:pt>
                <c:pt idx="4">
                  <c:v>2014</c:v>
                </c:pt>
              </c:strCache>
            </c:strRef>
          </c:cat>
          <c:val>
            <c:numRef>
              <c:f>('AHRQ &amp; Year'!$D$3,'AHRQ &amp; Year'!$D$5,'AHRQ &amp; Year'!$D$7,'AHRQ &amp; Year'!$D$9,'AHRQ &amp; Year'!$D$11)</c:f>
              <c:numCache>
                <c:formatCode>General</c:formatCode>
                <c:ptCount val="5"/>
                <c:pt idx="0">
                  <c:v>2947</c:v>
                </c:pt>
                <c:pt idx="1">
                  <c:v>2798</c:v>
                </c:pt>
                <c:pt idx="2">
                  <c:v>2714</c:v>
                </c:pt>
                <c:pt idx="3">
                  <c:v>2708</c:v>
                </c:pt>
                <c:pt idx="4">
                  <c:v>2408</c:v>
                </c:pt>
              </c:numCache>
            </c:numRef>
          </c:val>
        </c:ser>
        <c:ser>
          <c:idx val="1"/>
          <c:order val="2"/>
          <c:tx>
            <c:strRef>
              <c:f>'AHRQ &amp; Year'!$C$1</c:f>
              <c:strCache>
                <c:ptCount val="1"/>
                <c:pt idx="0">
                  <c:v>Near Miss</c:v>
                </c:pt>
              </c:strCache>
            </c:strRef>
          </c:tx>
          <c:spPr>
            <a:solidFill>
              <a:srgbClr val="0072C6"/>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('AHRQ &amp; Year'!$A$3,'AHRQ &amp; Year'!$A$5,'AHRQ &amp; Year'!$A$7,'AHRQ &amp; Year'!$A$9,'AHRQ &amp; Year'!$A$11)</c:f>
              <c:strCache>
                <c:ptCount val="5"/>
                <c:pt idx="0">
                  <c:v>2006</c:v>
                </c:pt>
                <c:pt idx="1">
                  <c:v>2008</c:v>
                </c:pt>
                <c:pt idx="2">
                  <c:v>2010</c:v>
                </c:pt>
                <c:pt idx="3">
                  <c:v>2012</c:v>
                </c:pt>
                <c:pt idx="4">
                  <c:v>2014</c:v>
                </c:pt>
              </c:strCache>
            </c:strRef>
          </c:cat>
          <c:val>
            <c:numRef>
              <c:f>('AHRQ &amp; Year'!$C$3,'AHRQ &amp; Year'!$C$5,'AHRQ &amp; Year'!$C$7,'AHRQ &amp; Year'!$C$9,'AHRQ &amp; Year'!$C$11)</c:f>
              <c:numCache>
                <c:formatCode>General</c:formatCode>
                <c:ptCount val="5"/>
                <c:pt idx="0">
                  <c:v>953</c:v>
                </c:pt>
                <c:pt idx="1">
                  <c:v>1014</c:v>
                </c:pt>
                <c:pt idx="2">
                  <c:v>984</c:v>
                </c:pt>
                <c:pt idx="3">
                  <c:v>969</c:v>
                </c:pt>
                <c:pt idx="4">
                  <c:v>910</c:v>
                </c:pt>
              </c:numCache>
            </c:numRef>
          </c:val>
        </c:ser>
        <c:ser>
          <c:idx val="2"/>
          <c:order val="3"/>
          <c:tx>
            <c:strRef>
              <c:f>'AHRQ &amp; Year'!$B$1</c:f>
              <c:strCache>
                <c:ptCount val="1"/>
                <c:pt idx="0">
                  <c:v>Unsafe Condition</c:v>
                </c:pt>
              </c:strCache>
            </c:strRef>
          </c:tx>
          <c:spPr>
            <a:solidFill>
              <a:sysClr val="windowText" lastClr="000000"/>
            </a:solidFill>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dLbl>
              <c:idx val="2"/>
              <c:spPr/>
              <c:txPr>
                <a:bodyPr/>
                <a:lstStyle/>
                <a:p>
                  <a:pPr>
                    <a:defRPr>
                      <a:solidFill>
                        <a:schemeClr val="bg1"/>
                      </a:solidFill>
                    </a:defRPr>
                  </a:pPr>
                  <a:endParaRPr lang="en-US"/>
                </a:p>
              </c:txPr>
              <c:dLblPos val="ctr"/>
              <c:showLegendKey val="0"/>
              <c:showVal val="1"/>
              <c:showCatName val="0"/>
              <c:showSerName val="0"/>
              <c:showPercent val="0"/>
              <c:showBubbleSize val="0"/>
            </c:dLbl>
            <c:dLbl>
              <c:idx val="3"/>
              <c:spPr/>
              <c:txPr>
                <a:bodyPr/>
                <a:lstStyle/>
                <a:p>
                  <a:pPr>
                    <a:defRPr>
                      <a:solidFill>
                        <a:schemeClr val="bg1"/>
                      </a:solidFill>
                    </a:defRPr>
                  </a:pPr>
                  <a:endParaRPr lang="en-US"/>
                </a:p>
              </c:txPr>
              <c:dLblPos val="ctr"/>
              <c:showLegendKey val="0"/>
              <c:showVal val="1"/>
              <c:showCatName val="0"/>
              <c:showSerName val="0"/>
              <c:showPercent val="0"/>
              <c:showBubbleSize val="0"/>
            </c:dLbl>
            <c:dLbl>
              <c:idx val="4"/>
              <c:spPr/>
              <c:txPr>
                <a:bodyPr/>
                <a:lstStyle/>
                <a:p>
                  <a:pPr>
                    <a:defRPr>
                      <a:solidFill>
                        <a:schemeClr val="bg1"/>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('AHRQ &amp; Year'!$A$3,'AHRQ &amp; Year'!$A$5,'AHRQ &amp; Year'!$A$7,'AHRQ &amp; Year'!$A$9,'AHRQ &amp; Year'!$A$11)</c:f>
              <c:strCache>
                <c:ptCount val="5"/>
                <c:pt idx="0">
                  <c:v>2006</c:v>
                </c:pt>
                <c:pt idx="1">
                  <c:v>2008</c:v>
                </c:pt>
                <c:pt idx="2">
                  <c:v>2010</c:v>
                </c:pt>
                <c:pt idx="3">
                  <c:v>2012</c:v>
                </c:pt>
                <c:pt idx="4">
                  <c:v>2014</c:v>
                </c:pt>
              </c:strCache>
            </c:strRef>
          </c:cat>
          <c:val>
            <c:numRef>
              <c:f>('AHRQ &amp; Year'!$B$3,'AHRQ &amp; Year'!$B$5,'AHRQ &amp; Year'!$B$7,'AHRQ &amp; Year'!$B$9,'AHRQ &amp; Year'!$B$11)</c:f>
              <c:numCache>
                <c:formatCode>General</c:formatCode>
                <c:ptCount val="5"/>
                <c:pt idx="0">
                  <c:v>175</c:v>
                </c:pt>
                <c:pt idx="1">
                  <c:v>245</c:v>
                </c:pt>
                <c:pt idx="2">
                  <c:v>251</c:v>
                </c:pt>
                <c:pt idx="3">
                  <c:v>398</c:v>
                </c:pt>
                <c:pt idx="4">
                  <c:v>330</c:v>
                </c:pt>
              </c:numCache>
            </c:numRef>
          </c:val>
        </c:ser>
        <c:dLbls>
          <c:dLblPos val="ctr"/>
          <c:showLegendKey val="0"/>
          <c:showVal val="1"/>
          <c:showCatName val="0"/>
          <c:showSerName val="0"/>
          <c:showPercent val="0"/>
          <c:showBubbleSize val="0"/>
        </c:dLbls>
        <c:gapWidth val="61"/>
        <c:overlap val="100"/>
        <c:axId val="151081344"/>
        <c:axId val="151082880"/>
      </c:barChart>
      <c:catAx>
        <c:axId val="151081344"/>
        <c:scaling>
          <c:orientation val="minMax"/>
        </c:scaling>
        <c:delete val="0"/>
        <c:axPos val="b"/>
        <c:numFmt formatCode="General" sourceLinked="1"/>
        <c:majorTickMark val="out"/>
        <c:minorTickMark val="none"/>
        <c:tickLblPos val="nextTo"/>
        <c:txPr>
          <a:bodyPr rot="0" vert="horz"/>
          <a:lstStyle/>
          <a:p>
            <a:pPr>
              <a:defRPr sz="1400">
                <a:latin typeface="Calibri" panose="020F0502020204030204" pitchFamily="34" charset="0"/>
              </a:defRPr>
            </a:pPr>
            <a:endParaRPr lang="en-US"/>
          </a:p>
        </c:txPr>
        <c:crossAx val="151082880"/>
        <c:crosses val="autoZero"/>
        <c:auto val="1"/>
        <c:lblAlgn val="ctr"/>
        <c:lblOffset val="100"/>
        <c:noMultiLvlLbl val="0"/>
      </c:catAx>
      <c:valAx>
        <c:axId val="151082880"/>
        <c:scaling>
          <c:orientation val="minMax"/>
          <c:max val="4500"/>
          <c:min val="0"/>
        </c:scaling>
        <c:delete val="0"/>
        <c:axPos val="l"/>
        <c:majorGridlines/>
        <c:title>
          <c:tx>
            <c:rich>
              <a:bodyPr rot="-5400000" vert="horz"/>
              <a:lstStyle/>
              <a:p>
                <a:pPr>
                  <a:defRPr sz="1400">
                    <a:latin typeface="Calibri" panose="020F0502020204030204" pitchFamily="34" charset="0"/>
                  </a:defRPr>
                </a:pPr>
                <a:r>
                  <a:rPr lang="en-US" dirty="0" smtClean="0"/>
                  <a:t>Number of Events</a:t>
                </a:r>
                <a:endParaRPr lang="en-US" dirty="0"/>
              </a:p>
            </c:rich>
          </c:tx>
          <c:layout>
            <c:manualLayout>
              <c:xMode val="edge"/>
              <c:yMode val="edge"/>
              <c:x val="6.1728395061728392E-3"/>
              <c:y val="0.36049261203460681"/>
            </c:manualLayout>
          </c:layout>
          <c:overlay val="0"/>
        </c:title>
        <c:numFmt formatCode="#,##0" sourceLinked="0"/>
        <c:majorTickMark val="out"/>
        <c:minorTickMark val="none"/>
        <c:tickLblPos val="nextTo"/>
        <c:txPr>
          <a:bodyPr rot="0" vert="horz"/>
          <a:lstStyle/>
          <a:p>
            <a:pPr>
              <a:defRPr sz="1400">
                <a:latin typeface="Calibri" panose="020F0502020204030204" pitchFamily="34" charset="0"/>
              </a:defRPr>
            </a:pPr>
            <a:endParaRPr lang="en-US"/>
          </a:p>
        </c:txPr>
        <c:crossAx val="151081344"/>
        <c:crosses val="autoZero"/>
        <c:crossBetween val="between"/>
        <c:majorUnit val="500"/>
      </c:valAx>
      <c:spPr>
        <a:noFill/>
        <a:ln w="25400">
          <a:noFill/>
        </a:ln>
      </c:spPr>
    </c:plotArea>
    <c:legend>
      <c:legendPos val="t"/>
      <c:layout>
        <c:manualLayout>
          <c:xMode val="edge"/>
          <c:yMode val="edge"/>
          <c:x val="0"/>
          <c:y val="0"/>
          <c:w val="0.99925549236900946"/>
          <c:h val="0.15204180558511268"/>
        </c:manualLayout>
      </c:layout>
      <c:overlay val="0"/>
      <c:txPr>
        <a:bodyPr/>
        <a:lstStyle/>
        <a:p>
          <a:pPr>
            <a:defRPr sz="14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4402644113929"/>
          <c:y val="0.16868296555523152"/>
          <c:w val="0.77665597355886085"/>
          <c:h val="0.72817650327492844"/>
        </c:manualLayout>
      </c:layout>
      <c:barChart>
        <c:barDir val="col"/>
        <c:grouping val="stacked"/>
        <c:varyColors val="0"/>
        <c:ser>
          <c:idx val="1"/>
          <c:order val="0"/>
          <c:tx>
            <c:strRef>
              <c:f>'Age &amp; Year'!$D$1</c:f>
              <c:strCache>
                <c:ptCount val="1"/>
                <c:pt idx="0">
                  <c:v>&lt;18</c:v>
                </c:pt>
              </c:strCache>
            </c:strRef>
          </c:tx>
          <c:spPr>
            <a:solidFill>
              <a:sysClr val="windowText" lastClr="000000"/>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('Age &amp; Year'!$A$3,'Age &amp; Year'!$A$5,'Age &amp; Year'!$A$7,'Age &amp; Year'!$A$9,'Age &amp; Year'!$A$11)</c:f>
              <c:strCache>
                <c:ptCount val="5"/>
                <c:pt idx="0">
                  <c:v>2006</c:v>
                </c:pt>
                <c:pt idx="1">
                  <c:v>2008</c:v>
                </c:pt>
                <c:pt idx="2">
                  <c:v>2010</c:v>
                </c:pt>
                <c:pt idx="3">
                  <c:v>2012</c:v>
                </c:pt>
                <c:pt idx="4">
                  <c:v>2014</c:v>
                </c:pt>
              </c:strCache>
            </c:strRef>
          </c:cat>
          <c:val>
            <c:numRef>
              <c:f>('Age &amp; Year'!$D$3,'Age &amp; Year'!$D$5,'Age &amp; Year'!$D$7,'Age &amp; Year'!$D$9,'Age &amp; Year'!$D$11)</c:f>
              <c:numCache>
                <c:formatCode>General</c:formatCode>
                <c:ptCount val="5"/>
                <c:pt idx="0">
                  <c:v>192</c:v>
                </c:pt>
                <c:pt idx="1">
                  <c:v>166</c:v>
                </c:pt>
                <c:pt idx="2">
                  <c:v>336</c:v>
                </c:pt>
                <c:pt idx="3">
                  <c:v>530</c:v>
                </c:pt>
                <c:pt idx="4">
                  <c:v>662</c:v>
                </c:pt>
              </c:numCache>
            </c:numRef>
          </c:val>
        </c:ser>
        <c:ser>
          <c:idx val="0"/>
          <c:order val="1"/>
          <c:tx>
            <c:strRef>
              <c:f>'Age &amp; Year'!$C$1</c:f>
              <c:strCache>
                <c:ptCount val="1"/>
                <c:pt idx="0">
                  <c:v>18-64</c:v>
                </c:pt>
              </c:strCache>
            </c:strRef>
          </c:tx>
          <c:spPr>
            <a:solidFill>
              <a:srgbClr val="0072C6"/>
            </a:solidFill>
            <a:ln>
              <a:noFill/>
            </a:ln>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('Age &amp; Year'!$A$3,'Age &amp; Year'!$A$5,'Age &amp; Year'!$A$7,'Age &amp; Year'!$A$9,'Age &amp; Year'!$A$11)</c:f>
              <c:strCache>
                <c:ptCount val="5"/>
                <c:pt idx="0">
                  <c:v>2006</c:v>
                </c:pt>
                <c:pt idx="1">
                  <c:v>2008</c:v>
                </c:pt>
                <c:pt idx="2">
                  <c:v>2010</c:v>
                </c:pt>
                <c:pt idx="3">
                  <c:v>2012</c:v>
                </c:pt>
                <c:pt idx="4">
                  <c:v>2014</c:v>
                </c:pt>
              </c:strCache>
            </c:strRef>
          </c:cat>
          <c:val>
            <c:numRef>
              <c:f>('Age &amp; Year'!$C$3,'Age &amp; Year'!$C$5,'Age &amp; Year'!$C$7,'Age &amp; Year'!$C$9,'Age &amp; Year'!$C$11)</c:f>
              <c:numCache>
                <c:formatCode>General</c:formatCode>
                <c:ptCount val="5"/>
                <c:pt idx="0">
                  <c:v>2287</c:v>
                </c:pt>
                <c:pt idx="1">
                  <c:v>2484</c:v>
                </c:pt>
                <c:pt idx="2">
                  <c:v>2385</c:v>
                </c:pt>
                <c:pt idx="3">
                  <c:v>2364</c:v>
                </c:pt>
                <c:pt idx="4">
                  <c:v>1955</c:v>
                </c:pt>
              </c:numCache>
            </c:numRef>
          </c:val>
        </c:ser>
        <c:ser>
          <c:idx val="3"/>
          <c:order val="2"/>
          <c:tx>
            <c:strRef>
              <c:f>'Age &amp; Year'!$B$1</c:f>
              <c:strCache>
                <c:ptCount val="1"/>
                <c:pt idx="0">
                  <c:v>65+</c:v>
                </c:pt>
              </c:strCache>
            </c:strRef>
          </c:tx>
          <c:spPr>
            <a:solidFill>
              <a:srgbClr val="AABA0A"/>
            </a:solidFill>
            <a:ln>
              <a:noFill/>
            </a:ln>
          </c:spPr>
          <c:invertIfNegative val="0"/>
          <c:dLbls>
            <c:dLbl>
              <c:idx val="0"/>
              <c:layout>
                <c:manualLayout>
                  <c:x val="0"/>
                  <c:y val="5.5555555555555558E-3"/>
                </c:manualLayout>
              </c:layout>
              <c:dLblPos val="ctr"/>
              <c:showLegendKey val="0"/>
              <c:showVal val="1"/>
              <c:showCatName val="0"/>
              <c:showSerName val="0"/>
              <c:showPercent val="0"/>
              <c:showBubbleSize val="0"/>
            </c:dLbl>
            <c:dLbl>
              <c:idx val="3"/>
              <c:layout>
                <c:manualLayout>
                  <c:x val="0"/>
                  <c:y val="5.5555555555555558E-3"/>
                </c:manualLayout>
              </c:layout>
              <c:dLblPos val="ctr"/>
              <c:showLegendKey val="0"/>
              <c:showVal val="1"/>
              <c:showCatName val="0"/>
              <c:showSerName val="0"/>
              <c:showPercent val="0"/>
              <c:showBubbleSize val="0"/>
            </c:dLbl>
            <c:dLbl>
              <c:idx val="4"/>
              <c:layout>
                <c:manualLayout>
                  <c:x val="-6.1728395061728392E-3"/>
                  <c:y val="5.5555555555555558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('Age &amp; Year'!$A$3,'Age &amp; Year'!$A$5,'Age &amp; Year'!$A$7,'Age &amp; Year'!$A$9,'Age &amp; Year'!$A$11)</c:f>
              <c:strCache>
                <c:ptCount val="5"/>
                <c:pt idx="0">
                  <c:v>2006</c:v>
                </c:pt>
                <c:pt idx="1">
                  <c:v>2008</c:v>
                </c:pt>
                <c:pt idx="2">
                  <c:v>2010</c:v>
                </c:pt>
                <c:pt idx="3">
                  <c:v>2012</c:v>
                </c:pt>
                <c:pt idx="4">
                  <c:v>2014</c:v>
                </c:pt>
              </c:strCache>
            </c:strRef>
          </c:cat>
          <c:val>
            <c:numRef>
              <c:f>('Age &amp; Year'!$B$3,'Age &amp; Year'!$B$5,'Age &amp; Year'!$B$7,'Age &amp; Year'!$B$9,'Age &amp; Year'!$B$11)</c:f>
              <c:numCache>
                <c:formatCode>General</c:formatCode>
                <c:ptCount val="5"/>
                <c:pt idx="0">
                  <c:v>1627</c:v>
                </c:pt>
                <c:pt idx="1">
                  <c:v>1461</c:v>
                </c:pt>
                <c:pt idx="2">
                  <c:v>1272</c:v>
                </c:pt>
                <c:pt idx="3">
                  <c:v>1208</c:v>
                </c:pt>
                <c:pt idx="4">
                  <c:v>1055</c:v>
                </c:pt>
              </c:numCache>
            </c:numRef>
          </c:val>
        </c:ser>
        <c:dLbls>
          <c:dLblPos val="ctr"/>
          <c:showLegendKey val="0"/>
          <c:showVal val="1"/>
          <c:showCatName val="0"/>
          <c:showSerName val="0"/>
          <c:showPercent val="0"/>
          <c:showBubbleSize val="0"/>
        </c:dLbls>
        <c:gapWidth val="61"/>
        <c:overlap val="100"/>
        <c:axId val="150876928"/>
        <c:axId val="150878464"/>
      </c:barChart>
      <c:catAx>
        <c:axId val="150876928"/>
        <c:scaling>
          <c:orientation val="minMax"/>
        </c:scaling>
        <c:delete val="0"/>
        <c:axPos val="b"/>
        <c:numFmt formatCode="General" sourceLinked="1"/>
        <c:majorTickMark val="out"/>
        <c:minorTickMark val="none"/>
        <c:tickLblPos val="nextTo"/>
        <c:txPr>
          <a:bodyPr rot="0" vert="horz"/>
          <a:lstStyle/>
          <a:p>
            <a:pPr>
              <a:defRPr sz="1400">
                <a:latin typeface="Calibri" panose="020F0502020204030204" pitchFamily="34" charset="0"/>
              </a:defRPr>
            </a:pPr>
            <a:endParaRPr lang="en-US"/>
          </a:p>
        </c:txPr>
        <c:crossAx val="150878464"/>
        <c:crosses val="autoZero"/>
        <c:auto val="1"/>
        <c:lblAlgn val="ctr"/>
        <c:lblOffset val="100"/>
        <c:noMultiLvlLbl val="0"/>
      </c:catAx>
      <c:valAx>
        <c:axId val="150878464"/>
        <c:scaling>
          <c:orientation val="minMax"/>
          <c:max val="4500"/>
          <c:min val="0"/>
        </c:scaling>
        <c:delete val="0"/>
        <c:axPos val="l"/>
        <c:majorGridlines/>
        <c:title>
          <c:tx>
            <c:rich>
              <a:bodyPr rot="-5400000" vert="horz"/>
              <a:lstStyle/>
              <a:p>
                <a:pPr>
                  <a:defRPr sz="1400">
                    <a:latin typeface="Calibri" panose="020F0502020204030204" pitchFamily="34" charset="0"/>
                  </a:defRPr>
                </a:pPr>
                <a:r>
                  <a:rPr lang="en-US" dirty="0" smtClean="0"/>
                  <a:t>Number</a:t>
                </a:r>
                <a:r>
                  <a:rPr lang="en-US" baseline="0" dirty="0" smtClean="0"/>
                  <a:t> of Events</a:t>
                </a:r>
                <a:endParaRPr lang="en-US" dirty="0"/>
              </a:p>
            </c:rich>
          </c:tx>
          <c:layout>
            <c:manualLayout>
              <c:xMode val="edge"/>
              <c:yMode val="edge"/>
              <c:x val="6.1728395061728392E-3"/>
              <c:y val="0.35740619228152037"/>
            </c:manualLayout>
          </c:layout>
          <c:overlay val="0"/>
        </c:title>
        <c:numFmt formatCode="#,##0" sourceLinked="0"/>
        <c:majorTickMark val="out"/>
        <c:minorTickMark val="none"/>
        <c:tickLblPos val="nextTo"/>
        <c:txPr>
          <a:bodyPr rot="0" vert="horz"/>
          <a:lstStyle/>
          <a:p>
            <a:pPr>
              <a:defRPr sz="1400">
                <a:latin typeface="Calibri" panose="020F0502020204030204" pitchFamily="34" charset="0"/>
              </a:defRPr>
            </a:pPr>
            <a:endParaRPr lang="en-US"/>
          </a:p>
        </c:txPr>
        <c:crossAx val="150876928"/>
        <c:crosses val="autoZero"/>
        <c:crossBetween val="between"/>
        <c:majorUnit val="500"/>
      </c:valAx>
      <c:spPr>
        <a:noFill/>
        <a:ln w="25400">
          <a:noFill/>
        </a:ln>
      </c:spPr>
    </c:plotArea>
    <c:legend>
      <c:legendPos val="t"/>
      <c:layout>
        <c:manualLayout>
          <c:xMode val="edge"/>
          <c:yMode val="edge"/>
          <c:x val="0"/>
          <c:y val="0"/>
          <c:w val="0.99925549236900946"/>
          <c:h val="0.15204180558511268"/>
        </c:manualLayout>
      </c:layout>
      <c:overlay val="0"/>
      <c:txPr>
        <a:bodyPr/>
        <a:lstStyle/>
        <a:p>
          <a:pPr>
            <a:defRPr sz="14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6587926509185"/>
          <c:y val="0.11289446377342369"/>
          <c:w val="0.81793841742004469"/>
          <c:h val="0.7782622739018088"/>
        </c:manualLayout>
      </c:layout>
      <c:lineChart>
        <c:grouping val="standard"/>
        <c:varyColors val="0"/>
        <c:ser>
          <c:idx val="3"/>
          <c:order val="0"/>
          <c:tx>
            <c:strRef>
              <c:f>UTI_SA_Race!$A$20</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UTI_SA_Race!$B$19:$D$19</c:f>
              <c:numCache>
                <c:formatCode>General</c:formatCode>
                <c:ptCount val="3"/>
                <c:pt idx="0">
                  <c:v>2011</c:v>
                </c:pt>
                <c:pt idx="1">
                  <c:v>2012</c:v>
                </c:pt>
                <c:pt idx="2">
                  <c:v>2013</c:v>
                </c:pt>
              </c:numCache>
            </c:numRef>
          </c:cat>
          <c:val>
            <c:numRef>
              <c:f>UTI_SA_Race!$B$20:$D$20</c:f>
              <c:numCache>
                <c:formatCode>0.0</c:formatCode>
                <c:ptCount val="3"/>
                <c:pt idx="0">
                  <c:v>8.11</c:v>
                </c:pt>
                <c:pt idx="1">
                  <c:v>7.28</c:v>
                </c:pt>
                <c:pt idx="2">
                  <c:v>6.36</c:v>
                </c:pt>
              </c:numCache>
            </c:numRef>
          </c:val>
          <c:smooth val="0"/>
        </c:ser>
        <c:ser>
          <c:idx val="0"/>
          <c:order val="1"/>
          <c:tx>
            <c:strRef>
              <c:f>UTI_SA_Race!$A$21</c:f>
              <c:strCache>
                <c:ptCount val="1"/>
                <c:pt idx="0">
                  <c:v>Male</c:v>
                </c:pt>
              </c:strCache>
            </c:strRef>
          </c:tx>
          <c:spPr>
            <a:ln w="25400">
              <a:solidFill>
                <a:srgbClr val="0072C6"/>
              </a:solidFill>
            </a:ln>
          </c:spPr>
          <c:marker>
            <c:symbol val="square"/>
            <c:size val="7"/>
            <c:spPr>
              <a:solidFill>
                <a:srgbClr val="0072C6"/>
              </a:solidFill>
              <a:ln>
                <a:noFill/>
              </a:ln>
            </c:spPr>
          </c:marker>
          <c:cat>
            <c:numRef>
              <c:f>UTI_SA_Race!$B$19:$D$19</c:f>
              <c:numCache>
                <c:formatCode>General</c:formatCode>
                <c:ptCount val="3"/>
                <c:pt idx="0">
                  <c:v>2011</c:v>
                </c:pt>
                <c:pt idx="1">
                  <c:v>2012</c:v>
                </c:pt>
                <c:pt idx="2">
                  <c:v>2013</c:v>
                </c:pt>
              </c:numCache>
            </c:numRef>
          </c:cat>
          <c:val>
            <c:numRef>
              <c:f>UTI_SA_Race!$B$21:$D$21</c:f>
              <c:numCache>
                <c:formatCode>0.0</c:formatCode>
                <c:ptCount val="3"/>
                <c:pt idx="0">
                  <c:v>6.38</c:v>
                </c:pt>
                <c:pt idx="1">
                  <c:v>5.79</c:v>
                </c:pt>
                <c:pt idx="2">
                  <c:v>5.07</c:v>
                </c:pt>
              </c:numCache>
            </c:numRef>
          </c:val>
          <c:smooth val="0"/>
        </c:ser>
        <c:ser>
          <c:idx val="2"/>
          <c:order val="2"/>
          <c:tx>
            <c:strRef>
              <c:f>UTI_SA_Race!$A$22</c:f>
              <c:strCache>
                <c:ptCount val="1"/>
                <c:pt idx="0">
                  <c:v>Female</c:v>
                </c:pt>
              </c:strCache>
            </c:strRef>
          </c:tx>
          <c:spPr>
            <a:ln w="25400">
              <a:solidFill>
                <a:srgbClr val="AABA0A"/>
              </a:solidFill>
            </a:ln>
          </c:spPr>
          <c:marker>
            <c:symbol val="triangle"/>
            <c:size val="9"/>
            <c:spPr>
              <a:solidFill>
                <a:srgbClr val="AABA0A"/>
              </a:solidFill>
              <a:ln>
                <a:noFill/>
              </a:ln>
            </c:spPr>
          </c:marker>
          <c:cat>
            <c:numRef>
              <c:f>UTI_SA_Race!$B$19:$D$19</c:f>
              <c:numCache>
                <c:formatCode>General</c:formatCode>
                <c:ptCount val="3"/>
                <c:pt idx="0">
                  <c:v>2011</c:v>
                </c:pt>
                <c:pt idx="1">
                  <c:v>2012</c:v>
                </c:pt>
                <c:pt idx="2">
                  <c:v>2013</c:v>
                </c:pt>
              </c:numCache>
            </c:numRef>
          </c:cat>
          <c:val>
            <c:numRef>
              <c:f>UTI_SA_Race!$B$22:$D$22</c:f>
              <c:numCache>
                <c:formatCode>0.0</c:formatCode>
                <c:ptCount val="3"/>
                <c:pt idx="0">
                  <c:v>8.92</c:v>
                </c:pt>
                <c:pt idx="1">
                  <c:v>8</c:v>
                </c:pt>
                <c:pt idx="2">
                  <c:v>6.99</c:v>
                </c:pt>
              </c:numCache>
            </c:numRef>
          </c:val>
          <c:smooth val="0"/>
        </c:ser>
        <c:dLbls>
          <c:showLegendKey val="0"/>
          <c:showVal val="0"/>
          <c:showCatName val="0"/>
          <c:showSerName val="0"/>
          <c:showPercent val="0"/>
          <c:showBubbleSize val="0"/>
        </c:dLbls>
        <c:marker val="1"/>
        <c:smooth val="0"/>
        <c:axId val="150995328"/>
        <c:axId val="150997248"/>
      </c:lineChart>
      <c:catAx>
        <c:axId val="1509953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0997248"/>
        <c:crosses val="autoZero"/>
        <c:auto val="1"/>
        <c:lblAlgn val="ctr"/>
        <c:lblOffset val="100"/>
        <c:noMultiLvlLbl val="0"/>
      </c:catAx>
      <c:valAx>
        <c:axId val="150997248"/>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4.6296296296296294E-3"/>
              <c:y val="0.3945736434108527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0995328"/>
        <c:crosses val="autoZero"/>
        <c:crossBetween val="between"/>
        <c:majorUnit val="2"/>
      </c:valAx>
    </c:plotArea>
    <c:legend>
      <c:legendPos val="t"/>
      <c:layout>
        <c:manualLayout>
          <c:xMode val="edge"/>
          <c:yMode val="edge"/>
          <c:x val="8.19954797317002E-3"/>
          <c:y val="1.1675185338674747E-3"/>
          <c:w val="0.99127867697093419"/>
          <c:h val="7.086741337565362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6587926509185"/>
          <c:y val="0.11289446377342369"/>
          <c:w val="0.81793841742004458"/>
          <c:h val="0.7782622739018088"/>
        </c:manualLayout>
      </c:layout>
      <c:lineChart>
        <c:grouping val="standard"/>
        <c:varyColors val="0"/>
        <c:ser>
          <c:idx val="3"/>
          <c:order val="0"/>
          <c:tx>
            <c:strRef>
              <c:f>UTI_SA_Race!$A$9</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UTI_SA_Race!$B$8:$D$8</c:f>
              <c:numCache>
                <c:formatCode>General</c:formatCode>
                <c:ptCount val="3"/>
                <c:pt idx="0">
                  <c:v>2011</c:v>
                </c:pt>
                <c:pt idx="1">
                  <c:v>2012</c:v>
                </c:pt>
                <c:pt idx="2">
                  <c:v>2013</c:v>
                </c:pt>
              </c:numCache>
            </c:numRef>
          </c:cat>
          <c:val>
            <c:numRef>
              <c:f>UTI_SA_Race!$B$9:$D$9</c:f>
              <c:numCache>
                <c:formatCode>0.0</c:formatCode>
                <c:ptCount val="3"/>
                <c:pt idx="0">
                  <c:v>8.58</c:v>
                </c:pt>
                <c:pt idx="1">
                  <c:v>7.74</c:v>
                </c:pt>
                <c:pt idx="2">
                  <c:v>6.78</c:v>
                </c:pt>
              </c:numCache>
            </c:numRef>
          </c:val>
          <c:smooth val="0"/>
        </c:ser>
        <c:ser>
          <c:idx val="0"/>
          <c:order val="1"/>
          <c:tx>
            <c:strRef>
              <c:f>UTI_SA_Race!$A$10</c:f>
              <c:strCache>
                <c:ptCount val="1"/>
                <c:pt idx="0">
                  <c:v>Black</c:v>
                </c:pt>
              </c:strCache>
            </c:strRef>
          </c:tx>
          <c:spPr>
            <a:ln w="25400">
              <a:solidFill>
                <a:srgbClr val="0072C6"/>
              </a:solidFill>
            </a:ln>
          </c:spPr>
          <c:marker>
            <c:symbol val="square"/>
            <c:size val="7"/>
            <c:spPr>
              <a:solidFill>
                <a:srgbClr val="0072C6"/>
              </a:solidFill>
              <a:ln>
                <a:noFill/>
              </a:ln>
            </c:spPr>
          </c:marker>
          <c:cat>
            <c:numRef>
              <c:f>UTI_SA_Race!$B$8:$D$8</c:f>
              <c:numCache>
                <c:formatCode>General</c:formatCode>
                <c:ptCount val="3"/>
                <c:pt idx="0">
                  <c:v>2011</c:v>
                </c:pt>
                <c:pt idx="1">
                  <c:v>2012</c:v>
                </c:pt>
                <c:pt idx="2">
                  <c:v>2013</c:v>
                </c:pt>
              </c:numCache>
            </c:numRef>
          </c:cat>
          <c:val>
            <c:numRef>
              <c:f>UTI_SA_Race!$B$10:$D$10</c:f>
              <c:numCache>
                <c:formatCode>0.0</c:formatCode>
                <c:ptCount val="3"/>
                <c:pt idx="0">
                  <c:v>6.07</c:v>
                </c:pt>
                <c:pt idx="1">
                  <c:v>5.45</c:v>
                </c:pt>
                <c:pt idx="2">
                  <c:v>4.6900000000000004</c:v>
                </c:pt>
              </c:numCache>
            </c:numRef>
          </c:val>
          <c:smooth val="0"/>
        </c:ser>
        <c:ser>
          <c:idx val="2"/>
          <c:order val="2"/>
          <c:tx>
            <c:strRef>
              <c:f>UTI_SA_Race!$A$11</c:f>
              <c:strCache>
                <c:ptCount val="1"/>
                <c:pt idx="0">
                  <c:v>Asian</c:v>
                </c:pt>
              </c:strCache>
            </c:strRef>
          </c:tx>
          <c:spPr>
            <a:ln w="25400">
              <a:solidFill>
                <a:srgbClr val="AABA0A"/>
              </a:solidFill>
            </a:ln>
          </c:spPr>
          <c:marker>
            <c:symbol val="triangle"/>
            <c:size val="9"/>
            <c:spPr>
              <a:solidFill>
                <a:srgbClr val="AABA0A"/>
              </a:solidFill>
              <a:ln>
                <a:noFill/>
              </a:ln>
            </c:spPr>
          </c:marker>
          <c:cat>
            <c:numRef>
              <c:f>UTI_SA_Race!$B$8:$D$8</c:f>
              <c:numCache>
                <c:formatCode>General</c:formatCode>
                <c:ptCount val="3"/>
                <c:pt idx="0">
                  <c:v>2011</c:v>
                </c:pt>
                <c:pt idx="1">
                  <c:v>2012</c:v>
                </c:pt>
                <c:pt idx="2">
                  <c:v>2013</c:v>
                </c:pt>
              </c:numCache>
            </c:numRef>
          </c:cat>
          <c:val>
            <c:numRef>
              <c:f>UTI_SA_Race!$B$11:$D$11</c:f>
              <c:numCache>
                <c:formatCode>0.0</c:formatCode>
                <c:ptCount val="3"/>
                <c:pt idx="0">
                  <c:v>5.89</c:v>
                </c:pt>
                <c:pt idx="1">
                  <c:v>5.61</c:v>
                </c:pt>
                <c:pt idx="2">
                  <c:v>4.66</c:v>
                </c:pt>
              </c:numCache>
            </c:numRef>
          </c:val>
          <c:smooth val="0"/>
        </c:ser>
        <c:ser>
          <c:idx val="1"/>
          <c:order val="3"/>
          <c:tx>
            <c:strRef>
              <c:f>UTI_SA_Race!$A$14</c:f>
              <c:strCache>
                <c:ptCount val="1"/>
                <c:pt idx="0">
                  <c:v>Hispanic</c:v>
                </c:pt>
              </c:strCache>
            </c:strRef>
          </c:tx>
          <c:spPr>
            <a:ln w="34925">
              <a:solidFill>
                <a:srgbClr val="7BA8DF"/>
              </a:solidFill>
            </a:ln>
          </c:spPr>
          <c:marker>
            <c:symbol val="diamond"/>
            <c:size val="9"/>
            <c:spPr>
              <a:solidFill>
                <a:srgbClr val="7BA8DF"/>
              </a:solidFill>
              <a:ln>
                <a:noFill/>
              </a:ln>
            </c:spPr>
          </c:marker>
          <c:cat>
            <c:numRef>
              <c:f>UTI_SA_Race!$B$8:$D$8</c:f>
              <c:numCache>
                <c:formatCode>General</c:formatCode>
                <c:ptCount val="3"/>
                <c:pt idx="0">
                  <c:v>2011</c:v>
                </c:pt>
                <c:pt idx="1">
                  <c:v>2012</c:v>
                </c:pt>
                <c:pt idx="2">
                  <c:v>2013</c:v>
                </c:pt>
              </c:numCache>
            </c:numRef>
          </c:cat>
          <c:val>
            <c:numRef>
              <c:f>UTI_SA_Race!$B$14:$D$14</c:f>
              <c:numCache>
                <c:formatCode>0.0</c:formatCode>
                <c:ptCount val="3"/>
                <c:pt idx="0" formatCode="General">
                  <c:v>7.3</c:v>
                </c:pt>
                <c:pt idx="1">
                  <c:v>6.19</c:v>
                </c:pt>
                <c:pt idx="2" formatCode="General">
                  <c:v>5.4</c:v>
                </c:pt>
              </c:numCache>
            </c:numRef>
          </c:val>
          <c:smooth val="0"/>
        </c:ser>
        <c:dLbls>
          <c:showLegendKey val="0"/>
          <c:showVal val="0"/>
          <c:showCatName val="0"/>
          <c:showSerName val="0"/>
          <c:showPercent val="0"/>
          <c:showBubbleSize val="0"/>
        </c:dLbls>
        <c:marker val="1"/>
        <c:smooth val="0"/>
        <c:axId val="151127552"/>
        <c:axId val="151128704"/>
      </c:lineChart>
      <c:catAx>
        <c:axId val="1511275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1128704"/>
        <c:crosses val="autoZero"/>
        <c:auto val="1"/>
        <c:lblAlgn val="ctr"/>
        <c:lblOffset val="100"/>
        <c:noMultiLvlLbl val="0"/>
      </c:catAx>
      <c:valAx>
        <c:axId val="151128704"/>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0802469135802469E-2"/>
              <c:y val="0.3945736434108527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127552"/>
        <c:crosses val="autoZero"/>
        <c:crossBetween val="between"/>
        <c:majorUnit val="2"/>
      </c:valAx>
    </c:plotArea>
    <c:legend>
      <c:legendPos val="t"/>
      <c:layout>
        <c:manualLayout>
          <c:xMode val="edge"/>
          <c:yMode val="edge"/>
          <c:x val="8.19954797317002E-3"/>
          <c:y val="1.1675185338674747E-3"/>
          <c:w val="0.99127867697093419"/>
          <c:h val="7.086741337565362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3396632712577594"/>
          <c:w val="0.78090138038300771"/>
          <c:h val="0.73135076865391824"/>
        </c:manualLayout>
      </c:layout>
      <c:lineChart>
        <c:grouping val="standard"/>
        <c:varyColors val="0"/>
        <c:ser>
          <c:idx val="3"/>
          <c:order val="0"/>
          <c:tx>
            <c:strRef>
              <c:f>Rstrnts_SA_Race!$A$15</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Rstrnts_SA_Race!$B$14:$D$14</c:f>
              <c:numCache>
                <c:formatCode>General</c:formatCode>
                <c:ptCount val="3"/>
                <c:pt idx="0">
                  <c:v>2011</c:v>
                </c:pt>
                <c:pt idx="1">
                  <c:v>2012</c:v>
                </c:pt>
                <c:pt idx="2" formatCode="0">
                  <c:v>2013</c:v>
                </c:pt>
              </c:numCache>
            </c:numRef>
          </c:cat>
          <c:val>
            <c:numRef>
              <c:f>Rstrnts_SA_Race!$B$15:$D$15</c:f>
              <c:numCache>
                <c:formatCode>0.0</c:formatCode>
                <c:ptCount val="3"/>
                <c:pt idx="0" formatCode="General">
                  <c:v>2.42</c:v>
                </c:pt>
                <c:pt idx="1">
                  <c:v>1.9</c:v>
                </c:pt>
                <c:pt idx="2">
                  <c:v>1.43</c:v>
                </c:pt>
              </c:numCache>
            </c:numRef>
          </c:val>
          <c:smooth val="0"/>
        </c:ser>
        <c:ser>
          <c:idx val="0"/>
          <c:order val="1"/>
          <c:tx>
            <c:strRef>
              <c:f>Rstrnts_SA_Race!$A$16</c:f>
              <c:strCache>
                <c:ptCount val="1"/>
                <c:pt idx="0">
                  <c:v>Black</c:v>
                </c:pt>
              </c:strCache>
            </c:strRef>
          </c:tx>
          <c:spPr>
            <a:ln w="25400">
              <a:solidFill>
                <a:srgbClr val="0072C6"/>
              </a:solidFill>
            </a:ln>
          </c:spPr>
          <c:marker>
            <c:symbol val="square"/>
            <c:size val="7"/>
            <c:spPr>
              <a:solidFill>
                <a:srgbClr val="0072C6"/>
              </a:solidFill>
              <a:ln>
                <a:noFill/>
              </a:ln>
            </c:spPr>
          </c:marker>
          <c:cat>
            <c:numRef>
              <c:f>Rstrnts_SA_Race!$B$14:$D$14</c:f>
              <c:numCache>
                <c:formatCode>General</c:formatCode>
                <c:ptCount val="3"/>
                <c:pt idx="0">
                  <c:v>2011</c:v>
                </c:pt>
                <c:pt idx="1">
                  <c:v>2012</c:v>
                </c:pt>
                <c:pt idx="2" formatCode="0">
                  <c:v>2013</c:v>
                </c:pt>
              </c:numCache>
            </c:numRef>
          </c:cat>
          <c:val>
            <c:numRef>
              <c:f>Rstrnts_SA_Race!$B$16:$D$16</c:f>
              <c:numCache>
                <c:formatCode>0.0</c:formatCode>
                <c:ptCount val="3"/>
                <c:pt idx="0" formatCode="General">
                  <c:v>2.1</c:v>
                </c:pt>
                <c:pt idx="1">
                  <c:v>1.67</c:v>
                </c:pt>
                <c:pt idx="2">
                  <c:v>1.22</c:v>
                </c:pt>
              </c:numCache>
            </c:numRef>
          </c:val>
          <c:smooth val="0"/>
        </c:ser>
        <c:ser>
          <c:idx val="2"/>
          <c:order val="2"/>
          <c:tx>
            <c:strRef>
              <c:f>Rstrnts_SA_Race!$A$17</c:f>
              <c:strCache>
                <c:ptCount val="1"/>
                <c:pt idx="0">
                  <c:v>Asian</c:v>
                </c:pt>
              </c:strCache>
            </c:strRef>
          </c:tx>
          <c:spPr>
            <a:ln w="25400">
              <a:solidFill>
                <a:srgbClr val="AABA0A"/>
              </a:solidFill>
            </a:ln>
          </c:spPr>
          <c:marker>
            <c:symbol val="triangle"/>
            <c:size val="9"/>
            <c:spPr>
              <a:solidFill>
                <a:srgbClr val="AABA0A"/>
              </a:solidFill>
              <a:ln>
                <a:noFill/>
              </a:ln>
            </c:spPr>
          </c:marker>
          <c:cat>
            <c:numRef>
              <c:f>Rstrnts_SA_Race!$B$14:$D$14</c:f>
              <c:numCache>
                <c:formatCode>General</c:formatCode>
                <c:ptCount val="3"/>
                <c:pt idx="0">
                  <c:v>2011</c:v>
                </c:pt>
                <c:pt idx="1">
                  <c:v>2012</c:v>
                </c:pt>
                <c:pt idx="2" formatCode="0">
                  <c:v>2013</c:v>
                </c:pt>
              </c:numCache>
            </c:numRef>
          </c:cat>
          <c:val>
            <c:numRef>
              <c:f>Rstrnts_SA_Race!$B$17:$D$17</c:f>
              <c:numCache>
                <c:formatCode>0.0</c:formatCode>
                <c:ptCount val="3"/>
                <c:pt idx="0" formatCode="General">
                  <c:v>3.4</c:v>
                </c:pt>
                <c:pt idx="1">
                  <c:v>2.86</c:v>
                </c:pt>
                <c:pt idx="2">
                  <c:v>1.98</c:v>
                </c:pt>
              </c:numCache>
            </c:numRef>
          </c:val>
          <c:smooth val="0"/>
        </c:ser>
        <c:ser>
          <c:idx val="1"/>
          <c:order val="3"/>
          <c:tx>
            <c:strRef>
              <c:f>Rstrnts_SA_Race!$A$20</c:f>
              <c:strCache>
                <c:ptCount val="1"/>
                <c:pt idx="0">
                  <c:v>Hispanic</c:v>
                </c:pt>
              </c:strCache>
            </c:strRef>
          </c:tx>
          <c:spPr>
            <a:ln w="34925">
              <a:solidFill>
                <a:srgbClr val="7BA8DF"/>
              </a:solidFill>
            </a:ln>
          </c:spPr>
          <c:marker>
            <c:symbol val="diamond"/>
            <c:size val="9"/>
            <c:spPr>
              <a:solidFill>
                <a:srgbClr val="7BA8DF"/>
              </a:solidFill>
              <a:ln>
                <a:noFill/>
              </a:ln>
            </c:spPr>
          </c:marker>
          <c:cat>
            <c:numRef>
              <c:f>Rstrnts_SA_Race!$B$14:$D$14</c:f>
              <c:numCache>
                <c:formatCode>General</c:formatCode>
                <c:ptCount val="3"/>
                <c:pt idx="0">
                  <c:v>2011</c:v>
                </c:pt>
                <c:pt idx="1">
                  <c:v>2012</c:v>
                </c:pt>
                <c:pt idx="2" formatCode="0">
                  <c:v>2013</c:v>
                </c:pt>
              </c:numCache>
            </c:numRef>
          </c:cat>
          <c:val>
            <c:numRef>
              <c:f>Rstrnts_SA_Race!$B$20:$D$20</c:f>
              <c:numCache>
                <c:formatCode>0.0</c:formatCode>
                <c:ptCount val="3"/>
                <c:pt idx="0" formatCode="General">
                  <c:v>3.24</c:v>
                </c:pt>
                <c:pt idx="1">
                  <c:v>2.4700000000000002</c:v>
                </c:pt>
                <c:pt idx="2">
                  <c:v>1.83</c:v>
                </c:pt>
              </c:numCache>
            </c:numRef>
          </c:val>
          <c:smooth val="0"/>
        </c:ser>
        <c:dLbls>
          <c:showLegendKey val="0"/>
          <c:showVal val="0"/>
          <c:showCatName val="0"/>
          <c:showSerName val="0"/>
          <c:showPercent val="0"/>
          <c:showBubbleSize val="0"/>
        </c:dLbls>
        <c:marker val="1"/>
        <c:smooth val="0"/>
        <c:axId val="151446272"/>
        <c:axId val="151448192"/>
      </c:lineChart>
      <c:catAx>
        <c:axId val="1514462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1448192"/>
        <c:crosses val="autoZero"/>
        <c:auto val="1"/>
        <c:lblAlgn val="ctr"/>
        <c:lblOffset val="100"/>
        <c:noMultiLvlLbl val="0"/>
      </c:catAx>
      <c:valAx>
        <c:axId val="151448192"/>
        <c:scaling>
          <c:orientation val="minMax"/>
          <c:max val="4"/>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39672697162854637"/>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151446272"/>
        <c:crosses val="autoZero"/>
        <c:crossBetween val="between"/>
        <c:majorUnit val="0.5"/>
      </c:valAx>
    </c:plotArea>
    <c:legend>
      <c:legendPos val="t"/>
      <c:layout>
        <c:manualLayout>
          <c:xMode val="edge"/>
          <c:yMode val="edge"/>
          <c:x val="8.19954797317002E-3"/>
          <c:y val="1.1675185338674747E-3"/>
          <c:w val="0.99127867697093419"/>
          <c:h val="0.1150103632879223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3396632712577594"/>
          <c:w val="0.78090138038300771"/>
          <c:h val="0.73135076865391824"/>
        </c:manualLayout>
      </c:layout>
      <c:lineChart>
        <c:grouping val="standard"/>
        <c:varyColors val="0"/>
        <c:ser>
          <c:idx val="3"/>
          <c:order val="0"/>
          <c:tx>
            <c:strRef>
              <c:f>Rstrnts_SA_Race!$A$8</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Rstrnts_SA_Race!$B$7:$D$7</c:f>
              <c:numCache>
                <c:formatCode>General</c:formatCode>
                <c:ptCount val="3"/>
                <c:pt idx="0">
                  <c:v>2011</c:v>
                </c:pt>
                <c:pt idx="1">
                  <c:v>2012</c:v>
                </c:pt>
                <c:pt idx="2">
                  <c:v>2013</c:v>
                </c:pt>
              </c:numCache>
            </c:numRef>
          </c:cat>
          <c:val>
            <c:numRef>
              <c:f>Rstrnts_SA_Race!$B$8:$D$8</c:f>
              <c:numCache>
                <c:formatCode>0.0</c:formatCode>
                <c:ptCount val="3"/>
                <c:pt idx="0">
                  <c:v>2.44</c:v>
                </c:pt>
                <c:pt idx="1">
                  <c:v>1.91</c:v>
                </c:pt>
                <c:pt idx="2">
                  <c:v>1.43</c:v>
                </c:pt>
              </c:numCache>
            </c:numRef>
          </c:val>
          <c:smooth val="0"/>
        </c:ser>
        <c:ser>
          <c:idx val="0"/>
          <c:order val="1"/>
          <c:tx>
            <c:strRef>
              <c:f>Rstrnts_SA_Race!$A$9</c:f>
              <c:strCache>
                <c:ptCount val="1"/>
                <c:pt idx="0">
                  <c:v>0-64</c:v>
                </c:pt>
              </c:strCache>
            </c:strRef>
          </c:tx>
          <c:spPr>
            <a:ln w="25400">
              <a:solidFill>
                <a:srgbClr val="0072C6"/>
              </a:solidFill>
            </a:ln>
          </c:spPr>
          <c:marker>
            <c:symbol val="square"/>
            <c:size val="7"/>
            <c:spPr>
              <a:solidFill>
                <a:srgbClr val="0072C6"/>
              </a:solidFill>
              <a:ln>
                <a:noFill/>
              </a:ln>
            </c:spPr>
          </c:marker>
          <c:cat>
            <c:numRef>
              <c:f>Rstrnts_SA_Race!$B$7:$D$7</c:f>
              <c:numCache>
                <c:formatCode>General</c:formatCode>
                <c:ptCount val="3"/>
                <c:pt idx="0">
                  <c:v>2011</c:v>
                </c:pt>
                <c:pt idx="1">
                  <c:v>2012</c:v>
                </c:pt>
                <c:pt idx="2">
                  <c:v>2013</c:v>
                </c:pt>
              </c:numCache>
            </c:numRef>
          </c:cat>
          <c:val>
            <c:numRef>
              <c:f>Rstrnts_SA_Race!$B$9:$D$9</c:f>
              <c:numCache>
                <c:formatCode>0.0</c:formatCode>
                <c:ptCount val="3"/>
                <c:pt idx="0" formatCode="General">
                  <c:v>2.4</c:v>
                </c:pt>
                <c:pt idx="1">
                  <c:v>1.98</c:v>
                </c:pt>
                <c:pt idx="2">
                  <c:v>1.56</c:v>
                </c:pt>
              </c:numCache>
            </c:numRef>
          </c:val>
          <c:smooth val="0"/>
        </c:ser>
        <c:ser>
          <c:idx val="2"/>
          <c:order val="2"/>
          <c:tx>
            <c:strRef>
              <c:f>Rstrnts_SA_Race!$A$10</c:f>
              <c:strCache>
                <c:ptCount val="1"/>
                <c:pt idx="0">
                  <c:v>65-74</c:v>
                </c:pt>
              </c:strCache>
            </c:strRef>
          </c:tx>
          <c:spPr>
            <a:ln w="25400">
              <a:solidFill>
                <a:srgbClr val="AABA0A"/>
              </a:solidFill>
            </a:ln>
          </c:spPr>
          <c:marker>
            <c:symbol val="triangle"/>
            <c:size val="9"/>
            <c:spPr>
              <a:solidFill>
                <a:srgbClr val="AABA0A"/>
              </a:solidFill>
              <a:ln>
                <a:noFill/>
              </a:ln>
            </c:spPr>
          </c:marker>
          <c:cat>
            <c:numRef>
              <c:f>Rstrnts_SA_Race!$B$7:$D$7</c:f>
              <c:numCache>
                <c:formatCode>General</c:formatCode>
                <c:ptCount val="3"/>
                <c:pt idx="0">
                  <c:v>2011</c:v>
                </c:pt>
                <c:pt idx="1">
                  <c:v>2012</c:v>
                </c:pt>
                <c:pt idx="2">
                  <c:v>2013</c:v>
                </c:pt>
              </c:numCache>
            </c:numRef>
          </c:cat>
          <c:val>
            <c:numRef>
              <c:f>Rstrnts_SA_Race!$B$10:$D$10</c:f>
              <c:numCache>
                <c:formatCode>0.0</c:formatCode>
                <c:ptCount val="3"/>
                <c:pt idx="0" formatCode="General">
                  <c:v>2.04</c:v>
                </c:pt>
                <c:pt idx="1">
                  <c:v>1.61</c:v>
                </c:pt>
                <c:pt idx="2">
                  <c:v>1.23</c:v>
                </c:pt>
              </c:numCache>
            </c:numRef>
          </c:val>
          <c:smooth val="0"/>
        </c:ser>
        <c:ser>
          <c:idx val="1"/>
          <c:order val="3"/>
          <c:tx>
            <c:strRef>
              <c:f>Rstrnts_SA_Race!$A$11</c:f>
              <c:strCache>
                <c:ptCount val="1"/>
                <c:pt idx="0">
                  <c:v>75-84</c:v>
                </c:pt>
              </c:strCache>
            </c:strRef>
          </c:tx>
          <c:spPr>
            <a:ln w="34925">
              <a:solidFill>
                <a:srgbClr val="7BA8DF"/>
              </a:solidFill>
            </a:ln>
          </c:spPr>
          <c:marker>
            <c:symbol val="diamond"/>
            <c:size val="9"/>
            <c:spPr>
              <a:solidFill>
                <a:srgbClr val="7BA8DF"/>
              </a:solidFill>
              <a:ln>
                <a:noFill/>
              </a:ln>
            </c:spPr>
          </c:marker>
          <c:cat>
            <c:numRef>
              <c:f>Rstrnts_SA_Race!$B$7:$D$7</c:f>
              <c:numCache>
                <c:formatCode>General</c:formatCode>
                <c:ptCount val="3"/>
                <c:pt idx="0">
                  <c:v>2011</c:v>
                </c:pt>
                <c:pt idx="1">
                  <c:v>2012</c:v>
                </c:pt>
                <c:pt idx="2">
                  <c:v>2013</c:v>
                </c:pt>
              </c:numCache>
            </c:numRef>
          </c:cat>
          <c:val>
            <c:numRef>
              <c:f>Rstrnts_SA_Race!$B$11:$D$11</c:f>
              <c:numCache>
                <c:formatCode>0.0</c:formatCode>
                <c:ptCount val="3"/>
                <c:pt idx="0" formatCode="General">
                  <c:v>2.61</c:v>
                </c:pt>
                <c:pt idx="1">
                  <c:v>2.02</c:v>
                </c:pt>
                <c:pt idx="2">
                  <c:v>1.51</c:v>
                </c:pt>
              </c:numCache>
            </c:numRef>
          </c:val>
          <c:smooth val="0"/>
        </c:ser>
        <c:ser>
          <c:idx val="4"/>
          <c:order val="4"/>
          <c:tx>
            <c:strRef>
              <c:f>Rstrnts_SA_Race!$A$12</c:f>
              <c:strCache>
                <c:ptCount val="1"/>
                <c:pt idx="0">
                  <c:v>85+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Rstrnts_SA_Race!$B$7:$D$7</c:f>
              <c:numCache>
                <c:formatCode>General</c:formatCode>
                <c:ptCount val="3"/>
                <c:pt idx="0">
                  <c:v>2011</c:v>
                </c:pt>
                <c:pt idx="1">
                  <c:v>2012</c:v>
                </c:pt>
                <c:pt idx="2">
                  <c:v>2013</c:v>
                </c:pt>
              </c:numCache>
            </c:numRef>
          </c:cat>
          <c:val>
            <c:numRef>
              <c:f>Rstrnts_SA_Race!$B$12:$D$12</c:f>
              <c:numCache>
                <c:formatCode>0.0</c:formatCode>
                <c:ptCount val="3"/>
                <c:pt idx="0" formatCode="General">
                  <c:v>2.46</c:v>
                </c:pt>
                <c:pt idx="1">
                  <c:v>1.9</c:v>
                </c:pt>
                <c:pt idx="2">
                  <c:v>1.4</c:v>
                </c:pt>
              </c:numCache>
            </c:numRef>
          </c:val>
          <c:smooth val="0"/>
        </c:ser>
        <c:dLbls>
          <c:showLegendKey val="0"/>
          <c:showVal val="0"/>
          <c:showCatName val="0"/>
          <c:showSerName val="0"/>
          <c:showPercent val="0"/>
          <c:showBubbleSize val="0"/>
        </c:dLbls>
        <c:marker val="1"/>
        <c:smooth val="0"/>
        <c:axId val="158258688"/>
        <c:axId val="158260608"/>
      </c:lineChart>
      <c:catAx>
        <c:axId val="1582586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8260608"/>
        <c:crosses val="autoZero"/>
        <c:auto val="1"/>
        <c:lblAlgn val="ctr"/>
        <c:lblOffset val="100"/>
        <c:noMultiLvlLbl val="0"/>
      </c:catAx>
      <c:valAx>
        <c:axId val="158260608"/>
        <c:scaling>
          <c:orientation val="minMax"/>
          <c:max val="4"/>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4.6296296296296294E-3"/>
              <c:y val="0.39672697162854642"/>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158258688"/>
        <c:crosses val="autoZero"/>
        <c:crossBetween val="between"/>
        <c:majorUnit val="0.5"/>
      </c:valAx>
    </c:plotArea>
    <c:legend>
      <c:legendPos val="t"/>
      <c:layout>
        <c:manualLayout>
          <c:xMode val="edge"/>
          <c:yMode val="edge"/>
          <c:x val="8.19954797317002E-3"/>
          <c:y val="1.1675185338674747E-3"/>
          <c:w val="0.99127867697093419"/>
          <c:h val="0.1150103632879223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Low-Risk</a:t>
            </a:r>
            <a:r>
              <a:rPr lang="en-US" baseline="0" dirty="0" smtClean="0"/>
              <a:t> Short Stay</a:t>
            </a:r>
            <a:endParaRPr lang="en-US" dirty="0"/>
          </a:p>
        </c:rich>
      </c:tx>
      <c:layout>
        <c:manualLayout>
          <c:xMode val="edge"/>
          <c:yMode val="edge"/>
          <c:x val="0.26106469330222609"/>
          <c:y val="0"/>
        </c:manualLayout>
      </c:layout>
      <c:overlay val="0"/>
    </c:title>
    <c:autoTitleDeleted val="0"/>
    <c:plotArea>
      <c:layout>
        <c:manualLayout>
          <c:layoutTarget val="inner"/>
          <c:xMode val="edge"/>
          <c:yMode val="edge"/>
          <c:x val="0.20500291630212891"/>
          <c:y val="0.17364886680831562"/>
          <c:w val="0.78090138038300771"/>
          <c:h val="0.69166822897137858"/>
        </c:manualLayout>
      </c:layout>
      <c:lineChart>
        <c:grouping val="standard"/>
        <c:varyColors val="0"/>
        <c:ser>
          <c:idx val="3"/>
          <c:order val="0"/>
          <c:tx>
            <c:strRef>
              <c:f>Graphics!$A$5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Graphics!$B$4:$D$4</c:f>
              <c:numCache>
                <c:formatCode>General</c:formatCode>
                <c:ptCount val="3"/>
                <c:pt idx="0">
                  <c:v>2011</c:v>
                </c:pt>
                <c:pt idx="1">
                  <c:v>2012</c:v>
                </c:pt>
                <c:pt idx="2">
                  <c:v>2013</c:v>
                </c:pt>
              </c:numCache>
            </c:numRef>
          </c:cat>
          <c:val>
            <c:numRef>
              <c:f>Graphics!$B$5:$D$5</c:f>
              <c:numCache>
                <c:formatCode>0.0</c:formatCode>
                <c:ptCount val="3"/>
                <c:pt idx="0">
                  <c:v>1.84</c:v>
                </c:pt>
                <c:pt idx="1">
                  <c:v>1.5</c:v>
                </c:pt>
                <c:pt idx="2">
                  <c:v>1.32</c:v>
                </c:pt>
              </c:numCache>
            </c:numRef>
          </c:val>
          <c:smooth val="0"/>
        </c:ser>
        <c:ser>
          <c:idx val="0"/>
          <c:order val="1"/>
          <c:tx>
            <c:strRef>
              <c:f>Graphics!$A$6</c:f>
              <c:strCache>
                <c:ptCount val="1"/>
                <c:pt idx="0">
                  <c:v>Male </c:v>
                </c:pt>
              </c:strCache>
            </c:strRef>
          </c:tx>
          <c:spPr>
            <a:ln w="25400">
              <a:solidFill>
                <a:srgbClr val="0072C6"/>
              </a:solidFill>
            </a:ln>
          </c:spPr>
          <c:marker>
            <c:symbol val="square"/>
            <c:size val="7"/>
            <c:spPr>
              <a:solidFill>
                <a:srgbClr val="0072C6"/>
              </a:solidFill>
              <a:ln>
                <a:noFill/>
              </a:ln>
            </c:spPr>
          </c:marker>
          <c:cat>
            <c:numRef>
              <c:f>Graphics!$B$4:$D$4</c:f>
              <c:numCache>
                <c:formatCode>General</c:formatCode>
                <c:ptCount val="3"/>
                <c:pt idx="0">
                  <c:v>2011</c:v>
                </c:pt>
                <c:pt idx="1">
                  <c:v>2012</c:v>
                </c:pt>
                <c:pt idx="2">
                  <c:v>2013</c:v>
                </c:pt>
              </c:numCache>
            </c:numRef>
          </c:cat>
          <c:val>
            <c:numRef>
              <c:f>Graphics!$B$6:$D$6</c:f>
              <c:numCache>
                <c:formatCode>0.0</c:formatCode>
                <c:ptCount val="3"/>
                <c:pt idx="0">
                  <c:v>2.17</c:v>
                </c:pt>
                <c:pt idx="1">
                  <c:v>1.77</c:v>
                </c:pt>
                <c:pt idx="2">
                  <c:v>1.53</c:v>
                </c:pt>
              </c:numCache>
            </c:numRef>
          </c:val>
          <c:smooth val="0"/>
        </c:ser>
        <c:ser>
          <c:idx val="2"/>
          <c:order val="2"/>
          <c:tx>
            <c:strRef>
              <c:f>Graphics!$A$7</c:f>
              <c:strCache>
                <c:ptCount val="1"/>
                <c:pt idx="0">
                  <c:v>Female</c:v>
                </c:pt>
              </c:strCache>
            </c:strRef>
          </c:tx>
          <c:spPr>
            <a:ln w="25400">
              <a:solidFill>
                <a:srgbClr val="AABA0A"/>
              </a:solidFill>
            </a:ln>
          </c:spPr>
          <c:marker>
            <c:symbol val="triangle"/>
            <c:size val="9"/>
            <c:spPr>
              <a:solidFill>
                <a:srgbClr val="AABA0A"/>
              </a:solidFill>
              <a:ln>
                <a:noFill/>
              </a:ln>
            </c:spPr>
          </c:marker>
          <c:cat>
            <c:numRef>
              <c:f>Graphics!$B$4:$D$4</c:f>
              <c:numCache>
                <c:formatCode>General</c:formatCode>
                <c:ptCount val="3"/>
                <c:pt idx="0">
                  <c:v>2011</c:v>
                </c:pt>
                <c:pt idx="1">
                  <c:v>2012</c:v>
                </c:pt>
                <c:pt idx="2">
                  <c:v>2013</c:v>
                </c:pt>
              </c:numCache>
            </c:numRef>
          </c:cat>
          <c:val>
            <c:numRef>
              <c:f>Graphics!$B$7:$D$7</c:f>
              <c:numCache>
                <c:formatCode>0.0</c:formatCode>
                <c:ptCount val="3"/>
                <c:pt idx="0">
                  <c:v>1.64</c:v>
                </c:pt>
                <c:pt idx="1">
                  <c:v>1.34</c:v>
                </c:pt>
                <c:pt idx="2">
                  <c:v>1.19</c:v>
                </c:pt>
              </c:numCache>
            </c:numRef>
          </c:val>
          <c:smooth val="0"/>
        </c:ser>
        <c:dLbls>
          <c:showLegendKey val="0"/>
          <c:showVal val="0"/>
          <c:showCatName val="0"/>
          <c:showSerName val="0"/>
          <c:showPercent val="0"/>
          <c:showBubbleSize val="0"/>
        </c:dLbls>
        <c:marker val="1"/>
        <c:smooth val="0"/>
        <c:axId val="158082176"/>
        <c:axId val="158083712"/>
      </c:lineChart>
      <c:catAx>
        <c:axId val="15808217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8083712"/>
        <c:crosses val="autoZero"/>
        <c:auto val="1"/>
        <c:lblAlgn val="ctr"/>
        <c:lblOffset val="100"/>
        <c:noMultiLvlLbl val="0"/>
      </c:catAx>
      <c:valAx>
        <c:axId val="158083712"/>
        <c:scaling>
          <c:orientation val="minMax"/>
          <c:max val="12"/>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3261363162937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8082176"/>
        <c:crosses val="autoZero"/>
        <c:crossBetween val="between"/>
        <c:majorUnit val="2"/>
      </c:valAx>
    </c:plotArea>
    <c:legend>
      <c:legendPos val="t"/>
      <c:layout>
        <c:manualLayout>
          <c:xMode val="edge"/>
          <c:yMode val="edge"/>
          <c:x val="2.0268299795858846E-3"/>
          <c:y val="7.3918885139357585E-2"/>
          <c:w val="0.99127867697093419"/>
          <c:h val="7.532782360538267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High-Risk Long Stay</a:t>
            </a:r>
            <a:endParaRPr lang="en-US" dirty="0"/>
          </a:p>
        </c:rich>
      </c:tx>
      <c:layout>
        <c:manualLayout>
          <c:xMode val="edge"/>
          <c:yMode val="edge"/>
          <c:x val="0.26059419655876348"/>
          <c:y val="0"/>
        </c:manualLayout>
      </c:layout>
      <c:overlay val="0"/>
    </c:title>
    <c:autoTitleDeleted val="0"/>
    <c:plotArea>
      <c:layout>
        <c:manualLayout>
          <c:layoutTarget val="inner"/>
          <c:xMode val="edge"/>
          <c:yMode val="edge"/>
          <c:x val="0.20500291630212891"/>
          <c:y val="0.17418734116568763"/>
          <c:w val="0.78090138038300771"/>
          <c:h val="0.69112975461400661"/>
        </c:manualLayout>
      </c:layout>
      <c:lineChart>
        <c:grouping val="standard"/>
        <c:varyColors val="0"/>
        <c:ser>
          <c:idx val="3"/>
          <c:order val="0"/>
          <c:tx>
            <c:strRef>
              <c:f>Graphics!$A$12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Graphics!$B$11:$D$11</c:f>
              <c:numCache>
                <c:formatCode>General</c:formatCode>
                <c:ptCount val="3"/>
                <c:pt idx="0">
                  <c:v>2011</c:v>
                </c:pt>
                <c:pt idx="1">
                  <c:v>2012</c:v>
                </c:pt>
                <c:pt idx="2">
                  <c:v>2013</c:v>
                </c:pt>
              </c:numCache>
            </c:numRef>
          </c:cat>
          <c:val>
            <c:numRef>
              <c:f>Graphics!$B$12:$D$12</c:f>
              <c:numCache>
                <c:formatCode>0.0</c:formatCode>
                <c:ptCount val="3"/>
                <c:pt idx="0">
                  <c:v>8.64</c:v>
                </c:pt>
                <c:pt idx="1">
                  <c:v>8.0399999999999991</c:v>
                </c:pt>
                <c:pt idx="2">
                  <c:v>7.71</c:v>
                </c:pt>
              </c:numCache>
            </c:numRef>
          </c:val>
          <c:smooth val="0"/>
        </c:ser>
        <c:ser>
          <c:idx val="0"/>
          <c:order val="1"/>
          <c:tx>
            <c:strRef>
              <c:f>Graphics!$A$13</c:f>
              <c:strCache>
                <c:ptCount val="1"/>
                <c:pt idx="0">
                  <c:v>Male </c:v>
                </c:pt>
              </c:strCache>
            </c:strRef>
          </c:tx>
          <c:spPr>
            <a:ln w="25400">
              <a:solidFill>
                <a:srgbClr val="0072C6"/>
              </a:solidFill>
            </a:ln>
          </c:spPr>
          <c:marker>
            <c:symbol val="square"/>
            <c:size val="7"/>
            <c:spPr>
              <a:solidFill>
                <a:srgbClr val="0072C6"/>
              </a:solidFill>
              <a:ln>
                <a:noFill/>
              </a:ln>
            </c:spPr>
          </c:marker>
          <c:cat>
            <c:numRef>
              <c:f>Graphics!$B$11:$D$11</c:f>
              <c:numCache>
                <c:formatCode>General</c:formatCode>
                <c:ptCount val="3"/>
                <c:pt idx="0">
                  <c:v>2011</c:v>
                </c:pt>
                <c:pt idx="1">
                  <c:v>2012</c:v>
                </c:pt>
                <c:pt idx="2">
                  <c:v>2013</c:v>
                </c:pt>
              </c:numCache>
            </c:numRef>
          </c:cat>
          <c:val>
            <c:numRef>
              <c:f>Graphics!$B$13:$D$13</c:f>
              <c:numCache>
                <c:formatCode>0.0</c:formatCode>
                <c:ptCount val="3"/>
                <c:pt idx="0">
                  <c:v>10.58</c:v>
                </c:pt>
                <c:pt idx="1">
                  <c:v>9.7799999999999994</c:v>
                </c:pt>
                <c:pt idx="2">
                  <c:v>9.35</c:v>
                </c:pt>
              </c:numCache>
            </c:numRef>
          </c:val>
          <c:smooth val="0"/>
        </c:ser>
        <c:ser>
          <c:idx val="2"/>
          <c:order val="2"/>
          <c:tx>
            <c:strRef>
              <c:f>Graphics!$A$14</c:f>
              <c:strCache>
                <c:ptCount val="1"/>
                <c:pt idx="0">
                  <c:v>Female</c:v>
                </c:pt>
              </c:strCache>
            </c:strRef>
          </c:tx>
          <c:spPr>
            <a:ln w="25400">
              <a:solidFill>
                <a:srgbClr val="AABA0A"/>
              </a:solidFill>
            </a:ln>
          </c:spPr>
          <c:marker>
            <c:symbol val="triangle"/>
            <c:size val="9"/>
            <c:spPr>
              <a:solidFill>
                <a:srgbClr val="AABA0A"/>
              </a:solidFill>
              <a:ln>
                <a:noFill/>
              </a:ln>
            </c:spPr>
          </c:marker>
          <c:cat>
            <c:numRef>
              <c:f>Graphics!$B$11:$D$11</c:f>
              <c:numCache>
                <c:formatCode>General</c:formatCode>
                <c:ptCount val="3"/>
                <c:pt idx="0">
                  <c:v>2011</c:v>
                </c:pt>
                <c:pt idx="1">
                  <c:v>2012</c:v>
                </c:pt>
                <c:pt idx="2">
                  <c:v>2013</c:v>
                </c:pt>
              </c:numCache>
            </c:numRef>
          </c:cat>
          <c:val>
            <c:numRef>
              <c:f>Graphics!$B$14:$D$14</c:f>
              <c:numCache>
                <c:formatCode>0.0</c:formatCode>
                <c:ptCount val="3"/>
                <c:pt idx="0">
                  <c:v>7.82</c:v>
                </c:pt>
                <c:pt idx="1">
                  <c:v>7.3</c:v>
                </c:pt>
                <c:pt idx="2">
                  <c:v>6.99</c:v>
                </c:pt>
              </c:numCache>
            </c:numRef>
          </c:val>
          <c:smooth val="0"/>
        </c:ser>
        <c:dLbls>
          <c:showLegendKey val="0"/>
          <c:showVal val="0"/>
          <c:showCatName val="0"/>
          <c:showSerName val="0"/>
          <c:showPercent val="0"/>
          <c:showBubbleSize val="0"/>
        </c:dLbls>
        <c:marker val="1"/>
        <c:smooth val="0"/>
        <c:axId val="158716288"/>
        <c:axId val="158718208"/>
      </c:lineChart>
      <c:catAx>
        <c:axId val="1587162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8718208"/>
        <c:crosses val="autoZero"/>
        <c:auto val="1"/>
        <c:lblAlgn val="ctr"/>
        <c:lblOffset val="100"/>
        <c:noMultiLvlLbl val="0"/>
      </c:catAx>
      <c:valAx>
        <c:axId val="158718208"/>
        <c:scaling>
          <c:orientation val="minMax"/>
          <c:max val="12"/>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6975308641975308E-2"/>
              <c:y val="0.4198751197766945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8716288"/>
        <c:crosses val="autoZero"/>
        <c:crossBetween val="between"/>
        <c:majorUnit val="2"/>
      </c:valAx>
    </c:plotArea>
    <c:legend>
      <c:legendPos val="t"/>
      <c:layout>
        <c:manualLayout>
          <c:xMode val="edge"/>
          <c:yMode val="edge"/>
          <c:x val="8.19954797317002E-3"/>
          <c:y val="7.4953391242761319E-2"/>
          <c:w val="0.99127867697093419"/>
          <c:h val="7.983012540099154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21890232470943"/>
          <c:y val="0.11285941453264288"/>
          <c:w val="0.87483595800524938"/>
          <c:h val="0.68015310586176725"/>
        </c:manualLayout>
      </c:layout>
      <c:barChart>
        <c:barDir val="col"/>
        <c:grouping val="clustered"/>
        <c:varyColors val="0"/>
        <c:ser>
          <c:idx val="0"/>
          <c:order val="0"/>
          <c:tx>
            <c:strRef>
              <c:f>NHFall!$B$4</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NHFall!$A$5:$A$17</c:f>
              <c:strCache>
                <c:ptCount val="13"/>
                <c:pt idx="0">
                  <c:v>Total</c:v>
                </c:pt>
                <c:pt idx="1">
                  <c:v>Male</c:v>
                </c:pt>
                <c:pt idx="2">
                  <c:v>Female</c:v>
                </c:pt>
                <c:pt idx="4">
                  <c:v>0-64</c:v>
                </c:pt>
                <c:pt idx="5">
                  <c:v>65-74</c:v>
                </c:pt>
                <c:pt idx="6">
                  <c:v>75-84</c:v>
                </c:pt>
                <c:pt idx="7">
                  <c:v>85+</c:v>
                </c:pt>
                <c:pt idx="9">
                  <c:v>White</c:v>
                </c:pt>
                <c:pt idx="10">
                  <c:v>Black</c:v>
                </c:pt>
                <c:pt idx="11">
                  <c:v>Other</c:v>
                </c:pt>
                <c:pt idx="12">
                  <c:v>Hispanic</c:v>
                </c:pt>
              </c:strCache>
            </c:strRef>
          </c:cat>
          <c:val>
            <c:numRef>
              <c:f>NHFall!$B$5:$B$17</c:f>
              <c:numCache>
                <c:formatCode>0.0</c:formatCode>
                <c:ptCount val="13"/>
                <c:pt idx="0">
                  <c:v>3.42</c:v>
                </c:pt>
                <c:pt idx="1">
                  <c:v>2.62</c:v>
                </c:pt>
                <c:pt idx="2">
                  <c:v>3.81</c:v>
                </c:pt>
                <c:pt idx="4">
                  <c:v>1.76</c:v>
                </c:pt>
                <c:pt idx="5">
                  <c:v>2.63</c:v>
                </c:pt>
                <c:pt idx="6">
                  <c:v>3.51</c:v>
                </c:pt>
                <c:pt idx="7">
                  <c:v>4.13</c:v>
                </c:pt>
                <c:pt idx="9">
                  <c:v>3.88</c:v>
                </c:pt>
                <c:pt idx="10">
                  <c:v>1.35</c:v>
                </c:pt>
                <c:pt idx="11">
                  <c:v>2.5499999999999998</c:v>
                </c:pt>
                <c:pt idx="12">
                  <c:v>2.44</c:v>
                </c:pt>
              </c:numCache>
            </c:numRef>
          </c:val>
        </c:ser>
        <c:ser>
          <c:idx val="1"/>
          <c:order val="1"/>
          <c:tx>
            <c:strRef>
              <c:f>NHFall!$C$4</c:f>
              <c:strCache>
                <c:ptCount val="1"/>
                <c:pt idx="0">
                  <c:v>2013</c:v>
                </c:pt>
              </c:strCache>
            </c:strRef>
          </c:tx>
          <c:spPr>
            <a:solidFill>
              <a:srgbClr val="AABA0A"/>
            </a:solidFill>
          </c:spPr>
          <c:invertIfNegative val="0"/>
          <c:cat>
            <c:strRef>
              <c:f>NHFall!$A$5:$A$17</c:f>
              <c:strCache>
                <c:ptCount val="13"/>
                <c:pt idx="0">
                  <c:v>Total</c:v>
                </c:pt>
                <c:pt idx="1">
                  <c:v>Male</c:v>
                </c:pt>
                <c:pt idx="2">
                  <c:v>Female</c:v>
                </c:pt>
                <c:pt idx="4">
                  <c:v>0-64</c:v>
                </c:pt>
                <c:pt idx="5">
                  <c:v>65-74</c:v>
                </c:pt>
                <c:pt idx="6">
                  <c:v>75-84</c:v>
                </c:pt>
                <c:pt idx="7">
                  <c:v>85+</c:v>
                </c:pt>
                <c:pt idx="9">
                  <c:v>White</c:v>
                </c:pt>
                <c:pt idx="10">
                  <c:v>Black</c:v>
                </c:pt>
                <c:pt idx="11">
                  <c:v>Other</c:v>
                </c:pt>
                <c:pt idx="12">
                  <c:v>Hispanic</c:v>
                </c:pt>
              </c:strCache>
            </c:strRef>
          </c:cat>
          <c:val>
            <c:numRef>
              <c:f>NHFall!$C$5:$C$17</c:f>
              <c:numCache>
                <c:formatCode>0.0</c:formatCode>
                <c:ptCount val="13"/>
                <c:pt idx="0">
                  <c:v>3.36</c:v>
                </c:pt>
                <c:pt idx="1">
                  <c:v>2.5099999999999998</c:v>
                </c:pt>
                <c:pt idx="2">
                  <c:v>3.78</c:v>
                </c:pt>
                <c:pt idx="4">
                  <c:v>1.71</c:v>
                </c:pt>
                <c:pt idx="5">
                  <c:v>2.58</c:v>
                </c:pt>
                <c:pt idx="6">
                  <c:v>3.42</c:v>
                </c:pt>
                <c:pt idx="7">
                  <c:v>4.1100000000000003</c:v>
                </c:pt>
                <c:pt idx="9">
                  <c:v>3.83</c:v>
                </c:pt>
                <c:pt idx="10">
                  <c:v>1.34</c:v>
                </c:pt>
                <c:pt idx="11">
                  <c:v>2.2400000000000002</c:v>
                </c:pt>
                <c:pt idx="12">
                  <c:v>2.42</c:v>
                </c:pt>
              </c:numCache>
            </c:numRef>
          </c:val>
        </c:ser>
        <c:dLbls>
          <c:showLegendKey val="0"/>
          <c:showVal val="0"/>
          <c:showCatName val="0"/>
          <c:showSerName val="0"/>
          <c:showPercent val="0"/>
          <c:showBubbleSize val="0"/>
        </c:dLbls>
        <c:gapWidth val="150"/>
        <c:axId val="158399872"/>
        <c:axId val="158495872"/>
      </c:barChart>
      <c:catAx>
        <c:axId val="158399872"/>
        <c:scaling>
          <c:orientation val="minMax"/>
        </c:scaling>
        <c:delete val="0"/>
        <c:axPos val="b"/>
        <c:minorGridlines>
          <c:spPr>
            <a:ln>
              <a:noFill/>
            </a:ln>
          </c:spPr>
        </c:minorGridlines>
        <c:majorTickMark val="out"/>
        <c:minorTickMark val="none"/>
        <c:tickLblPos val="nextTo"/>
        <c:txPr>
          <a:bodyPr rot="-1380000"/>
          <a:lstStyle/>
          <a:p>
            <a:pPr>
              <a:defRPr sz="1600" b="0">
                <a:solidFill>
                  <a:schemeClr val="tx1"/>
                </a:solidFill>
                <a:latin typeface="Calibri" panose="020F0502020204030204" pitchFamily="34" charset="0"/>
              </a:defRPr>
            </a:pPr>
            <a:endParaRPr lang="en-US"/>
          </a:p>
        </c:txPr>
        <c:crossAx val="158495872"/>
        <c:crosses val="autoZero"/>
        <c:auto val="1"/>
        <c:lblAlgn val="ctr"/>
        <c:lblOffset val="100"/>
        <c:noMultiLvlLbl val="0"/>
      </c:catAx>
      <c:valAx>
        <c:axId val="158495872"/>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5314401672013218"/>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58399872"/>
        <c:crosses val="autoZero"/>
        <c:crossBetween val="between"/>
        <c:majorUnit val="0.5"/>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0664430835034"/>
          <c:y val="0.11285941453264288"/>
          <c:w val="0.87065458831534948"/>
          <c:h val="0.63678515033181826"/>
        </c:manualLayout>
      </c:layout>
      <c:barChart>
        <c:barDir val="col"/>
        <c:grouping val="clustered"/>
        <c:varyColors val="0"/>
        <c:ser>
          <c:idx val="0"/>
          <c:order val="0"/>
          <c:tx>
            <c:strRef>
              <c:f>AntipyschMed!$B$4</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AntipyschMed!$A$5:$A$16</c:f>
              <c:strCache>
                <c:ptCount val="12"/>
                <c:pt idx="0">
                  <c:v>Total</c:v>
                </c:pt>
                <c:pt idx="1">
                  <c:v>White</c:v>
                </c:pt>
                <c:pt idx="2">
                  <c:v>Black</c:v>
                </c:pt>
                <c:pt idx="3">
                  <c:v>Asian</c:v>
                </c:pt>
                <c:pt idx="4">
                  <c:v>NHOPI</c:v>
                </c:pt>
                <c:pt idx="5">
                  <c:v>AI/AN</c:v>
                </c:pt>
                <c:pt idx="6">
                  <c:v>Hispanic</c:v>
                </c:pt>
                <c:pt idx="8">
                  <c:v>0 Conditions</c:v>
                </c:pt>
                <c:pt idx="9">
                  <c:v>1 Condition</c:v>
                </c:pt>
                <c:pt idx="10">
                  <c:v>2-3 Conditions</c:v>
                </c:pt>
                <c:pt idx="11">
                  <c:v>4+ Conditions</c:v>
                </c:pt>
              </c:strCache>
            </c:strRef>
          </c:cat>
          <c:val>
            <c:numRef>
              <c:f>AntipyschMed!$B$5:$B$16</c:f>
              <c:numCache>
                <c:formatCode>0.0</c:formatCode>
                <c:ptCount val="12"/>
                <c:pt idx="0">
                  <c:v>21.82</c:v>
                </c:pt>
                <c:pt idx="1">
                  <c:v>22.38</c:v>
                </c:pt>
                <c:pt idx="2">
                  <c:v>18.920000000000002</c:v>
                </c:pt>
                <c:pt idx="3">
                  <c:v>13.22</c:v>
                </c:pt>
                <c:pt idx="4">
                  <c:v>16.46</c:v>
                </c:pt>
                <c:pt idx="5">
                  <c:v>20.82</c:v>
                </c:pt>
                <c:pt idx="6">
                  <c:v>24.13</c:v>
                </c:pt>
                <c:pt idx="8">
                  <c:v>15.13</c:v>
                </c:pt>
                <c:pt idx="9">
                  <c:v>18.399999999999999</c:v>
                </c:pt>
                <c:pt idx="10">
                  <c:v>21.31</c:v>
                </c:pt>
                <c:pt idx="11">
                  <c:v>26.03</c:v>
                </c:pt>
              </c:numCache>
            </c:numRef>
          </c:val>
        </c:ser>
        <c:ser>
          <c:idx val="1"/>
          <c:order val="1"/>
          <c:tx>
            <c:strRef>
              <c:f>AntipyschMed!$C$4</c:f>
              <c:strCache>
                <c:ptCount val="1"/>
                <c:pt idx="0">
                  <c:v>2013</c:v>
                </c:pt>
              </c:strCache>
            </c:strRef>
          </c:tx>
          <c:spPr>
            <a:solidFill>
              <a:srgbClr val="AABA0A"/>
            </a:solidFill>
          </c:spPr>
          <c:invertIfNegative val="0"/>
          <c:cat>
            <c:strRef>
              <c:f>AntipyschMed!$A$5:$A$16</c:f>
              <c:strCache>
                <c:ptCount val="12"/>
                <c:pt idx="0">
                  <c:v>Total</c:v>
                </c:pt>
                <c:pt idx="1">
                  <c:v>White</c:v>
                </c:pt>
                <c:pt idx="2">
                  <c:v>Black</c:v>
                </c:pt>
                <c:pt idx="3">
                  <c:v>Asian</c:v>
                </c:pt>
                <c:pt idx="4">
                  <c:v>NHOPI</c:v>
                </c:pt>
                <c:pt idx="5">
                  <c:v>AI/AN</c:v>
                </c:pt>
                <c:pt idx="6">
                  <c:v>Hispanic</c:v>
                </c:pt>
                <c:pt idx="8">
                  <c:v>0 Conditions</c:v>
                </c:pt>
                <c:pt idx="9">
                  <c:v>1 Condition</c:v>
                </c:pt>
                <c:pt idx="10">
                  <c:v>2-3 Conditions</c:v>
                </c:pt>
                <c:pt idx="11">
                  <c:v>4+ Conditions</c:v>
                </c:pt>
              </c:strCache>
            </c:strRef>
          </c:cat>
          <c:val>
            <c:numRef>
              <c:f>AntipyschMed!$C$5:$C$16</c:f>
              <c:numCache>
                <c:formatCode>0.0</c:formatCode>
                <c:ptCount val="12"/>
                <c:pt idx="0">
                  <c:v>17.63</c:v>
                </c:pt>
                <c:pt idx="1">
                  <c:v>18</c:v>
                </c:pt>
                <c:pt idx="2">
                  <c:v>15.52</c:v>
                </c:pt>
                <c:pt idx="3">
                  <c:v>10.39</c:v>
                </c:pt>
                <c:pt idx="4">
                  <c:v>14.1</c:v>
                </c:pt>
                <c:pt idx="5">
                  <c:v>17.12</c:v>
                </c:pt>
                <c:pt idx="6">
                  <c:v>20.059999999999999</c:v>
                </c:pt>
                <c:pt idx="8">
                  <c:v>10.97</c:v>
                </c:pt>
                <c:pt idx="9">
                  <c:v>14.35</c:v>
                </c:pt>
                <c:pt idx="10">
                  <c:v>17.600000000000001</c:v>
                </c:pt>
                <c:pt idx="11">
                  <c:v>21.46</c:v>
                </c:pt>
              </c:numCache>
            </c:numRef>
          </c:val>
        </c:ser>
        <c:dLbls>
          <c:showLegendKey val="0"/>
          <c:showVal val="0"/>
          <c:showCatName val="0"/>
          <c:showSerName val="0"/>
          <c:showPercent val="0"/>
          <c:showBubbleSize val="0"/>
        </c:dLbls>
        <c:gapWidth val="150"/>
        <c:axId val="158459392"/>
        <c:axId val="158460928"/>
      </c:barChart>
      <c:catAx>
        <c:axId val="158459392"/>
        <c:scaling>
          <c:orientation val="minMax"/>
        </c:scaling>
        <c:delete val="0"/>
        <c:axPos val="b"/>
        <c:minorGridlines>
          <c:spPr>
            <a:ln>
              <a:noFill/>
            </a:ln>
          </c:spPr>
        </c:minorGridlines>
        <c:majorTickMark val="out"/>
        <c:minorTickMark val="none"/>
        <c:tickLblPos val="nextTo"/>
        <c:txPr>
          <a:bodyPr rot="-1380000"/>
          <a:lstStyle/>
          <a:p>
            <a:pPr>
              <a:defRPr sz="1600" b="0">
                <a:solidFill>
                  <a:schemeClr val="tx1"/>
                </a:solidFill>
                <a:latin typeface="Calibri" panose="020F0502020204030204" pitchFamily="34" charset="0"/>
              </a:defRPr>
            </a:pPr>
            <a:endParaRPr lang="en-US"/>
          </a:p>
        </c:txPr>
        <c:crossAx val="158460928"/>
        <c:crosses val="autoZero"/>
        <c:auto val="1"/>
        <c:lblAlgn val="ctr"/>
        <c:lblOffset val="100"/>
        <c:noMultiLvlLbl val="0"/>
      </c:catAx>
      <c:valAx>
        <c:axId val="15846092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262669910163668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8459392"/>
        <c:crosses val="autoZero"/>
        <c:crossBetween val="between"/>
        <c:majorUnit val="5"/>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6727422961021"/>
          <c:y val="0.16868296555523152"/>
          <c:w val="0.8904639350636725"/>
          <c:h val="0.72817650327492844"/>
        </c:manualLayout>
      </c:layout>
      <c:barChart>
        <c:barDir val="col"/>
        <c:grouping val="stacked"/>
        <c:varyColors val="0"/>
        <c:ser>
          <c:idx val="2"/>
          <c:order val="0"/>
          <c:tx>
            <c:strRef>
              <c:f>Sheet1!$A$2</c:f>
              <c:strCache>
                <c:ptCount val="1"/>
                <c:pt idx="0">
                  <c:v>Pressure Ulcers</c:v>
                </c:pt>
              </c:strCache>
            </c:strRef>
          </c:tx>
          <c:spPr>
            <a:solidFill>
              <a:sysClr val="windowText" lastClr="000000"/>
            </a:solidFill>
          </c:spPr>
          <c:invertIfNegative val="0"/>
          <c:dLbls>
            <c:txPr>
              <a:bodyPr/>
              <a:lstStyle/>
              <a:p>
                <a:pPr>
                  <a:defRPr sz="14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2010</c:v>
                </c:pt>
                <c:pt idx="1">
                  <c:v>2011</c:v>
                </c:pt>
                <c:pt idx="2">
                  <c:v>2012</c:v>
                </c:pt>
                <c:pt idx="3">
                  <c:v>2013</c:v>
                </c:pt>
                <c:pt idx="4">
                  <c:v>2014</c:v>
                </c:pt>
              </c:strCache>
            </c:strRef>
          </c:cat>
          <c:val>
            <c:numRef>
              <c:f>Sheet1!$B$2:$F$2</c:f>
              <c:numCache>
                <c:formatCode>0.0</c:formatCode>
                <c:ptCount val="5"/>
                <c:pt idx="0">
                  <c:v>40.299999999999997</c:v>
                </c:pt>
                <c:pt idx="1">
                  <c:v>40.4</c:v>
                </c:pt>
                <c:pt idx="2">
                  <c:v>39.4</c:v>
                </c:pt>
                <c:pt idx="3">
                  <c:v>32.5</c:v>
                </c:pt>
                <c:pt idx="4">
                  <c:v>30.9</c:v>
                </c:pt>
              </c:numCache>
            </c:numRef>
          </c:val>
        </c:ser>
        <c:ser>
          <c:idx val="1"/>
          <c:order val="1"/>
          <c:tx>
            <c:strRef>
              <c:f>Sheet1!$A$3</c:f>
              <c:strCache>
                <c:ptCount val="1"/>
                <c:pt idx="0">
                  <c:v>Adverse Drug
Events</c:v>
                </c:pt>
              </c:strCache>
            </c:strRef>
          </c:tx>
          <c:spPr>
            <a:solidFill>
              <a:srgbClr val="0072C6"/>
            </a:solidFill>
          </c:spPr>
          <c:invertIfNegative val="0"/>
          <c:dLbls>
            <c:txPr>
              <a:bodyPr/>
              <a:lstStyle/>
              <a:p>
                <a:pPr>
                  <a:defRPr sz="14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2010</c:v>
                </c:pt>
                <c:pt idx="1">
                  <c:v>2011</c:v>
                </c:pt>
                <c:pt idx="2">
                  <c:v>2012</c:v>
                </c:pt>
                <c:pt idx="3">
                  <c:v>2013</c:v>
                </c:pt>
                <c:pt idx="4">
                  <c:v>2014</c:v>
                </c:pt>
              </c:strCache>
            </c:strRef>
          </c:cat>
          <c:val>
            <c:numRef>
              <c:f>Sheet1!$B$3:$F$3</c:f>
              <c:numCache>
                <c:formatCode>0.0</c:formatCode>
                <c:ptCount val="5"/>
                <c:pt idx="0">
                  <c:v>49.5</c:v>
                </c:pt>
                <c:pt idx="1">
                  <c:v>48.7</c:v>
                </c:pt>
                <c:pt idx="2">
                  <c:v>41.9</c:v>
                </c:pt>
                <c:pt idx="3">
                  <c:v>40.299999999999997</c:v>
                </c:pt>
                <c:pt idx="4">
                  <c:v>41.4</c:v>
                </c:pt>
              </c:numCache>
            </c:numRef>
          </c:val>
        </c:ser>
        <c:ser>
          <c:idx val="0"/>
          <c:order val="2"/>
          <c:tx>
            <c:strRef>
              <c:f>Sheet1!$A$4</c:f>
              <c:strCache>
                <c:ptCount val="1"/>
                <c:pt idx="0">
                  <c:v>Catheter-Associated 
Urinary Tract Infections </c:v>
                </c:pt>
              </c:strCache>
            </c:strRef>
          </c:tx>
          <c:spPr>
            <a:solidFill>
              <a:srgbClr val="AABA0A"/>
            </a:solidFill>
          </c:spPr>
          <c:invertIfNegative val="0"/>
          <c:dLbls>
            <c:txPr>
              <a:bodyPr/>
              <a:lstStyle/>
              <a:p>
                <a:pPr>
                  <a:defRPr sz="1200">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2010</c:v>
                </c:pt>
                <c:pt idx="1">
                  <c:v>2011</c:v>
                </c:pt>
                <c:pt idx="2">
                  <c:v>2012</c:v>
                </c:pt>
                <c:pt idx="3">
                  <c:v>2013</c:v>
                </c:pt>
                <c:pt idx="4">
                  <c:v>2014</c:v>
                </c:pt>
              </c:strCache>
            </c:strRef>
          </c:cat>
          <c:val>
            <c:numRef>
              <c:f>Sheet1!$B$4:$F$4</c:f>
              <c:numCache>
                <c:formatCode>0.0</c:formatCode>
                <c:ptCount val="5"/>
                <c:pt idx="0">
                  <c:v>12.2</c:v>
                </c:pt>
                <c:pt idx="1">
                  <c:v>11.3</c:v>
                </c:pt>
                <c:pt idx="2">
                  <c:v>10.6</c:v>
                </c:pt>
                <c:pt idx="3">
                  <c:v>8.8000000000000007</c:v>
                </c:pt>
                <c:pt idx="4">
                  <c:v>7.6</c:v>
                </c:pt>
              </c:numCache>
            </c:numRef>
          </c:val>
        </c:ser>
        <c:ser>
          <c:idx val="3"/>
          <c:order val="3"/>
          <c:tx>
            <c:strRef>
              <c:f>Sheet1!$A$5</c:f>
              <c:strCache>
                <c:ptCount val="1"/>
                <c:pt idx="0">
                  <c:v>Falls</c:v>
                </c:pt>
              </c:strCache>
            </c:strRef>
          </c:tx>
          <c:spPr>
            <a:solidFill>
              <a:srgbClr val="9BBB59">
                <a:lumMod val="20000"/>
                <a:lumOff val="80000"/>
              </a:srgbClr>
            </a:solidFill>
            <a:ln>
              <a:noFill/>
            </a:ln>
          </c:spPr>
          <c:invertIfNegative val="0"/>
          <c:dLbls>
            <c:txPr>
              <a:bodyPr/>
              <a:lstStyle/>
              <a:p>
                <a:pPr>
                  <a:defRPr sz="1100">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2010</c:v>
                </c:pt>
                <c:pt idx="1">
                  <c:v>2011</c:v>
                </c:pt>
                <c:pt idx="2">
                  <c:v>2012</c:v>
                </c:pt>
                <c:pt idx="3">
                  <c:v>2013</c:v>
                </c:pt>
                <c:pt idx="4">
                  <c:v>2014</c:v>
                </c:pt>
              </c:strCache>
            </c:strRef>
          </c:cat>
          <c:val>
            <c:numRef>
              <c:f>Sheet1!$B$5:$F$5</c:f>
              <c:numCache>
                <c:formatCode>0.0</c:formatCode>
                <c:ptCount val="5"/>
                <c:pt idx="0">
                  <c:v>7.9</c:v>
                </c:pt>
                <c:pt idx="1">
                  <c:v>7.8</c:v>
                </c:pt>
                <c:pt idx="2">
                  <c:v>7.2</c:v>
                </c:pt>
                <c:pt idx="3">
                  <c:v>7.2</c:v>
                </c:pt>
                <c:pt idx="4">
                  <c:v>7.9</c:v>
                </c:pt>
              </c:numCache>
            </c:numRef>
          </c:val>
        </c:ser>
        <c:ser>
          <c:idx val="4"/>
          <c:order val="4"/>
          <c:tx>
            <c:strRef>
              <c:f>Sheet1!$A$6</c:f>
              <c:strCache>
                <c:ptCount val="1"/>
                <c:pt idx="0">
                  <c:v>Lower Frequency 
HACs</c:v>
                </c:pt>
              </c:strCache>
            </c:strRef>
          </c:tx>
          <c:spPr>
            <a:pattFill prst="pct20">
              <a:fgClr>
                <a:sysClr val="windowText" lastClr="000000"/>
              </a:fgClr>
              <a:bgClr>
                <a:sysClr val="window" lastClr="FFFFFF"/>
              </a:bgClr>
            </a:pattFill>
            <a:ln w="6350" cap="sq">
              <a:noFill/>
            </a:ln>
          </c:spPr>
          <c:invertIfNegative val="0"/>
          <c:dLbls>
            <c:txPr>
              <a:bodyPr/>
              <a:lstStyle/>
              <a:p>
                <a:pPr>
                  <a:defRPr sz="1100">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2010</c:v>
                </c:pt>
                <c:pt idx="1">
                  <c:v>2011</c:v>
                </c:pt>
                <c:pt idx="2">
                  <c:v>2012</c:v>
                </c:pt>
                <c:pt idx="3">
                  <c:v>2013</c:v>
                </c:pt>
                <c:pt idx="4">
                  <c:v>2014</c:v>
                </c:pt>
              </c:strCache>
            </c:strRef>
          </c:cat>
          <c:val>
            <c:numRef>
              <c:f>Sheet1!$B$6:$F$6</c:f>
              <c:numCache>
                <c:formatCode>0.0</c:formatCode>
                <c:ptCount val="5"/>
                <c:pt idx="0">
                  <c:v>8.1</c:v>
                </c:pt>
                <c:pt idx="1">
                  <c:v>7.3</c:v>
                </c:pt>
                <c:pt idx="2">
                  <c:v>7.4</c:v>
                </c:pt>
                <c:pt idx="3">
                  <c:v>6.9</c:v>
                </c:pt>
                <c:pt idx="4">
                  <c:v>6.7</c:v>
                </c:pt>
              </c:numCache>
            </c:numRef>
          </c:val>
        </c:ser>
        <c:ser>
          <c:idx val="5"/>
          <c:order val="5"/>
          <c:tx>
            <c:strRef>
              <c:f>Sheet1!$A$7</c:f>
              <c:strCache>
                <c:ptCount val="1"/>
                <c:pt idx="0">
                  <c:v>All Other HACs</c:v>
                </c:pt>
              </c:strCache>
            </c:strRef>
          </c:tx>
          <c:spPr>
            <a:solidFill>
              <a:sysClr val="window" lastClr="FFFFFF">
                <a:lumMod val="85000"/>
              </a:sysClr>
            </a:solidFill>
          </c:spPr>
          <c:invertIfNegative val="0"/>
          <c:dLbls>
            <c:txPr>
              <a:bodyPr/>
              <a:lstStyle/>
              <a:p>
                <a:pPr>
                  <a:defRPr sz="1400">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2010</c:v>
                </c:pt>
                <c:pt idx="1">
                  <c:v>2011</c:v>
                </c:pt>
                <c:pt idx="2">
                  <c:v>2012</c:v>
                </c:pt>
                <c:pt idx="3">
                  <c:v>2013</c:v>
                </c:pt>
                <c:pt idx="4">
                  <c:v>2014</c:v>
                </c:pt>
              </c:strCache>
            </c:strRef>
          </c:cat>
          <c:val>
            <c:numRef>
              <c:f>Sheet1!$B$7:$F$7</c:f>
              <c:numCache>
                <c:formatCode>0.0</c:formatCode>
                <c:ptCount val="5"/>
                <c:pt idx="0">
                  <c:v>27.3</c:v>
                </c:pt>
                <c:pt idx="1">
                  <c:v>26.7</c:v>
                </c:pt>
                <c:pt idx="2">
                  <c:v>25.7</c:v>
                </c:pt>
                <c:pt idx="3">
                  <c:v>25.1</c:v>
                </c:pt>
                <c:pt idx="4">
                  <c:v>26.6</c:v>
                </c:pt>
              </c:numCache>
            </c:numRef>
          </c:val>
        </c:ser>
        <c:dLbls>
          <c:dLblPos val="ctr"/>
          <c:showLegendKey val="0"/>
          <c:showVal val="1"/>
          <c:showCatName val="0"/>
          <c:showSerName val="0"/>
          <c:showPercent val="0"/>
          <c:showBubbleSize val="0"/>
        </c:dLbls>
        <c:gapWidth val="150"/>
        <c:overlap val="100"/>
        <c:axId val="57450496"/>
        <c:axId val="57452032"/>
      </c:barChart>
      <c:catAx>
        <c:axId val="57450496"/>
        <c:scaling>
          <c:orientation val="minMax"/>
        </c:scaling>
        <c:delete val="0"/>
        <c:axPos val="b"/>
        <c:numFmt formatCode="General" sourceLinked="1"/>
        <c:majorTickMark val="out"/>
        <c:minorTickMark val="none"/>
        <c:tickLblPos val="nextTo"/>
        <c:txPr>
          <a:bodyPr rot="0" vert="horz"/>
          <a:lstStyle/>
          <a:p>
            <a:pPr>
              <a:defRPr sz="1400">
                <a:latin typeface="Calibri" panose="020F0502020204030204" pitchFamily="34" charset="0"/>
              </a:defRPr>
            </a:pPr>
            <a:endParaRPr lang="en-US"/>
          </a:p>
        </c:txPr>
        <c:crossAx val="57452032"/>
        <c:crosses val="autoZero"/>
        <c:auto val="1"/>
        <c:lblAlgn val="ctr"/>
        <c:lblOffset val="100"/>
        <c:noMultiLvlLbl val="0"/>
      </c:catAx>
      <c:valAx>
        <c:axId val="57452032"/>
        <c:scaling>
          <c:orientation val="minMax"/>
          <c:max val="160"/>
          <c:min val="0"/>
        </c:scaling>
        <c:delete val="0"/>
        <c:axPos val="l"/>
        <c:majorGridlines/>
        <c:title>
          <c:tx>
            <c:rich>
              <a:bodyPr rot="-5400000" vert="horz"/>
              <a:lstStyle/>
              <a:p>
                <a:pPr>
                  <a:defRPr sz="1400">
                    <a:latin typeface="Calibri" panose="020F0502020204030204" pitchFamily="34" charset="0"/>
                  </a:defRPr>
                </a:pPr>
                <a:r>
                  <a:rPr lang="en-US" sz="1400" dirty="0" smtClean="0">
                    <a:latin typeface="Calibri" panose="020F0502020204030204" pitchFamily="34" charset="0"/>
                  </a:rPr>
                  <a:t>Rate </a:t>
                </a:r>
                <a:r>
                  <a:rPr lang="en-US" sz="1400" dirty="0" smtClean="0">
                    <a:latin typeface="Calibri" panose="020F0502020204030204" pitchFamily="34" charset="0"/>
                  </a:rPr>
                  <a:t>per 1,000 </a:t>
                </a:r>
                <a:r>
                  <a:rPr lang="en-US" sz="1400" dirty="0" smtClean="0">
                    <a:latin typeface="Calibri" panose="020F0502020204030204" pitchFamily="34" charset="0"/>
                  </a:rPr>
                  <a:t>Discharges</a:t>
                </a:r>
                <a:endParaRPr lang="en-US" sz="1400" dirty="0">
                  <a:latin typeface="Calibri" panose="020F0502020204030204" pitchFamily="34" charset="0"/>
                </a:endParaRPr>
              </a:p>
            </c:rich>
          </c:tx>
          <c:layout>
            <c:manualLayout>
              <c:xMode val="edge"/>
              <c:yMode val="edge"/>
              <c:x val="2.9351365801497035E-3"/>
              <c:y val="0.27993692511409041"/>
            </c:manualLayout>
          </c:layout>
          <c:overlay val="0"/>
        </c:title>
        <c:numFmt formatCode="0" sourceLinked="0"/>
        <c:majorTickMark val="out"/>
        <c:minorTickMark val="none"/>
        <c:tickLblPos val="nextTo"/>
        <c:txPr>
          <a:bodyPr rot="0" vert="horz"/>
          <a:lstStyle/>
          <a:p>
            <a:pPr>
              <a:defRPr sz="1400">
                <a:latin typeface="Calibri" panose="020F0502020204030204" pitchFamily="34" charset="0"/>
              </a:defRPr>
            </a:pPr>
            <a:endParaRPr lang="en-US"/>
          </a:p>
        </c:txPr>
        <c:crossAx val="57450496"/>
        <c:crosses val="autoZero"/>
        <c:crossBetween val="between"/>
        <c:majorUnit val="20"/>
      </c:valAx>
    </c:plotArea>
    <c:legend>
      <c:legendPos val="t"/>
      <c:layout>
        <c:manualLayout>
          <c:xMode val="edge"/>
          <c:yMode val="edge"/>
          <c:x val="0"/>
          <c:y val="0"/>
          <c:w val="0.99925549236900946"/>
          <c:h val="0.15204180558511268"/>
        </c:manualLayout>
      </c:layout>
      <c:overlay val="0"/>
      <c:txPr>
        <a:bodyPr/>
        <a:lstStyle/>
        <a:p>
          <a:pPr>
            <a:defRPr sz="14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538167104111987"/>
          <c:w val="0.78090138038300771"/>
          <c:h val="0.69993537739600731"/>
        </c:manualLayout>
      </c:layout>
      <c:lineChart>
        <c:grouping val="standard"/>
        <c:varyColors val="0"/>
        <c:ser>
          <c:idx val="3"/>
          <c:order val="0"/>
          <c:tx>
            <c:strRef>
              <c:f>'HH Surg Wnd Race'!$A$5</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'HH Surg Wnd Race'!$B$4:$E$4</c:f>
              <c:numCache>
                <c:formatCode>General</c:formatCode>
                <c:ptCount val="4"/>
                <c:pt idx="0">
                  <c:v>2010</c:v>
                </c:pt>
                <c:pt idx="1">
                  <c:v>2011</c:v>
                </c:pt>
                <c:pt idx="2">
                  <c:v>2012</c:v>
                </c:pt>
                <c:pt idx="3">
                  <c:v>2013</c:v>
                </c:pt>
              </c:numCache>
            </c:numRef>
          </c:cat>
          <c:val>
            <c:numRef>
              <c:f>'HH Surg Wnd Race'!$B$5:$E$5</c:f>
              <c:numCache>
                <c:formatCode>0.0</c:formatCode>
                <c:ptCount val="4"/>
                <c:pt idx="0">
                  <c:v>85.97</c:v>
                </c:pt>
                <c:pt idx="1">
                  <c:v>88.16</c:v>
                </c:pt>
                <c:pt idx="2">
                  <c:v>88.8</c:v>
                </c:pt>
                <c:pt idx="3">
                  <c:v>89.3</c:v>
                </c:pt>
              </c:numCache>
            </c:numRef>
          </c:val>
          <c:smooth val="0"/>
        </c:ser>
        <c:ser>
          <c:idx val="0"/>
          <c:order val="1"/>
          <c:tx>
            <c:strRef>
              <c:f>'HH Surg Wnd Race'!$A$6</c:f>
              <c:strCache>
                <c:ptCount val="1"/>
                <c:pt idx="0">
                  <c:v>Black</c:v>
                </c:pt>
              </c:strCache>
            </c:strRef>
          </c:tx>
          <c:spPr>
            <a:ln w="25400">
              <a:solidFill>
                <a:srgbClr val="0072C6"/>
              </a:solidFill>
            </a:ln>
          </c:spPr>
          <c:marker>
            <c:symbol val="square"/>
            <c:size val="7"/>
            <c:spPr>
              <a:solidFill>
                <a:srgbClr val="0072C6"/>
              </a:solidFill>
              <a:ln>
                <a:noFill/>
              </a:ln>
            </c:spPr>
          </c:marker>
          <c:cat>
            <c:numRef>
              <c:f>'HH Surg Wnd Race'!$B$4:$E$4</c:f>
              <c:numCache>
                <c:formatCode>General</c:formatCode>
                <c:ptCount val="4"/>
                <c:pt idx="0">
                  <c:v>2010</c:v>
                </c:pt>
                <c:pt idx="1">
                  <c:v>2011</c:v>
                </c:pt>
                <c:pt idx="2">
                  <c:v>2012</c:v>
                </c:pt>
                <c:pt idx="3">
                  <c:v>2013</c:v>
                </c:pt>
              </c:numCache>
            </c:numRef>
          </c:cat>
          <c:val>
            <c:numRef>
              <c:f>'HH Surg Wnd Race'!$B$6:$E$6</c:f>
              <c:numCache>
                <c:formatCode>0.0</c:formatCode>
                <c:ptCount val="4"/>
                <c:pt idx="0">
                  <c:v>85.64</c:v>
                </c:pt>
                <c:pt idx="1">
                  <c:v>87.18</c:v>
                </c:pt>
                <c:pt idx="2">
                  <c:v>87.65</c:v>
                </c:pt>
                <c:pt idx="3">
                  <c:v>87.79</c:v>
                </c:pt>
              </c:numCache>
            </c:numRef>
          </c:val>
          <c:smooth val="0"/>
        </c:ser>
        <c:ser>
          <c:idx val="2"/>
          <c:order val="2"/>
          <c:tx>
            <c:strRef>
              <c:f>'HH Surg Wnd Race'!$A$7</c:f>
              <c:strCache>
                <c:ptCount val="1"/>
                <c:pt idx="0">
                  <c:v>Asian</c:v>
                </c:pt>
              </c:strCache>
            </c:strRef>
          </c:tx>
          <c:spPr>
            <a:ln w="25400">
              <a:solidFill>
                <a:srgbClr val="AABA0A"/>
              </a:solidFill>
            </a:ln>
          </c:spPr>
          <c:marker>
            <c:symbol val="triangle"/>
            <c:size val="9"/>
            <c:spPr>
              <a:solidFill>
                <a:srgbClr val="AABA0A"/>
              </a:solidFill>
              <a:ln>
                <a:noFill/>
              </a:ln>
            </c:spPr>
          </c:marker>
          <c:cat>
            <c:numRef>
              <c:f>'HH Surg Wnd Race'!$B$4:$E$4</c:f>
              <c:numCache>
                <c:formatCode>General</c:formatCode>
                <c:ptCount val="4"/>
                <c:pt idx="0">
                  <c:v>2010</c:v>
                </c:pt>
                <c:pt idx="1">
                  <c:v>2011</c:v>
                </c:pt>
                <c:pt idx="2">
                  <c:v>2012</c:v>
                </c:pt>
                <c:pt idx="3">
                  <c:v>2013</c:v>
                </c:pt>
              </c:numCache>
            </c:numRef>
          </c:cat>
          <c:val>
            <c:numRef>
              <c:f>'HH Surg Wnd Race'!$B$7:$E$7</c:f>
              <c:numCache>
                <c:formatCode>0.0</c:formatCode>
                <c:ptCount val="4"/>
                <c:pt idx="0">
                  <c:v>86.28</c:v>
                </c:pt>
                <c:pt idx="1">
                  <c:v>88.03</c:v>
                </c:pt>
                <c:pt idx="2">
                  <c:v>87.88</c:v>
                </c:pt>
                <c:pt idx="3">
                  <c:v>88.18</c:v>
                </c:pt>
              </c:numCache>
            </c:numRef>
          </c:val>
          <c:smooth val="0"/>
        </c:ser>
        <c:ser>
          <c:idx val="1"/>
          <c:order val="3"/>
          <c:tx>
            <c:strRef>
              <c:f>'HH Surg Wnd Race'!$A$11</c:f>
              <c:strCache>
                <c:ptCount val="1"/>
                <c:pt idx="0">
                  <c:v>Hispanic</c:v>
                </c:pt>
              </c:strCache>
            </c:strRef>
          </c:tx>
          <c:spPr>
            <a:ln w="34925">
              <a:solidFill>
                <a:srgbClr val="7BA8DF"/>
              </a:solidFill>
            </a:ln>
          </c:spPr>
          <c:marker>
            <c:symbol val="diamond"/>
            <c:size val="9"/>
            <c:spPr>
              <a:solidFill>
                <a:srgbClr val="7BA8DF"/>
              </a:solidFill>
              <a:ln>
                <a:noFill/>
              </a:ln>
            </c:spPr>
          </c:marker>
          <c:cat>
            <c:numRef>
              <c:f>'HH Surg Wnd Race'!$B$4:$E$4</c:f>
              <c:numCache>
                <c:formatCode>General</c:formatCode>
                <c:ptCount val="4"/>
                <c:pt idx="0">
                  <c:v>2010</c:v>
                </c:pt>
                <c:pt idx="1">
                  <c:v>2011</c:v>
                </c:pt>
                <c:pt idx="2">
                  <c:v>2012</c:v>
                </c:pt>
                <c:pt idx="3">
                  <c:v>2013</c:v>
                </c:pt>
              </c:numCache>
            </c:numRef>
          </c:cat>
          <c:val>
            <c:numRef>
              <c:f>'HH Surg Wnd Race'!$B$11:$E$11</c:f>
              <c:numCache>
                <c:formatCode>0.0</c:formatCode>
                <c:ptCount val="4"/>
                <c:pt idx="0">
                  <c:v>85.83</c:v>
                </c:pt>
                <c:pt idx="1">
                  <c:v>86.92</c:v>
                </c:pt>
                <c:pt idx="2">
                  <c:v>87.37</c:v>
                </c:pt>
                <c:pt idx="3">
                  <c:v>87.41</c:v>
                </c:pt>
              </c:numCache>
            </c:numRef>
          </c:val>
          <c:smooth val="0"/>
        </c:ser>
        <c:dLbls>
          <c:showLegendKey val="0"/>
          <c:showVal val="0"/>
          <c:showCatName val="0"/>
          <c:showSerName val="0"/>
          <c:showPercent val="0"/>
          <c:showBubbleSize val="0"/>
        </c:dLbls>
        <c:marker val="1"/>
        <c:smooth val="0"/>
        <c:axId val="163859456"/>
        <c:axId val="163861632"/>
      </c:lineChart>
      <c:catAx>
        <c:axId val="16385945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3861632"/>
        <c:crosses val="autoZero"/>
        <c:auto val="1"/>
        <c:lblAlgn val="ctr"/>
        <c:lblOffset val="100"/>
        <c:noMultiLvlLbl val="0"/>
      </c:catAx>
      <c:valAx>
        <c:axId val="163861632"/>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3859456"/>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72533315309835"/>
          <c:y val="0.16538167104111987"/>
          <c:w val="0.77517893954242856"/>
          <c:h val="0.69993537739600731"/>
        </c:manualLayout>
      </c:layout>
      <c:lineChart>
        <c:grouping val="standard"/>
        <c:varyColors val="0"/>
        <c:ser>
          <c:idx val="3"/>
          <c:order val="0"/>
          <c:tx>
            <c:strRef>
              <c:f>'HH Surg Wnd Age'!$A$5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'HH Surg Wnd Age'!$B$4:$E$4</c:f>
              <c:numCache>
                <c:formatCode>General</c:formatCode>
                <c:ptCount val="4"/>
                <c:pt idx="0">
                  <c:v>2010</c:v>
                </c:pt>
                <c:pt idx="1">
                  <c:v>2011</c:v>
                </c:pt>
                <c:pt idx="2">
                  <c:v>2012</c:v>
                </c:pt>
                <c:pt idx="3">
                  <c:v>2013</c:v>
                </c:pt>
              </c:numCache>
            </c:numRef>
          </c:cat>
          <c:val>
            <c:numRef>
              <c:f>'HH Surg Wnd Age'!$B$5:$E$5</c:f>
              <c:numCache>
                <c:formatCode>0.0</c:formatCode>
                <c:ptCount val="4"/>
                <c:pt idx="0">
                  <c:v>85.92</c:v>
                </c:pt>
                <c:pt idx="1">
                  <c:v>87.99</c:v>
                </c:pt>
                <c:pt idx="2">
                  <c:v>88.57</c:v>
                </c:pt>
                <c:pt idx="3">
                  <c:v>89</c:v>
                </c:pt>
              </c:numCache>
            </c:numRef>
          </c:val>
          <c:smooth val="0"/>
        </c:ser>
        <c:ser>
          <c:idx val="0"/>
          <c:order val="1"/>
          <c:tx>
            <c:strRef>
              <c:f>'HH Surg Wnd Age'!$A$6</c:f>
              <c:strCache>
                <c:ptCount val="1"/>
                <c:pt idx="0">
                  <c:v>0-64</c:v>
                </c:pt>
              </c:strCache>
            </c:strRef>
          </c:tx>
          <c:spPr>
            <a:ln w="25400">
              <a:solidFill>
                <a:srgbClr val="0072C6"/>
              </a:solidFill>
            </a:ln>
          </c:spPr>
          <c:marker>
            <c:symbol val="square"/>
            <c:size val="7"/>
            <c:spPr>
              <a:solidFill>
                <a:srgbClr val="0072C6"/>
              </a:solidFill>
              <a:ln>
                <a:noFill/>
              </a:ln>
            </c:spPr>
          </c:marker>
          <c:cat>
            <c:numRef>
              <c:f>'HH Surg Wnd Age'!$B$4:$E$4</c:f>
              <c:numCache>
                <c:formatCode>General</c:formatCode>
                <c:ptCount val="4"/>
                <c:pt idx="0">
                  <c:v>2010</c:v>
                </c:pt>
                <c:pt idx="1">
                  <c:v>2011</c:v>
                </c:pt>
                <c:pt idx="2">
                  <c:v>2012</c:v>
                </c:pt>
                <c:pt idx="3">
                  <c:v>2013</c:v>
                </c:pt>
              </c:numCache>
            </c:numRef>
          </c:cat>
          <c:val>
            <c:numRef>
              <c:f>'HH Surg Wnd Age'!$B$6:$E$6</c:f>
              <c:numCache>
                <c:formatCode>0.0</c:formatCode>
                <c:ptCount val="4"/>
                <c:pt idx="0">
                  <c:v>82.97</c:v>
                </c:pt>
                <c:pt idx="1">
                  <c:v>84.72</c:v>
                </c:pt>
                <c:pt idx="2">
                  <c:v>85.24</c:v>
                </c:pt>
                <c:pt idx="3">
                  <c:v>85.55</c:v>
                </c:pt>
              </c:numCache>
            </c:numRef>
          </c:val>
          <c:smooth val="0"/>
        </c:ser>
        <c:ser>
          <c:idx val="2"/>
          <c:order val="2"/>
          <c:tx>
            <c:strRef>
              <c:f>'HH Surg Wnd Age'!$A$7</c:f>
              <c:strCache>
                <c:ptCount val="1"/>
                <c:pt idx="0">
                  <c:v>65-74</c:v>
                </c:pt>
              </c:strCache>
            </c:strRef>
          </c:tx>
          <c:spPr>
            <a:ln w="25400">
              <a:solidFill>
                <a:srgbClr val="AABA0A"/>
              </a:solidFill>
            </a:ln>
          </c:spPr>
          <c:marker>
            <c:symbol val="triangle"/>
            <c:size val="9"/>
            <c:spPr>
              <a:solidFill>
                <a:srgbClr val="AABA0A"/>
              </a:solidFill>
              <a:ln>
                <a:noFill/>
              </a:ln>
            </c:spPr>
          </c:marker>
          <c:cat>
            <c:numRef>
              <c:f>'HH Surg Wnd Age'!$B$4:$E$4</c:f>
              <c:numCache>
                <c:formatCode>General</c:formatCode>
                <c:ptCount val="4"/>
                <c:pt idx="0">
                  <c:v>2010</c:v>
                </c:pt>
                <c:pt idx="1">
                  <c:v>2011</c:v>
                </c:pt>
                <c:pt idx="2">
                  <c:v>2012</c:v>
                </c:pt>
                <c:pt idx="3">
                  <c:v>2013</c:v>
                </c:pt>
              </c:numCache>
            </c:numRef>
          </c:cat>
          <c:val>
            <c:numRef>
              <c:f>'HH Surg Wnd Age'!$B$7:$E$7</c:f>
              <c:numCache>
                <c:formatCode>0.0</c:formatCode>
                <c:ptCount val="4"/>
                <c:pt idx="0">
                  <c:v>86.06</c:v>
                </c:pt>
                <c:pt idx="1">
                  <c:v>88.17</c:v>
                </c:pt>
                <c:pt idx="2">
                  <c:v>88.77</c:v>
                </c:pt>
                <c:pt idx="3">
                  <c:v>89.32</c:v>
                </c:pt>
              </c:numCache>
            </c:numRef>
          </c:val>
          <c:smooth val="0"/>
        </c:ser>
        <c:ser>
          <c:idx val="1"/>
          <c:order val="3"/>
          <c:tx>
            <c:strRef>
              <c:f>'HH Surg Wnd Age'!$A$8</c:f>
              <c:strCache>
                <c:ptCount val="1"/>
                <c:pt idx="0">
                  <c:v>75-84</c:v>
                </c:pt>
              </c:strCache>
            </c:strRef>
          </c:tx>
          <c:spPr>
            <a:ln w="34925">
              <a:solidFill>
                <a:srgbClr val="7BA8DF"/>
              </a:solidFill>
            </a:ln>
          </c:spPr>
          <c:marker>
            <c:symbol val="diamond"/>
            <c:size val="9"/>
            <c:spPr>
              <a:solidFill>
                <a:srgbClr val="7BA8DF"/>
              </a:solidFill>
              <a:ln>
                <a:noFill/>
              </a:ln>
            </c:spPr>
          </c:marker>
          <c:cat>
            <c:numRef>
              <c:f>'HH Surg Wnd Age'!$B$4:$E$4</c:f>
              <c:numCache>
                <c:formatCode>General</c:formatCode>
                <c:ptCount val="4"/>
                <c:pt idx="0">
                  <c:v>2010</c:v>
                </c:pt>
                <c:pt idx="1">
                  <c:v>2011</c:v>
                </c:pt>
                <c:pt idx="2">
                  <c:v>2012</c:v>
                </c:pt>
                <c:pt idx="3">
                  <c:v>2013</c:v>
                </c:pt>
              </c:numCache>
            </c:numRef>
          </c:cat>
          <c:val>
            <c:numRef>
              <c:f>'HH Surg Wnd Age'!$B$8:$E$8</c:f>
              <c:numCache>
                <c:formatCode>0.0</c:formatCode>
                <c:ptCount val="4"/>
                <c:pt idx="0">
                  <c:v>86.96</c:v>
                </c:pt>
                <c:pt idx="1">
                  <c:v>89.41</c:v>
                </c:pt>
                <c:pt idx="2">
                  <c:v>90.01</c:v>
                </c:pt>
                <c:pt idx="3">
                  <c:v>90.46</c:v>
                </c:pt>
              </c:numCache>
            </c:numRef>
          </c:val>
          <c:smooth val="0"/>
        </c:ser>
        <c:ser>
          <c:idx val="4"/>
          <c:order val="4"/>
          <c:tx>
            <c:strRef>
              <c:f>'HH Surg Wnd Age'!$A$9</c:f>
              <c:strCache>
                <c:ptCount val="1"/>
                <c:pt idx="0">
                  <c:v>85+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'HH Surg Wnd Age'!$B$4:$E$4</c:f>
              <c:numCache>
                <c:formatCode>General</c:formatCode>
                <c:ptCount val="4"/>
                <c:pt idx="0">
                  <c:v>2010</c:v>
                </c:pt>
                <c:pt idx="1">
                  <c:v>2011</c:v>
                </c:pt>
                <c:pt idx="2">
                  <c:v>2012</c:v>
                </c:pt>
                <c:pt idx="3">
                  <c:v>2013</c:v>
                </c:pt>
              </c:numCache>
            </c:numRef>
          </c:cat>
          <c:val>
            <c:numRef>
              <c:f>'HH Surg Wnd Age'!$B$9:$E$9</c:f>
              <c:numCache>
                <c:formatCode>0.0</c:formatCode>
                <c:ptCount val="4"/>
                <c:pt idx="0">
                  <c:v>88.19</c:v>
                </c:pt>
                <c:pt idx="1">
                  <c:v>90.43</c:v>
                </c:pt>
                <c:pt idx="2">
                  <c:v>91.19</c:v>
                </c:pt>
                <c:pt idx="3">
                  <c:v>91.68</c:v>
                </c:pt>
              </c:numCache>
            </c:numRef>
          </c:val>
          <c:smooth val="0"/>
        </c:ser>
        <c:dLbls>
          <c:showLegendKey val="0"/>
          <c:showVal val="0"/>
          <c:showCatName val="0"/>
          <c:showSerName val="0"/>
          <c:showPercent val="0"/>
          <c:showBubbleSize val="0"/>
        </c:dLbls>
        <c:marker val="1"/>
        <c:smooth val="0"/>
        <c:axId val="165700352"/>
        <c:axId val="165702272"/>
      </c:lineChart>
      <c:catAx>
        <c:axId val="1657003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5702272"/>
        <c:crosses val="autoZero"/>
        <c:auto val="1"/>
        <c:lblAlgn val="ctr"/>
        <c:lblOffset val="100"/>
        <c:noMultiLvlLbl val="0"/>
      </c:catAx>
      <c:valAx>
        <c:axId val="165702272"/>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77707190010339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5700352"/>
        <c:crosses val="autoZero"/>
        <c:crossBetween val="between"/>
        <c:majorUnit val="5"/>
      </c:valAx>
    </c:plotArea>
    <c:legend>
      <c:legendPos val="t"/>
      <c:layout>
        <c:manualLayout>
          <c:xMode val="edge"/>
          <c:yMode val="edge"/>
          <c:x val="8.8446583066005641E-2"/>
          <c:y val="0"/>
          <c:w val="0.8307849713230292"/>
          <c:h val="0.1297410621967708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0225017011762414"/>
        </c:manualLayout>
      </c:layout>
      <c:lineChart>
        <c:grouping val="standard"/>
        <c:varyColors val="0"/>
        <c:ser>
          <c:idx val="3"/>
          <c:order val="0"/>
          <c:tx>
            <c:strRef>
              <c:f>'HH Oral Race Nation'!$A$5</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'HH Oral Race Nation'!$B$4:$E$4</c:f>
              <c:numCache>
                <c:formatCode>General</c:formatCode>
                <c:ptCount val="4"/>
                <c:pt idx="0">
                  <c:v>2010</c:v>
                </c:pt>
                <c:pt idx="1">
                  <c:v>2011</c:v>
                </c:pt>
                <c:pt idx="2">
                  <c:v>2012</c:v>
                </c:pt>
                <c:pt idx="3">
                  <c:v>2013</c:v>
                </c:pt>
              </c:numCache>
            </c:numRef>
          </c:cat>
          <c:val>
            <c:numRef>
              <c:f>'HH Oral Race Nation'!$B$5:$E$5</c:f>
              <c:numCache>
                <c:formatCode>0.0</c:formatCode>
                <c:ptCount val="4"/>
                <c:pt idx="0">
                  <c:v>46.87</c:v>
                </c:pt>
                <c:pt idx="1">
                  <c:v>48.37</c:v>
                </c:pt>
                <c:pt idx="2">
                  <c:v>50.87</c:v>
                </c:pt>
                <c:pt idx="3">
                  <c:v>52.6</c:v>
                </c:pt>
              </c:numCache>
            </c:numRef>
          </c:val>
          <c:smooth val="0"/>
        </c:ser>
        <c:ser>
          <c:idx val="0"/>
          <c:order val="1"/>
          <c:tx>
            <c:strRef>
              <c:f>'HH Oral Race Nation'!$A$6</c:f>
              <c:strCache>
                <c:ptCount val="1"/>
                <c:pt idx="0">
                  <c:v>Black</c:v>
                </c:pt>
              </c:strCache>
            </c:strRef>
          </c:tx>
          <c:spPr>
            <a:ln w="25400">
              <a:solidFill>
                <a:srgbClr val="0072C6"/>
              </a:solidFill>
            </a:ln>
          </c:spPr>
          <c:marker>
            <c:symbol val="square"/>
            <c:size val="7"/>
            <c:spPr>
              <a:solidFill>
                <a:srgbClr val="0072C6"/>
              </a:solidFill>
              <a:ln>
                <a:noFill/>
              </a:ln>
            </c:spPr>
          </c:marker>
          <c:cat>
            <c:numRef>
              <c:f>'HH Oral Race Nation'!$B$4:$E$4</c:f>
              <c:numCache>
                <c:formatCode>General</c:formatCode>
                <c:ptCount val="4"/>
                <c:pt idx="0">
                  <c:v>2010</c:v>
                </c:pt>
                <c:pt idx="1">
                  <c:v>2011</c:v>
                </c:pt>
                <c:pt idx="2">
                  <c:v>2012</c:v>
                </c:pt>
                <c:pt idx="3">
                  <c:v>2013</c:v>
                </c:pt>
              </c:numCache>
            </c:numRef>
          </c:cat>
          <c:val>
            <c:numRef>
              <c:f>'HH Oral Race Nation'!$B$6:$E$6</c:f>
              <c:numCache>
                <c:formatCode>0.0</c:formatCode>
                <c:ptCount val="4"/>
                <c:pt idx="0">
                  <c:v>48.38</c:v>
                </c:pt>
                <c:pt idx="1">
                  <c:v>49.25</c:v>
                </c:pt>
                <c:pt idx="2">
                  <c:v>51.02</c:v>
                </c:pt>
                <c:pt idx="3">
                  <c:v>52.52</c:v>
                </c:pt>
              </c:numCache>
            </c:numRef>
          </c:val>
          <c:smooth val="0"/>
        </c:ser>
        <c:ser>
          <c:idx val="2"/>
          <c:order val="2"/>
          <c:tx>
            <c:strRef>
              <c:f>'HH Oral Race Nation'!$A$7</c:f>
              <c:strCache>
                <c:ptCount val="1"/>
                <c:pt idx="0">
                  <c:v>Asian</c:v>
                </c:pt>
              </c:strCache>
            </c:strRef>
          </c:tx>
          <c:spPr>
            <a:ln w="25400">
              <a:solidFill>
                <a:srgbClr val="AABA0A"/>
              </a:solidFill>
            </a:ln>
          </c:spPr>
          <c:marker>
            <c:symbol val="triangle"/>
            <c:size val="9"/>
            <c:spPr>
              <a:solidFill>
                <a:srgbClr val="AABA0A"/>
              </a:solidFill>
              <a:ln>
                <a:noFill/>
              </a:ln>
            </c:spPr>
          </c:marker>
          <c:cat>
            <c:numRef>
              <c:f>'HH Oral Race Nation'!$B$4:$E$4</c:f>
              <c:numCache>
                <c:formatCode>General</c:formatCode>
                <c:ptCount val="4"/>
                <c:pt idx="0">
                  <c:v>2010</c:v>
                </c:pt>
                <c:pt idx="1">
                  <c:v>2011</c:v>
                </c:pt>
                <c:pt idx="2">
                  <c:v>2012</c:v>
                </c:pt>
                <c:pt idx="3">
                  <c:v>2013</c:v>
                </c:pt>
              </c:numCache>
            </c:numRef>
          </c:cat>
          <c:val>
            <c:numRef>
              <c:f>'HH Oral Race Nation'!$B$7:$E$7</c:f>
              <c:numCache>
                <c:formatCode>0.0</c:formatCode>
                <c:ptCount val="4"/>
                <c:pt idx="0">
                  <c:v>44.9</c:v>
                </c:pt>
                <c:pt idx="1">
                  <c:v>45.05</c:v>
                </c:pt>
                <c:pt idx="2">
                  <c:v>45.83</c:v>
                </c:pt>
                <c:pt idx="3">
                  <c:v>47.41</c:v>
                </c:pt>
              </c:numCache>
            </c:numRef>
          </c:val>
          <c:smooth val="0"/>
        </c:ser>
        <c:ser>
          <c:idx val="1"/>
          <c:order val="3"/>
          <c:tx>
            <c:strRef>
              <c:f>'HH Oral Race Nation'!$A$11</c:f>
              <c:strCache>
                <c:ptCount val="1"/>
                <c:pt idx="0">
                  <c:v>Hispanic</c:v>
                </c:pt>
              </c:strCache>
            </c:strRef>
          </c:tx>
          <c:spPr>
            <a:ln w="34925">
              <a:solidFill>
                <a:srgbClr val="7BA8DF"/>
              </a:solidFill>
            </a:ln>
          </c:spPr>
          <c:marker>
            <c:symbol val="diamond"/>
            <c:size val="9"/>
            <c:spPr>
              <a:solidFill>
                <a:srgbClr val="7BA8DF"/>
              </a:solidFill>
              <a:ln>
                <a:noFill/>
              </a:ln>
            </c:spPr>
          </c:marker>
          <c:cat>
            <c:numRef>
              <c:f>'HH Oral Race Nation'!$B$4:$E$4</c:f>
              <c:numCache>
                <c:formatCode>General</c:formatCode>
                <c:ptCount val="4"/>
                <c:pt idx="0">
                  <c:v>2010</c:v>
                </c:pt>
                <c:pt idx="1">
                  <c:v>2011</c:v>
                </c:pt>
                <c:pt idx="2">
                  <c:v>2012</c:v>
                </c:pt>
                <c:pt idx="3">
                  <c:v>2013</c:v>
                </c:pt>
              </c:numCache>
            </c:numRef>
          </c:cat>
          <c:val>
            <c:numRef>
              <c:f>'HH Oral Race Nation'!$B$11:$E$11</c:f>
              <c:numCache>
                <c:formatCode>0.00</c:formatCode>
                <c:ptCount val="4"/>
                <c:pt idx="0" formatCode="0.0">
                  <c:v>37.42</c:v>
                </c:pt>
                <c:pt idx="1">
                  <c:v>36.76</c:v>
                </c:pt>
                <c:pt idx="2">
                  <c:v>39.15</c:v>
                </c:pt>
                <c:pt idx="3">
                  <c:v>40</c:v>
                </c:pt>
              </c:numCache>
            </c:numRef>
          </c:val>
          <c:smooth val="0"/>
        </c:ser>
        <c:dLbls>
          <c:showLegendKey val="0"/>
          <c:showVal val="0"/>
          <c:showCatName val="0"/>
          <c:showSerName val="0"/>
          <c:showPercent val="0"/>
          <c:showBubbleSize val="0"/>
        </c:dLbls>
        <c:marker val="1"/>
        <c:smooth val="0"/>
        <c:axId val="165634816"/>
        <c:axId val="165636736"/>
      </c:lineChart>
      <c:catAx>
        <c:axId val="1656348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5636736"/>
        <c:crosses val="autoZero"/>
        <c:auto val="1"/>
        <c:lblAlgn val="ctr"/>
        <c:lblOffset val="100"/>
        <c:noMultiLvlLbl val="0"/>
      </c:catAx>
      <c:valAx>
        <c:axId val="165636736"/>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06775541946146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5634816"/>
        <c:crosses val="autoZero"/>
        <c:crossBetween val="between"/>
        <c:majorUnit val="20"/>
      </c:valAx>
    </c:plotArea>
    <c:legend>
      <c:legendPos val="t"/>
      <c:layout>
        <c:manualLayout>
          <c:xMode val="edge"/>
          <c:yMode val="edge"/>
          <c:x val="8.19954797317002E-3"/>
          <c:y val="1.4838874307378246E-2"/>
          <c:w val="0.99127867697093419"/>
          <c:h val="9.207956644308348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0225017011762414"/>
        </c:manualLayout>
      </c:layout>
      <c:lineChart>
        <c:grouping val="standard"/>
        <c:varyColors val="0"/>
        <c:ser>
          <c:idx val="3"/>
          <c:order val="0"/>
          <c:tx>
            <c:strRef>
              <c:f>'HH Oral Age Nation '!$A$5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'HH Oral Age Nation '!$B$4:$E$4</c:f>
              <c:numCache>
                <c:formatCode>General</c:formatCode>
                <c:ptCount val="4"/>
                <c:pt idx="0">
                  <c:v>2010</c:v>
                </c:pt>
                <c:pt idx="1">
                  <c:v>2011</c:v>
                </c:pt>
                <c:pt idx="2">
                  <c:v>2012</c:v>
                </c:pt>
                <c:pt idx="3">
                  <c:v>2013</c:v>
                </c:pt>
              </c:numCache>
            </c:numRef>
          </c:cat>
          <c:val>
            <c:numRef>
              <c:f>'HH Oral Age Nation '!$B$5:$E$5</c:f>
              <c:numCache>
                <c:formatCode>0.0</c:formatCode>
                <c:ptCount val="4"/>
                <c:pt idx="0">
                  <c:v>46.15</c:v>
                </c:pt>
                <c:pt idx="1">
                  <c:v>47.31</c:v>
                </c:pt>
                <c:pt idx="2">
                  <c:v>49.68</c:v>
                </c:pt>
                <c:pt idx="3">
                  <c:v>51.34</c:v>
                </c:pt>
              </c:numCache>
            </c:numRef>
          </c:val>
          <c:smooth val="0"/>
        </c:ser>
        <c:ser>
          <c:idx val="0"/>
          <c:order val="1"/>
          <c:tx>
            <c:strRef>
              <c:f>'HH Oral Age Nation '!$A$6</c:f>
              <c:strCache>
                <c:ptCount val="1"/>
                <c:pt idx="0">
                  <c:v>0-64</c:v>
                </c:pt>
              </c:strCache>
            </c:strRef>
          </c:tx>
          <c:spPr>
            <a:ln w="25400">
              <a:solidFill>
                <a:srgbClr val="0072C6"/>
              </a:solidFill>
            </a:ln>
          </c:spPr>
          <c:marker>
            <c:symbol val="square"/>
            <c:size val="7"/>
            <c:spPr>
              <a:solidFill>
                <a:srgbClr val="0072C6"/>
              </a:solidFill>
              <a:ln>
                <a:noFill/>
              </a:ln>
            </c:spPr>
          </c:marker>
          <c:cat>
            <c:numRef>
              <c:f>'HH Oral Age Nation '!$B$4:$E$4</c:f>
              <c:numCache>
                <c:formatCode>General</c:formatCode>
                <c:ptCount val="4"/>
                <c:pt idx="0">
                  <c:v>2010</c:v>
                </c:pt>
                <c:pt idx="1">
                  <c:v>2011</c:v>
                </c:pt>
                <c:pt idx="2">
                  <c:v>2012</c:v>
                </c:pt>
                <c:pt idx="3">
                  <c:v>2013</c:v>
                </c:pt>
              </c:numCache>
            </c:numRef>
          </c:cat>
          <c:val>
            <c:numRef>
              <c:f>'HH Oral Age Nation '!$B$6:$E$6</c:f>
              <c:numCache>
                <c:formatCode>0.0</c:formatCode>
                <c:ptCount val="4"/>
                <c:pt idx="0">
                  <c:v>51.47</c:v>
                </c:pt>
                <c:pt idx="1">
                  <c:v>53.14</c:v>
                </c:pt>
                <c:pt idx="2">
                  <c:v>55.74</c:v>
                </c:pt>
                <c:pt idx="3">
                  <c:v>57.7</c:v>
                </c:pt>
              </c:numCache>
            </c:numRef>
          </c:val>
          <c:smooth val="0"/>
        </c:ser>
        <c:ser>
          <c:idx val="2"/>
          <c:order val="2"/>
          <c:tx>
            <c:strRef>
              <c:f>'HH Oral Age Nation '!$A$7</c:f>
              <c:strCache>
                <c:ptCount val="1"/>
                <c:pt idx="0">
                  <c:v>65-74</c:v>
                </c:pt>
              </c:strCache>
            </c:strRef>
          </c:tx>
          <c:spPr>
            <a:ln w="25400">
              <a:solidFill>
                <a:srgbClr val="AABA0A"/>
              </a:solidFill>
            </a:ln>
          </c:spPr>
          <c:marker>
            <c:symbol val="triangle"/>
            <c:size val="9"/>
            <c:spPr>
              <a:solidFill>
                <a:srgbClr val="AABA0A"/>
              </a:solidFill>
              <a:ln>
                <a:noFill/>
              </a:ln>
            </c:spPr>
          </c:marker>
          <c:cat>
            <c:numRef>
              <c:f>'HH Oral Age Nation '!$B$4:$E$4</c:f>
              <c:numCache>
                <c:formatCode>General</c:formatCode>
                <c:ptCount val="4"/>
                <c:pt idx="0">
                  <c:v>2010</c:v>
                </c:pt>
                <c:pt idx="1">
                  <c:v>2011</c:v>
                </c:pt>
                <c:pt idx="2">
                  <c:v>2012</c:v>
                </c:pt>
                <c:pt idx="3">
                  <c:v>2013</c:v>
                </c:pt>
              </c:numCache>
            </c:numRef>
          </c:cat>
          <c:val>
            <c:numRef>
              <c:f>'HH Oral Age Nation '!$B$7:$E$7</c:f>
              <c:numCache>
                <c:formatCode>0.0</c:formatCode>
                <c:ptCount val="4"/>
                <c:pt idx="0">
                  <c:v>56.46</c:v>
                </c:pt>
                <c:pt idx="1">
                  <c:v>57.28</c:v>
                </c:pt>
                <c:pt idx="2">
                  <c:v>59.88</c:v>
                </c:pt>
                <c:pt idx="3">
                  <c:v>61.97</c:v>
                </c:pt>
              </c:numCache>
            </c:numRef>
          </c:val>
          <c:smooth val="0"/>
        </c:ser>
        <c:ser>
          <c:idx val="1"/>
          <c:order val="3"/>
          <c:tx>
            <c:strRef>
              <c:f>'HH Oral Age Nation '!$A$8</c:f>
              <c:strCache>
                <c:ptCount val="1"/>
                <c:pt idx="0">
                  <c:v>75-84</c:v>
                </c:pt>
              </c:strCache>
            </c:strRef>
          </c:tx>
          <c:spPr>
            <a:ln w="34925">
              <a:solidFill>
                <a:srgbClr val="7BA8DF"/>
              </a:solidFill>
            </a:ln>
          </c:spPr>
          <c:marker>
            <c:symbol val="diamond"/>
            <c:size val="9"/>
            <c:spPr>
              <a:solidFill>
                <a:srgbClr val="7BA8DF"/>
              </a:solidFill>
              <a:ln>
                <a:noFill/>
              </a:ln>
            </c:spPr>
          </c:marker>
          <c:cat>
            <c:numRef>
              <c:f>'HH Oral Age Nation '!$B$4:$E$4</c:f>
              <c:numCache>
                <c:formatCode>General</c:formatCode>
                <c:ptCount val="4"/>
                <c:pt idx="0">
                  <c:v>2010</c:v>
                </c:pt>
                <c:pt idx="1">
                  <c:v>2011</c:v>
                </c:pt>
                <c:pt idx="2">
                  <c:v>2012</c:v>
                </c:pt>
                <c:pt idx="3">
                  <c:v>2013</c:v>
                </c:pt>
              </c:numCache>
            </c:numRef>
          </c:cat>
          <c:val>
            <c:numRef>
              <c:f>'HH Oral Age Nation '!$B$8:$E$8</c:f>
              <c:numCache>
                <c:formatCode>0.0</c:formatCode>
                <c:ptCount val="4"/>
                <c:pt idx="0">
                  <c:v>47.41</c:v>
                </c:pt>
                <c:pt idx="1">
                  <c:v>48.42</c:v>
                </c:pt>
                <c:pt idx="2">
                  <c:v>50.71</c:v>
                </c:pt>
                <c:pt idx="3">
                  <c:v>52.21</c:v>
                </c:pt>
              </c:numCache>
            </c:numRef>
          </c:val>
          <c:smooth val="0"/>
        </c:ser>
        <c:ser>
          <c:idx val="4"/>
          <c:order val="4"/>
          <c:tx>
            <c:strRef>
              <c:f>'HH Oral Age Nation '!$A$9</c:f>
              <c:strCache>
                <c:ptCount val="1"/>
                <c:pt idx="0">
                  <c:v>85+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'HH Oral Age Nation '!$B$4:$E$4</c:f>
              <c:numCache>
                <c:formatCode>General</c:formatCode>
                <c:ptCount val="4"/>
                <c:pt idx="0">
                  <c:v>2010</c:v>
                </c:pt>
                <c:pt idx="1">
                  <c:v>2011</c:v>
                </c:pt>
                <c:pt idx="2">
                  <c:v>2012</c:v>
                </c:pt>
                <c:pt idx="3">
                  <c:v>2013</c:v>
                </c:pt>
              </c:numCache>
            </c:numRef>
          </c:cat>
          <c:val>
            <c:numRef>
              <c:f>'HH Oral Age Nation '!$B$9:$E$9</c:f>
              <c:numCache>
                <c:formatCode>0.0</c:formatCode>
                <c:ptCount val="4"/>
                <c:pt idx="0">
                  <c:v>35.94</c:v>
                </c:pt>
                <c:pt idx="1">
                  <c:v>36.950000000000003</c:v>
                </c:pt>
                <c:pt idx="2">
                  <c:v>38.729999999999997</c:v>
                </c:pt>
                <c:pt idx="3">
                  <c:v>39.840000000000003</c:v>
                </c:pt>
              </c:numCache>
            </c:numRef>
          </c:val>
          <c:smooth val="0"/>
        </c:ser>
        <c:dLbls>
          <c:showLegendKey val="0"/>
          <c:showVal val="0"/>
          <c:showCatName val="0"/>
          <c:showSerName val="0"/>
          <c:showPercent val="0"/>
          <c:showBubbleSize val="0"/>
        </c:dLbls>
        <c:marker val="1"/>
        <c:smooth val="0"/>
        <c:axId val="166807040"/>
        <c:axId val="166808960"/>
      </c:lineChart>
      <c:catAx>
        <c:axId val="1668070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6808960"/>
        <c:crosses val="autoZero"/>
        <c:auto val="1"/>
        <c:lblAlgn val="ctr"/>
        <c:lblOffset val="100"/>
        <c:noMultiLvlLbl val="0"/>
      </c:catAx>
      <c:valAx>
        <c:axId val="16680896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306775541946146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6807040"/>
        <c:crosses val="autoZero"/>
        <c:crossBetween val="between"/>
        <c:majorUnit val="20"/>
      </c:valAx>
    </c:plotArea>
    <c:legend>
      <c:legendPos val="t"/>
      <c:layout>
        <c:manualLayout>
          <c:xMode val="edge"/>
          <c:yMode val="edge"/>
          <c:x val="0.12857003985612908"/>
          <c:y val="1.1675185338674747E-3"/>
          <c:w val="0.75979731700204156"/>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21891707980947E-2"/>
          <c:y val="0.24371488286186449"/>
          <c:w val="0.86959730728103435"/>
          <c:h val="0.58138769585619976"/>
        </c:manualLayout>
      </c:layout>
      <c:barChart>
        <c:barDir val="col"/>
        <c:grouping val="clustered"/>
        <c:varyColors val="0"/>
        <c:ser>
          <c:idx val="0"/>
          <c:order val="0"/>
          <c:tx>
            <c:strRef>
              <c:f>Sheet1!$B$11</c:f>
              <c:strCache>
                <c:ptCount val="1"/>
                <c:pt idx="0">
                  <c:v>Occurred Daily/Weekly</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Sheet1!$A$12:$A$22</c:f>
              <c:strCache>
                <c:ptCount val="10"/>
                <c:pt idx="1">
                  <c:v>A pharmacy contacted 
our office to clarify or 
correct a prescription</c:v>
                </c:pt>
                <c:pt idx="3">
                  <c:v>A patient was unable 
to get an appointment 
within 48 hours for an 
acute/serious problem</c:v>
                </c:pt>
                <c:pt idx="5">
                  <c:v>A patient's medication 
list was not updated 
during his or her visit</c:v>
                </c:pt>
                <c:pt idx="7">
                  <c:v>The results from a lab 
or imaging test were not 
available when needed</c:v>
                </c:pt>
                <c:pt idx="9">
                  <c:v>A patient's chart/medical
record was not available 
when needed</c:v>
                </c:pt>
              </c:strCache>
            </c:strRef>
          </c:cat>
          <c:val>
            <c:numRef>
              <c:f>Sheet1!$B$12:$B$22</c:f>
              <c:numCache>
                <c:formatCode>0.0%</c:formatCode>
                <c:ptCount val="11"/>
                <c:pt idx="1">
                  <c:v>0.28999999999999998</c:v>
                </c:pt>
                <c:pt idx="3">
                  <c:v>0.14000000000000001</c:v>
                </c:pt>
                <c:pt idx="5">
                  <c:v>0.11</c:v>
                </c:pt>
                <c:pt idx="7">
                  <c:v>0.09</c:v>
                </c:pt>
                <c:pt idx="9">
                  <c:v>0.06</c:v>
                </c:pt>
              </c:numCache>
            </c:numRef>
          </c:val>
        </c:ser>
        <c:ser>
          <c:idx val="1"/>
          <c:order val="1"/>
          <c:tx>
            <c:strRef>
              <c:f>Sheet1!$C$11</c:f>
              <c:strCache>
                <c:ptCount val="1"/>
                <c:pt idx="0">
                  <c:v>Occurred Monthly</c:v>
                </c:pt>
              </c:strCache>
            </c:strRef>
          </c:tx>
          <c:spPr>
            <a:solidFill>
              <a:srgbClr val="AABA0A"/>
            </a:solidFill>
          </c:spPr>
          <c:invertIfNegative val="0"/>
          <c:cat>
            <c:strRef>
              <c:f>Sheet1!$A$12:$A$22</c:f>
              <c:strCache>
                <c:ptCount val="10"/>
                <c:pt idx="1">
                  <c:v>A pharmacy contacted 
our office to clarify or 
correct a prescription</c:v>
                </c:pt>
                <c:pt idx="3">
                  <c:v>A patient was unable 
to get an appointment 
within 48 hours for an 
acute/serious problem</c:v>
                </c:pt>
                <c:pt idx="5">
                  <c:v>A patient's medication 
list was not updated 
during his or her visit</c:v>
                </c:pt>
                <c:pt idx="7">
                  <c:v>The results from a lab 
or imaging test were not 
available when needed</c:v>
                </c:pt>
                <c:pt idx="9">
                  <c:v>A patient's chart/medical
record was not available 
when needed</c:v>
                </c:pt>
              </c:strCache>
            </c:strRef>
          </c:cat>
          <c:val>
            <c:numRef>
              <c:f>Sheet1!$C$12:$C$22</c:f>
              <c:numCache>
                <c:formatCode>0.0%</c:formatCode>
                <c:ptCount val="11"/>
                <c:pt idx="1">
                  <c:v>0.12</c:v>
                </c:pt>
                <c:pt idx="3">
                  <c:v>0.05</c:v>
                </c:pt>
                <c:pt idx="5">
                  <c:v>0.08</c:v>
                </c:pt>
                <c:pt idx="7">
                  <c:v>0.1</c:v>
                </c:pt>
                <c:pt idx="9">
                  <c:v>0.04</c:v>
                </c:pt>
              </c:numCache>
            </c:numRef>
          </c:val>
        </c:ser>
        <c:ser>
          <c:idx val="2"/>
          <c:order val="2"/>
          <c:tx>
            <c:strRef>
              <c:f>Sheet1!$D$11</c:f>
              <c:strCache>
                <c:ptCount val="1"/>
                <c:pt idx="0">
                  <c:v>Occurred Not at All to Several Times Over the Past Year</c:v>
                </c:pt>
              </c:strCache>
            </c:strRef>
          </c:tx>
          <c:spPr>
            <a:solidFill>
              <a:sysClr val="window" lastClr="FFFFFF"/>
            </a:solidFill>
            <a:ln>
              <a:solidFill>
                <a:sysClr val="windowText" lastClr="000000"/>
              </a:solidFill>
            </a:ln>
          </c:spPr>
          <c:invertIfNegative val="0"/>
          <c:cat>
            <c:strRef>
              <c:f>Sheet1!$A$12:$A$22</c:f>
              <c:strCache>
                <c:ptCount val="10"/>
                <c:pt idx="1">
                  <c:v>A pharmacy contacted 
our office to clarify or 
correct a prescription</c:v>
                </c:pt>
                <c:pt idx="3">
                  <c:v>A patient was unable 
to get an appointment 
within 48 hours for an 
acute/serious problem</c:v>
                </c:pt>
                <c:pt idx="5">
                  <c:v>A patient's medication 
list was not updated 
during his or her visit</c:v>
                </c:pt>
                <c:pt idx="7">
                  <c:v>The results from a lab 
or imaging test were not 
available when needed</c:v>
                </c:pt>
                <c:pt idx="9">
                  <c:v>A patient's chart/medical
record was not available 
when needed</c:v>
                </c:pt>
              </c:strCache>
            </c:strRef>
          </c:cat>
          <c:val>
            <c:numRef>
              <c:f>Sheet1!$D$12:$D$22</c:f>
              <c:numCache>
                <c:formatCode>0.0%</c:formatCode>
                <c:ptCount val="11"/>
                <c:pt idx="1">
                  <c:v>0.59</c:v>
                </c:pt>
                <c:pt idx="3">
                  <c:v>0.8</c:v>
                </c:pt>
                <c:pt idx="5">
                  <c:v>0.81</c:v>
                </c:pt>
                <c:pt idx="7">
                  <c:v>0.8</c:v>
                </c:pt>
                <c:pt idx="9">
                  <c:v>0.89</c:v>
                </c:pt>
              </c:numCache>
            </c:numRef>
          </c:val>
        </c:ser>
        <c:dLbls>
          <c:showLegendKey val="0"/>
          <c:showVal val="0"/>
          <c:showCatName val="0"/>
          <c:showSerName val="0"/>
          <c:showPercent val="0"/>
          <c:showBubbleSize val="0"/>
        </c:dLbls>
        <c:gapWidth val="0"/>
        <c:axId val="164553856"/>
        <c:axId val="164555392"/>
      </c:barChart>
      <c:catAx>
        <c:axId val="164553856"/>
        <c:scaling>
          <c:orientation val="minMax"/>
        </c:scaling>
        <c:delete val="0"/>
        <c:axPos val="b"/>
        <c:minorGridlines>
          <c:spPr>
            <a:ln>
              <a:noFill/>
            </a:ln>
          </c:spPr>
        </c:minorGridlines>
        <c:majorTickMark val="out"/>
        <c:minorTickMark val="none"/>
        <c:tickLblPos val="nextTo"/>
        <c:txPr>
          <a:bodyPr rot="0"/>
          <a:lstStyle/>
          <a:p>
            <a:pPr>
              <a:defRPr sz="1000" b="0">
                <a:solidFill>
                  <a:schemeClr val="tx1"/>
                </a:solidFill>
                <a:latin typeface="Calibri" panose="020F0502020204030204" pitchFamily="34" charset="0"/>
              </a:defRPr>
            </a:pPr>
            <a:endParaRPr lang="en-US"/>
          </a:p>
        </c:txPr>
        <c:crossAx val="164555392"/>
        <c:crosses val="autoZero"/>
        <c:auto val="1"/>
        <c:lblAlgn val="ctr"/>
        <c:lblOffset val="100"/>
        <c:tickMarkSkip val="1"/>
        <c:noMultiLvlLbl val="0"/>
      </c:catAx>
      <c:valAx>
        <c:axId val="164555392"/>
        <c:scaling>
          <c:orientation val="minMax"/>
          <c:max val="1"/>
          <c:min val="0"/>
        </c:scaling>
        <c:delete val="0"/>
        <c:axPos val="l"/>
        <c:majorGridlines/>
        <c:numFmt formatCode="0%" sourceLinked="0"/>
        <c:majorTickMark val="out"/>
        <c:minorTickMark val="none"/>
        <c:tickLblPos val="nextTo"/>
        <c:txPr>
          <a:bodyPr/>
          <a:lstStyle/>
          <a:p>
            <a:pPr>
              <a:defRPr sz="1600">
                <a:latin typeface="Calibri" panose="020F0502020204030204" pitchFamily="34" charset="0"/>
              </a:defRPr>
            </a:pPr>
            <a:endParaRPr lang="en-US"/>
          </a:p>
        </c:txPr>
        <c:crossAx val="164553856"/>
        <c:crosses val="autoZero"/>
        <c:crossBetween val="between"/>
        <c:majorUnit val="0.2"/>
      </c:valAx>
    </c:plotArea>
    <c:legend>
      <c:legendPos val="t"/>
      <c:layout>
        <c:manualLayout>
          <c:xMode val="edge"/>
          <c:yMode val="edge"/>
          <c:x val="0"/>
          <c:y val="1.8517060367454078E-3"/>
          <c:w val="0.99912474482356384"/>
          <c:h val="0.1970499173714396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3045105472927"/>
          <c:y val="0.12602969767667929"/>
          <c:w val="0.81826066880528825"/>
          <c:h val="0.70225017011762414"/>
        </c:manualLayout>
      </c:layout>
      <c:lineChart>
        <c:grouping val="standard"/>
        <c:varyColors val="0"/>
        <c:ser>
          <c:idx val="3"/>
          <c:order val="0"/>
          <c:tx>
            <c:strRef>
              <c:f>InappMeds_sex!$B$5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InappMeds_sex!$A$6:$A$16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InappMeds_sex!$B$6:$B$16</c:f>
              <c:numCache>
                <c:formatCode>0.0</c:formatCode>
                <c:ptCount val="11"/>
                <c:pt idx="0">
                  <c:v>18.467099999999999</c:v>
                </c:pt>
                <c:pt idx="1">
                  <c:v>16.702000000000002</c:v>
                </c:pt>
                <c:pt idx="2">
                  <c:v>17.664200000000001</c:v>
                </c:pt>
                <c:pt idx="3">
                  <c:v>15.786799999999999</c:v>
                </c:pt>
                <c:pt idx="4">
                  <c:v>15.418799999999999</c:v>
                </c:pt>
                <c:pt idx="5" formatCode="0.00">
                  <c:v>13.2204</c:v>
                </c:pt>
                <c:pt idx="6" formatCode="0.00">
                  <c:v>13.389699999999999</c:v>
                </c:pt>
                <c:pt idx="7" formatCode="0.00">
                  <c:v>13.8606</c:v>
                </c:pt>
                <c:pt idx="8" formatCode="0.00">
                  <c:v>12.8073</c:v>
                </c:pt>
                <c:pt idx="9" formatCode="0.00">
                  <c:v>12.524100000000001</c:v>
                </c:pt>
                <c:pt idx="10">
                  <c:v>11.354699999999999</c:v>
                </c:pt>
              </c:numCache>
            </c:numRef>
          </c:val>
          <c:smooth val="0"/>
        </c:ser>
        <c:ser>
          <c:idx val="0"/>
          <c:order val="1"/>
          <c:tx>
            <c:strRef>
              <c:f>InappMeds_sex!$C$5</c:f>
              <c:strCache>
                <c:ptCount val="1"/>
                <c:pt idx="0">
                  <c:v>Male</c:v>
                </c:pt>
              </c:strCache>
            </c:strRef>
          </c:tx>
          <c:spPr>
            <a:ln w="25400">
              <a:solidFill>
                <a:srgbClr val="0072C6"/>
              </a:solidFill>
            </a:ln>
          </c:spPr>
          <c:marker>
            <c:symbol val="square"/>
            <c:size val="7"/>
            <c:spPr>
              <a:solidFill>
                <a:srgbClr val="0072C6"/>
              </a:solidFill>
              <a:ln>
                <a:noFill/>
              </a:ln>
            </c:spPr>
          </c:marker>
          <c:cat>
            <c:numRef>
              <c:f>InappMeds_sex!$A$6:$A$16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InappMeds_sex!$C$6:$C$16</c:f>
              <c:numCache>
                <c:formatCode>0.0</c:formatCode>
                <c:ptCount val="11"/>
                <c:pt idx="0">
                  <c:v>13.361499999999999</c:v>
                </c:pt>
                <c:pt idx="1">
                  <c:v>12.819699999999999</c:v>
                </c:pt>
                <c:pt idx="2">
                  <c:v>14.269399999999999</c:v>
                </c:pt>
                <c:pt idx="3">
                  <c:v>12.3043</c:v>
                </c:pt>
                <c:pt idx="4">
                  <c:v>11.7668</c:v>
                </c:pt>
                <c:pt idx="5" formatCode="0.00">
                  <c:v>10.180999999999999</c:v>
                </c:pt>
                <c:pt idx="6" formatCode="0.00">
                  <c:v>10.7066</c:v>
                </c:pt>
                <c:pt idx="7" formatCode="0.00">
                  <c:v>10.7226</c:v>
                </c:pt>
                <c:pt idx="8" formatCode="0.00">
                  <c:v>10.386799999999999</c:v>
                </c:pt>
                <c:pt idx="9" formatCode="0.00">
                  <c:v>9.8535000000000004</c:v>
                </c:pt>
                <c:pt idx="10">
                  <c:v>9.3086000000000002</c:v>
                </c:pt>
              </c:numCache>
            </c:numRef>
          </c:val>
          <c:smooth val="0"/>
        </c:ser>
        <c:ser>
          <c:idx val="2"/>
          <c:order val="2"/>
          <c:tx>
            <c:strRef>
              <c:f>InappMeds_sex!$D$5</c:f>
              <c:strCache>
                <c:ptCount val="1"/>
                <c:pt idx="0">
                  <c:v>Female</c:v>
                </c:pt>
              </c:strCache>
            </c:strRef>
          </c:tx>
          <c:spPr>
            <a:ln w="25400">
              <a:solidFill>
                <a:srgbClr val="AABA0A"/>
              </a:solidFill>
            </a:ln>
          </c:spPr>
          <c:marker>
            <c:symbol val="triangle"/>
            <c:size val="9"/>
            <c:spPr>
              <a:solidFill>
                <a:srgbClr val="AABA0A"/>
              </a:solidFill>
              <a:ln>
                <a:noFill/>
              </a:ln>
            </c:spPr>
          </c:marker>
          <c:cat>
            <c:numRef>
              <c:f>InappMeds_sex!$A$6:$A$16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InappMeds_sex!$D$6:$D$16</c:f>
              <c:numCache>
                <c:formatCode>0.0</c:formatCode>
                <c:ptCount val="11"/>
                <c:pt idx="0">
                  <c:v>22.307600000000001</c:v>
                </c:pt>
                <c:pt idx="1">
                  <c:v>19.6676</c:v>
                </c:pt>
                <c:pt idx="2">
                  <c:v>20.182700000000001</c:v>
                </c:pt>
                <c:pt idx="3">
                  <c:v>18.4087</c:v>
                </c:pt>
                <c:pt idx="4">
                  <c:v>18.121700000000001</c:v>
                </c:pt>
                <c:pt idx="5" formatCode="0.00">
                  <c:v>15.529199999999999</c:v>
                </c:pt>
                <c:pt idx="6" formatCode="0.00">
                  <c:v>15.437900000000001</c:v>
                </c:pt>
                <c:pt idx="7" formatCode="0.00">
                  <c:v>16.285</c:v>
                </c:pt>
                <c:pt idx="8" formatCode="0.00">
                  <c:v>14.7179</c:v>
                </c:pt>
                <c:pt idx="9" formatCode="0.00">
                  <c:v>14.6639</c:v>
                </c:pt>
                <c:pt idx="10">
                  <c:v>12.9589</c:v>
                </c:pt>
              </c:numCache>
            </c:numRef>
          </c:val>
          <c:smooth val="0"/>
        </c:ser>
        <c:dLbls>
          <c:showLegendKey val="0"/>
          <c:showVal val="0"/>
          <c:showCatName val="0"/>
          <c:showSerName val="0"/>
          <c:showPercent val="0"/>
          <c:showBubbleSize val="0"/>
        </c:dLbls>
        <c:marker val="1"/>
        <c:smooth val="0"/>
        <c:axId val="184363264"/>
        <c:axId val="184369536"/>
      </c:lineChart>
      <c:catAx>
        <c:axId val="184363264"/>
        <c:scaling>
          <c:orientation val="minMax"/>
        </c:scaling>
        <c:delete val="0"/>
        <c:axPos val="b"/>
        <c:numFmt formatCode="General" sourceLinked="1"/>
        <c:majorTickMark val="out"/>
        <c:minorTickMark val="none"/>
        <c:tickLblPos val="nextTo"/>
        <c:txPr>
          <a:bodyPr rot="-3360000"/>
          <a:lstStyle/>
          <a:p>
            <a:pPr>
              <a:defRPr sz="1600" b="0" baseline="0">
                <a:latin typeface="Calibri" panose="020F0502020204030204" pitchFamily="34" charset="0"/>
              </a:defRPr>
            </a:pPr>
            <a:endParaRPr lang="en-US"/>
          </a:p>
        </c:txPr>
        <c:crossAx val="184369536"/>
        <c:crosses val="autoZero"/>
        <c:auto val="1"/>
        <c:lblAlgn val="ctr"/>
        <c:lblOffset val="100"/>
        <c:noMultiLvlLbl val="0"/>
      </c:catAx>
      <c:valAx>
        <c:axId val="184369536"/>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84239817245067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4363264"/>
        <c:crosses val="autoZero"/>
        <c:crossBetween val="between"/>
        <c:majorUnit val="5"/>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99232040439391"/>
          <c:y val="0.12602969767667929"/>
          <c:w val="0.81708053854379314"/>
          <c:h val="0.70225017011762414"/>
        </c:manualLayout>
      </c:layout>
      <c:lineChart>
        <c:grouping val="standard"/>
        <c:varyColors val="0"/>
        <c:ser>
          <c:idx val="3"/>
          <c:order val="0"/>
          <c:tx>
            <c:strRef>
              <c:f>InappMeds_hlthstatus!$B$5</c:f>
              <c:strCache>
                <c:ptCount val="1"/>
                <c:pt idx="0">
                  <c:v>Excellent/Very Good/Good</c:v>
                </c:pt>
              </c:strCache>
            </c:strRef>
          </c:tx>
          <c:spPr>
            <a:ln w="25400">
              <a:solidFill>
                <a:sysClr val="windowText" lastClr="000000"/>
              </a:solidFill>
            </a:ln>
          </c:spPr>
          <c:marker>
            <c:symbol val="circle"/>
            <c:size val="7"/>
            <c:spPr>
              <a:solidFill>
                <a:sysClr val="windowText" lastClr="000000"/>
              </a:solidFill>
              <a:ln>
                <a:noFill/>
              </a:ln>
            </c:spPr>
          </c:marker>
          <c:cat>
            <c:numRef>
              <c:f>InappMeds_hlthstatus!$A$6:$A$16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InappMeds_hlthstatus!$B$6:$B$16</c:f>
              <c:numCache>
                <c:formatCode>0.0</c:formatCode>
                <c:ptCount val="11"/>
                <c:pt idx="0">
                  <c:v>16.612200000000001</c:v>
                </c:pt>
                <c:pt idx="1">
                  <c:v>14.3752</c:v>
                </c:pt>
                <c:pt idx="2">
                  <c:v>15.7668</c:v>
                </c:pt>
                <c:pt idx="3">
                  <c:v>13.5113</c:v>
                </c:pt>
                <c:pt idx="4">
                  <c:v>13.591699999999999</c:v>
                </c:pt>
                <c:pt idx="5">
                  <c:v>11.575799999999999</c:v>
                </c:pt>
                <c:pt idx="6">
                  <c:v>11.527200000000001</c:v>
                </c:pt>
                <c:pt idx="7">
                  <c:v>12.2103</c:v>
                </c:pt>
                <c:pt idx="8">
                  <c:v>11.622299999999999</c:v>
                </c:pt>
                <c:pt idx="9">
                  <c:v>11.201000000000001</c:v>
                </c:pt>
                <c:pt idx="10">
                  <c:v>10.420400000000001</c:v>
                </c:pt>
              </c:numCache>
            </c:numRef>
          </c:val>
          <c:smooth val="0"/>
        </c:ser>
        <c:ser>
          <c:idx val="0"/>
          <c:order val="1"/>
          <c:tx>
            <c:strRef>
              <c:f>InappMeds_hlthstatus!$C$5</c:f>
              <c:strCache>
                <c:ptCount val="1"/>
                <c:pt idx="0">
                  <c:v>Fair/Poor</c:v>
                </c:pt>
              </c:strCache>
            </c:strRef>
          </c:tx>
          <c:spPr>
            <a:ln w="25400">
              <a:solidFill>
                <a:srgbClr val="0072C6"/>
              </a:solidFill>
            </a:ln>
          </c:spPr>
          <c:marker>
            <c:symbol val="square"/>
            <c:size val="7"/>
            <c:spPr>
              <a:solidFill>
                <a:srgbClr val="0072C6"/>
              </a:solidFill>
              <a:ln>
                <a:noFill/>
              </a:ln>
            </c:spPr>
          </c:marker>
          <c:cat>
            <c:numRef>
              <c:f>InappMeds_hlthstatus!$A$6:$A$16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InappMeds_hlthstatus!$C$6:$C$16</c:f>
              <c:numCache>
                <c:formatCode>0.0</c:formatCode>
                <c:ptCount val="11"/>
                <c:pt idx="0">
                  <c:v>24.5166</c:v>
                </c:pt>
                <c:pt idx="1">
                  <c:v>23.9024</c:v>
                </c:pt>
                <c:pt idx="2">
                  <c:v>23.569800000000001</c:v>
                </c:pt>
                <c:pt idx="3">
                  <c:v>23.1934</c:v>
                </c:pt>
                <c:pt idx="4">
                  <c:v>21.575800000000001</c:v>
                </c:pt>
                <c:pt idx="5" formatCode="0.00">
                  <c:v>18.8886</c:v>
                </c:pt>
                <c:pt idx="6" formatCode="0.00">
                  <c:v>19.537299999999998</c:v>
                </c:pt>
                <c:pt idx="7" formatCode="0.00">
                  <c:v>19.970800000000001</c:v>
                </c:pt>
                <c:pt idx="8" formatCode="0.00">
                  <c:v>17.583100000000002</c:v>
                </c:pt>
                <c:pt idx="9" formatCode="0.00">
                  <c:v>17.890999999999998</c:v>
                </c:pt>
                <c:pt idx="10">
                  <c:v>15.142099999999999</c:v>
                </c:pt>
              </c:numCache>
            </c:numRef>
          </c:val>
          <c:smooth val="0"/>
        </c:ser>
        <c:dLbls>
          <c:showLegendKey val="0"/>
          <c:showVal val="0"/>
          <c:showCatName val="0"/>
          <c:showSerName val="0"/>
          <c:showPercent val="0"/>
          <c:showBubbleSize val="0"/>
        </c:dLbls>
        <c:marker val="1"/>
        <c:smooth val="0"/>
        <c:axId val="3760896"/>
        <c:axId val="3762816"/>
      </c:lineChart>
      <c:catAx>
        <c:axId val="3760896"/>
        <c:scaling>
          <c:orientation val="minMax"/>
        </c:scaling>
        <c:delete val="0"/>
        <c:axPos val="b"/>
        <c:numFmt formatCode="General" sourceLinked="1"/>
        <c:majorTickMark val="out"/>
        <c:minorTickMark val="none"/>
        <c:tickLblPos val="nextTo"/>
        <c:txPr>
          <a:bodyPr rot="-3360000"/>
          <a:lstStyle/>
          <a:p>
            <a:pPr>
              <a:defRPr sz="1600" b="0" baseline="0">
                <a:latin typeface="Calibri" panose="020F0502020204030204" pitchFamily="34" charset="0"/>
              </a:defRPr>
            </a:pPr>
            <a:endParaRPr lang="en-US"/>
          </a:p>
        </c:txPr>
        <c:crossAx val="3762816"/>
        <c:crosses val="autoZero"/>
        <c:auto val="1"/>
        <c:lblAlgn val="ctr"/>
        <c:lblOffset val="100"/>
        <c:noMultiLvlLbl val="0"/>
      </c:catAx>
      <c:valAx>
        <c:axId val="3762816"/>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760896"/>
        <c:crosses val="autoZero"/>
        <c:crossBetween val="between"/>
        <c:majorUnit val="5"/>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effectLst/>
                <a:latin typeface="Calibri" panose="020F0502020204030204" pitchFamily="34" charset="0"/>
              </a:rPr>
              <a:t>Number of Different Compounded Concentrations per Drug</a:t>
            </a:r>
            <a:endParaRPr lang="en-US" sz="1600" dirty="0">
              <a:latin typeface="Calibri" panose="020F0502020204030204" pitchFamily="34" charset="0"/>
            </a:endParaRPr>
          </a:p>
        </c:rich>
      </c:tx>
      <c:layout>
        <c:manualLayout>
          <c:xMode val="edge"/>
          <c:yMode val="edge"/>
          <c:x val="0.1458522892971712"/>
          <c:y val="0"/>
        </c:manualLayout>
      </c:layout>
      <c:overlay val="0"/>
    </c:title>
    <c:autoTitleDeleted val="0"/>
    <c:plotArea>
      <c:layout>
        <c:manualLayout>
          <c:layoutTarget val="inner"/>
          <c:xMode val="edge"/>
          <c:yMode val="edge"/>
          <c:x val="0.18460945853990474"/>
          <c:y val="0.23634684553319724"/>
          <c:w val="0.76822081267619335"/>
          <c:h val="0.5597827354913969"/>
        </c:manualLayout>
      </c:layout>
      <c:barChart>
        <c:barDir val="col"/>
        <c:grouping val="clustered"/>
        <c:varyColors val="0"/>
        <c:ser>
          <c:idx val="0"/>
          <c:order val="0"/>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val>
            <c:numRef>
              <c:f>Sheet3!$B$4:$B$12</c:f>
              <c:numCache>
                <c:formatCode>General</c:formatCode>
                <c:ptCount val="9"/>
                <c:pt idx="0">
                  <c:v>35</c:v>
                </c:pt>
                <c:pt idx="1">
                  <c:v>34</c:v>
                </c:pt>
                <c:pt idx="2">
                  <c:v>19</c:v>
                </c:pt>
                <c:pt idx="3">
                  <c:v>24</c:v>
                </c:pt>
                <c:pt idx="4">
                  <c:v>12</c:v>
                </c:pt>
                <c:pt idx="5">
                  <c:v>12</c:v>
                </c:pt>
                <c:pt idx="6">
                  <c:v>5</c:v>
                </c:pt>
                <c:pt idx="7">
                  <c:v>4</c:v>
                </c:pt>
                <c:pt idx="8">
                  <c:v>1</c:v>
                </c:pt>
              </c:numCache>
            </c:numRef>
          </c:val>
        </c:ser>
        <c:dLbls>
          <c:showLegendKey val="0"/>
          <c:showVal val="0"/>
          <c:showCatName val="0"/>
          <c:showSerName val="0"/>
          <c:showPercent val="0"/>
          <c:showBubbleSize val="0"/>
        </c:dLbls>
        <c:gapWidth val="150"/>
        <c:axId val="194837120"/>
        <c:axId val="194896640"/>
      </c:barChart>
      <c:catAx>
        <c:axId val="194837120"/>
        <c:scaling>
          <c:orientation val="minMax"/>
        </c:scaling>
        <c:delete val="0"/>
        <c:axPos val="b"/>
        <c:minorGridlines>
          <c:spPr>
            <a:ln>
              <a:noFill/>
            </a:ln>
          </c:spPr>
        </c:minorGridlines>
        <c:title>
          <c:tx>
            <c:rich>
              <a:bodyPr/>
              <a:lstStyle/>
              <a:p>
                <a:pPr>
                  <a:defRPr sz="1400">
                    <a:latin typeface="Calibri" panose="020F0502020204030204" pitchFamily="34" charset="0"/>
                  </a:defRPr>
                </a:pPr>
                <a:r>
                  <a:rPr lang="en-US" sz="1400" dirty="0" smtClean="0">
                    <a:latin typeface="Calibri" panose="020F0502020204030204" pitchFamily="34" charset="0"/>
                  </a:rPr>
                  <a:t>Number of Unique Concentrations</a:t>
                </a:r>
                <a:endParaRPr lang="en-US" sz="1400" dirty="0">
                  <a:latin typeface="Calibri" panose="020F0502020204030204" pitchFamily="34" charset="0"/>
                </a:endParaRPr>
              </a:p>
            </c:rich>
          </c:tx>
          <c:layout>
            <c:manualLayout>
              <c:xMode val="edge"/>
              <c:yMode val="edge"/>
              <c:x val="0.25814110041800331"/>
              <c:y val="0.90253888402838534"/>
            </c:manualLayout>
          </c:layout>
          <c:overlay val="0"/>
        </c:title>
        <c:majorTickMark val="out"/>
        <c:minorTickMark val="none"/>
        <c:tickLblPos val="nextTo"/>
        <c:txPr>
          <a:bodyPr rot="0"/>
          <a:lstStyle/>
          <a:p>
            <a:pPr>
              <a:defRPr sz="1400" b="0">
                <a:solidFill>
                  <a:schemeClr val="tx1"/>
                </a:solidFill>
                <a:latin typeface="Calibri" panose="020F0502020204030204" pitchFamily="34" charset="0"/>
              </a:defRPr>
            </a:pPr>
            <a:endParaRPr lang="en-US"/>
          </a:p>
        </c:txPr>
        <c:crossAx val="194896640"/>
        <c:crosses val="autoZero"/>
        <c:auto val="1"/>
        <c:lblAlgn val="ctr"/>
        <c:lblOffset val="100"/>
        <c:noMultiLvlLbl val="0"/>
      </c:catAx>
      <c:valAx>
        <c:axId val="194896640"/>
        <c:scaling>
          <c:orientation val="minMax"/>
          <c:max val="50"/>
          <c:min val="0"/>
        </c:scaling>
        <c:delete val="0"/>
        <c:axPos val="l"/>
        <c:majorGridlines/>
        <c:title>
          <c:tx>
            <c:rich>
              <a:bodyPr rot="-5400000" vert="horz"/>
              <a:lstStyle/>
              <a:p>
                <a:pPr>
                  <a:defRPr sz="1400">
                    <a:latin typeface="Calibri" panose="020F0502020204030204" pitchFamily="34" charset="0"/>
                  </a:defRPr>
                </a:pPr>
                <a:r>
                  <a:rPr lang="en-US" sz="1400" dirty="0" smtClean="0"/>
                  <a:t>Number of Drugs</a:t>
                </a:r>
                <a:endParaRPr lang="en-US" sz="1400" dirty="0"/>
              </a:p>
            </c:rich>
          </c:tx>
          <c:layout>
            <c:manualLayout>
              <c:xMode val="edge"/>
              <c:yMode val="edge"/>
              <c:x val="3.0864197530864196E-3"/>
              <c:y val="0.36328788762515796"/>
            </c:manualLayout>
          </c:layout>
          <c:overlay val="0"/>
        </c:title>
        <c:numFmt formatCode="0" sourceLinked="0"/>
        <c:majorTickMark val="out"/>
        <c:minorTickMark val="none"/>
        <c:tickLblPos val="nextTo"/>
        <c:txPr>
          <a:bodyPr/>
          <a:lstStyle/>
          <a:p>
            <a:pPr>
              <a:defRPr sz="1400">
                <a:latin typeface="Calibri" panose="020F0502020204030204" pitchFamily="34" charset="0"/>
              </a:defRPr>
            </a:pPr>
            <a:endParaRPr lang="en-US"/>
          </a:p>
        </c:txPr>
        <c:crossAx val="194837120"/>
        <c:crosses val="autoZero"/>
        <c:crossBetween val="between"/>
        <c:majorUnit val="10"/>
      </c:valAx>
    </c:plotArea>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a:latin typeface="Calibri" panose="020F0502020204030204" pitchFamily="34" charset="0"/>
              </a:defRPr>
            </a:pPr>
            <a:r>
              <a:rPr lang="en-US" sz="1600" b="1" i="0" baseline="0" dirty="0" smtClean="0">
                <a:effectLst/>
                <a:latin typeface="Calibri" panose="020F0502020204030204" pitchFamily="34" charset="0"/>
              </a:rPr>
              <a:t>Compounding Errors by Related Harm and Pharmacy Setting</a:t>
            </a:r>
            <a:endParaRPr lang="en-US" sz="1600" b="1" dirty="0">
              <a:latin typeface="Calibri" panose="020F0502020204030204" pitchFamily="34" charset="0"/>
            </a:endParaRPr>
          </a:p>
        </c:rich>
      </c:tx>
      <c:layout>
        <c:manualLayout>
          <c:xMode val="edge"/>
          <c:yMode val="edge"/>
          <c:x val="0.16753864100320792"/>
          <c:y val="0"/>
        </c:manualLayout>
      </c:layout>
      <c:overlay val="0"/>
    </c:title>
    <c:autoTitleDeleted val="0"/>
    <c:plotArea>
      <c:layout>
        <c:manualLayout>
          <c:layoutTarget val="inner"/>
          <c:xMode val="edge"/>
          <c:yMode val="edge"/>
          <c:x val="0.16944711772139592"/>
          <c:y val="0.25245177686122566"/>
          <c:w val="0.79735689428901002"/>
          <c:h val="0.59792213473315836"/>
        </c:manualLayout>
      </c:layout>
      <c:barChart>
        <c:barDir val="col"/>
        <c:grouping val="clustered"/>
        <c:varyColors val="0"/>
        <c:ser>
          <c:idx val="0"/>
          <c:order val="0"/>
          <c:tx>
            <c:strRef>
              <c:f>LevyPres_2015!$A$34</c:f>
              <c:strCache>
                <c:ptCount val="1"/>
                <c:pt idx="0">
                  <c:v>Inpatient</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LevyPres_2015!$C$32:$E$32</c:f>
              <c:strCache>
                <c:ptCount val="3"/>
                <c:pt idx="0">
                  <c:v>No Harm</c:v>
                </c:pt>
                <c:pt idx="1">
                  <c:v>No Harm, But Monitoring</c:v>
                </c:pt>
                <c:pt idx="2">
                  <c:v>Temporary Harm</c:v>
                </c:pt>
              </c:strCache>
            </c:strRef>
          </c:cat>
          <c:val>
            <c:numRef>
              <c:f>LevyPres_2015!$C$34:$E$34</c:f>
              <c:numCache>
                <c:formatCode>0.0</c:formatCode>
                <c:ptCount val="3"/>
                <c:pt idx="0">
                  <c:v>31.372549019607842</c:v>
                </c:pt>
                <c:pt idx="1">
                  <c:v>9.8039215686274517</c:v>
                </c:pt>
                <c:pt idx="2">
                  <c:v>3.9215686274509802</c:v>
                </c:pt>
              </c:numCache>
            </c:numRef>
          </c:val>
        </c:ser>
        <c:ser>
          <c:idx val="1"/>
          <c:order val="1"/>
          <c:tx>
            <c:strRef>
              <c:f>LevyPres_2015!$A$35</c:f>
              <c:strCache>
                <c:ptCount val="1"/>
                <c:pt idx="0">
                  <c:v>Outpatient</c:v>
                </c:pt>
              </c:strCache>
            </c:strRef>
          </c:tx>
          <c:spPr>
            <a:solidFill>
              <a:srgbClr val="AABA0A"/>
            </a:solidFill>
          </c:spPr>
          <c:invertIfNegative val="0"/>
          <c:cat>
            <c:strRef>
              <c:f>LevyPres_2015!$C$32:$E$32</c:f>
              <c:strCache>
                <c:ptCount val="3"/>
                <c:pt idx="0">
                  <c:v>No Harm</c:v>
                </c:pt>
                <c:pt idx="1">
                  <c:v>No Harm, But Monitoring</c:v>
                </c:pt>
                <c:pt idx="2">
                  <c:v>Temporary Harm</c:v>
                </c:pt>
              </c:strCache>
            </c:strRef>
          </c:cat>
          <c:val>
            <c:numRef>
              <c:f>LevyPres_2015!$C$35:$E$35</c:f>
              <c:numCache>
                <c:formatCode>0.0</c:formatCode>
                <c:ptCount val="3"/>
                <c:pt idx="0">
                  <c:v>37.254901960784316</c:v>
                </c:pt>
                <c:pt idx="1">
                  <c:v>17.647058823529413</c:v>
                </c:pt>
                <c:pt idx="2">
                  <c:v>0</c:v>
                </c:pt>
              </c:numCache>
            </c:numRef>
          </c:val>
        </c:ser>
        <c:dLbls>
          <c:showLegendKey val="0"/>
          <c:showVal val="0"/>
          <c:showCatName val="0"/>
          <c:showSerName val="0"/>
          <c:showPercent val="0"/>
          <c:showBubbleSize val="0"/>
        </c:dLbls>
        <c:gapWidth val="150"/>
        <c:axId val="198632960"/>
        <c:axId val="198634496"/>
      </c:barChart>
      <c:catAx>
        <c:axId val="198632960"/>
        <c:scaling>
          <c:orientation val="minMax"/>
        </c:scaling>
        <c:delete val="0"/>
        <c:axPos val="b"/>
        <c:minorGridlines>
          <c:spPr>
            <a:ln>
              <a:noFill/>
            </a:ln>
          </c:spPr>
        </c:minorGridlines>
        <c:majorTickMark val="out"/>
        <c:minorTickMark val="none"/>
        <c:tickLblPos val="nextTo"/>
        <c:txPr>
          <a:bodyPr rot="0"/>
          <a:lstStyle/>
          <a:p>
            <a:pPr>
              <a:defRPr sz="1400" b="0">
                <a:solidFill>
                  <a:schemeClr val="tx1"/>
                </a:solidFill>
                <a:latin typeface="Calibri" panose="020F0502020204030204" pitchFamily="34" charset="0"/>
              </a:defRPr>
            </a:pPr>
            <a:endParaRPr lang="en-US"/>
          </a:p>
        </c:txPr>
        <c:crossAx val="198634496"/>
        <c:crosses val="autoZero"/>
        <c:auto val="1"/>
        <c:lblAlgn val="ctr"/>
        <c:lblOffset val="100"/>
        <c:noMultiLvlLbl val="0"/>
      </c:catAx>
      <c:valAx>
        <c:axId val="198634496"/>
        <c:scaling>
          <c:orientation val="minMax"/>
          <c:max val="50"/>
          <c:min val="0"/>
        </c:scaling>
        <c:delete val="0"/>
        <c:axPos val="l"/>
        <c:majorGridlines/>
        <c:title>
          <c:tx>
            <c:rich>
              <a:bodyPr rot="-5400000" vert="horz"/>
              <a:lstStyle/>
              <a:p>
                <a:pPr>
                  <a:defRPr sz="1400">
                    <a:latin typeface="Calibri" panose="020F0502020204030204" pitchFamily="34" charset="0"/>
                  </a:defRPr>
                </a:pPr>
                <a:r>
                  <a:rPr lang="en-US" sz="1400" dirty="0" smtClean="0"/>
                  <a:t>Percent</a:t>
                </a:r>
                <a:endParaRPr lang="en-US" sz="1400" dirty="0"/>
              </a:p>
            </c:rich>
          </c:tx>
          <c:layout>
            <c:manualLayout>
              <c:xMode val="edge"/>
              <c:yMode val="edge"/>
              <c:x val="0"/>
              <c:y val="0.4609952401783111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98632960"/>
        <c:crosses val="autoZero"/>
        <c:crossBetween val="between"/>
        <c:majorUnit val="10"/>
      </c:valAx>
    </c:plotArea>
    <c:legend>
      <c:legendPos val="t"/>
      <c:layout>
        <c:manualLayout>
          <c:xMode val="edge"/>
          <c:yMode val="edge"/>
          <c:x val="0.13056211723534558"/>
          <c:y val="0.13412672374286547"/>
          <c:w val="0.79233459614717971"/>
          <c:h val="0.10003098571011956"/>
        </c:manualLayout>
      </c:layout>
      <c:overlay val="0"/>
      <c:txPr>
        <a:bodyPr/>
        <a:lstStyle/>
        <a:p>
          <a:pPr>
            <a:defRPr sz="14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Calibri" panose="020F0502020204030204" pitchFamily="34" charset="0"/>
                <a:ea typeface="+mn-ea"/>
                <a:cs typeface="+mn-cs"/>
              </a:defRPr>
            </a:pPr>
            <a:r>
              <a:rPr lang="en-US" sz="1400" b="1" i="0" baseline="0" dirty="0" smtClean="0">
                <a:effectLst/>
                <a:latin typeface="Calibri" panose="020F0502020204030204" pitchFamily="34" charset="0"/>
              </a:rPr>
              <a:t>Nurses Who Identified Errors in Patient Treatment Plan by Type</a:t>
            </a:r>
            <a:endParaRPr lang="en-US" sz="1400" b="1" dirty="0">
              <a:latin typeface="Calibri" panose="020F0502020204030204" pitchFamily="34" charset="0"/>
            </a:endParaRPr>
          </a:p>
        </c:rich>
      </c:tx>
      <c:layout>
        <c:manualLayout>
          <c:xMode val="edge"/>
          <c:yMode val="edge"/>
          <c:x val="0.1467979002624672"/>
          <c:y val="1.3888888888888888E-2"/>
        </c:manualLayout>
      </c:layout>
      <c:overlay val="0"/>
    </c:title>
    <c:autoTitleDeleted val="0"/>
    <c:plotArea>
      <c:layout>
        <c:manualLayout>
          <c:layoutTarget val="inner"/>
          <c:xMode val="edge"/>
          <c:yMode val="edge"/>
          <c:x val="0.14839912277809794"/>
          <c:y val="0.16285936132983378"/>
          <c:w val="0.83517296735825464"/>
          <c:h val="0.53138779527559055"/>
        </c:manualLayout>
      </c:layout>
      <c:barChart>
        <c:barDir val="col"/>
        <c:grouping val="clustered"/>
        <c:varyColors val="0"/>
        <c:ser>
          <c:idx val="0"/>
          <c:order val="0"/>
          <c:tx>
            <c:strRef>
              <c:f>'Daily Plan'!$B$9</c:f>
              <c:strCache>
                <c:ptCount val="1"/>
                <c:pt idx="0">
                  <c:v>Nurse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'Daily Plan'!$A$10:$A$12</c:f>
              <c:strCache>
                <c:ptCount val="3"/>
                <c:pt idx="0">
                  <c:v>Identified at
least one error</c:v>
                </c:pt>
                <c:pt idx="1">
                  <c:v>Identified error
of omission</c:v>
                </c:pt>
                <c:pt idx="2">
                  <c:v>Identified error
of commission</c:v>
                </c:pt>
              </c:strCache>
            </c:strRef>
          </c:cat>
          <c:val>
            <c:numRef>
              <c:f>'Daily Plan'!$B$10:$B$12</c:f>
              <c:numCache>
                <c:formatCode>0.00%</c:formatCode>
                <c:ptCount val="3"/>
                <c:pt idx="0">
                  <c:v>0.17599999999999999</c:v>
                </c:pt>
                <c:pt idx="1">
                  <c:v>0.153</c:v>
                </c:pt>
                <c:pt idx="2">
                  <c:v>0.106</c:v>
                </c:pt>
              </c:numCache>
            </c:numRef>
          </c:val>
        </c:ser>
        <c:dLbls>
          <c:showLegendKey val="0"/>
          <c:showVal val="0"/>
          <c:showCatName val="0"/>
          <c:showSerName val="0"/>
          <c:showPercent val="0"/>
          <c:showBubbleSize val="0"/>
        </c:dLbls>
        <c:gapWidth val="150"/>
        <c:axId val="171194624"/>
        <c:axId val="171311104"/>
      </c:barChart>
      <c:catAx>
        <c:axId val="171194624"/>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1311104"/>
        <c:crosses val="autoZero"/>
        <c:auto val="1"/>
        <c:lblAlgn val="ctr"/>
        <c:lblOffset val="100"/>
        <c:noMultiLvlLbl val="0"/>
      </c:catAx>
      <c:valAx>
        <c:axId val="171311104"/>
        <c:scaling>
          <c:orientation val="minMax"/>
          <c:max val="0.5"/>
          <c:min val="0"/>
        </c:scaling>
        <c:delete val="0"/>
        <c:axPos val="l"/>
        <c:majorGridlines/>
        <c:numFmt formatCode="0%" sourceLinked="0"/>
        <c:majorTickMark val="out"/>
        <c:minorTickMark val="none"/>
        <c:tickLblPos val="nextTo"/>
        <c:txPr>
          <a:bodyPr/>
          <a:lstStyle/>
          <a:p>
            <a:pPr>
              <a:defRPr sz="1600">
                <a:latin typeface="Calibri" panose="020F0502020204030204" pitchFamily="34" charset="0"/>
              </a:defRPr>
            </a:pPr>
            <a:endParaRPr lang="en-US"/>
          </a:p>
        </c:txPr>
        <c:crossAx val="171194624"/>
        <c:crosses val="autoZero"/>
        <c:crossBetween val="between"/>
        <c:majorUnit val="0.1"/>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'PostOp Sepsis Gender'!$B$5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'PostOp Sepsis Gender'!$A$6:$A$11</c:f>
              <c:numCache>
                <c:formatCode>General</c:formatCode>
                <c:ptCount val="6"/>
                <c:pt idx="0">
                  <c:v>2008</c:v>
                </c:pt>
                <c:pt idx="1">
                  <c:v>2009</c:v>
                </c:pt>
                <c:pt idx="2">
                  <c:v>2010</c:v>
                </c:pt>
                <c:pt idx="3">
                  <c:v>2011</c:v>
                </c:pt>
                <c:pt idx="4">
                  <c:v>2012</c:v>
                </c:pt>
                <c:pt idx="5">
                  <c:v>2013</c:v>
                </c:pt>
              </c:numCache>
            </c:numRef>
          </c:cat>
          <c:val>
            <c:numRef>
              <c:f>'PostOp Sepsis Gender'!$B$6:$B$11</c:f>
              <c:numCache>
                <c:formatCode>0.0</c:formatCode>
                <c:ptCount val="6"/>
                <c:pt idx="0">
                  <c:v>15.551399999999999</c:v>
                </c:pt>
                <c:pt idx="1">
                  <c:v>16.179300000000001</c:v>
                </c:pt>
                <c:pt idx="2">
                  <c:v>16.570499999999999</c:v>
                </c:pt>
                <c:pt idx="3">
                  <c:v>16.420999999999999</c:v>
                </c:pt>
                <c:pt idx="4">
                  <c:v>13.750400000000001</c:v>
                </c:pt>
                <c:pt idx="5">
                  <c:v>14.2752381586085</c:v>
                </c:pt>
              </c:numCache>
            </c:numRef>
          </c:val>
          <c:smooth val="0"/>
        </c:ser>
        <c:ser>
          <c:idx val="0"/>
          <c:order val="1"/>
          <c:tx>
            <c:strRef>
              <c:f>'PostOp Sepsis Gender'!$C$5</c:f>
              <c:strCache>
                <c:ptCount val="1"/>
                <c:pt idx="0">
                  <c:v>Male</c:v>
                </c:pt>
              </c:strCache>
            </c:strRef>
          </c:tx>
          <c:spPr>
            <a:ln w="25400">
              <a:solidFill>
                <a:srgbClr val="0072C6"/>
              </a:solidFill>
            </a:ln>
          </c:spPr>
          <c:marker>
            <c:symbol val="square"/>
            <c:size val="7"/>
            <c:spPr>
              <a:solidFill>
                <a:srgbClr val="0072C6"/>
              </a:solidFill>
              <a:ln>
                <a:noFill/>
              </a:ln>
            </c:spPr>
          </c:marker>
          <c:cat>
            <c:numRef>
              <c:f>'PostOp Sepsis Gender'!$A$6:$A$11</c:f>
              <c:numCache>
                <c:formatCode>General</c:formatCode>
                <c:ptCount val="6"/>
                <c:pt idx="0">
                  <c:v>2008</c:v>
                </c:pt>
                <c:pt idx="1">
                  <c:v>2009</c:v>
                </c:pt>
                <c:pt idx="2">
                  <c:v>2010</c:v>
                </c:pt>
                <c:pt idx="3">
                  <c:v>2011</c:v>
                </c:pt>
                <c:pt idx="4">
                  <c:v>2012</c:v>
                </c:pt>
                <c:pt idx="5">
                  <c:v>2013</c:v>
                </c:pt>
              </c:numCache>
            </c:numRef>
          </c:cat>
          <c:val>
            <c:numRef>
              <c:f>'PostOp Sepsis Gender'!$C$6:$C$11</c:f>
              <c:numCache>
                <c:formatCode>0.0</c:formatCode>
                <c:ptCount val="6"/>
                <c:pt idx="0">
                  <c:v>17.8689</c:v>
                </c:pt>
                <c:pt idx="1">
                  <c:v>18.723800000000001</c:v>
                </c:pt>
                <c:pt idx="2">
                  <c:v>18.2835</c:v>
                </c:pt>
                <c:pt idx="3">
                  <c:v>18.847899999999999</c:v>
                </c:pt>
                <c:pt idx="4">
                  <c:v>14.916600000000001</c:v>
                </c:pt>
                <c:pt idx="5">
                  <c:v>15.994899135533529</c:v>
                </c:pt>
              </c:numCache>
            </c:numRef>
          </c:val>
          <c:smooth val="0"/>
        </c:ser>
        <c:ser>
          <c:idx val="2"/>
          <c:order val="2"/>
          <c:tx>
            <c:strRef>
              <c:f>'PostOp Sepsis Gender'!$D$5</c:f>
              <c:strCache>
                <c:ptCount val="1"/>
                <c:pt idx="0">
                  <c:v>Female</c:v>
                </c:pt>
              </c:strCache>
            </c:strRef>
          </c:tx>
          <c:spPr>
            <a:ln w="25400">
              <a:solidFill>
                <a:srgbClr val="AABA0A"/>
              </a:solidFill>
            </a:ln>
          </c:spPr>
          <c:marker>
            <c:symbol val="triangle"/>
            <c:size val="9"/>
            <c:spPr>
              <a:solidFill>
                <a:srgbClr val="AABA0A"/>
              </a:solidFill>
              <a:ln>
                <a:noFill/>
              </a:ln>
            </c:spPr>
          </c:marker>
          <c:cat>
            <c:numRef>
              <c:f>'PostOp Sepsis Gender'!$A$6:$A$11</c:f>
              <c:numCache>
                <c:formatCode>General</c:formatCode>
                <c:ptCount val="6"/>
                <c:pt idx="0">
                  <c:v>2008</c:v>
                </c:pt>
                <c:pt idx="1">
                  <c:v>2009</c:v>
                </c:pt>
                <c:pt idx="2">
                  <c:v>2010</c:v>
                </c:pt>
                <c:pt idx="3">
                  <c:v>2011</c:v>
                </c:pt>
                <c:pt idx="4">
                  <c:v>2012</c:v>
                </c:pt>
                <c:pt idx="5">
                  <c:v>2013</c:v>
                </c:pt>
              </c:numCache>
            </c:numRef>
          </c:cat>
          <c:val>
            <c:numRef>
              <c:f>'PostOp Sepsis Gender'!$D$6:$D$11</c:f>
              <c:numCache>
                <c:formatCode>0.0</c:formatCode>
                <c:ptCount val="6"/>
                <c:pt idx="0">
                  <c:v>13.8057</c:v>
                </c:pt>
                <c:pt idx="1">
                  <c:v>14.189</c:v>
                </c:pt>
                <c:pt idx="2">
                  <c:v>15.330399999999999</c:v>
                </c:pt>
                <c:pt idx="3">
                  <c:v>14.534800000000001</c:v>
                </c:pt>
                <c:pt idx="4">
                  <c:v>13.1684</c:v>
                </c:pt>
                <c:pt idx="5">
                  <c:v>13.0292487410311</c:v>
                </c:pt>
              </c:numCache>
            </c:numRef>
          </c:val>
          <c:smooth val="0"/>
        </c:ser>
        <c:dLbls>
          <c:showLegendKey val="0"/>
          <c:showVal val="0"/>
          <c:showCatName val="0"/>
          <c:showSerName val="0"/>
          <c:showPercent val="0"/>
          <c:showBubbleSize val="0"/>
        </c:dLbls>
        <c:marker val="1"/>
        <c:smooth val="0"/>
        <c:axId val="57589760"/>
        <c:axId val="57591680"/>
      </c:lineChart>
      <c:catAx>
        <c:axId val="575897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7591680"/>
        <c:crosses val="autoZero"/>
        <c:auto val="1"/>
        <c:lblAlgn val="ctr"/>
        <c:lblOffset val="100"/>
        <c:noMultiLvlLbl val="0"/>
      </c:catAx>
      <c:valAx>
        <c:axId val="5759168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1.3888888888888888E-2"/>
              <c:y val="0.2627374703162104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7589760"/>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Calibri" panose="020F0502020204030204" pitchFamily="34" charset="0"/>
                <a:ea typeface="+mn-ea"/>
                <a:cs typeface="+mn-cs"/>
              </a:defRPr>
            </a:pPr>
            <a:r>
              <a:rPr lang="en-US" sz="1400" b="1" i="0" baseline="0" dirty="0" smtClean="0">
                <a:effectLst/>
                <a:latin typeface="Calibri" panose="020F0502020204030204" pitchFamily="34" charset="0"/>
              </a:rPr>
              <a:t>Respondents Who Identified Errors or Discrepancies Through The Daily Plan ®</a:t>
            </a:r>
            <a:endParaRPr lang="en-US" sz="1400" b="1" dirty="0" smtClean="0">
              <a:effectLst/>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Calibri" panose="020F0502020204030204" pitchFamily="34" charset="0"/>
                <a:ea typeface="+mn-ea"/>
                <a:cs typeface="+mn-cs"/>
              </a:defRPr>
            </a:pPr>
            <a:endParaRPr lang="en-US" sz="1400" b="1" dirty="0">
              <a:latin typeface="Calibri" panose="020F0502020204030204" pitchFamily="34" charset="0"/>
            </a:endParaRPr>
          </a:p>
        </c:rich>
      </c:tx>
      <c:layout/>
      <c:overlay val="0"/>
    </c:title>
    <c:autoTitleDeleted val="0"/>
    <c:plotArea>
      <c:layout>
        <c:manualLayout>
          <c:layoutTarget val="inner"/>
          <c:xMode val="edge"/>
          <c:yMode val="edge"/>
          <c:x val="0.1362364263290618"/>
          <c:y val="0.15713029035433071"/>
          <c:w val="0.84920024702794505"/>
          <c:h val="0.53711696194225722"/>
        </c:manualLayout>
      </c:layout>
      <c:barChart>
        <c:barDir val="col"/>
        <c:grouping val="clustered"/>
        <c:varyColors val="0"/>
        <c:ser>
          <c:idx val="0"/>
          <c:order val="0"/>
          <c:tx>
            <c:strRef>
              <c:f>'Daily Plan_Update'!$B$21</c:f>
              <c:strCache>
                <c:ptCount val="1"/>
                <c:pt idx="0">
                  <c:v>Percent</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'Daily Plan_Update'!$A$22:$A$24</c:f>
              <c:strCache>
                <c:ptCount val="3"/>
                <c:pt idx="0">
                  <c:v>Patient found 
discrepancy in 
planned care</c:v>
                </c:pt>
                <c:pt idx="1">
                  <c:v>Family found 
discrepancy in 
planned care</c:v>
                </c:pt>
                <c:pt idx="2">
                  <c:v>Nursing Staff 
found discrepancy 
in planned treatment</c:v>
                </c:pt>
              </c:strCache>
            </c:strRef>
          </c:cat>
          <c:val>
            <c:numRef>
              <c:f>'Daily Plan_Update'!$B$22:$B$24</c:f>
              <c:numCache>
                <c:formatCode>0%</c:formatCode>
                <c:ptCount val="3"/>
                <c:pt idx="0" formatCode="0.00%">
                  <c:v>0.47499999999999998</c:v>
                </c:pt>
                <c:pt idx="1">
                  <c:v>0.3</c:v>
                </c:pt>
                <c:pt idx="2" formatCode="0.0%">
                  <c:v>0.17599999999999999</c:v>
                </c:pt>
              </c:numCache>
            </c:numRef>
          </c:val>
        </c:ser>
        <c:dLbls>
          <c:showLegendKey val="0"/>
          <c:showVal val="0"/>
          <c:showCatName val="0"/>
          <c:showSerName val="0"/>
          <c:showPercent val="0"/>
          <c:showBubbleSize val="0"/>
        </c:dLbls>
        <c:gapWidth val="150"/>
        <c:axId val="171371904"/>
        <c:axId val="172397696"/>
      </c:barChart>
      <c:catAx>
        <c:axId val="171371904"/>
        <c:scaling>
          <c:orientation val="minMax"/>
        </c:scaling>
        <c:delete val="0"/>
        <c:axPos val="b"/>
        <c:minorGridlines>
          <c:spPr>
            <a:ln>
              <a:noFill/>
            </a:ln>
          </c:spPr>
        </c:minorGridlines>
        <c:majorTickMark val="out"/>
        <c:minorTickMark val="none"/>
        <c:tickLblPos val="nextTo"/>
        <c:txPr>
          <a:bodyPr rot="0"/>
          <a:lstStyle/>
          <a:p>
            <a:pPr>
              <a:defRPr sz="1400" b="0">
                <a:solidFill>
                  <a:schemeClr val="tx1"/>
                </a:solidFill>
                <a:latin typeface="Calibri" panose="020F0502020204030204" pitchFamily="34" charset="0"/>
              </a:defRPr>
            </a:pPr>
            <a:endParaRPr lang="en-US"/>
          </a:p>
        </c:txPr>
        <c:crossAx val="172397696"/>
        <c:crosses val="autoZero"/>
        <c:auto val="1"/>
        <c:lblAlgn val="ctr"/>
        <c:lblOffset val="100"/>
        <c:noMultiLvlLbl val="0"/>
      </c:catAx>
      <c:valAx>
        <c:axId val="172397696"/>
        <c:scaling>
          <c:orientation val="minMax"/>
          <c:max val="0.5"/>
          <c:min val="0"/>
        </c:scaling>
        <c:delete val="0"/>
        <c:axPos val="l"/>
        <c:majorGridlines/>
        <c:numFmt formatCode="0%" sourceLinked="0"/>
        <c:majorTickMark val="out"/>
        <c:minorTickMark val="none"/>
        <c:tickLblPos val="nextTo"/>
        <c:txPr>
          <a:bodyPr/>
          <a:lstStyle/>
          <a:p>
            <a:pPr>
              <a:defRPr sz="1400">
                <a:latin typeface="Calibri" panose="020F0502020204030204" pitchFamily="34" charset="0"/>
              </a:defRPr>
            </a:pPr>
            <a:endParaRPr lang="en-US"/>
          </a:p>
        </c:txPr>
        <c:crossAx val="171371904"/>
        <c:crosses val="autoZero"/>
        <c:crossBetween val="between"/>
        <c:majorUnit val="0.1"/>
      </c:valAx>
    </c:plotArea>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06063478176339"/>
          <c:y val="3.6801129025538469E-2"/>
          <c:w val="0.83276951492174589"/>
          <c:h val="0.79302795483897848"/>
        </c:manualLayout>
      </c:layout>
      <c:barChart>
        <c:barDir val="col"/>
        <c:grouping val="clustered"/>
        <c:varyColors val="0"/>
        <c:ser>
          <c:idx val="0"/>
          <c:order val="0"/>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DeviceErrors_Ventilators!$A$4:$A$9</c:f>
              <c:strCache>
                <c:ptCount val="6"/>
                <c:pt idx="0">
                  <c:v>Equipment 
Failure</c:v>
                </c:pt>
                <c:pt idx="1">
                  <c:v>Ventilator 
Settings</c:v>
                </c:pt>
                <c:pt idx="2">
                  <c:v>Support 
Activities</c:v>
                </c:pt>
                <c:pt idx="3">
                  <c:v>Transport</c:v>
                </c:pt>
                <c:pt idx="4">
                  <c:v>Alarms</c:v>
                </c:pt>
                <c:pt idx="5">
                  <c:v>Training</c:v>
                </c:pt>
              </c:strCache>
            </c:strRef>
          </c:cat>
          <c:val>
            <c:numRef>
              <c:f>DeviceErrors_Ventilators!$B$4:$B$9</c:f>
              <c:numCache>
                <c:formatCode>General</c:formatCode>
                <c:ptCount val="6"/>
                <c:pt idx="0">
                  <c:v>135</c:v>
                </c:pt>
                <c:pt idx="1">
                  <c:v>46</c:v>
                </c:pt>
                <c:pt idx="2">
                  <c:v>40</c:v>
                </c:pt>
                <c:pt idx="3">
                  <c:v>37</c:v>
                </c:pt>
                <c:pt idx="4">
                  <c:v>18</c:v>
                </c:pt>
                <c:pt idx="5">
                  <c:v>7</c:v>
                </c:pt>
              </c:numCache>
            </c:numRef>
          </c:val>
        </c:ser>
        <c:dLbls>
          <c:showLegendKey val="0"/>
          <c:showVal val="0"/>
          <c:showCatName val="0"/>
          <c:showSerName val="0"/>
          <c:showPercent val="0"/>
          <c:showBubbleSize val="0"/>
        </c:dLbls>
        <c:gapWidth val="150"/>
        <c:axId val="172080128"/>
        <c:axId val="172094208"/>
      </c:barChart>
      <c:catAx>
        <c:axId val="172080128"/>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2094208"/>
        <c:crosses val="autoZero"/>
        <c:auto val="1"/>
        <c:lblAlgn val="ctr"/>
        <c:lblOffset val="100"/>
        <c:noMultiLvlLbl val="0"/>
      </c:catAx>
      <c:valAx>
        <c:axId val="172094208"/>
        <c:scaling>
          <c:orientation val="minMax"/>
          <c:max val="160"/>
          <c:min val="0"/>
        </c:scaling>
        <c:delete val="0"/>
        <c:axPos val="l"/>
        <c:majorGridlines/>
        <c:title>
          <c:tx>
            <c:rich>
              <a:bodyPr rot="-5400000" vert="horz"/>
              <a:lstStyle/>
              <a:p>
                <a:pPr>
                  <a:defRPr sz="1600">
                    <a:latin typeface="Calibri" panose="020F0502020204030204" pitchFamily="34" charset="0"/>
                  </a:defRPr>
                </a:pPr>
                <a:r>
                  <a:rPr lang="en-US" dirty="0" smtClean="0"/>
                  <a:t>Number of Reports</a:t>
                </a:r>
                <a:endParaRPr lang="en-US" dirty="0"/>
              </a:p>
            </c:rich>
          </c:tx>
          <c:layout>
            <c:manualLayout>
              <c:xMode val="edge"/>
              <c:yMode val="edge"/>
              <c:x val="1.5432098765432098E-3"/>
              <c:y val="0.2111715202266383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2080128"/>
        <c:crosses val="autoZero"/>
        <c:crossBetween val="between"/>
        <c:majorUnit val="20"/>
      </c:valAx>
    </c:plotArea>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43238514104655"/>
          <c:y val="0.20010377175075339"/>
          <c:w val="0.85147194438533025"/>
          <c:h val="0.66521313308058716"/>
        </c:manualLayout>
      </c:layout>
      <c:lineChart>
        <c:grouping val="standard"/>
        <c:varyColors val="0"/>
        <c:ser>
          <c:idx val="3"/>
          <c:order val="0"/>
          <c:tx>
            <c:strRef>
              <c:f>NPDB_2015!$A$4</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NPDB_2015!$B$3:$L$3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NPDB_2015!$B$4:$L$4</c:f>
              <c:numCache>
                <c:formatCode>#,##0</c:formatCode>
                <c:ptCount val="11"/>
                <c:pt idx="0">
                  <c:v>17641</c:v>
                </c:pt>
                <c:pt idx="1">
                  <c:v>17241</c:v>
                </c:pt>
                <c:pt idx="2">
                  <c:v>15787</c:v>
                </c:pt>
                <c:pt idx="3">
                  <c:v>14485</c:v>
                </c:pt>
                <c:pt idx="4">
                  <c:v>14113</c:v>
                </c:pt>
                <c:pt idx="5">
                  <c:v>13853</c:v>
                </c:pt>
                <c:pt idx="6">
                  <c:v>13233</c:v>
                </c:pt>
                <c:pt idx="7">
                  <c:v>12859</c:v>
                </c:pt>
                <c:pt idx="8">
                  <c:v>12403</c:v>
                </c:pt>
                <c:pt idx="9">
                  <c:v>12708</c:v>
                </c:pt>
                <c:pt idx="10">
                  <c:v>12699</c:v>
                </c:pt>
              </c:numCache>
            </c:numRef>
          </c:val>
          <c:smooth val="0"/>
        </c:ser>
        <c:ser>
          <c:idx val="0"/>
          <c:order val="1"/>
          <c:tx>
            <c:strRef>
              <c:f>NPDB_2015!$A$5</c:f>
              <c:strCache>
                <c:ptCount val="1"/>
                <c:pt idx="0">
                  <c:v>Inpatient</c:v>
                </c:pt>
              </c:strCache>
            </c:strRef>
          </c:tx>
          <c:spPr>
            <a:ln w="25400">
              <a:solidFill>
                <a:srgbClr val="0072C6"/>
              </a:solidFill>
            </a:ln>
          </c:spPr>
          <c:marker>
            <c:symbol val="square"/>
            <c:size val="7"/>
            <c:spPr>
              <a:solidFill>
                <a:srgbClr val="0072C6"/>
              </a:solidFill>
              <a:ln>
                <a:noFill/>
              </a:ln>
            </c:spPr>
          </c:marker>
          <c:cat>
            <c:numRef>
              <c:f>NPDB_2015!$B$3:$L$3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NPDB_2015!$B$5:$L$5</c:f>
              <c:numCache>
                <c:formatCode>#,##0</c:formatCode>
                <c:ptCount val="11"/>
                <c:pt idx="0">
                  <c:v>6146</c:v>
                </c:pt>
                <c:pt idx="1">
                  <c:v>7060</c:v>
                </c:pt>
                <c:pt idx="2">
                  <c:v>6543</c:v>
                </c:pt>
                <c:pt idx="3">
                  <c:v>5985</c:v>
                </c:pt>
                <c:pt idx="4">
                  <c:v>5540</c:v>
                </c:pt>
                <c:pt idx="5">
                  <c:v>5420</c:v>
                </c:pt>
                <c:pt idx="6">
                  <c:v>5120</c:v>
                </c:pt>
                <c:pt idx="7">
                  <c:v>4879</c:v>
                </c:pt>
                <c:pt idx="8">
                  <c:v>4476</c:v>
                </c:pt>
                <c:pt idx="9">
                  <c:v>4592</c:v>
                </c:pt>
                <c:pt idx="10">
                  <c:v>4630</c:v>
                </c:pt>
              </c:numCache>
            </c:numRef>
          </c:val>
          <c:smooth val="0"/>
        </c:ser>
        <c:ser>
          <c:idx val="2"/>
          <c:order val="2"/>
          <c:tx>
            <c:strRef>
              <c:f>NPDB_2015!$A$6</c:f>
              <c:strCache>
                <c:ptCount val="1"/>
                <c:pt idx="0">
                  <c:v>Outpatient</c:v>
                </c:pt>
              </c:strCache>
            </c:strRef>
          </c:tx>
          <c:spPr>
            <a:ln w="25400">
              <a:solidFill>
                <a:srgbClr val="AABA0A"/>
              </a:solidFill>
            </a:ln>
          </c:spPr>
          <c:marker>
            <c:symbol val="triangle"/>
            <c:size val="9"/>
            <c:spPr>
              <a:solidFill>
                <a:srgbClr val="AABA0A"/>
              </a:solidFill>
              <a:ln>
                <a:noFill/>
              </a:ln>
            </c:spPr>
          </c:marker>
          <c:cat>
            <c:numRef>
              <c:f>NPDB_2015!$B$3:$L$3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NPDB_2015!$B$6:$L$6</c:f>
              <c:numCache>
                <c:formatCode>#,##0</c:formatCode>
                <c:ptCount val="11"/>
                <c:pt idx="0">
                  <c:v>6595</c:v>
                </c:pt>
                <c:pt idx="1">
                  <c:v>7549</c:v>
                </c:pt>
                <c:pt idx="2">
                  <c:v>6881</c:v>
                </c:pt>
                <c:pt idx="3">
                  <c:v>6607</c:v>
                </c:pt>
                <c:pt idx="4">
                  <c:v>6583</c:v>
                </c:pt>
                <c:pt idx="5">
                  <c:v>6586</c:v>
                </c:pt>
                <c:pt idx="6">
                  <c:v>6402</c:v>
                </c:pt>
                <c:pt idx="7">
                  <c:v>6342</c:v>
                </c:pt>
                <c:pt idx="8">
                  <c:v>6144</c:v>
                </c:pt>
                <c:pt idx="9">
                  <c:v>5932</c:v>
                </c:pt>
                <c:pt idx="10">
                  <c:v>6316</c:v>
                </c:pt>
              </c:numCache>
            </c:numRef>
          </c:val>
          <c:smooth val="0"/>
        </c:ser>
        <c:ser>
          <c:idx val="1"/>
          <c:order val="3"/>
          <c:tx>
            <c:strRef>
              <c:f>NPDB_2015!$A$7</c:f>
              <c:strCache>
                <c:ptCount val="1"/>
                <c:pt idx="0">
                  <c:v>Other</c:v>
                </c:pt>
              </c:strCache>
            </c:strRef>
          </c:tx>
          <c:spPr>
            <a:ln w="34925">
              <a:solidFill>
                <a:srgbClr val="7BA8DF"/>
              </a:solidFill>
            </a:ln>
          </c:spPr>
          <c:marker>
            <c:symbol val="diamond"/>
            <c:size val="9"/>
            <c:spPr>
              <a:solidFill>
                <a:srgbClr val="7BA8DF"/>
              </a:solidFill>
              <a:ln>
                <a:noFill/>
              </a:ln>
            </c:spPr>
          </c:marker>
          <c:cat>
            <c:numRef>
              <c:f>NPDB_2015!$B$3:$L$3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NPDB_2015!$B$7:$L$7</c:f>
              <c:numCache>
                <c:formatCode>#,##0</c:formatCode>
                <c:ptCount val="11"/>
                <c:pt idx="0">
                  <c:v>2796</c:v>
                </c:pt>
                <c:pt idx="1">
                  <c:v>2632</c:v>
                </c:pt>
                <c:pt idx="2">
                  <c:v>2363</c:v>
                </c:pt>
                <c:pt idx="3">
                  <c:v>1893</c:v>
                </c:pt>
                <c:pt idx="4">
                  <c:v>1990</c:v>
                </c:pt>
                <c:pt idx="5">
                  <c:v>1847</c:v>
                </c:pt>
                <c:pt idx="6">
                  <c:v>1711</c:v>
                </c:pt>
                <c:pt idx="7">
                  <c:v>1638</c:v>
                </c:pt>
                <c:pt idx="8">
                  <c:v>1783</c:v>
                </c:pt>
                <c:pt idx="9">
                  <c:v>2184</c:v>
                </c:pt>
                <c:pt idx="10">
                  <c:v>1753</c:v>
                </c:pt>
              </c:numCache>
            </c:numRef>
          </c:val>
          <c:smooth val="0"/>
        </c:ser>
        <c:dLbls>
          <c:showLegendKey val="0"/>
          <c:showVal val="0"/>
          <c:showCatName val="0"/>
          <c:showSerName val="0"/>
          <c:showPercent val="0"/>
          <c:showBubbleSize val="0"/>
        </c:dLbls>
        <c:marker val="1"/>
        <c:smooth val="0"/>
        <c:axId val="172174720"/>
        <c:axId val="172176896"/>
      </c:lineChart>
      <c:catAx>
        <c:axId val="1721747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2176896"/>
        <c:crosses val="autoZero"/>
        <c:auto val="1"/>
        <c:lblAlgn val="ctr"/>
        <c:lblOffset val="100"/>
        <c:noMultiLvlLbl val="0"/>
      </c:catAx>
      <c:valAx>
        <c:axId val="172176896"/>
        <c:scaling>
          <c:orientation val="minMax"/>
          <c:max val="20000"/>
          <c:min val="0"/>
        </c:scaling>
        <c:delete val="0"/>
        <c:axPos val="l"/>
        <c:majorGridlines/>
        <c:title>
          <c:tx>
            <c:rich>
              <a:bodyPr rot="-5400000" vert="horz"/>
              <a:lstStyle/>
              <a:p>
                <a:pPr>
                  <a:defRPr sz="1600" baseline="0">
                    <a:latin typeface="Calibri" panose="020F0502020204030204" pitchFamily="34" charset="0"/>
                  </a:defRPr>
                </a:pPr>
                <a:r>
                  <a:rPr lang="en-US" dirty="0" smtClean="0"/>
                  <a:t>Number of Reports</a:t>
                </a:r>
                <a:endParaRPr lang="en-US" dirty="0"/>
              </a:p>
            </c:rich>
          </c:tx>
          <c:layout>
            <c:manualLayout>
              <c:xMode val="edge"/>
              <c:yMode val="edge"/>
              <c:x val="1.5015015015015015E-3"/>
              <c:y val="0.3329372516680410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2174720"/>
        <c:crosses val="autoZero"/>
        <c:crossBetween val="between"/>
        <c:majorUnit val="200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7459303624281008"/>
          <c:w val="0.92132815128878121"/>
          <c:h val="0.66737611920850315"/>
        </c:manualLayout>
      </c:layout>
      <c:barChart>
        <c:barDir val="col"/>
        <c:grouping val="percentStacked"/>
        <c:varyColors val="0"/>
        <c:ser>
          <c:idx val="2"/>
          <c:order val="0"/>
          <c:tx>
            <c:strRef>
              <c:f>Sheet1!$C$29</c:f>
              <c:strCache>
                <c:ptCount val="1"/>
                <c:pt idx="0">
                  <c:v>Emotional
Injury Only
</c:v>
                </c:pt>
              </c:strCache>
            </c:strRef>
          </c:tx>
          <c:spPr>
            <a:solidFill>
              <a:srgbClr val="0072C6"/>
            </a:solidFill>
          </c:spPr>
          <c:invertIfNegative val="0"/>
          <c:cat>
            <c:strRef>
              <c:f>Sheet1!$B$30:$B$39</c:f>
              <c:strCache>
                <c:ptCount val="10"/>
                <c:pt idx="0">
                  <c:v>Treatment
(n=42,913)</c:v>
                </c:pt>
                <c:pt idx="1">
                  <c:v>Diagnosis
(n=42,507)</c:v>
                </c:pt>
                <c:pt idx="2">
                  <c:v>Surgery
(n=36,845)</c:v>
                </c:pt>
                <c:pt idx="3">
                  <c:v>Obstetrics
(n=10,555)</c:v>
                </c:pt>
                <c:pt idx="4">
                  <c:v>Medication
(n=8,287)</c:v>
                </c:pt>
                <c:pt idx="5">
                  <c:v>Monitoring
(n=5,329)</c:v>
                </c:pt>
                <c:pt idx="6">
                  <c:v>Anesthesia
(n=4,276)</c:v>
                </c:pt>
                <c:pt idx="7">
                  <c:v>Equipment
(n=1,161)</c:v>
                </c:pt>
                <c:pt idx="8">
                  <c:v>Behavioral Health
(n=879)</c:v>
                </c:pt>
                <c:pt idx="9">
                  <c:v>Blood
(n=379)</c:v>
                </c:pt>
              </c:strCache>
            </c:strRef>
          </c:cat>
          <c:val>
            <c:numRef>
              <c:f>Sheet1!$C$30:$C$39</c:f>
              <c:numCache>
                <c:formatCode>0.00%</c:formatCode>
                <c:ptCount val="10"/>
                <c:pt idx="0">
                  <c:v>2.2700000000000001E-2</c:v>
                </c:pt>
                <c:pt idx="1">
                  <c:v>7.6E-3</c:v>
                </c:pt>
                <c:pt idx="2">
                  <c:v>6.7000000000000002E-3</c:v>
                </c:pt>
                <c:pt idx="3">
                  <c:v>2.3599999999999999E-2</c:v>
                </c:pt>
                <c:pt idx="4">
                  <c:v>2.6200000000000001E-2</c:v>
                </c:pt>
                <c:pt idx="5">
                  <c:v>1.0699999999999999E-2</c:v>
                </c:pt>
                <c:pt idx="6">
                  <c:v>1.7299999999999999E-2</c:v>
                </c:pt>
                <c:pt idx="7">
                  <c:v>2.6700000000000002E-2</c:v>
                </c:pt>
                <c:pt idx="8">
                  <c:v>0.45729999999999998</c:v>
                </c:pt>
                <c:pt idx="9">
                  <c:v>2.64E-2</c:v>
                </c:pt>
              </c:numCache>
            </c:numRef>
          </c:val>
        </c:ser>
        <c:ser>
          <c:idx val="1"/>
          <c:order val="1"/>
          <c:tx>
            <c:strRef>
              <c:f>Sheet1!$D$29</c:f>
              <c:strCache>
                <c:ptCount val="1"/>
                <c:pt idx="0">
                  <c:v>Insignificant
Injury
</c:v>
                </c:pt>
              </c:strCache>
            </c:strRef>
          </c:tx>
          <c:spPr>
            <a:solidFill>
              <a:srgbClr val="D7E4BD"/>
            </a:solidFill>
          </c:spPr>
          <c:invertIfNegative val="0"/>
          <c:cat>
            <c:strRef>
              <c:f>Sheet1!$B$30:$B$39</c:f>
              <c:strCache>
                <c:ptCount val="10"/>
                <c:pt idx="0">
                  <c:v>Treatment
(n=42,913)</c:v>
                </c:pt>
                <c:pt idx="1">
                  <c:v>Diagnosis
(n=42,507)</c:v>
                </c:pt>
                <c:pt idx="2">
                  <c:v>Surgery
(n=36,845)</c:v>
                </c:pt>
                <c:pt idx="3">
                  <c:v>Obstetrics
(n=10,555)</c:v>
                </c:pt>
                <c:pt idx="4">
                  <c:v>Medication
(n=8,287)</c:v>
                </c:pt>
                <c:pt idx="5">
                  <c:v>Monitoring
(n=5,329)</c:v>
                </c:pt>
                <c:pt idx="6">
                  <c:v>Anesthesia
(n=4,276)</c:v>
                </c:pt>
                <c:pt idx="7">
                  <c:v>Equipment
(n=1,161)</c:v>
                </c:pt>
                <c:pt idx="8">
                  <c:v>Behavioral Health
(n=879)</c:v>
                </c:pt>
                <c:pt idx="9">
                  <c:v>Blood
(n=379)</c:v>
                </c:pt>
              </c:strCache>
            </c:strRef>
          </c:cat>
          <c:val>
            <c:numRef>
              <c:f>Sheet1!$D$30:$D$39</c:f>
              <c:numCache>
                <c:formatCode>0.00%</c:formatCode>
                <c:ptCount val="10"/>
                <c:pt idx="0">
                  <c:v>6.08E-2</c:v>
                </c:pt>
                <c:pt idx="1">
                  <c:v>7.3000000000000001E-3</c:v>
                </c:pt>
                <c:pt idx="2">
                  <c:v>2.24E-2</c:v>
                </c:pt>
                <c:pt idx="3">
                  <c:v>7.4999999999999997E-3</c:v>
                </c:pt>
                <c:pt idx="4">
                  <c:v>3.32E-2</c:v>
                </c:pt>
                <c:pt idx="5">
                  <c:v>9.5999999999999992E-3</c:v>
                </c:pt>
                <c:pt idx="6">
                  <c:v>3.4799999999999998E-2</c:v>
                </c:pt>
                <c:pt idx="7">
                  <c:v>7.4099999999999999E-2</c:v>
                </c:pt>
                <c:pt idx="8">
                  <c:v>1.5900000000000001E-2</c:v>
                </c:pt>
                <c:pt idx="9">
                  <c:v>3.6900000000000002E-2</c:v>
                </c:pt>
              </c:numCache>
            </c:numRef>
          </c:val>
        </c:ser>
        <c:ser>
          <c:idx val="0"/>
          <c:order val="2"/>
          <c:tx>
            <c:strRef>
              <c:f>Sheet1!$E$29</c:f>
              <c:strCache>
                <c:ptCount val="1"/>
                <c:pt idx="0">
                  <c:v>Temporary
Injury
</c:v>
                </c:pt>
              </c:strCache>
            </c:strRef>
          </c:tx>
          <c:spPr>
            <a:pattFill prst="pct20">
              <a:fgClr>
                <a:sysClr val="windowText" lastClr="000000"/>
              </a:fgClr>
              <a:bgClr>
                <a:sysClr val="window" lastClr="FFFFFF"/>
              </a:bgClr>
            </a:pattFill>
          </c:spPr>
          <c:invertIfNegative val="0"/>
          <c:cat>
            <c:strRef>
              <c:f>Sheet1!$B$30:$B$39</c:f>
              <c:strCache>
                <c:ptCount val="10"/>
                <c:pt idx="0">
                  <c:v>Treatment
(n=42,913)</c:v>
                </c:pt>
                <c:pt idx="1">
                  <c:v>Diagnosis
(n=42,507)</c:v>
                </c:pt>
                <c:pt idx="2">
                  <c:v>Surgery
(n=36,845)</c:v>
                </c:pt>
                <c:pt idx="3">
                  <c:v>Obstetrics
(n=10,555)</c:v>
                </c:pt>
                <c:pt idx="4">
                  <c:v>Medication
(n=8,287)</c:v>
                </c:pt>
                <c:pt idx="5">
                  <c:v>Monitoring
(n=5,329)</c:v>
                </c:pt>
                <c:pt idx="6">
                  <c:v>Anesthesia
(n=4,276)</c:v>
                </c:pt>
                <c:pt idx="7">
                  <c:v>Equipment
(n=1,161)</c:v>
                </c:pt>
                <c:pt idx="8">
                  <c:v>Behavioral Health
(n=879)</c:v>
                </c:pt>
                <c:pt idx="9">
                  <c:v>Blood
(n=379)</c:v>
                </c:pt>
              </c:strCache>
            </c:strRef>
          </c:cat>
          <c:val>
            <c:numRef>
              <c:f>Sheet1!$E$30:$E$39</c:f>
              <c:numCache>
                <c:formatCode>0.00%</c:formatCode>
                <c:ptCount val="10"/>
                <c:pt idx="0">
                  <c:v>0.32979999999999998</c:v>
                </c:pt>
                <c:pt idx="1">
                  <c:v>0.12839999999999999</c:v>
                </c:pt>
                <c:pt idx="2">
                  <c:v>0.35970000000000002</c:v>
                </c:pt>
                <c:pt idx="3">
                  <c:v>6.88E-2</c:v>
                </c:pt>
                <c:pt idx="4">
                  <c:v>0.28220000000000001</c:v>
                </c:pt>
                <c:pt idx="5">
                  <c:v>0.1424</c:v>
                </c:pt>
                <c:pt idx="6">
                  <c:v>0.1724</c:v>
                </c:pt>
                <c:pt idx="7">
                  <c:v>0.4849</c:v>
                </c:pt>
                <c:pt idx="8">
                  <c:v>9.3299999999999994E-2</c:v>
                </c:pt>
                <c:pt idx="9">
                  <c:v>0.22689999999999999</c:v>
                </c:pt>
              </c:numCache>
            </c:numRef>
          </c:val>
        </c:ser>
        <c:ser>
          <c:idx val="3"/>
          <c:order val="3"/>
          <c:tx>
            <c:strRef>
              <c:f>Sheet1!$F$29</c:f>
              <c:strCache>
                <c:ptCount val="1"/>
                <c:pt idx="0">
                  <c:v>Permanent, 
Minor Injury
</c:v>
                </c:pt>
              </c:strCache>
            </c:strRef>
          </c:tx>
          <c:spPr>
            <a:solidFill>
              <a:srgbClr val="DBEEF4"/>
            </a:solidFill>
          </c:spPr>
          <c:invertIfNegative val="0"/>
          <c:cat>
            <c:strRef>
              <c:f>Sheet1!$B$30:$B$39</c:f>
              <c:strCache>
                <c:ptCount val="10"/>
                <c:pt idx="0">
                  <c:v>Treatment
(n=42,913)</c:v>
                </c:pt>
                <c:pt idx="1">
                  <c:v>Diagnosis
(n=42,507)</c:v>
                </c:pt>
                <c:pt idx="2">
                  <c:v>Surgery
(n=36,845)</c:v>
                </c:pt>
                <c:pt idx="3">
                  <c:v>Obstetrics
(n=10,555)</c:v>
                </c:pt>
                <c:pt idx="4">
                  <c:v>Medication
(n=8,287)</c:v>
                </c:pt>
                <c:pt idx="5">
                  <c:v>Monitoring
(n=5,329)</c:v>
                </c:pt>
                <c:pt idx="6">
                  <c:v>Anesthesia
(n=4,276)</c:v>
                </c:pt>
                <c:pt idx="7">
                  <c:v>Equipment
(n=1,161)</c:v>
                </c:pt>
                <c:pt idx="8">
                  <c:v>Behavioral Health
(n=879)</c:v>
                </c:pt>
                <c:pt idx="9">
                  <c:v>Blood
(n=379)</c:v>
                </c:pt>
              </c:strCache>
            </c:strRef>
          </c:cat>
          <c:val>
            <c:numRef>
              <c:f>Sheet1!$F$30:$F$39</c:f>
              <c:numCache>
                <c:formatCode>0.00%</c:formatCode>
                <c:ptCount val="10"/>
                <c:pt idx="0">
                  <c:v>0.1303</c:v>
                </c:pt>
                <c:pt idx="1">
                  <c:v>9.6699999999999994E-2</c:v>
                </c:pt>
                <c:pt idx="2">
                  <c:v>0.20619999999999999</c:v>
                </c:pt>
                <c:pt idx="3">
                  <c:v>7.8799999999999995E-2</c:v>
                </c:pt>
                <c:pt idx="4">
                  <c:v>6.8199999999999997E-2</c:v>
                </c:pt>
                <c:pt idx="5">
                  <c:v>6.1199999999999997E-2</c:v>
                </c:pt>
                <c:pt idx="6">
                  <c:v>0.10150000000000001</c:v>
                </c:pt>
                <c:pt idx="7">
                  <c:v>0.18260000000000001</c:v>
                </c:pt>
                <c:pt idx="8">
                  <c:v>2.6200000000000001E-2</c:v>
                </c:pt>
                <c:pt idx="9">
                  <c:v>0.1583</c:v>
                </c:pt>
              </c:numCache>
            </c:numRef>
          </c:val>
        </c:ser>
        <c:ser>
          <c:idx val="4"/>
          <c:order val="4"/>
          <c:tx>
            <c:strRef>
              <c:f>Sheet1!$G$29</c:f>
              <c:strCache>
                <c:ptCount val="1"/>
                <c:pt idx="0">
                  <c:v>Permanent,
Significant Injury</c:v>
                </c:pt>
              </c:strCache>
            </c:strRef>
          </c:tx>
          <c:spPr>
            <a:solidFill>
              <a:srgbClr val="AABA0A"/>
            </a:solidFill>
          </c:spPr>
          <c:invertIfNegative val="0"/>
          <c:cat>
            <c:strRef>
              <c:f>Sheet1!$B$30:$B$39</c:f>
              <c:strCache>
                <c:ptCount val="10"/>
                <c:pt idx="0">
                  <c:v>Treatment
(n=42,913)</c:v>
                </c:pt>
                <c:pt idx="1">
                  <c:v>Diagnosis
(n=42,507)</c:v>
                </c:pt>
                <c:pt idx="2">
                  <c:v>Surgery
(n=36,845)</c:v>
                </c:pt>
                <c:pt idx="3">
                  <c:v>Obstetrics
(n=10,555)</c:v>
                </c:pt>
                <c:pt idx="4">
                  <c:v>Medication
(n=8,287)</c:v>
                </c:pt>
                <c:pt idx="5">
                  <c:v>Monitoring
(n=5,329)</c:v>
                </c:pt>
                <c:pt idx="6">
                  <c:v>Anesthesia
(n=4,276)</c:v>
                </c:pt>
                <c:pt idx="7">
                  <c:v>Equipment
(n=1,161)</c:v>
                </c:pt>
                <c:pt idx="8">
                  <c:v>Behavioral Health
(n=879)</c:v>
                </c:pt>
                <c:pt idx="9">
                  <c:v>Blood
(n=379)</c:v>
                </c:pt>
              </c:strCache>
            </c:strRef>
          </c:cat>
          <c:val>
            <c:numRef>
              <c:f>Sheet1!$G$30:$G$39</c:f>
              <c:numCache>
                <c:formatCode>0.00%</c:formatCode>
                <c:ptCount val="10"/>
                <c:pt idx="0">
                  <c:v>0.1837</c:v>
                </c:pt>
                <c:pt idx="1">
                  <c:v>0.34110000000000001</c:v>
                </c:pt>
                <c:pt idx="2">
                  <c:v>0.25230000000000002</c:v>
                </c:pt>
                <c:pt idx="3">
                  <c:v>0.57030000000000003</c:v>
                </c:pt>
                <c:pt idx="4">
                  <c:v>0.18540000000000001</c:v>
                </c:pt>
                <c:pt idx="5">
                  <c:v>0.2646</c:v>
                </c:pt>
                <c:pt idx="6">
                  <c:v>0.28789999999999999</c:v>
                </c:pt>
                <c:pt idx="7">
                  <c:v>0.1249</c:v>
                </c:pt>
                <c:pt idx="8">
                  <c:v>5.9200000000000003E-2</c:v>
                </c:pt>
                <c:pt idx="9">
                  <c:v>0.21640000000000001</c:v>
                </c:pt>
              </c:numCache>
            </c:numRef>
          </c:val>
        </c:ser>
        <c:ser>
          <c:idx val="5"/>
          <c:order val="5"/>
          <c:tx>
            <c:strRef>
              <c:f>Sheet1!$H$29</c:f>
              <c:strCache>
                <c:ptCount val="1"/>
                <c:pt idx="0">
                  <c:v>Death</c:v>
                </c:pt>
              </c:strCache>
            </c:strRef>
          </c:tx>
          <c:spPr>
            <a:solidFill>
              <a:sysClr val="windowText" lastClr="000000"/>
            </a:solidFill>
          </c:spPr>
          <c:invertIfNegative val="0"/>
          <c:cat>
            <c:strRef>
              <c:f>Sheet1!$B$30:$B$39</c:f>
              <c:strCache>
                <c:ptCount val="10"/>
                <c:pt idx="0">
                  <c:v>Treatment
(n=42,913)</c:v>
                </c:pt>
                <c:pt idx="1">
                  <c:v>Diagnosis
(n=42,507)</c:v>
                </c:pt>
                <c:pt idx="2">
                  <c:v>Surgery
(n=36,845)</c:v>
                </c:pt>
                <c:pt idx="3">
                  <c:v>Obstetrics
(n=10,555)</c:v>
                </c:pt>
                <c:pt idx="4">
                  <c:v>Medication
(n=8,287)</c:v>
                </c:pt>
                <c:pt idx="5">
                  <c:v>Monitoring
(n=5,329)</c:v>
                </c:pt>
                <c:pt idx="6">
                  <c:v>Anesthesia
(n=4,276)</c:v>
                </c:pt>
                <c:pt idx="7">
                  <c:v>Equipment
(n=1,161)</c:v>
                </c:pt>
                <c:pt idx="8">
                  <c:v>Behavioral Health
(n=879)</c:v>
                </c:pt>
                <c:pt idx="9">
                  <c:v>Blood
(n=379)</c:v>
                </c:pt>
              </c:strCache>
            </c:strRef>
          </c:cat>
          <c:val>
            <c:numRef>
              <c:f>Sheet1!$H$30:$H$39</c:f>
              <c:numCache>
                <c:formatCode>0.00%</c:formatCode>
                <c:ptCount val="10"/>
                <c:pt idx="0">
                  <c:v>0.25040000000000001</c:v>
                </c:pt>
                <c:pt idx="1">
                  <c:v>0.39319999999999999</c:v>
                </c:pt>
                <c:pt idx="2">
                  <c:v>0.1313</c:v>
                </c:pt>
                <c:pt idx="3">
                  <c:v>0.223</c:v>
                </c:pt>
                <c:pt idx="4">
                  <c:v>0.3826</c:v>
                </c:pt>
                <c:pt idx="5">
                  <c:v>0.49859999999999999</c:v>
                </c:pt>
                <c:pt idx="6">
                  <c:v>0.36270000000000002</c:v>
                </c:pt>
                <c:pt idx="7">
                  <c:v>9.2200000000000004E-2</c:v>
                </c:pt>
                <c:pt idx="8">
                  <c:v>0.33789999999999998</c:v>
                </c:pt>
                <c:pt idx="9">
                  <c:v>0.29549999999999998</c:v>
                </c:pt>
              </c:numCache>
            </c:numRef>
          </c:val>
        </c:ser>
        <c:ser>
          <c:idx val="6"/>
          <c:order val="6"/>
          <c:tx>
            <c:strRef>
              <c:f>Sheet1!$I$29</c:f>
              <c:strCache>
                <c:ptCount val="1"/>
                <c:pt idx="0">
                  <c:v>Unknown</c:v>
                </c:pt>
              </c:strCache>
            </c:strRef>
          </c:tx>
          <c:spPr>
            <a:solidFill>
              <a:srgbClr val="7F7F7F"/>
            </a:solidFill>
          </c:spPr>
          <c:invertIfNegative val="0"/>
          <c:cat>
            <c:strRef>
              <c:f>Sheet1!$B$30:$B$39</c:f>
              <c:strCache>
                <c:ptCount val="10"/>
                <c:pt idx="0">
                  <c:v>Treatment
(n=42,913)</c:v>
                </c:pt>
                <c:pt idx="1">
                  <c:v>Diagnosis
(n=42,507)</c:v>
                </c:pt>
                <c:pt idx="2">
                  <c:v>Surgery
(n=36,845)</c:v>
                </c:pt>
                <c:pt idx="3">
                  <c:v>Obstetrics
(n=10,555)</c:v>
                </c:pt>
                <c:pt idx="4">
                  <c:v>Medication
(n=8,287)</c:v>
                </c:pt>
                <c:pt idx="5">
                  <c:v>Monitoring
(n=5,329)</c:v>
                </c:pt>
                <c:pt idx="6">
                  <c:v>Anesthesia
(n=4,276)</c:v>
                </c:pt>
                <c:pt idx="7">
                  <c:v>Equipment
(n=1,161)</c:v>
                </c:pt>
                <c:pt idx="8">
                  <c:v>Behavioral Health
(n=879)</c:v>
                </c:pt>
                <c:pt idx="9">
                  <c:v>Blood
(n=379)</c:v>
                </c:pt>
              </c:strCache>
            </c:strRef>
          </c:cat>
          <c:val>
            <c:numRef>
              <c:f>Sheet1!$I$30:$I$39</c:f>
              <c:numCache>
                <c:formatCode>0.00%</c:formatCode>
                <c:ptCount val="10"/>
                <c:pt idx="0">
                  <c:v>2.23E-2</c:v>
                </c:pt>
                <c:pt idx="1">
                  <c:v>2.58E-2</c:v>
                </c:pt>
                <c:pt idx="2">
                  <c:v>2.1299999999999999E-2</c:v>
                </c:pt>
                <c:pt idx="3">
                  <c:v>2.8000000000000001E-2</c:v>
                </c:pt>
                <c:pt idx="4">
                  <c:v>2.2200000000000001E-2</c:v>
                </c:pt>
                <c:pt idx="5">
                  <c:v>1.29E-2</c:v>
                </c:pt>
                <c:pt idx="6">
                  <c:v>2.3400000000000001E-2</c:v>
                </c:pt>
                <c:pt idx="7">
                  <c:v>1.46E-2</c:v>
                </c:pt>
                <c:pt idx="8">
                  <c:v>1.0200000000000001E-2</c:v>
                </c:pt>
                <c:pt idx="9">
                  <c:v>3.9600000000000003E-2</c:v>
                </c:pt>
              </c:numCache>
            </c:numRef>
          </c:val>
        </c:ser>
        <c:dLbls>
          <c:showLegendKey val="0"/>
          <c:showVal val="0"/>
          <c:showCatName val="0"/>
          <c:showSerName val="0"/>
          <c:showPercent val="0"/>
          <c:showBubbleSize val="0"/>
        </c:dLbls>
        <c:gapWidth val="150"/>
        <c:overlap val="100"/>
        <c:axId val="173757568"/>
        <c:axId val="173759104"/>
      </c:barChart>
      <c:catAx>
        <c:axId val="173757568"/>
        <c:scaling>
          <c:orientation val="minMax"/>
        </c:scaling>
        <c:delete val="0"/>
        <c:axPos val="b"/>
        <c:numFmt formatCode="General" sourceLinked="1"/>
        <c:majorTickMark val="out"/>
        <c:minorTickMark val="none"/>
        <c:tickLblPos val="nextTo"/>
        <c:txPr>
          <a:bodyPr rot="0" vert="horz"/>
          <a:lstStyle/>
          <a:p>
            <a:pPr>
              <a:defRPr sz="1200">
                <a:latin typeface="Calibri" panose="020F0502020204030204" pitchFamily="34" charset="0"/>
              </a:defRPr>
            </a:pPr>
            <a:endParaRPr lang="en-US"/>
          </a:p>
        </c:txPr>
        <c:crossAx val="173759104"/>
        <c:crosses val="autoZero"/>
        <c:auto val="1"/>
        <c:lblAlgn val="ctr"/>
        <c:lblOffset val="100"/>
        <c:tickLblSkip val="1"/>
        <c:tickMarkSkip val="1"/>
        <c:noMultiLvlLbl val="0"/>
      </c:catAx>
      <c:valAx>
        <c:axId val="17375910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73757568"/>
        <c:crosses val="autoZero"/>
        <c:crossBetween val="between"/>
        <c:majorUnit val="0.2"/>
      </c:valAx>
    </c:plotArea>
    <c:legend>
      <c:legendPos val="t"/>
      <c:layout>
        <c:manualLayout>
          <c:xMode val="edge"/>
          <c:yMode val="edge"/>
          <c:x val="7.3848060659084209E-3"/>
          <c:y val="1.7730496453900711E-2"/>
          <c:w val="0.98986001749781261"/>
          <c:h val="0.11969248524785465"/>
        </c:manualLayout>
      </c:layout>
      <c:overlay val="0"/>
      <c:txPr>
        <a:bodyPr/>
        <a:lstStyle/>
        <a:p>
          <a:pPr>
            <a:defRPr sz="14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7034198850143731"/>
          <c:w val="0.78090138038300771"/>
          <c:h val="0.67513383743698707"/>
        </c:manualLayout>
      </c:layout>
      <c:lineChart>
        <c:grouping val="standard"/>
        <c:varyColors val="0"/>
        <c:ser>
          <c:idx val="3"/>
          <c:order val="0"/>
          <c:tx>
            <c:strRef>
              <c:f>'PostOp Sepsis Insurance'!$G$5</c:f>
              <c:strCache>
                <c:ptCount val="1"/>
                <c:pt idx="0">
                  <c:v>Private </c:v>
                </c:pt>
              </c:strCache>
            </c:strRef>
          </c:tx>
          <c:spPr>
            <a:ln w="25400">
              <a:solidFill>
                <a:sysClr val="windowText" lastClr="000000"/>
              </a:solidFill>
            </a:ln>
          </c:spPr>
          <c:marker>
            <c:symbol val="circle"/>
            <c:size val="7"/>
            <c:spPr>
              <a:solidFill>
                <a:sysClr val="windowText" lastClr="000000"/>
              </a:solidFill>
              <a:ln>
                <a:noFill/>
              </a:ln>
            </c:spPr>
          </c:marker>
          <c:cat>
            <c:numRef>
              <c:f>'PostOp Sepsis Insurance'!$A$6:$A$11</c:f>
              <c:numCache>
                <c:formatCode>General</c:formatCode>
                <c:ptCount val="6"/>
                <c:pt idx="0">
                  <c:v>2008</c:v>
                </c:pt>
                <c:pt idx="1">
                  <c:v>2009</c:v>
                </c:pt>
                <c:pt idx="2">
                  <c:v>2010</c:v>
                </c:pt>
                <c:pt idx="3">
                  <c:v>2011</c:v>
                </c:pt>
                <c:pt idx="4">
                  <c:v>2012</c:v>
                </c:pt>
                <c:pt idx="5">
                  <c:v>2013</c:v>
                </c:pt>
              </c:numCache>
            </c:numRef>
          </c:cat>
          <c:val>
            <c:numRef>
              <c:f>'PostOp Sepsis Insurance'!$G$6:$G$11</c:f>
              <c:numCache>
                <c:formatCode>0.0</c:formatCode>
                <c:ptCount val="6"/>
                <c:pt idx="0">
                  <c:v>14.584</c:v>
                </c:pt>
                <c:pt idx="1">
                  <c:v>14.7867</c:v>
                </c:pt>
                <c:pt idx="2">
                  <c:v>14.906700000000001</c:v>
                </c:pt>
                <c:pt idx="3">
                  <c:v>15.0634</c:v>
                </c:pt>
                <c:pt idx="4">
                  <c:v>11.1252</c:v>
                </c:pt>
                <c:pt idx="5">
                  <c:v>10.751523598390206</c:v>
                </c:pt>
              </c:numCache>
            </c:numRef>
          </c:val>
          <c:smooth val="0"/>
        </c:ser>
        <c:ser>
          <c:idx val="0"/>
          <c:order val="1"/>
          <c:tx>
            <c:strRef>
              <c:f>'PostOp Sepsis Insurance'!$F$5</c:f>
              <c:strCache>
                <c:ptCount val="1"/>
                <c:pt idx="0">
                  <c:v>Medicare</c:v>
                </c:pt>
              </c:strCache>
            </c:strRef>
          </c:tx>
          <c:spPr>
            <a:ln w="25400">
              <a:solidFill>
                <a:srgbClr val="0072C6"/>
              </a:solidFill>
            </a:ln>
          </c:spPr>
          <c:marker>
            <c:symbol val="square"/>
            <c:size val="7"/>
            <c:spPr>
              <a:solidFill>
                <a:srgbClr val="0072C6"/>
              </a:solidFill>
              <a:ln>
                <a:noFill/>
              </a:ln>
            </c:spPr>
          </c:marker>
          <c:cat>
            <c:numRef>
              <c:f>'PostOp Sepsis Insurance'!$A$6:$A$11</c:f>
              <c:numCache>
                <c:formatCode>General</c:formatCode>
                <c:ptCount val="6"/>
                <c:pt idx="0">
                  <c:v>2008</c:v>
                </c:pt>
                <c:pt idx="1">
                  <c:v>2009</c:v>
                </c:pt>
                <c:pt idx="2">
                  <c:v>2010</c:v>
                </c:pt>
                <c:pt idx="3">
                  <c:v>2011</c:v>
                </c:pt>
                <c:pt idx="4">
                  <c:v>2012</c:v>
                </c:pt>
                <c:pt idx="5">
                  <c:v>2013</c:v>
                </c:pt>
              </c:numCache>
            </c:numRef>
          </c:cat>
          <c:val>
            <c:numRef>
              <c:f>'PostOp Sepsis Insurance'!$F$6:$F$11</c:f>
              <c:numCache>
                <c:formatCode>0.0</c:formatCode>
                <c:ptCount val="6"/>
                <c:pt idx="0">
                  <c:v>15.9734</c:v>
                </c:pt>
                <c:pt idx="1">
                  <c:v>16.833600000000001</c:v>
                </c:pt>
                <c:pt idx="2">
                  <c:v>16.923500000000001</c:v>
                </c:pt>
                <c:pt idx="3">
                  <c:v>16.68</c:v>
                </c:pt>
                <c:pt idx="4">
                  <c:v>14.675800000000001</c:v>
                </c:pt>
                <c:pt idx="5">
                  <c:v>18.520870964974574</c:v>
                </c:pt>
              </c:numCache>
            </c:numRef>
          </c:val>
          <c:smooth val="0"/>
        </c:ser>
        <c:ser>
          <c:idx val="2"/>
          <c:order val="2"/>
          <c:tx>
            <c:strRef>
              <c:f>'PostOp Sepsis Insurance'!$E$5</c:f>
              <c:strCache>
                <c:ptCount val="1"/>
                <c:pt idx="0">
                  <c:v>Medicaid</c:v>
                </c:pt>
              </c:strCache>
            </c:strRef>
          </c:tx>
          <c:spPr>
            <a:ln w="25400">
              <a:solidFill>
                <a:srgbClr val="AABA0A"/>
              </a:solidFill>
            </a:ln>
          </c:spPr>
          <c:marker>
            <c:symbol val="triangle"/>
            <c:size val="9"/>
            <c:spPr>
              <a:solidFill>
                <a:srgbClr val="AABA0A"/>
              </a:solidFill>
              <a:ln>
                <a:noFill/>
              </a:ln>
            </c:spPr>
          </c:marker>
          <c:cat>
            <c:numRef>
              <c:f>'PostOp Sepsis Insurance'!$A$6:$A$11</c:f>
              <c:numCache>
                <c:formatCode>General</c:formatCode>
                <c:ptCount val="6"/>
                <c:pt idx="0">
                  <c:v>2008</c:v>
                </c:pt>
                <c:pt idx="1">
                  <c:v>2009</c:v>
                </c:pt>
                <c:pt idx="2">
                  <c:v>2010</c:v>
                </c:pt>
                <c:pt idx="3">
                  <c:v>2011</c:v>
                </c:pt>
                <c:pt idx="4">
                  <c:v>2012</c:v>
                </c:pt>
                <c:pt idx="5">
                  <c:v>2013</c:v>
                </c:pt>
              </c:numCache>
            </c:numRef>
          </c:cat>
          <c:val>
            <c:numRef>
              <c:f>'PostOp Sepsis Insurance'!$E$6:$E$11</c:f>
              <c:numCache>
                <c:formatCode>0.0</c:formatCode>
                <c:ptCount val="6"/>
                <c:pt idx="0">
                  <c:v>20.428000000000001</c:v>
                </c:pt>
                <c:pt idx="1">
                  <c:v>19.427700000000002</c:v>
                </c:pt>
                <c:pt idx="2">
                  <c:v>21.928899999999999</c:v>
                </c:pt>
                <c:pt idx="3">
                  <c:v>20.854099999999999</c:v>
                </c:pt>
                <c:pt idx="4">
                  <c:v>19.202500000000001</c:v>
                </c:pt>
                <c:pt idx="5">
                  <c:v>18.419402997188612</c:v>
                </c:pt>
              </c:numCache>
            </c:numRef>
          </c:val>
          <c:smooth val="0"/>
        </c:ser>
        <c:ser>
          <c:idx val="1"/>
          <c:order val="3"/>
          <c:tx>
            <c:strRef>
              <c:f>'PostOp Sepsis Insurance'!$H$5</c:f>
              <c:strCache>
                <c:ptCount val="1"/>
                <c:pt idx="0">
                  <c:v>Uninsured</c:v>
                </c:pt>
              </c:strCache>
            </c:strRef>
          </c:tx>
          <c:spPr>
            <a:ln w="34925">
              <a:solidFill>
                <a:srgbClr val="7BA8DF"/>
              </a:solidFill>
            </a:ln>
          </c:spPr>
          <c:marker>
            <c:symbol val="diamond"/>
            <c:size val="9"/>
            <c:spPr>
              <a:solidFill>
                <a:srgbClr val="7BA8DF"/>
              </a:solidFill>
              <a:ln>
                <a:noFill/>
              </a:ln>
            </c:spPr>
          </c:marker>
          <c:cat>
            <c:numRef>
              <c:f>'PostOp Sepsis Insurance'!$A$6:$A$11</c:f>
              <c:numCache>
                <c:formatCode>General</c:formatCode>
                <c:ptCount val="6"/>
                <c:pt idx="0">
                  <c:v>2008</c:v>
                </c:pt>
                <c:pt idx="1">
                  <c:v>2009</c:v>
                </c:pt>
                <c:pt idx="2">
                  <c:v>2010</c:v>
                </c:pt>
                <c:pt idx="3">
                  <c:v>2011</c:v>
                </c:pt>
                <c:pt idx="4">
                  <c:v>2012</c:v>
                </c:pt>
                <c:pt idx="5">
                  <c:v>2013</c:v>
                </c:pt>
              </c:numCache>
            </c:numRef>
          </c:cat>
          <c:val>
            <c:numRef>
              <c:f>'PostOp Sepsis Insurance'!$H$6:$H$11</c:f>
              <c:numCache>
                <c:formatCode>0.0</c:formatCode>
                <c:ptCount val="6"/>
                <c:pt idx="0">
                  <c:v>9.64</c:v>
                </c:pt>
                <c:pt idx="1">
                  <c:v>13.8987</c:v>
                </c:pt>
                <c:pt idx="2">
                  <c:v>15.7216</c:v>
                </c:pt>
                <c:pt idx="3">
                  <c:v>16.143899999999999</c:v>
                </c:pt>
                <c:pt idx="4">
                  <c:v>12.746600000000001</c:v>
                </c:pt>
                <c:pt idx="5">
                  <c:v>14.28323665636856</c:v>
                </c:pt>
              </c:numCache>
            </c:numRef>
          </c:val>
          <c:smooth val="0"/>
        </c:ser>
        <c:dLbls>
          <c:showLegendKey val="0"/>
          <c:showVal val="0"/>
          <c:showCatName val="0"/>
          <c:showSerName val="0"/>
          <c:showPercent val="0"/>
          <c:showBubbleSize val="0"/>
        </c:dLbls>
        <c:marker val="1"/>
        <c:smooth val="0"/>
        <c:axId val="57717120"/>
        <c:axId val="57719040"/>
      </c:lineChart>
      <c:catAx>
        <c:axId val="577171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7719040"/>
        <c:crosses val="autoZero"/>
        <c:auto val="1"/>
        <c:lblAlgn val="ctr"/>
        <c:lblOffset val="100"/>
        <c:noMultiLvlLbl val="0"/>
      </c:catAx>
      <c:valAx>
        <c:axId val="5771904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1.3888888888888888E-2"/>
              <c:y val="0.2498677248677248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7717120"/>
        <c:crosses val="autoZero"/>
        <c:crossBetween val="between"/>
        <c:majorUnit val="5"/>
      </c:valAx>
    </c:plotArea>
    <c:legend>
      <c:legendPos val="t"/>
      <c:layout>
        <c:manualLayout>
          <c:xMode val="edge"/>
          <c:yMode val="edge"/>
          <c:x val="8.19954797317002E-3"/>
          <c:y val="1.1675185338674747E-3"/>
          <c:w val="0.99127867697093419"/>
          <c:h val="0.1282378765154355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7"/>
          <c:y val="0.13396632712577594"/>
          <c:w val="0.86577792359288419"/>
          <c:h val="0.73644778777652797"/>
        </c:manualLayout>
      </c:layout>
      <c:lineChart>
        <c:grouping val="standard"/>
        <c:varyColors val="0"/>
        <c:ser>
          <c:idx val="3"/>
          <c:order val="0"/>
          <c:tx>
            <c:strRef>
              <c:f>'CLABSI SSI CAUTI SIR'!$B$4</c:f>
              <c:strCache>
                <c:ptCount val="1"/>
                <c:pt idx="0">
                  <c:v>CLABSI, All</c:v>
                </c:pt>
              </c:strCache>
            </c:strRef>
          </c:tx>
          <c:spPr>
            <a:ln w="25400">
              <a:solidFill>
                <a:sysClr val="windowText" lastClr="000000"/>
              </a:solidFill>
            </a:ln>
          </c:spPr>
          <c:marker>
            <c:symbol val="circle"/>
            <c:size val="7"/>
            <c:spPr>
              <a:solidFill>
                <a:sysClr val="windowText" lastClr="000000"/>
              </a:solidFill>
              <a:ln>
                <a:noFill/>
              </a:ln>
            </c:spPr>
          </c:marker>
          <c:cat>
            <c:numRef>
              <c:f>'CLABSI SSI CAUTI SIR'!$A$5:$A$9</c:f>
              <c:numCache>
                <c:formatCode>General</c:formatCode>
                <c:ptCount val="5"/>
                <c:pt idx="0">
                  <c:v>2009</c:v>
                </c:pt>
                <c:pt idx="1">
                  <c:v>2010</c:v>
                </c:pt>
                <c:pt idx="2">
                  <c:v>2011</c:v>
                </c:pt>
                <c:pt idx="3">
                  <c:v>2012</c:v>
                </c:pt>
                <c:pt idx="4">
                  <c:v>2013</c:v>
                </c:pt>
              </c:numCache>
            </c:numRef>
          </c:cat>
          <c:val>
            <c:numRef>
              <c:f>'CLABSI SSI CAUTI SIR'!$B$5:$B$9</c:f>
              <c:numCache>
                <c:formatCode>0.00</c:formatCode>
                <c:ptCount val="5"/>
                <c:pt idx="0">
                  <c:v>0.85399999999999998</c:v>
                </c:pt>
                <c:pt idx="1">
                  <c:v>0.67700000000000005</c:v>
                </c:pt>
                <c:pt idx="2">
                  <c:v>0.59099999999999997</c:v>
                </c:pt>
                <c:pt idx="3">
                  <c:v>0.56200000000000006</c:v>
                </c:pt>
                <c:pt idx="4">
                  <c:v>0.53800000000000003</c:v>
                </c:pt>
              </c:numCache>
            </c:numRef>
          </c:val>
          <c:smooth val="0"/>
        </c:ser>
        <c:ser>
          <c:idx val="0"/>
          <c:order val="1"/>
          <c:tx>
            <c:strRef>
              <c:f>'CLABSI SSI CAUTI SIR'!$C$4</c:f>
              <c:strCache>
                <c:ptCount val="1"/>
                <c:pt idx="0">
                  <c:v>SSI, Combined SCIP Procedures</c:v>
                </c:pt>
              </c:strCache>
            </c:strRef>
          </c:tx>
          <c:spPr>
            <a:ln w="25400">
              <a:solidFill>
                <a:srgbClr val="0072C6"/>
              </a:solidFill>
            </a:ln>
          </c:spPr>
          <c:marker>
            <c:symbol val="square"/>
            <c:size val="7"/>
            <c:spPr>
              <a:solidFill>
                <a:srgbClr val="0072C6"/>
              </a:solidFill>
              <a:ln>
                <a:noFill/>
              </a:ln>
            </c:spPr>
          </c:marker>
          <c:cat>
            <c:numRef>
              <c:f>'CLABSI SSI CAUTI SIR'!$A$5:$A$9</c:f>
              <c:numCache>
                <c:formatCode>General</c:formatCode>
                <c:ptCount val="5"/>
                <c:pt idx="0">
                  <c:v>2009</c:v>
                </c:pt>
                <c:pt idx="1">
                  <c:v>2010</c:v>
                </c:pt>
                <c:pt idx="2">
                  <c:v>2011</c:v>
                </c:pt>
                <c:pt idx="3">
                  <c:v>2012</c:v>
                </c:pt>
                <c:pt idx="4">
                  <c:v>2013</c:v>
                </c:pt>
              </c:numCache>
            </c:numRef>
          </c:cat>
          <c:val>
            <c:numRef>
              <c:f>'CLABSI SSI CAUTI SIR'!$C$5:$C$9</c:f>
              <c:numCache>
                <c:formatCode>0.00</c:formatCode>
                <c:ptCount val="5"/>
                <c:pt idx="0">
                  <c:v>0.98099999999999998</c:v>
                </c:pt>
                <c:pt idx="1">
                  <c:v>0.92700000000000005</c:v>
                </c:pt>
                <c:pt idx="2">
                  <c:v>0.83799999999999997</c:v>
                </c:pt>
                <c:pt idx="3">
                  <c:v>0.81100000000000005</c:v>
                </c:pt>
                <c:pt idx="4">
                  <c:v>0.80700000000000005</c:v>
                </c:pt>
              </c:numCache>
            </c:numRef>
          </c:val>
          <c:smooth val="0"/>
        </c:ser>
        <c:ser>
          <c:idx val="2"/>
          <c:order val="2"/>
          <c:tx>
            <c:strRef>
              <c:f>'CLABSI SSI CAUTI SIR'!$D$4</c:f>
              <c:strCache>
                <c:ptCount val="1"/>
                <c:pt idx="0">
                  <c:v>CAUTI, All</c:v>
                </c:pt>
              </c:strCache>
            </c:strRef>
          </c:tx>
          <c:spPr>
            <a:ln w="25400">
              <a:solidFill>
                <a:srgbClr val="AABA0A"/>
              </a:solidFill>
            </a:ln>
          </c:spPr>
          <c:marker>
            <c:symbol val="triangle"/>
            <c:size val="9"/>
            <c:spPr>
              <a:solidFill>
                <a:srgbClr val="AABA0A"/>
              </a:solidFill>
              <a:ln>
                <a:noFill/>
              </a:ln>
            </c:spPr>
          </c:marker>
          <c:cat>
            <c:numRef>
              <c:f>'CLABSI SSI CAUTI SIR'!$A$5:$A$9</c:f>
              <c:numCache>
                <c:formatCode>General</c:formatCode>
                <c:ptCount val="5"/>
                <c:pt idx="0">
                  <c:v>2009</c:v>
                </c:pt>
                <c:pt idx="1">
                  <c:v>2010</c:v>
                </c:pt>
                <c:pt idx="2">
                  <c:v>2011</c:v>
                </c:pt>
                <c:pt idx="3">
                  <c:v>2012</c:v>
                </c:pt>
                <c:pt idx="4">
                  <c:v>2013</c:v>
                </c:pt>
              </c:numCache>
            </c:numRef>
          </c:cat>
          <c:val>
            <c:numRef>
              <c:f>'CLABSI SSI CAUTI SIR'!$D$5:$D$9</c:f>
              <c:numCache>
                <c:formatCode>0.00</c:formatCode>
                <c:ptCount val="5"/>
                <c:pt idx="1">
                  <c:v>0.93700000000000006</c:v>
                </c:pt>
                <c:pt idx="2">
                  <c:v>0.93</c:v>
                </c:pt>
                <c:pt idx="3">
                  <c:v>1.0229999999999999</c:v>
                </c:pt>
                <c:pt idx="4">
                  <c:v>1.0569999999999999</c:v>
                </c:pt>
              </c:numCache>
            </c:numRef>
          </c:val>
          <c:smooth val="0"/>
        </c:ser>
        <c:dLbls>
          <c:showLegendKey val="0"/>
          <c:showVal val="0"/>
          <c:showCatName val="0"/>
          <c:showSerName val="0"/>
          <c:showPercent val="0"/>
          <c:showBubbleSize val="0"/>
        </c:dLbls>
        <c:marker val="1"/>
        <c:smooth val="0"/>
        <c:axId val="57923840"/>
        <c:axId val="57938304"/>
      </c:lineChart>
      <c:catAx>
        <c:axId val="579238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7938304"/>
        <c:crosses val="autoZero"/>
        <c:auto val="1"/>
        <c:lblAlgn val="ctr"/>
        <c:lblOffset val="100"/>
        <c:noMultiLvlLbl val="0"/>
      </c:catAx>
      <c:valAx>
        <c:axId val="57938304"/>
        <c:scaling>
          <c:orientation val="minMax"/>
          <c:max val="1.4"/>
          <c:min val="0"/>
        </c:scaling>
        <c:delete val="0"/>
        <c:axPos val="l"/>
        <c:majorGridlines/>
        <c:title>
          <c:tx>
            <c:rich>
              <a:bodyPr rot="-5400000" vert="horz"/>
              <a:lstStyle/>
              <a:p>
                <a:pPr>
                  <a:defRPr sz="1600" baseline="0">
                    <a:latin typeface="Calibri" panose="020F0502020204030204" pitchFamily="34" charset="0"/>
                  </a:defRPr>
                </a:pPr>
                <a:r>
                  <a:rPr lang="en-US" dirty="0" smtClean="0"/>
                  <a:t>Standardized Infection Ratio</a:t>
                </a:r>
                <a:endParaRPr lang="en-US" dirty="0"/>
              </a:p>
            </c:rich>
          </c:tx>
          <c:layout>
            <c:manualLayout>
              <c:xMode val="edge"/>
              <c:yMode val="edge"/>
              <c:x val="1.2345679012345678E-2"/>
              <c:y val="0.19092274923967836"/>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57923840"/>
        <c:crosses val="autoZero"/>
        <c:crossBetween val="between"/>
        <c:majorUnit val="0.2"/>
      </c:valAx>
    </c:plotArea>
    <c:legend>
      <c:legendPos val="t"/>
      <c:layout>
        <c:manualLayout>
          <c:xMode val="edge"/>
          <c:yMode val="edge"/>
          <c:x val="8.19954797317002E-3"/>
          <c:y val="1.1675185338674747E-3"/>
          <c:w val="0.99127867697093419"/>
          <c:h val="9.516909344665251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352143482064743"/>
          <c:y val="0.26983167282661097"/>
          <c:w val="0.77483620103042672"/>
          <c:h val="0.59583757387469427"/>
        </c:manualLayout>
      </c:layout>
      <c:lineChart>
        <c:grouping val="standard"/>
        <c:varyColors val="0"/>
        <c:ser>
          <c:idx val="3"/>
          <c:order val="0"/>
          <c:tx>
            <c:strRef>
              <c:f>'BSI wght NICU III'!$B$4</c:f>
              <c:strCache>
                <c:ptCount val="1"/>
                <c:pt idx="0">
                  <c:v>≤750 g</c:v>
                </c:pt>
              </c:strCache>
            </c:strRef>
          </c:tx>
          <c:spPr>
            <a:ln w="25400">
              <a:solidFill>
                <a:sysClr val="windowText" lastClr="000000"/>
              </a:solidFill>
            </a:ln>
          </c:spPr>
          <c:marker>
            <c:symbol val="circle"/>
            <c:size val="7"/>
            <c:spPr>
              <a:solidFill>
                <a:sysClr val="windowText" lastClr="000000"/>
              </a:solidFill>
              <a:ln>
                <a:noFill/>
              </a:ln>
            </c:spPr>
          </c:marker>
          <c:cat>
            <c:numRef>
              <c:f>'BSI wght NICU III'!$A$5:$A$9</c:f>
              <c:numCache>
                <c:formatCode>General</c:formatCode>
                <c:ptCount val="5"/>
                <c:pt idx="0">
                  <c:v>2009</c:v>
                </c:pt>
                <c:pt idx="1">
                  <c:v>2010</c:v>
                </c:pt>
                <c:pt idx="2">
                  <c:v>2011</c:v>
                </c:pt>
                <c:pt idx="3">
                  <c:v>2012</c:v>
                </c:pt>
                <c:pt idx="4">
                  <c:v>2013</c:v>
                </c:pt>
              </c:numCache>
            </c:numRef>
          </c:cat>
          <c:val>
            <c:numRef>
              <c:f>'BSI wght NICU III'!$B$5:$B$9</c:f>
              <c:numCache>
                <c:formatCode>0.0</c:formatCode>
                <c:ptCount val="5"/>
                <c:pt idx="0">
                  <c:v>3.4</c:v>
                </c:pt>
                <c:pt idx="1">
                  <c:v>2.6</c:v>
                </c:pt>
                <c:pt idx="2">
                  <c:v>2.5</c:v>
                </c:pt>
                <c:pt idx="3" formatCode="General">
                  <c:v>2.2999999999999998</c:v>
                </c:pt>
                <c:pt idx="4">
                  <c:v>2.1</c:v>
                </c:pt>
              </c:numCache>
            </c:numRef>
          </c:val>
          <c:smooth val="0"/>
        </c:ser>
        <c:ser>
          <c:idx val="0"/>
          <c:order val="1"/>
          <c:tx>
            <c:strRef>
              <c:f>'BSI wght NICU III'!$C$4</c:f>
              <c:strCache>
                <c:ptCount val="1"/>
                <c:pt idx="0">
                  <c:v>751-1,000 g</c:v>
                </c:pt>
              </c:strCache>
            </c:strRef>
          </c:tx>
          <c:spPr>
            <a:ln w="25400">
              <a:solidFill>
                <a:srgbClr val="0072C6"/>
              </a:solidFill>
            </a:ln>
          </c:spPr>
          <c:marker>
            <c:symbol val="square"/>
            <c:size val="7"/>
            <c:spPr>
              <a:solidFill>
                <a:srgbClr val="0072C6"/>
              </a:solidFill>
              <a:ln>
                <a:noFill/>
              </a:ln>
            </c:spPr>
          </c:marker>
          <c:cat>
            <c:numRef>
              <c:f>'BSI wght NICU III'!$A$5:$A$9</c:f>
              <c:numCache>
                <c:formatCode>General</c:formatCode>
                <c:ptCount val="5"/>
                <c:pt idx="0">
                  <c:v>2009</c:v>
                </c:pt>
                <c:pt idx="1">
                  <c:v>2010</c:v>
                </c:pt>
                <c:pt idx="2">
                  <c:v>2011</c:v>
                </c:pt>
                <c:pt idx="3">
                  <c:v>2012</c:v>
                </c:pt>
                <c:pt idx="4">
                  <c:v>2013</c:v>
                </c:pt>
              </c:numCache>
            </c:numRef>
          </c:cat>
          <c:val>
            <c:numRef>
              <c:f>'BSI wght NICU III'!$C$5:$C$9</c:f>
              <c:numCache>
                <c:formatCode>0.0</c:formatCode>
                <c:ptCount val="5"/>
                <c:pt idx="0">
                  <c:v>2.7</c:v>
                </c:pt>
                <c:pt idx="1">
                  <c:v>2.2000000000000002</c:v>
                </c:pt>
                <c:pt idx="2">
                  <c:v>2</c:v>
                </c:pt>
                <c:pt idx="3" formatCode="General">
                  <c:v>1.6</c:v>
                </c:pt>
                <c:pt idx="4">
                  <c:v>1.3</c:v>
                </c:pt>
              </c:numCache>
            </c:numRef>
          </c:val>
          <c:smooth val="0"/>
        </c:ser>
        <c:ser>
          <c:idx val="2"/>
          <c:order val="2"/>
          <c:tx>
            <c:strRef>
              <c:f>'BSI wght NICU III'!$D$4</c:f>
              <c:strCache>
                <c:ptCount val="1"/>
                <c:pt idx="0">
                  <c:v>1,001-1,500 g</c:v>
                </c:pt>
              </c:strCache>
            </c:strRef>
          </c:tx>
          <c:spPr>
            <a:ln w="25400">
              <a:solidFill>
                <a:srgbClr val="AABA0A"/>
              </a:solidFill>
            </a:ln>
          </c:spPr>
          <c:marker>
            <c:symbol val="triangle"/>
            <c:size val="9"/>
            <c:spPr>
              <a:solidFill>
                <a:srgbClr val="AABA0A"/>
              </a:solidFill>
              <a:ln>
                <a:noFill/>
              </a:ln>
            </c:spPr>
          </c:marker>
          <c:cat>
            <c:numRef>
              <c:f>'BSI wght NICU III'!$A$5:$A$9</c:f>
              <c:numCache>
                <c:formatCode>General</c:formatCode>
                <c:ptCount val="5"/>
                <c:pt idx="0">
                  <c:v>2009</c:v>
                </c:pt>
                <c:pt idx="1">
                  <c:v>2010</c:v>
                </c:pt>
                <c:pt idx="2">
                  <c:v>2011</c:v>
                </c:pt>
                <c:pt idx="3">
                  <c:v>2012</c:v>
                </c:pt>
                <c:pt idx="4">
                  <c:v>2013</c:v>
                </c:pt>
              </c:numCache>
            </c:numRef>
          </c:cat>
          <c:val>
            <c:numRef>
              <c:f>'BSI wght NICU III'!$D$5:$D$9</c:f>
              <c:numCache>
                <c:formatCode>0.0</c:formatCode>
                <c:ptCount val="5"/>
                <c:pt idx="0">
                  <c:v>1.9</c:v>
                </c:pt>
                <c:pt idx="1">
                  <c:v>1.3</c:v>
                </c:pt>
                <c:pt idx="2">
                  <c:v>1.3</c:v>
                </c:pt>
                <c:pt idx="3" formatCode="General">
                  <c:v>1.1000000000000001</c:v>
                </c:pt>
                <c:pt idx="4">
                  <c:v>0.8</c:v>
                </c:pt>
              </c:numCache>
            </c:numRef>
          </c:val>
          <c:smooth val="0"/>
        </c:ser>
        <c:ser>
          <c:idx val="1"/>
          <c:order val="3"/>
          <c:tx>
            <c:strRef>
              <c:f>'BSI wght NICU III'!$E$4</c:f>
              <c:strCache>
                <c:ptCount val="1"/>
                <c:pt idx="0">
                  <c:v>1,501-2,500 g</c:v>
                </c:pt>
              </c:strCache>
            </c:strRef>
          </c:tx>
          <c:spPr>
            <a:ln w="34925">
              <a:solidFill>
                <a:srgbClr val="7BA8DF"/>
              </a:solidFill>
            </a:ln>
          </c:spPr>
          <c:marker>
            <c:symbol val="diamond"/>
            <c:size val="9"/>
            <c:spPr>
              <a:solidFill>
                <a:srgbClr val="7BA8DF"/>
              </a:solidFill>
              <a:ln>
                <a:noFill/>
              </a:ln>
            </c:spPr>
          </c:marker>
          <c:cat>
            <c:numRef>
              <c:f>'BSI wght NICU III'!$A$5:$A$9</c:f>
              <c:numCache>
                <c:formatCode>General</c:formatCode>
                <c:ptCount val="5"/>
                <c:pt idx="0">
                  <c:v>2009</c:v>
                </c:pt>
                <c:pt idx="1">
                  <c:v>2010</c:v>
                </c:pt>
                <c:pt idx="2">
                  <c:v>2011</c:v>
                </c:pt>
                <c:pt idx="3">
                  <c:v>2012</c:v>
                </c:pt>
                <c:pt idx="4">
                  <c:v>2013</c:v>
                </c:pt>
              </c:numCache>
            </c:numRef>
          </c:cat>
          <c:val>
            <c:numRef>
              <c:f>'BSI wght NICU III'!$E$5:$E$9</c:f>
              <c:numCache>
                <c:formatCode>0.0</c:formatCode>
                <c:ptCount val="5"/>
                <c:pt idx="0">
                  <c:v>1.5</c:v>
                </c:pt>
                <c:pt idx="1">
                  <c:v>1</c:v>
                </c:pt>
                <c:pt idx="2">
                  <c:v>0.9</c:v>
                </c:pt>
                <c:pt idx="3" formatCode="General">
                  <c:v>0.6</c:v>
                </c:pt>
                <c:pt idx="4">
                  <c:v>0.6</c:v>
                </c:pt>
              </c:numCache>
            </c:numRef>
          </c:val>
          <c:smooth val="0"/>
        </c:ser>
        <c:ser>
          <c:idx val="4"/>
          <c:order val="4"/>
          <c:tx>
            <c:strRef>
              <c:f>'BSI wght NICU III'!$F$4</c:f>
              <c:strCache>
                <c:ptCount val="1"/>
                <c:pt idx="0">
                  <c:v>&gt;2,500 g</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'BSI wght NICU III'!$A$5:$A$9</c:f>
              <c:numCache>
                <c:formatCode>General</c:formatCode>
                <c:ptCount val="5"/>
                <c:pt idx="0">
                  <c:v>2009</c:v>
                </c:pt>
                <c:pt idx="1">
                  <c:v>2010</c:v>
                </c:pt>
                <c:pt idx="2">
                  <c:v>2011</c:v>
                </c:pt>
                <c:pt idx="3">
                  <c:v>2012</c:v>
                </c:pt>
                <c:pt idx="4">
                  <c:v>2013</c:v>
                </c:pt>
              </c:numCache>
            </c:numRef>
          </c:cat>
          <c:val>
            <c:numRef>
              <c:f>'BSI wght NICU III'!$F$5:$F$9</c:f>
              <c:numCache>
                <c:formatCode>0.0</c:formatCode>
                <c:ptCount val="5"/>
                <c:pt idx="0">
                  <c:v>1.3</c:v>
                </c:pt>
                <c:pt idx="1">
                  <c:v>0.8</c:v>
                </c:pt>
                <c:pt idx="2">
                  <c:v>0.9</c:v>
                </c:pt>
                <c:pt idx="3" formatCode="General">
                  <c:v>0.8</c:v>
                </c:pt>
                <c:pt idx="4">
                  <c:v>0.7</c:v>
                </c:pt>
              </c:numCache>
            </c:numRef>
          </c:val>
          <c:smooth val="0"/>
        </c:ser>
        <c:dLbls>
          <c:showLegendKey val="0"/>
          <c:showVal val="0"/>
          <c:showCatName val="0"/>
          <c:showSerName val="0"/>
          <c:showPercent val="0"/>
          <c:showBubbleSize val="0"/>
        </c:dLbls>
        <c:marker val="1"/>
        <c:smooth val="0"/>
        <c:axId val="56873728"/>
        <c:axId val="56875648"/>
      </c:lineChart>
      <c:catAx>
        <c:axId val="568737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6875648"/>
        <c:crosses val="autoZero"/>
        <c:auto val="1"/>
        <c:lblAlgn val="ctr"/>
        <c:lblOffset val="100"/>
        <c:noMultiLvlLbl val="0"/>
      </c:catAx>
      <c:valAx>
        <c:axId val="56875648"/>
        <c:scaling>
          <c:orientation val="minMax"/>
          <c:max val="4"/>
          <c:min val="0"/>
        </c:scaling>
        <c:delete val="0"/>
        <c:axPos val="l"/>
        <c:majorGridlines/>
        <c:title>
          <c:tx>
            <c:rich>
              <a:bodyPr rot="-5400000" vert="horz"/>
              <a:lstStyle/>
              <a:p>
                <a:pPr>
                  <a:defRPr sz="1600" baseline="0">
                    <a:latin typeface="Calibri" panose="020F0502020204030204" pitchFamily="34" charset="0"/>
                  </a:defRPr>
                </a:pPr>
                <a:r>
                  <a:rPr lang="en-US" dirty="0" smtClean="0"/>
                  <a:t>Rate</a:t>
                </a:r>
                <a:r>
                  <a:rPr lang="en-US" baseline="0" dirty="0" smtClean="0"/>
                  <a:t> per 1,000 Central-Line  Days</a:t>
                </a:r>
                <a:endParaRPr lang="en-US" dirty="0"/>
              </a:p>
            </c:rich>
          </c:tx>
          <c:layout>
            <c:manualLayout>
              <c:xMode val="edge"/>
              <c:yMode val="edge"/>
              <c:x val="1.5432098765432098E-2"/>
              <c:y val="0.25407382112950166"/>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56873728"/>
        <c:crosses val="autoZero"/>
        <c:crossBetween val="between"/>
        <c:majorUnit val="0.5"/>
      </c:valAx>
    </c:plotArea>
    <c:legend>
      <c:legendPos val="t"/>
      <c:layout>
        <c:manualLayout>
          <c:xMode val="edge"/>
          <c:yMode val="edge"/>
          <c:x val="8.19954797317002E-3"/>
          <c:y val="6.9068727520171083E-2"/>
          <c:w val="0.99127867697093419"/>
          <c:h val="0.167479585885097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6994014141089506"/>
          <c:w val="0.78090138038300771"/>
          <c:h val="0.59537669398468052"/>
        </c:manualLayout>
      </c:layout>
      <c:lineChart>
        <c:grouping val="standard"/>
        <c:varyColors val="0"/>
        <c:ser>
          <c:idx val="3"/>
          <c:order val="0"/>
          <c:tx>
            <c:strRef>
              <c:f>'BSI Ped ICU'!$B$4</c:f>
              <c:strCache>
                <c:ptCount val="1"/>
                <c:pt idx="0">
                  <c:v>Pediatric Cardiothoracic ICU </c:v>
                </c:pt>
              </c:strCache>
            </c:strRef>
          </c:tx>
          <c:spPr>
            <a:ln w="25400">
              <a:solidFill>
                <a:sysClr val="windowText" lastClr="000000"/>
              </a:solidFill>
            </a:ln>
          </c:spPr>
          <c:marker>
            <c:symbol val="circle"/>
            <c:size val="7"/>
            <c:spPr>
              <a:solidFill>
                <a:sysClr val="windowText" lastClr="000000"/>
              </a:solidFill>
              <a:ln>
                <a:noFill/>
              </a:ln>
            </c:spPr>
          </c:marker>
          <c:cat>
            <c:numRef>
              <c:f>'BSI Ped ICU'!$A$5:$A$9</c:f>
              <c:numCache>
                <c:formatCode>General</c:formatCode>
                <c:ptCount val="5"/>
                <c:pt idx="0">
                  <c:v>2009</c:v>
                </c:pt>
                <c:pt idx="1">
                  <c:v>2010</c:v>
                </c:pt>
                <c:pt idx="2">
                  <c:v>2011</c:v>
                </c:pt>
                <c:pt idx="3">
                  <c:v>2012</c:v>
                </c:pt>
                <c:pt idx="4">
                  <c:v>2013</c:v>
                </c:pt>
              </c:numCache>
            </c:numRef>
          </c:cat>
          <c:val>
            <c:numRef>
              <c:f>'BSI Ped ICU'!$B$5:$B$9</c:f>
              <c:numCache>
                <c:formatCode>0.0</c:formatCode>
                <c:ptCount val="5"/>
                <c:pt idx="0">
                  <c:v>2.5</c:v>
                </c:pt>
                <c:pt idx="1">
                  <c:v>2.1</c:v>
                </c:pt>
                <c:pt idx="2">
                  <c:v>1.6</c:v>
                </c:pt>
                <c:pt idx="3">
                  <c:v>1.4</c:v>
                </c:pt>
                <c:pt idx="4">
                  <c:v>1.3</c:v>
                </c:pt>
              </c:numCache>
            </c:numRef>
          </c:val>
          <c:smooth val="0"/>
        </c:ser>
        <c:ser>
          <c:idx val="0"/>
          <c:order val="1"/>
          <c:tx>
            <c:strRef>
              <c:f>'BSI Ped ICU'!$C$4</c:f>
              <c:strCache>
                <c:ptCount val="1"/>
                <c:pt idx="0">
                  <c:v>Pediatric Medical ICU </c:v>
                </c:pt>
              </c:strCache>
            </c:strRef>
          </c:tx>
          <c:spPr>
            <a:ln w="25400">
              <a:solidFill>
                <a:srgbClr val="0072C6"/>
              </a:solidFill>
            </a:ln>
          </c:spPr>
          <c:marker>
            <c:symbol val="square"/>
            <c:size val="7"/>
            <c:spPr>
              <a:solidFill>
                <a:srgbClr val="0072C6"/>
              </a:solidFill>
              <a:ln>
                <a:noFill/>
              </a:ln>
            </c:spPr>
          </c:marker>
          <c:cat>
            <c:numRef>
              <c:f>'BSI Ped ICU'!$A$5:$A$9</c:f>
              <c:numCache>
                <c:formatCode>General</c:formatCode>
                <c:ptCount val="5"/>
                <c:pt idx="0">
                  <c:v>2009</c:v>
                </c:pt>
                <c:pt idx="1">
                  <c:v>2010</c:v>
                </c:pt>
                <c:pt idx="2">
                  <c:v>2011</c:v>
                </c:pt>
                <c:pt idx="3">
                  <c:v>2012</c:v>
                </c:pt>
                <c:pt idx="4">
                  <c:v>2013</c:v>
                </c:pt>
              </c:numCache>
            </c:numRef>
          </c:cat>
          <c:val>
            <c:numRef>
              <c:f>'BSI Ped ICU'!$C$5:$C$9</c:f>
              <c:numCache>
                <c:formatCode>0.0</c:formatCode>
                <c:ptCount val="5"/>
                <c:pt idx="0">
                  <c:v>2.6</c:v>
                </c:pt>
                <c:pt idx="1">
                  <c:v>1.9</c:v>
                </c:pt>
                <c:pt idx="2">
                  <c:v>1.4</c:v>
                </c:pt>
                <c:pt idx="3">
                  <c:v>1.2</c:v>
                </c:pt>
                <c:pt idx="4">
                  <c:v>0.8</c:v>
                </c:pt>
              </c:numCache>
            </c:numRef>
          </c:val>
          <c:smooth val="0"/>
        </c:ser>
        <c:ser>
          <c:idx val="2"/>
          <c:order val="2"/>
          <c:tx>
            <c:strRef>
              <c:f>'BSI Ped ICU'!$D$4</c:f>
              <c:strCache>
                <c:ptCount val="1"/>
                <c:pt idx="0">
                  <c:v>Pediatric Medical/Surgical ICU </c:v>
                </c:pt>
              </c:strCache>
            </c:strRef>
          </c:tx>
          <c:spPr>
            <a:ln w="25400">
              <a:solidFill>
                <a:srgbClr val="AABA0A"/>
              </a:solidFill>
            </a:ln>
          </c:spPr>
          <c:marker>
            <c:symbol val="triangle"/>
            <c:size val="9"/>
            <c:spPr>
              <a:solidFill>
                <a:srgbClr val="AABA0A"/>
              </a:solidFill>
              <a:ln>
                <a:noFill/>
              </a:ln>
            </c:spPr>
          </c:marker>
          <c:cat>
            <c:numRef>
              <c:f>'BSI Ped ICU'!$A$5:$A$9</c:f>
              <c:numCache>
                <c:formatCode>General</c:formatCode>
                <c:ptCount val="5"/>
                <c:pt idx="0">
                  <c:v>2009</c:v>
                </c:pt>
                <c:pt idx="1">
                  <c:v>2010</c:v>
                </c:pt>
                <c:pt idx="2">
                  <c:v>2011</c:v>
                </c:pt>
                <c:pt idx="3">
                  <c:v>2012</c:v>
                </c:pt>
                <c:pt idx="4">
                  <c:v>2013</c:v>
                </c:pt>
              </c:numCache>
            </c:numRef>
          </c:cat>
          <c:val>
            <c:numRef>
              <c:f>'BSI Ped ICU'!$D$5:$D$9</c:f>
              <c:numCache>
                <c:formatCode>0.0</c:formatCode>
                <c:ptCount val="5"/>
                <c:pt idx="0">
                  <c:v>2.2000000000000002</c:v>
                </c:pt>
                <c:pt idx="1">
                  <c:v>1.8</c:v>
                </c:pt>
                <c:pt idx="2">
                  <c:v>1.8</c:v>
                </c:pt>
                <c:pt idx="3">
                  <c:v>1.4</c:v>
                </c:pt>
                <c:pt idx="4">
                  <c:v>1.2</c:v>
                </c:pt>
              </c:numCache>
            </c:numRef>
          </c:val>
          <c:smooth val="0"/>
        </c:ser>
        <c:dLbls>
          <c:showLegendKey val="0"/>
          <c:showVal val="0"/>
          <c:showCatName val="0"/>
          <c:showSerName val="0"/>
          <c:showPercent val="0"/>
          <c:showBubbleSize val="0"/>
        </c:dLbls>
        <c:marker val="1"/>
        <c:smooth val="0"/>
        <c:axId val="56747520"/>
        <c:axId val="56749440"/>
      </c:lineChart>
      <c:catAx>
        <c:axId val="567475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6749440"/>
        <c:crosses val="autoZero"/>
        <c:auto val="1"/>
        <c:lblAlgn val="ctr"/>
        <c:lblOffset val="100"/>
        <c:noMultiLvlLbl val="0"/>
      </c:catAx>
      <c:valAx>
        <c:axId val="56749440"/>
        <c:scaling>
          <c:orientation val="minMax"/>
          <c:max val="4"/>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a:t>
                </a:r>
                <a:r>
                  <a:rPr lang="en-US" baseline="0" dirty="0" smtClean="0"/>
                  <a:t> Central-Line Days</a:t>
                </a:r>
                <a:endParaRPr lang="en-US" dirty="0"/>
              </a:p>
            </c:rich>
          </c:tx>
          <c:layout>
            <c:manualLayout>
              <c:xMode val="edge"/>
              <c:yMode val="edge"/>
              <c:x val="0"/>
              <c:y val="0.25673576517221064"/>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56747520"/>
        <c:crosses val="autoZero"/>
        <c:crossBetween val="between"/>
        <c:majorUnit val="0.5"/>
      </c:valAx>
    </c:plotArea>
    <c:legend>
      <c:legendPos val="t"/>
      <c:layout>
        <c:manualLayout>
          <c:xMode val="edge"/>
          <c:yMode val="edge"/>
          <c:x val="8.19954797317002E-3"/>
          <c:y val="6.6179427039705141E-2"/>
          <c:w val="0.99127867697093419"/>
          <c:h val="0.1613067980864094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60785457373385"/>
          <c:y val="0.18158525323223487"/>
          <c:w val="0.88429644211140268"/>
          <c:h val="0.68373165159910565"/>
        </c:manualLayout>
      </c:layout>
      <c:lineChart>
        <c:grouping val="standard"/>
        <c:varyColors val="0"/>
        <c:ser>
          <c:idx val="3"/>
          <c:order val="0"/>
          <c:tx>
            <c:strRef>
              <c:f>'BSI Hsp Status'!$B$4</c:f>
              <c:strCache>
                <c:ptCount val="1"/>
                <c:pt idx="0">
                  <c:v>Major Teaching Medical ICU</c:v>
                </c:pt>
              </c:strCache>
            </c:strRef>
          </c:tx>
          <c:spPr>
            <a:ln w="25400">
              <a:solidFill>
                <a:sysClr val="windowText" lastClr="000000"/>
              </a:solidFill>
            </a:ln>
          </c:spPr>
          <c:marker>
            <c:symbol val="circle"/>
            <c:size val="7"/>
            <c:spPr>
              <a:solidFill>
                <a:sysClr val="windowText" lastClr="000000"/>
              </a:solidFill>
              <a:ln>
                <a:noFill/>
              </a:ln>
            </c:spPr>
          </c:marker>
          <c:cat>
            <c:strRef>
              <c:f>'BSI Hsp Status'!$A$5:$A$10</c:f>
              <c:strCache>
                <c:ptCount val="6"/>
                <c:pt idx="0">
                  <c:v>2006-2008</c:v>
                </c:pt>
                <c:pt idx="1">
                  <c:v>2009</c:v>
                </c:pt>
                <c:pt idx="2">
                  <c:v>2010</c:v>
                </c:pt>
                <c:pt idx="3">
                  <c:v>2011</c:v>
                </c:pt>
                <c:pt idx="4">
                  <c:v>2012</c:v>
                </c:pt>
                <c:pt idx="5">
                  <c:v>2013</c:v>
                </c:pt>
              </c:strCache>
            </c:strRef>
          </c:cat>
          <c:val>
            <c:numRef>
              <c:f>'BSI Hsp Status'!$B$5:$B$10</c:f>
              <c:numCache>
                <c:formatCode>0.0</c:formatCode>
                <c:ptCount val="6"/>
                <c:pt idx="0">
                  <c:v>2.6</c:v>
                </c:pt>
                <c:pt idx="1">
                  <c:v>2.2000000000000002</c:v>
                </c:pt>
                <c:pt idx="2">
                  <c:v>1.8</c:v>
                </c:pt>
                <c:pt idx="3">
                  <c:v>1.2</c:v>
                </c:pt>
                <c:pt idx="4">
                  <c:v>1.3</c:v>
                </c:pt>
                <c:pt idx="5">
                  <c:v>1.2</c:v>
                </c:pt>
              </c:numCache>
            </c:numRef>
          </c:val>
          <c:smooth val="0"/>
        </c:ser>
        <c:ser>
          <c:idx val="0"/>
          <c:order val="1"/>
          <c:tx>
            <c:strRef>
              <c:f>'BSI Hsp Status'!$C$4</c:f>
              <c:strCache>
                <c:ptCount val="1"/>
                <c:pt idx="0">
                  <c:v>All Others Medical ICU</c:v>
                </c:pt>
              </c:strCache>
            </c:strRef>
          </c:tx>
          <c:spPr>
            <a:ln w="25400">
              <a:solidFill>
                <a:srgbClr val="0072C6"/>
              </a:solidFill>
            </a:ln>
          </c:spPr>
          <c:marker>
            <c:symbol val="square"/>
            <c:size val="7"/>
            <c:spPr>
              <a:solidFill>
                <a:srgbClr val="0072C6"/>
              </a:solidFill>
              <a:ln>
                <a:noFill/>
              </a:ln>
            </c:spPr>
          </c:marker>
          <c:cat>
            <c:strRef>
              <c:f>'BSI Hsp Status'!$A$5:$A$10</c:f>
              <c:strCache>
                <c:ptCount val="6"/>
                <c:pt idx="0">
                  <c:v>2006-2008</c:v>
                </c:pt>
                <c:pt idx="1">
                  <c:v>2009</c:v>
                </c:pt>
                <c:pt idx="2">
                  <c:v>2010</c:v>
                </c:pt>
                <c:pt idx="3">
                  <c:v>2011</c:v>
                </c:pt>
                <c:pt idx="4">
                  <c:v>2012</c:v>
                </c:pt>
                <c:pt idx="5">
                  <c:v>2013</c:v>
                </c:pt>
              </c:strCache>
            </c:strRef>
          </c:cat>
          <c:val>
            <c:numRef>
              <c:f>'BSI Hsp Status'!$C$5:$C$10</c:f>
              <c:numCache>
                <c:formatCode>0.0</c:formatCode>
                <c:ptCount val="6"/>
                <c:pt idx="0">
                  <c:v>1.9</c:v>
                </c:pt>
                <c:pt idx="1">
                  <c:v>1.6</c:v>
                </c:pt>
                <c:pt idx="2">
                  <c:v>1.3</c:v>
                </c:pt>
                <c:pt idx="3">
                  <c:v>1.1000000000000001</c:v>
                </c:pt>
                <c:pt idx="4">
                  <c:v>1.1000000000000001</c:v>
                </c:pt>
                <c:pt idx="5">
                  <c:v>1.1000000000000001</c:v>
                </c:pt>
              </c:numCache>
            </c:numRef>
          </c:val>
          <c:smooth val="0"/>
        </c:ser>
        <c:ser>
          <c:idx val="2"/>
          <c:order val="2"/>
          <c:tx>
            <c:strRef>
              <c:f>'BSI Hsp Status'!$D$4</c:f>
              <c:strCache>
                <c:ptCount val="1"/>
                <c:pt idx="0">
                  <c:v>Major Teaching Medical/Surgical ICU</c:v>
                </c:pt>
              </c:strCache>
            </c:strRef>
          </c:tx>
          <c:spPr>
            <a:ln w="25400">
              <a:solidFill>
                <a:srgbClr val="AABA0A"/>
              </a:solidFill>
            </a:ln>
          </c:spPr>
          <c:marker>
            <c:symbol val="triangle"/>
            <c:size val="9"/>
            <c:spPr>
              <a:solidFill>
                <a:srgbClr val="AABA0A"/>
              </a:solidFill>
              <a:ln>
                <a:noFill/>
              </a:ln>
            </c:spPr>
          </c:marker>
          <c:cat>
            <c:strRef>
              <c:f>'BSI Hsp Status'!$A$5:$A$10</c:f>
              <c:strCache>
                <c:ptCount val="6"/>
                <c:pt idx="0">
                  <c:v>2006-2008</c:v>
                </c:pt>
                <c:pt idx="1">
                  <c:v>2009</c:v>
                </c:pt>
                <c:pt idx="2">
                  <c:v>2010</c:v>
                </c:pt>
                <c:pt idx="3">
                  <c:v>2011</c:v>
                </c:pt>
                <c:pt idx="4">
                  <c:v>2012</c:v>
                </c:pt>
                <c:pt idx="5">
                  <c:v>2013</c:v>
                </c:pt>
              </c:strCache>
            </c:strRef>
          </c:cat>
          <c:val>
            <c:numRef>
              <c:f>'BSI Hsp Status'!$D$5:$D$10</c:f>
              <c:numCache>
                <c:formatCode>0.0</c:formatCode>
                <c:ptCount val="6"/>
                <c:pt idx="0">
                  <c:v>2.1</c:v>
                </c:pt>
                <c:pt idx="1">
                  <c:v>1.7</c:v>
                </c:pt>
                <c:pt idx="2">
                  <c:v>1.4</c:v>
                </c:pt>
                <c:pt idx="3">
                  <c:v>1.4</c:v>
                </c:pt>
                <c:pt idx="4">
                  <c:v>1.2</c:v>
                </c:pt>
                <c:pt idx="5">
                  <c:v>1.1000000000000001</c:v>
                </c:pt>
              </c:numCache>
            </c:numRef>
          </c:val>
          <c:smooth val="0"/>
        </c:ser>
        <c:ser>
          <c:idx val="1"/>
          <c:order val="3"/>
          <c:tx>
            <c:strRef>
              <c:f>'BSI Hsp Status'!$E$4</c:f>
              <c:strCache>
                <c:ptCount val="1"/>
                <c:pt idx="0">
                  <c:v>All Others Medical/Surgical ICU</c:v>
                </c:pt>
              </c:strCache>
            </c:strRef>
          </c:tx>
          <c:spPr>
            <a:ln w="34925">
              <a:solidFill>
                <a:srgbClr val="7BA8DF"/>
              </a:solidFill>
            </a:ln>
          </c:spPr>
          <c:marker>
            <c:symbol val="diamond"/>
            <c:size val="9"/>
            <c:spPr>
              <a:solidFill>
                <a:srgbClr val="7BA8DF"/>
              </a:solidFill>
              <a:ln>
                <a:noFill/>
              </a:ln>
            </c:spPr>
          </c:marker>
          <c:cat>
            <c:strRef>
              <c:f>'BSI Hsp Status'!$A$5:$A$10</c:f>
              <c:strCache>
                <c:ptCount val="6"/>
                <c:pt idx="0">
                  <c:v>2006-2008</c:v>
                </c:pt>
                <c:pt idx="1">
                  <c:v>2009</c:v>
                </c:pt>
                <c:pt idx="2">
                  <c:v>2010</c:v>
                </c:pt>
                <c:pt idx="3">
                  <c:v>2011</c:v>
                </c:pt>
                <c:pt idx="4">
                  <c:v>2012</c:v>
                </c:pt>
                <c:pt idx="5">
                  <c:v>2013</c:v>
                </c:pt>
              </c:strCache>
            </c:strRef>
          </c:cat>
          <c:val>
            <c:numRef>
              <c:f>'BSI Hsp Status'!$E$5:$E$10</c:f>
              <c:numCache>
                <c:formatCode>0.0</c:formatCode>
                <c:ptCount val="6"/>
                <c:pt idx="0">
                  <c:v>1.5</c:v>
                </c:pt>
                <c:pt idx="1">
                  <c:v>1.4</c:v>
                </c:pt>
                <c:pt idx="2">
                  <c:v>1.1000000000000001</c:v>
                </c:pt>
                <c:pt idx="3">
                  <c:v>0.9</c:v>
                </c:pt>
                <c:pt idx="4">
                  <c:v>0.9</c:v>
                </c:pt>
                <c:pt idx="5">
                  <c:v>0.8</c:v>
                </c:pt>
              </c:numCache>
            </c:numRef>
          </c:val>
          <c:smooth val="0"/>
        </c:ser>
        <c:dLbls>
          <c:showLegendKey val="0"/>
          <c:showVal val="0"/>
          <c:showCatName val="0"/>
          <c:showSerName val="0"/>
          <c:showPercent val="0"/>
          <c:showBubbleSize val="0"/>
        </c:dLbls>
        <c:marker val="1"/>
        <c:smooth val="0"/>
        <c:axId val="57368960"/>
        <c:axId val="57370880"/>
      </c:lineChart>
      <c:catAx>
        <c:axId val="573689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7370880"/>
        <c:crosses val="autoZero"/>
        <c:auto val="1"/>
        <c:lblAlgn val="ctr"/>
        <c:lblOffset val="100"/>
        <c:noMultiLvlLbl val="0"/>
      </c:catAx>
      <c:valAx>
        <c:axId val="57370880"/>
        <c:scaling>
          <c:orientation val="minMax"/>
          <c:max val="3"/>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Central-Line</a:t>
                </a:r>
                <a:r>
                  <a:rPr lang="en-US" baseline="0" dirty="0" smtClean="0"/>
                  <a:t>  Days</a:t>
                </a:r>
                <a:endParaRPr lang="en-US" dirty="0"/>
              </a:p>
            </c:rich>
          </c:tx>
          <c:layout>
            <c:manualLayout>
              <c:xMode val="edge"/>
              <c:yMode val="edge"/>
              <c:x val="0"/>
              <c:y val="0.18640444250024299"/>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57368960"/>
        <c:crosses val="autoZero"/>
        <c:crossBetween val="between"/>
        <c:majorUnit val="0.5"/>
      </c:valAx>
    </c:plotArea>
    <c:legend>
      <c:legendPos val="t"/>
      <c:layout>
        <c:manualLayout>
          <c:xMode val="edge"/>
          <c:yMode val="edge"/>
          <c:x val="0"/>
          <c:y val="1.1675185338674747E-3"/>
          <c:w val="1"/>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0.15741</cdr:x>
      <cdr:y>0.15556</cdr:y>
    </cdr:from>
    <cdr:to>
      <cdr:x>0.21461</cdr:x>
      <cdr:y>0.24262</cdr:y>
    </cdr:to>
    <cdr:sp macro="" textlink="">
      <cdr:nvSpPr>
        <cdr:cNvPr id="2" name="TextBox 1"/>
        <cdr:cNvSpPr txBox="1"/>
      </cdr:nvSpPr>
      <cdr:spPr>
        <a:xfrm xmlns:a="http://schemas.openxmlformats.org/drawingml/2006/main">
          <a:off x="1295400" y="533400"/>
          <a:ext cx="470724" cy="2985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rPr>
            <a:t>145</a:t>
          </a:r>
        </a:p>
      </cdr:txBody>
    </cdr:sp>
  </cdr:relSizeAnchor>
  <cdr:relSizeAnchor xmlns:cdr="http://schemas.openxmlformats.org/drawingml/2006/chartDrawing">
    <cdr:from>
      <cdr:x>0.33333</cdr:x>
      <cdr:y>0.17778</cdr:y>
    </cdr:from>
    <cdr:to>
      <cdr:x>0.39053</cdr:x>
      <cdr:y>0.26484</cdr:y>
    </cdr:to>
    <cdr:sp macro="" textlink="">
      <cdr:nvSpPr>
        <cdr:cNvPr id="3" name="TextBox 1"/>
        <cdr:cNvSpPr txBox="1"/>
      </cdr:nvSpPr>
      <cdr:spPr>
        <a:xfrm xmlns:a="http://schemas.openxmlformats.org/drawingml/2006/main">
          <a:off x="2743200" y="609600"/>
          <a:ext cx="470724" cy="2985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142</a:t>
          </a:r>
          <a:endParaRPr lang="en-US" sz="1400" b="1" dirty="0">
            <a:latin typeface="Calibri" panose="020F0502020204030204" pitchFamily="34" charset="0"/>
          </a:endParaRPr>
        </a:p>
      </cdr:txBody>
    </cdr:sp>
  </cdr:relSizeAnchor>
  <cdr:relSizeAnchor xmlns:cdr="http://schemas.openxmlformats.org/drawingml/2006/chartDrawing">
    <cdr:from>
      <cdr:x>0.51222</cdr:x>
      <cdr:y>0.22222</cdr:y>
    </cdr:from>
    <cdr:to>
      <cdr:x>0.56942</cdr:x>
      <cdr:y>0.30929</cdr:y>
    </cdr:to>
    <cdr:sp macro="" textlink="">
      <cdr:nvSpPr>
        <cdr:cNvPr id="4" name="TextBox 1"/>
        <cdr:cNvSpPr txBox="1"/>
      </cdr:nvSpPr>
      <cdr:spPr>
        <a:xfrm xmlns:a="http://schemas.openxmlformats.org/drawingml/2006/main">
          <a:off x="4215384" y="762000"/>
          <a:ext cx="470724" cy="2985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132</a:t>
          </a:r>
          <a:endParaRPr lang="en-US" sz="1400" b="1" dirty="0">
            <a:latin typeface="Calibri" panose="020F0502020204030204" pitchFamily="34" charset="0"/>
          </a:endParaRPr>
        </a:p>
      </cdr:txBody>
    </cdr:sp>
  </cdr:relSizeAnchor>
  <cdr:relSizeAnchor xmlns:cdr="http://schemas.openxmlformats.org/drawingml/2006/chartDrawing">
    <cdr:from>
      <cdr:x>0.69444</cdr:x>
      <cdr:y>0.26667</cdr:y>
    </cdr:from>
    <cdr:to>
      <cdr:x>0.75164</cdr:x>
      <cdr:y>0.35373</cdr:y>
    </cdr:to>
    <cdr:sp macro="" textlink="">
      <cdr:nvSpPr>
        <cdr:cNvPr id="6" name="TextBox 1"/>
        <cdr:cNvSpPr txBox="1"/>
      </cdr:nvSpPr>
      <cdr:spPr>
        <a:xfrm xmlns:a="http://schemas.openxmlformats.org/drawingml/2006/main">
          <a:off x="5715000" y="914400"/>
          <a:ext cx="470724" cy="2985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121</a:t>
          </a:r>
          <a:endParaRPr lang="en-US" sz="1400" b="1" dirty="0">
            <a:latin typeface="Calibri" panose="020F0502020204030204" pitchFamily="34" charset="0"/>
          </a:endParaRPr>
        </a:p>
      </cdr:txBody>
    </cdr:sp>
  </cdr:relSizeAnchor>
  <cdr:relSizeAnchor xmlns:cdr="http://schemas.openxmlformats.org/drawingml/2006/chartDrawing">
    <cdr:from>
      <cdr:x>0.87037</cdr:x>
      <cdr:y>0.26667</cdr:y>
    </cdr:from>
    <cdr:to>
      <cdr:x>0.92757</cdr:x>
      <cdr:y>0.35373</cdr:y>
    </cdr:to>
    <cdr:sp macro="" textlink="">
      <cdr:nvSpPr>
        <cdr:cNvPr id="7" name="TextBox 1"/>
        <cdr:cNvSpPr txBox="1"/>
      </cdr:nvSpPr>
      <cdr:spPr>
        <a:xfrm xmlns:a="http://schemas.openxmlformats.org/drawingml/2006/main">
          <a:off x="7162800" y="914400"/>
          <a:ext cx="470724" cy="2985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121</a:t>
          </a:r>
          <a:endParaRPr lang="en-US" sz="1400" b="1" dirty="0">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0.03542</cdr:x>
      <cdr:y>0.81749</cdr:y>
    </cdr:from>
    <cdr:to>
      <cdr:x>0.23542</cdr:x>
      <cdr:y>1</cdr:y>
    </cdr:to>
    <cdr:sp macro="" textlink="">
      <cdr:nvSpPr>
        <cdr:cNvPr id="2" name="TextBox 1"/>
        <cdr:cNvSpPr txBox="1"/>
      </cdr:nvSpPr>
      <cdr:spPr>
        <a:xfrm xmlns:a="http://schemas.openxmlformats.org/drawingml/2006/main">
          <a:off x="161925" y="4305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0.01852</cdr:x>
      <cdr:y>0</cdr:y>
    </cdr:from>
    <cdr:to>
      <cdr:x>1</cdr:x>
      <cdr:y>0.07515</cdr:y>
    </cdr:to>
    <cdr:sp macro="" textlink="">
      <cdr:nvSpPr>
        <cdr:cNvPr id="2" name="TextBox 1"/>
        <cdr:cNvSpPr txBox="1"/>
      </cdr:nvSpPr>
      <cdr:spPr>
        <a:xfrm xmlns:a="http://schemas.openxmlformats.org/drawingml/2006/main">
          <a:off x="76200" y="0"/>
          <a:ext cx="4038600" cy="309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t>Level III </a:t>
          </a:r>
          <a:r>
            <a:rPr lang="en-US" sz="1400" b="1" dirty="0" smtClean="0"/>
            <a:t>Neonatal ICUs</a:t>
          </a:r>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0.98655</cdr:x>
      <cdr:y>0.06738</cdr:y>
    </cdr:to>
    <cdr:sp macro="" textlink="">
      <cdr:nvSpPr>
        <cdr:cNvPr id="3" name="TextBox 2"/>
        <cdr:cNvSpPr txBox="1"/>
      </cdr:nvSpPr>
      <cdr:spPr>
        <a:xfrm xmlns:a="http://schemas.openxmlformats.org/drawingml/2006/main">
          <a:off x="0" y="0"/>
          <a:ext cx="4059456" cy="2895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t>Pediatric</a:t>
          </a:r>
          <a:r>
            <a:rPr lang="en-US" sz="1400" b="1" baseline="0" dirty="0"/>
            <a:t> ICUs</a:t>
          </a:r>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0.17778</cdr:x>
      <cdr:y>0.44186</cdr:y>
    </cdr:from>
    <cdr:to>
      <cdr:x>0.47407</cdr:x>
      <cdr:y>0.55814</cdr:y>
    </cdr:to>
    <cdr:sp macro="" textlink="">
      <cdr:nvSpPr>
        <cdr:cNvPr id="2" name="Text Box 2"/>
        <cdr:cNvSpPr txBox="1">
          <a:spLocks xmlns:a="http://schemas.openxmlformats.org/drawingml/2006/main" noChangeArrowheads="1"/>
        </cdr:cNvSpPr>
      </cdr:nvSpPr>
      <cdr:spPr bwMode="auto">
        <a:xfrm xmlns:a="http://schemas.openxmlformats.org/drawingml/2006/main">
          <a:off x="731520" y="1737360"/>
          <a:ext cx="1219200" cy="457200"/>
        </a:xfrm>
        <a:prstGeom xmlns:a="http://schemas.openxmlformats.org/drawingml/2006/main" prst="rect">
          <a:avLst/>
        </a:prstGeom>
        <a:ln xmlns:a="http://schemas.openxmlformats.org/drawingml/2006/main" w="3175">
          <a:headEnd/>
          <a:tailEn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2011 Achievable Benchmark: 6.1%</a:t>
          </a:r>
        </a:p>
      </cdr:txBody>
    </cdr:sp>
  </cdr:relSizeAnchor>
</c:userShapes>
</file>

<file path=ppt/drawings/drawing6.xml><?xml version="1.0" encoding="utf-8"?>
<c:userShapes xmlns:c="http://schemas.openxmlformats.org/drawingml/2006/chart">
  <cdr:relSizeAnchor xmlns:cdr="http://schemas.openxmlformats.org/drawingml/2006/chartDrawing">
    <cdr:from>
      <cdr:x>0.22222</cdr:x>
      <cdr:y>0.62074</cdr:y>
    </cdr:from>
    <cdr:to>
      <cdr:x>0.53136</cdr:x>
      <cdr:y>0.73383</cdr:y>
    </cdr:to>
    <cdr:sp macro="" textlink="">
      <cdr:nvSpPr>
        <cdr:cNvPr id="3" name="Text Box 2"/>
        <cdr:cNvSpPr txBox="1">
          <a:spLocks xmlns:a="http://schemas.openxmlformats.org/drawingml/2006/main" noChangeArrowheads="1"/>
        </cdr:cNvSpPr>
      </cdr:nvSpPr>
      <cdr:spPr bwMode="auto">
        <a:xfrm xmlns:a="http://schemas.openxmlformats.org/drawingml/2006/main">
          <a:off x="914400" y="2383931"/>
          <a:ext cx="1272042" cy="434340"/>
        </a:xfrm>
        <a:prstGeom xmlns:a="http://schemas.openxmlformats.org/drawingml/2006/main" prst="rect">
          <a:avLst/>
        </a:prstGeom>
        <a:ln xmlns:a="http://schemas.openxmlformats.org/drawingml/2006/main" w="3175">
          <a:headEnd/>
          <a:tailEn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2011 Achievable Benchmark: 0.7%</a:t>
          </a:r>
        </a:p>
      </cdr:txBody>
    </cdr:sp>
  </cdr:relSizeAnchor>
</c:userShapes>
</file>

<file path=ppt/drawings/drawing7.xml><?xml version="1.0" encoding="utf-8"?>
<c:userShapes xmlns:c="http://schemas.openxmlformats.org/drawingml/2006/chart">
  <cdr:relSizeAnchor xmlns:cdr="http://schemas.openxmlformats.org/drawingml/2006/chartDrawing">
    <cdr:from>
      <cdr:x>0.44778</cdr:x>
      <cdr:y>0.24804</cdr:y>
    </cdr:from>
    <cdr:to>
      <cdr:x>0.75889</cdr:x>
      <cdr:y>0.36167</cdr:y>
    </cdr:to>
    <cdr:sp macro="" textlink="">
      <cdr:nvSpPr>
        <cdr:cNvPr id="2" name="Text Box 3"/>
        <cdr:cNvSpPr txBox="1">
          <a:spLocks xmlns:a="http://schemas.openxmlformats.org/drawingml/2006/main" noChangeArrowheads="1"/>
        </cdr:cNvSpPr>
      </cdr:nvSpPr>
      <cdr:spPr bwMode="auto">
        <a:xfrm xmlns:a="http://schemas.openxmlformats.org/drawingml/2006/main">
          <a:off x="1842516" y="997938"/>
          <a:ext cx="1280160" cy="457200"/>
        </a:xfrm>
        <a:prstGeom xmlns:a="http://schemas.openxmlformats.org/drawingml/2006/main" prst="rect">
          <a:avLst/>
        </a:prstGeom>
        <a:ln xmlns:a="http://schemas.openxmlformats.org/drawingml/2006/main" w="3175">
          <a:headEnd/>
          <a:tailEn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2011 Achievable Benchmark: 91.3%</a:t>
          </a:r>
        </a:p>
      </cdr:txBody>
    </cdr:sp>
  </cdr:relSizeAnchor>
</c:userShapes>
</file>

<file path=ppt/drawings/drawing8.xml><?xml version="1.0" encoding="utf-8"?>
<c:userShapes xmlns:c="http://schemas.openxmlformats.org/drawingml/2006/chart">
  <cdr:relSizeAnchor xmlns:cdr="http://schemas.openxmlformats.org/drawingml/2006/chartDrawing">
    <cdr:from>
      <cdr:x>0.43333</cdr:x>
      <cdr:y>0.31111</cdr:y>
    </cdr:from>
    <cdr:to>
      <cdr:x>0.74444</cdr:x>
      <cdr:y>0.42222</cdr:y>
    </cdr:to>
    <cdr:sp macro="" textlink="">
      <cdr:nvSpPr>
        <cdr:cNvPr id="2" name="Text Box 122"/>
        <cdr:cNvSpPr txBox="1">
          <a:spLocks xmlns:a="http://schemas.openxmlformats.org/drawingml/2006/main" noChangeArrowheads="1"/>
        </cdr:cNvSpPr>
      </cdr:nvSpPr>
      <cdr:spPr bwMode="auto">
        <a:xfrm xmlns:a="http://schemas.openxmlformats.org/drawingml/2006/main">
          <a:off x="1783080" y="1280160"/>
          <a:ext cx="1280160" cy="457200"/>
        </a:xfrm>
        <a:prstGeom xmlns:a="http://schemas.openxmlformats.org/drawingml/2006/main" prst="rect">
          <a:avLst/>
        </a:prstGeom>
        <a:ln xmlns:a="http://schemas.openxmlformats.org/drawingml/2006/main" w="3175">
          <a:headEnd/>
          <a:tailEn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2008 Achievable Benchmark: 51.6%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2ED605C9-94C9-4875-8D4F-516681FFBEFE}" type="datetimeFigureOut">
              <a:rPr lang="en-US" smtClean="0"/>
              <a:t>4/12/2016</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BCB880DE-C91F-487E-AD80-B6C8AA37E989}" type="slidenum">
              <a:rPr lang="en-US" smtClean="0"/>
              <a:t>‹#›</a:t>
            </a:fld>
            <a:endParaRPr lang="en-US"/>
          </a:p>
        </p:txBody>
      </p:sp>
    </p:spTree>
    <p:extLst>
      <p:ext uri="{BB962C8B-B14F-4D97-AF65-F5344CB8AC3E}">
        <p14:creationId xmlns:p14="http://schemas.microsoft.com/office/powerpoint/2010/main" val="2420371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31813" y="692150"/>
            <a:ext cx="6108700" cy="4581525"/>
          </a:xfrm>
          <a:prstGeom prst="rect">
            <a:avLst/>
          </a:prstGeom>
          <a:noFill/>
          <a:ln w="12700">
            <a:solidFill>
              <a:prstClr val="black"/>
            </a:solidFill>
          </a:ln>
        </p:spPr>
        <p:txBody>
          <a:bodyPr vert="horz" lIns="93177" tIns="46589" rIns="93177" bIns="46589" rtlCol="0" anchor="ct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
        <p:nvSpPr>
          <p:cNvPr id="8" name="Notes Placeholder 7"/>
          <p:cNvSpPr>
            <a:spLocks noGrp="1"/>
          </p:cNvSpPr>
          <p:nvPr>
            <p:ph type="body" sz="quarter" idx="3"/>
          </p:nvPr>
        </p:nvSpPr>
        <p:spPr>
          <a:xfrm>
            <a:off x="701675" y="5380037"/>
            <a:ext cx="5607050" cy="316388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285750" algn="l" defTabSz="914400" rtl="0" eaLnBrk="1" latinLnBrk="0" hangingPunct="1">
      <a:defRPr sz="1200" kern="1200">
        <a:solidFill>
          <a:schemeClr val="tx1"/>
        </a:solidFill>
        <a:latin typeface="+mn-lt"/>
        <a:ea typeface="+mn-ea"/>
        <a:cs typeface="+mn-cs"/>
      </a:defRPr>
    </a:lvl2pPr>
    <a:lvl3pPr marL="914400" indent="-571500" algn="l" defTabSz="914400" rtl="0" eaLnBrk="1" latinLnBrk="0" hangingPunct="1">
      <a:defRPr sz="1200" kern="1200">
        <a:solidFill>
          <a:schemeClr val="tx1"/>
        </a:solidFill>
        <a:latin typeface="+mn-lt"/>
        <a:ea typeface="+mn-ea"/>
        <a:cs typeface="+mn-cs"/>
      </a:defRPr>
    </a:lvl3pPr>
    <a:lvl4pPr marL="1371600" indent="-742950" algn="l" defTabSz="914400" rtl="0" eaLnBrk="1" latinLnBrk="0" hangingPunct="1">
      <a:defRPr sz="1200" kern="1200">
        <a:solidFill>
          <a:schemeClr val="tx1"/>
        </a:solidFill>
        <a:latin typeface="+mn-lt"/>
        <a:ea typeface="+mn-ea"/>
        <a:cs typeface="+mn-cs"/>
      </a:defRPr>
    </a:lvl4pPr>
    <a:lvl5pPr marL="1828800" indent="-10287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snet.ahrq.gov/primers/primer/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snet.ahrq.gov/primers/primer/23/medication-erro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hrq.gov/workingforquality/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snet.ahrq.gov/primers/primer/16/patient-safety-in-ambulatory-car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so.ahrq.gov/commo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706438"/>
            <a:ext cx="6110288"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a:t>
            </a:fld>
            <a:endParaRPr lang="en-US"/>
          </a:p>
        </p:txBody>
      </p:sp>
    </p:spTree>
    <p:extLst>
      <p:ext uri="{BB962C8B-B14F-4D97-AF65-F5344CB8AC3E}">
        <p14:creationId xmlns:p14="http://schemas.microsoft.com/office/powerpoint/2010/main" val="336244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10</a:t>
            </a:fld>
            <a:endParaRPr lang="en-US"/>
          </a:p>
        </p:txBody>
      </p:sp>
    </p:spTree>
    <p:extLst>
      <p:ext uri="{BB962C8B-B14F-4D97-AF65-F5344CB8AC3E}">
        <p14:creationId xmlns:p14="http://schemas.microsoft.com/office/powerpoint/2010/main" val="253799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92150"/>
            <a:ext cx="6003925" cy="4503738"/>
          </a:xfrm>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11</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12</a:t>
            </a:fld>
            <a:endParaRPr lang="en-US"/>
          </a:p>
        </p:txBody>
      </p:sp>
    </p:spTree>
    <p:extLst>
      <p:ext uri="{BB962C8B-B14F-4D97-AF65-F5344CB8AC3E}">
        <p14:creationId xmlns:p14="http://schemas.microsoft.com/office/powerpoint/2010/main" val="3380970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04800" y="5456237"/>
            <a:ext cx="6477000" cy="3352800"/>
          </a:xfrm>
          <a:prstGeom prst="rect">
            <a:avLst/>
          </a:prstGeom>
        </p:spPr>
        <p:txBody>
          <a:bodyPr>
            <a:normAutofit fontScale="92500" lnSpcReduction="20000"/>
          </a:bodyPr>
          <a:lstStyle/>
          <a:p>
            <a:pPr marL="174708" indent="-174708" eaLnBrk="1" fontAlgn="auto" hangingPunct="1">
              <a:spcBef>
                <a:spcPts val="0"/>
              </a:spcBef>
              <a:spcAft>
                <a:spcPts val="0"/>
              </a:spcAft>
              <a:buFont typeface="Arial" panose="020B0604020202020204" pitchFamily="34" charset="0"/>
              <a:buChar char="•"/>
              <a:defRPr/>
            </a:pPr>
            <a:r>
              <a:rPr lang="en-US" sz="1300" b="1" dirty="0" smtClean="0"/>
              <a:t>Importance:</a:t>
            </a:r>
            <a:r>
              <a:rPr lang="en-US" sz="1300" dirty="0" smtClean="0"/>
              <a:t> Hospital-acquired conditions (HACs) are conditions that patients did not have upon hospital admission, but which developed during the patient’s hospital stay. They can lead to poor patient outcomes and increased spending on health care</a:t>
            </a:r>
            <a:r>
              <a:rPr lang="en-US" sz="1300" i="1" dirty="0" smtClean="0"/>
              <a:t>. </a:t>
            </a:r>
            <a:r>
              <a:rPr lang="en-US" sz="1300" dirty="0" smtClean="0"/>
              <a:t>HACs are often preventable. </a:t>
            </a:r>
            <a:endParaRPr lang="en-US" sz="1300" strike="sngStrike" dirty="0" smtClean="0">
              <a:solidFill>
                <a:srgbClr val="FF0000"/>
              </a:solidFill>
            </a:endParaRPr>
          </a:p>
          <a:p>
            <a:pPr marL="174708" indent="-174708" eaLnBrk="1" fontAlgn="auto" hangingPunct="1">
              <a:spcBef>
                <a:spcPts val="0"/>
              </a:spcBef>
              <a:spcAft>
                <a:spcPts val="0"/>
              </a:spcAft>
              <a:buFont typeface="Arial" panose="020B0604020202020204" pitchFamily="34" charset="0"/>
              <a:buChar char="•"/>
              <a:defRPr/>
            </a:pPr>
            <a:r>
              <a:rPr lang="en-US" sz="1300" b="1" dirty="0" smtClean="0"/>
              <a:t>Overall Rate: </a:t>
            </a:r>
          </a:p>
          <a:p>
            <a:pPr marL="342900" lvl="1" indent="-171450" eaLnBrk="1" fontAlgn="auto" hangingPunct="1">
              <a:spcBef>
                <a:spcPts val="0"/>
              </a:spcBef>
              <a:spcAft>
                <a:spcPts val="0"/>
              </a:spcAft>
              <a:buFont typeface="Arial" panose="020B0604020202020204" pitchFamily="34" charset="0"/>
              <a:buChar char="•"/>
              <a:tabLst>
                <a:tab pos="342900" algn="l"/>
              </a:tabLst>
              <a:defRPr/>
            </a:pPr>
            <a:r>
              <a:rPr lang="en-US" sz="1300" dirty="0" smtClean="0"/>
              <a:t>In 2014, the overall HAC rate was 121 per 1,000 hospital discharges. Adverse drug events (41.4 per 1,000 hospital discharges) accounted for 34.2% of total HACs and pressure ulcers (30.9 per 1,000 hospital discharges) accounted for 25.5% of the total. </a:t>
            </a:r>
          </a:p>
          <a:p>
            <a:pPr marL="174708" indent="-174708" eaLnBrk="1" fontAlgn="auto" hangingPunct="1">
              <a:spcBef>
                <a:spcPts val="0"/>
              </a:spcBef>
              <a:spcAft>
                <a:spcPts val="0"/>
              </a:spcAft>
              <a:buFont typeface="Arial" panose="020B0604020202020204" pitchFamily="34" charset="0"/>
              <a:buChar char="•"/>
              <a:defRPr/>
            </a:pPr>
            <a:r>
              <a:rPr lang="en-US" sz="1300" b="1" dirty="0" smtClean="0"/>
              <a:t>Trends</a:t>
            </a:r>
            <a:r>
              <a:rPr lang="en-US" sz="1300" dirty="0" smtClean="0"/>
              <a:t>: </a:t>
            </a:r>
          </a:p>
          <a:p>
            <a:pPr marL="342900" lvl="1" indent="-171450" eaLnBrk="1" fontAlgn="auto" hangingPunct="1">
              <a:spcBef>
                <a:spcPts val="0"/>
              </a:spcBef>
              <a:spcAft>
                <a:spcPts val="0"/>
              </a:spcAft>
              <a:buFont typeface="Arial" panose="020B0604020202020204" pitchFamily="34" charset="0"/>
              <a:buChar char="•"/>
              <a:defRPr/>
            </a:pPr>
            <a:r>
              <a:rPr lang="en-US" sz="1300" dirty="0" smtClean="0"/>
              <a:t>From 2010 through 2014, the overall rate of hospital-acquired conditions declined 17%, from 145 to 121 per 1,000 hospital discharges.</a:t>
            </a:r>
          </a:p>
          <a:p>
            <a:pPr marL="342900" lvl="1" indent="-171450" eaLnBrk="1" fontAlgn="auto" hangingPunct="1">
              <a:spcBef>
                <a:spcPts val="0"/>
              </a:spcBef>
              <a:spcAft>
                <a:spcPts val="0"/>
              </a:spcAft>
              <a:buFont typeface="Arial" panose="020B0604020202020204" pitchFamily="34" charset="0"/>
              <a:buChar char="•"/>
              <a:defRPr/>
            </a:pPr>
            <a:r>
              <a:rPr lang="en-US" sz="1300" dirty="0" smtClean="0"/>
              <a:t>Among the most</a:t>
            </a:r>
            <a:r>
              <a:rPr lang="en-US" sz="1300" baseline="0" dirty="0" smtClean="0"/>
              <a:t> frequent HACs, between 2010 and 2014, the rate of pressure ulcers decreased the most, from 40.3 per 1,000 discharges (more than 1.3 million events) to 30.9 per 1,000 discharges (about 1 million events). </a:t>
            </a:r>
          </a:p>
          <a:p>
            <a:pPr marL="342900" lvl="1" indent="-171450" eaLnBrk="1" fontAlgn="auto" hangingPunct="1">
              <a:spcBef>
                <a:spcPts val="0"/>
              </a:spcBef>
              <a:spcAft>
                <a:spcPts val="0"/>
              </a:spcAft>
              <a:buFont typeface="Arial" panose="020B0604020202020204" pitchFamily="34" charset="0"/>
              <a:buChar char="•"/>
              <a:defRPr/>
            </a:pPr>
            <a:r>
              <a:rPr lang="en-US" sz="1300" baseline="0" dirty="0" smtClean="0"/>
              <a:t>During that same period, adverse drug events decreased from a rate of 49.5 per 1,000 discharges (more than 1.6 million events) to 41.4 per 1,000 discharges (fewer than 1.4 million events). The catheter-associated urinary tract infection rate decreased from 12.2 to 7.6 per 1,000 discharges (400,000 and 250,000 events, respectively).</a:t>
            </a:r>
          </a:p>
          <a:p>
            <a:pPr marL="342900" lvl="1" indent="-171450" eaLnBrk="1" fontAlgn="auto" hangingPunct="1">
              <a:spcBef>
                <a:spcPts val="0"/>
              </a:spcBef>
              <a:spcAft>
                <a:spcPts val="0"/>
              </a:spcAft>
              <a:buFont typeface="Arial" panose="020B0604020202020204" pitchFamily="34" charset="0"/>
              <a:buChar char="•"/>
              <a:defRPr/>
            </a:pPr>
            <a:r>
              <a:rPr lang="en-US" sz="1300" baseline="0" dirty="0" smtClean="0"/>
              <a:t>Among the less frequent HACs, central line-associated bloodstream infections had the greatest percentage decrease in rate (67%) between 2010 and 2014. The rates of venous thromboembolism (44%), surgical site infections (17%), and obstetric events (4%) also decreased.</a:t>
            </a:r>
          </a:p>
          <a:p>
            <a:pPr marL="631908" lvl="1" indent="-174708" eaLnBrk="1" fontAlgn="auto" hangingPunct="1">
              <a:spcBef>
                <a:spcPts val="0"/>
              </a:spcBef>
              <a:spcAft>
                <a:spcPts val="0"/>
              </a:spcAft>
              <a:buFont typeface="Arial" panose="020B0604020202020204" pitchFamily="34" charset="0"/>
              <a:buChar char="•"/>
              <a:defRPr/>
            </a:pPr>
            <a:endParaRPr lang="en-US" sz="1300" baseline="0" dirty="0" smtClean="0"/>
          </a:p>
          <a:p>
            <a:pPr eaLnBrk="1" fontAlgn="auto" hangingPunct="1">
              <a:spcBef>
                <a:spcPts val="0"/>
              </a:spcBef>
              <a:spcAft>
                <a:spcPts val="0"/>
              </a:spcAft>
              <a:defRPr/>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6A750B-B125-4F81-9048-0770A63215B5}" type="slidenum">
              <a:rPr lang="en-US" altLang="en-US" smtClean="0"/>
              <a:pPr fontAlgn="base">
                <a:spcBef>
                  <a:spcPct val="0"/>
                </a:spcBef>
                <a:spcAft>
                  <a:spcPct val="0"/>
                </a:spcAft>
              </a:pPr>
              <a:t>13</a:t>
            </a:fld>
            <a:endParaRPr lang="en-US" altLang="en-US" smtClean="0"/>
          </a:p>
        </p:txBody>
      </p:sp>
    </p:spTree>
    <p:extLst>
      <p:ext uri="{BB962C8B-B14F-4D97-AF65-F5344CB8AC3E}">
        <p14:creationId xmlns:p14="http://schemas.microsoft.com/office/powerpoint/2010/main" val="408502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more information, see the </a:t>
            </a:r>
            <a:r>
              <a:rPr lang="en-US" dirty="0" err="1" smtClean="0"/>
              <a:t>PSNet</a:t>
            </a:r>
            <a:r>
              <a:rPr lang="en-US" dirty="0" smtClean="0"/>
              <a:t> link to </a:t>
            </a:r>
            <a:r>
              <a:rPr lang="en-US" i="0" dirty="0" smtClean="0"/>
              <a:t>Patient Safety Primer: Health Care-Associated Infections at </a:t>
            </a:r>
            <a:r>
              <a:rPr lang="en-US" dirty="0" smtClean="0">
                <a:solidFill>
                  <a:srgbClr val="FF0000"/>
                </a:solidFill>
                <a:hlinkClick r:id="rId3"/>
              </a:rPr>
              <a:t>https://psnet.ahrq.gov/primers/primer/7</a:t>
            </a:r>
            <a:r>
              <a:rPr lang="en-US" dirty="0" smtClean="0">
                <a:solidFill>
                  <a:srgbClr val="FF0000"/>
                </a:solidFill>
              </a:rPr>
              <a:t>. </a:t>
            </a:r>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14</a:t>
            </a:fld>
            <a:endParaRPr lang="en-US"/>
          </a:p>
        </p:txBody>
      </p:sp>
    </p:spTree>
    <p:extLst>
      <p:ext uri="{BB962C8B-B14F-4D97-AF65-F5344CB8AC3E}">
        <p14:creationId xmlns:p14="http://schemas.microsoft.com/office/powerpoint/2010/main" val="117175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1450" indent="-171450">
              <a:buFont typeface="Arial" panose="020B0604020202020204" pitchFamily="34" charset="0"/>
              <a:buChar char="•"/>
            </a:pPr>
            <a:r>
              <a:rPr lang="en-US" sz="1200" dirty="0" smtClean="0">
                <a:cs typeface="Arial" panose="020B0604020202020204" pitchFamily="34" charset="0"/>
              </a:rPr>
              <a:t>Standardized infection ratios (SIRs) compare the observed number of infections reported to the National Healthcare</a:t>
            </a:r>
            <a:r>
              <a:rPr lang="en-US" sz="1200" baseline="0" dirty="0" smtClean="0">
                <a:cs typeface="Arial" panose="020B0604020202020204" pitchFamily="34" charset="0"/>
              </a:rPr>
              <a:t> Safety Network</a:t>
            </a:r>
            <a:r>
              <a:rPr lang="en-US" sz="1200" dirty="0" smtClean="0">
                <a:cs typeface="Arial" panose="020B0604020202020204" pitchFamily="34" charset="0"/>
              </a:rPr>
              <a:t> (NHSN) during a year to the predicted number of infections based on the </a:t>
            </a:r>
            <a:r>
              <a:rPr lang="en-US" sz="1200" dirty="0" smtClean="0"/>
              <a:t>January 2006 to December 2008 referent period for </a:t>
            </a:r>
            <a:r>
              <a:rPr lang="en-US" dirty="0" smtClean="0"/>
              <a:t>central line-associated bloodstream infections (CLABSIs)</a:t>
            </a:r>
            <a:r>
              <a:rPr lang="en-US" sz="1200" dirty="0" smtClean="0"/>
              <a:t> and surgical site infections</a:t>
            </a:r>
            <a:r>
              <a:rPr lang="en-US" sz="1200" baseline="0" dirty="0" smtClean="0"/>
              <a:t> (</a:t>
            </a:r>
            <a:r>
              <a:rPr lang="en-US" sz="1200" dirty="0" smtClean="0"/>
              <a:t>SSIs) and the calendar year 2009 referent period for catheter-associated urinary tract infections (CAUTIs).</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15</a:t>
            </a:fld>
            <a:endParaRPr lang="en-US"/>
          </a:p>
        </p:txBody>
      </p:sp>
    </p:spTree>
    <p:extLst>
      <p:ext uri="{BB962C8B-B14F-4D97-AF65-F5344CB8AC3E}">
        <p14:creationId xmlns:p14="http://schemas.microsoft.com/office/powerpoint/2010/main" val="1887509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indent="-174708">
              <a:buFont typeface="Arial" panose="020B0604020202020204" pitchFamily="34" charset="0"/>
              <a:buChar char="•"/>
            </a:pPr>
            <a:r>
              <a:rPr lang="en-US" b="1" dirty="0" smtClean="0"/>
              <a:t>Overall Rate: </a:t>
            </a:r>
            <a:r>
              <a:rPr lang="en-US" dirty="0" smtClean="0"/>
              <a:t>In 2013, the postoperative sepsis rate was </a:t>
            </a:r>
            <a:r>
              <a:rPr lang="en-US" b="0" dirty="0" smtClean="0"/>
              <a:t>14.3</a:t>
            </a:r>
            <a:r>
              <a:rPr lang="en-US" dirty="0" smtClean="0"/>
              <a:t> per 1,000 adult discharges with an elective operating room procedure. </a:t>
            </a:r>
            <a:endParaRPr lang="en-US" b="1" dirty="0" smtClean="0"/>
          </a:p>
          <a:p>
            <a:pPr marL="174708" indent="-174708">
              <a:buFont typeface="Arial" panose="020B0604020202020204" pitchFamily="34" charset="0"/>
              <a:buChar char="•"/>
            </a:pPr>
            <a:r>
              <a:rPr lang="en-US" b="1" dirty="0" smtClean="0"/>
              <a:t>Groups With Disparities: </a:t>
            </a:r>
          </a:p>
          <a:p>
            <a:pPr marL="342900" lvl="1" indent="-171450">
              <a:buFont typeface="Arial" panose="020B0604020202020204" pitchFamily="34" charset="0"/>
              <a:buChar char="•"/>
            </a:pPr>
            <a:r>
              <a:rPr lang="en-US" b="0" baseline="0" dirty="0" smtClean="0"/>
              <a:t>In 2013, f</a:t>
            </a:r>
            <a:r>
              <a:rPr lang="en-US" b="0" dirty="0" smtClean="0"/>
              <a:t>emale </a:t>
            </a:r>
            <a:r>
              <a:rPr lang="en-US" b="0" baseline="0" dirty="0" smtClean="0"/>
              <a:t>patients had a lower </a:t>
            </a:r>
            <a:r>
              <a:rPr lang="en-US" b="0" dirty="0" smtClean="0"/>
              <a:t>rate of postoperative sepsis than male</a:t>
            </a:r>
            <a:r>
              <a:rPr lang="en-US" b="0" baseline="0" dirty="0" smtClean="0"/>
              <a:t> patients. </a:t>
            </a:r>
          </a:p>
          <a:p>
            <a:pPr marL="342900" lvl="1" indent="-171450">
              <a:buFont typeface="Arial" panose="020B0604020202020204" pitchFamily="34" charset="0"/>
              <a:buChar char="•"/>
            </a:pPr>
            <a:r>
              <a:rPr lang="en-US" b="0" baseline="0" dirty="0" smtClean="0"/>
              <a:t>Also in 2013, p</a:t>
            </a:r>
            <a:r>
              <a:rPr lang="en-US" b="0" dirty="0" smtClean="0"/>
              <a:t>atients with Medicaid and those with Medicare</a:t>
            </a:r>
            <a:r>
              <a:rPr lang="en-US" b="0" baseline="0" dirty="0" smtClean="0"/>
              <a:t> </a:t>
            </a:r>
            <a:r>
              <a:rPr lang="en-US" b="0" dirty="0" smtClean="0"/>
              <a:t>had</a:t>
            </a:r>
            <a:r>
              <a:rPr lang="en-US" b="0" baseline="0" dirty="0" smtClean="0"/>
              <a:t> </a:t>
            </a:r>
            <a:r>
              <a:rPr lang="en-US" b="0" dirty="0" smtClean="0"/>
              <a:t>worse sepsis rates</a:t>
            </a:r>
            <a:r>
              <a:rPr lang="en-US" b="0" baseline="0" dirty="0" smtClean="0"/>
              <a:t> than privately insured patients. </a:t>
            </a:r>
          </a:p>
          <a:p>
            <a:pPr marL="342900" lvl="1" indent="-171450">
              <a:buFont typeface="Arial" panose="020B0604020202020204" pitchFamily="34" charset="0"/>
              <a:buChar char="•"/>
            </a:pPr>
            <a:r>
              <a:rPr lang="en-US" b="0" baseline="0" dirty="0" smtClean="0"/>
              <a:t>From 2008 to 2013, there were no statistically significant changes in the gap between males and females. </a:t>
            </a:r>
          </a:p>
          <a:p>
            <a:pPr marL="342900" lvl="1" indent="-171450">
              <a:buFont typeface="Arial" panose="020B0604020202020204" pitchFamily="34" charset="0"/>
              <a:buChar char="•"/>
            </a:pPr>
            <a:r>
              <a:rPr lang="en-US" b="0" baseline="0" dirty="0" smtClean="0"/>
              <a:t>From 2008 to 2013, there were no statistically significant changes in the gap between privately insured patients and other insurance groups.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16</a:t>
            </a:fld>
            <a:endParaRPr lang="en-US"/>
          </a:p>
        </p:txBody>
      </p:sp>
    </p:spTree>
    <p:extLst>
      <p:ext uri="{BB962C8B-B14F-4D97-AF65-F5344CB8AC3E}">
        <p14:creationId xmlns:p14="http://schemas.microsoft.com/office/powerpoint/2010/main" val="188037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304800" y="5310743"/>
            <a:ext cx="6400800" cy="3574494"/>
          </a:xfrm>
          <a:prstGeom prst="rect">
            <a:avLst/>
          </a:prstGeom>
        </p:spPr>
        <p:txBody>
          <a:bodyPr>
            <a:no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cs typeface="Arial" panose="020B0604020202020204" pitchFamily="34" charset="0"/>
              </a:rPr>
              <a:t>Background: </a:t>
            </a:r>
            <a:r>
              <a:rPr lang="en-US" dirty="0" smtClean="0">
                <a:cs typeface="Arial" panose="020B0604020202020204" pitchFamily="34" charset="0"/>
              </a:rPr>
              <a:t>Standardized infection ratios (SIRs) compare the observed number of infections reported to the National Healthcare</a:t>
            </a:r>
            <a:r>
              <a:rPr lang="en-US" baseline="0" dirty="0" smtClean="0">
                <a:cs typeface="Arial" panose="020B0604020202020204" pitchFamily="34" charset="0"/>
              </a:rPr>
              <a:t> Safety Network</a:t>
            </a:r>
            <a:r>
              <a:rPr lang="en-US" dirty="0" smtClean="0">
                <a:cs typeface="Arial" panose="020B0604020202020204" pitchFamily="34" charset="0"/>
              </a:rPr>
              <a:t> (NHSN) during a year to the predicted number of infections based on the </a:t>
            </a:r>
            <a:r>
              <a:rPr lang="en-US" dirty="0" smtClean="0"/>
              <a:t>January 2006 to December 2008 referent period for central line-associated bloodstream infections (CLABSIs) and surgical site infections</a:t>
            </a:r>
            <a:r>
              <a:rPr lang="en-US" baseline="0" dirty="0" smtClean="0"/>
              <a:t> (</a:t>
            </a:r>
            <a:r>
              <a:rPr lang="en-US" dirty="0" smtClean="0"/>
              <a:t>SSIs) and calendar year 2009 referent period for catheter-associated urinary tract infections (CAUTIs). For example, a ratio of .81 for SSIs in 2013 indicates that 19% fewer SSIs were observed in 2013 than predicted based on the 2006-2008 baseline period. Data are from all intensive care units,</a:t>
            </a:r>
            <a:r>
              <a:rPr lang="en-US" baseline="0" dirty="0" smtClean="0"/>
              <a:t> wards, and other non-critical care locations. CLABSI data also include neonatal intensive care units but exclude long-term acute care hospitals and inpatient rehabilitation facilities. SCIP procedures are those performed on adults. Number of facilities reporting to NHSN roughly tripled from 2009 to 2013. </a:t>
            </a:r>
            <a:r>
              <a:rPr lang="en-US" dirty="0" smtClean="0">
                <a:cs typeface="Arial" panose="020B0604020202020204" pitchFamily="34" charset="0"/>
              </a:rPr>
              <a:t>Procedures include abdominal aortic aneurysm repair, peripheral vascular bypass surgery, coronary artery bypass graft with both chest and donor site incisions or with chest incision only, other cardiac surgery, colon surgery, rectal surgery, hip </a:t>
            </a:r>
            <a:r>
              <a:rPr lang="en-US" dirty="0" err="1" smtClean="0">
                <a:cs typeface="Arial" panose="020B0604020202020204" pitchFamily="34" charset="0"/>
              </a:rPr>
              <a:t>arthroplasty</a:t>
            </a:r>
            <a:r>
              <a:rPr lang="en-US" dirty="0" smtClean="0">
                <a:cs typeface="Arial" panose="020B0604020202020204" pitchFamily="34" charset="0"/>
              </a:rPr>
              <a:t>, abdominal hysterectomy, knee </a:t>
            </a:r>
            <a:r>
              <a:rPr lang="en-US" dirty="0" err="1" smtClean="0">
                <a:cs typeface="Arial" panose="020B0604020202020204" pitchFamily="34" charset="0"/>
              </a:rPr>
              <a:t>arthroplasty</a:t>
            </a:r>
            <a:r>
              <a:rPr lang="en-US" dirty="0" smtClean="0">
                <a:cs typeface="Arial" panose="020B0604020202020204" pitchFamily="34" charset="0"/>
              </a:rPr>
              <a:t>, and vaginal hysterectomy.</a:t>
            </a:r>
          </a:p>
          <a:p>
            <a:pPr marL="174708" indent="-174708">
              <a:buFont typeface="Arial" panose="020B0604020202020204" pitchFamily="34" charset="0"/>
              <a:buChar char="•"/>
              <a:defRPr/>
            </a:pPr>
            <a:r>
              <a:rPr lang="en-US" b="1" dirty="0" smtClean="0"/>
              <a:t>Overall Rate: </a:t>
            </a:r>
            <a:r>
              <a:rPr lang="en-US" dirty="0" smtClean="0"/>
              <a:t>In 2013, the overall SIR for CLABSIs among intensive care units in the 50 States, District of Columbia, and Puerto Rico was 0.54 and the overall SIR for CAUTIs was 1.06. </a:t>
            </a:r>
            <a:r>
              <a:rPr lang="en-US" baseline="0" dirty="0" smtClean="0"/>
              <a:t>T</a:t>
            </a:r>
            <a:r>
              <a:rPr lang="en-US" dirty="0" smtClean="0"/>
              <a:t>he </a:t>
            </a:r>
            <a:r>
              <a:rPr lang="en-US" b="0" dirty="0" smtClean="0"/>
              <a:t>overall S</a:t>
            </a:r>
            <a:r>
              <a:rPr lang="en-US" dirty="0" smtClean="0"/>
              <a:t>IR for SSIs</a:t>
            </a:r>
            <a:r>
              <a:rPr lang="en-US" u="none" dirty="0" smtClean="0"/>
              <a:t> following 10 common procedures in adults was 0.81. </a:t>
            </a:r>
          </a:p>
          <a:p>
            <a:pPr marL="174708" indent="-174708">
              <a:buFont typeface="Arial" panose="020B0604020202020204" pitchFamily="34" charset="0"/>
              <a:buChar char="•"/>
              <a:defRPr/>
            </a:pPr>
            <a:r>
              <a:rPr lang="en-US" b="1" dirty="0" smtClean="0"/>
              <a:t>Trends: </a:t>
            </a:r>
            <a:r>
              <a:rPr lang="en-US" b="0" dirty="0" smtClean="0"/>
              <a:t>From 2009 to 2013, the SIR for CLABSIs improved and, from 2010 to 2013,</a:t>
            </a:r>
            <a:r>
              <a:rPr lang="en-US" b="0" baseline="0" dirty="0" smtClean="0"/>
              <a:t> the SIR for CAUTIs worsened </a:t>
            </a:r>
            <a:r>
              <a:rPr lang="en-US" dirty="0" smtClean="0"/>
              <a:t>for facilities reporting to NHSN.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17</a:t>
            </a:fld>
            <a:endParaRPr lang="en-US"/>
          </a:p>
        </p:txBody>
      </p:sp>
    </p:spTree>
    <p:extLst>
      <p:ext uri="{BB962C8B-B14F-4D97-AF65-F5344CB8AC3E}">
        <p14:creationId xmlns:p14="http://schemas.microsoft.com/office/powerpoint/2010/main" val="414992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indent="-174708">
              <a:buFont typeface="Arial" panose="020B0604020202020204" pitchFamily="34" charset="0"/>
              <a:buChar char="•"/>
              <a:defRPr/>
            </a:pPr>
            <a:r>
              <a:rPr lang="en-US" b="1" dirty="0" smtClean="0"/>
              <a:t>Geographic Variation: </a:t>
            </a:r>
            <a:r>
              <a:rPr lang="en-US" dirty="0" smtClean="0"/>
              <a:t>In 2013, 31 States had statewide SIRs greater than 1, indicating that, on</a:t>
            </a:r>
            <a:r>
              <a:rPr lang="en-US" baseline="0" dirty="0" smtClean="0"/>
              <a:t> average, their hospitals </a:t>
            </a:r>
            <a:r>
              <a:rPr lang="en-US" dirty="0" smtClean="0"/>
              <a:t>had more CAUTIs than hospitals of similar type and size during the 2009 referent period. The States </a:t>
            </a:r>
            <a:r>
              <a:rPr lang="en-US" baseline="0" dirty="0" smtClean="0"/>
              <a:t>were </a:t>
            </a:r>
            <a:r>
              <a:rPr lang="en-US" dirty="0" smtClean="0"/>
              <a:t>Alaska,</a:t>
            </a:r>
            <a:r>
              <a:rPr lang="en-US" baseline="0" dirty="0" smtClean="0"/>
              <a:t> Arkansas, Arizona, Connecticut, District of Columbia, Delaware, Georgia, Idaho, Indiana, Kansas, Kentucky, Massachusetts, Maryland, Maine, Michigan, Minnesota, Missouri, Mississippi, North Carolina, New Jersey, Nevada, New York, Oregon, Pennsylvania, Rhode Island, South Carolina, Tennessee, Texas, Utah, Virginia, and Washington.</a:t>
            </a:r>
          </a:p>
          <a:p>
            <a:pPr marL="174708" indent="-174708">
              <a:buFont typeface="Arial" panose="020B0604020202020204" pitchFamily="34" charset="0"/>
              <a:buChar char="•"/>
              <a:defRPr/>
            </a:pPr>
            <a:r>
              <a:rPr lang="en-US" b="1" dirty="0" smtClean="0"/>
              <a:t>Trends:</a:t>
            </a:r>
            <a:r>
              <a:rPr lang="en-US" b="1" baseline="0" dirty="0" smtClean="0"/>
              <a:t> </a:t>
            </a:r>
            <a:r>
              <a:rPr lang="en-US" b="0" baseline="0" dirty="0" smtClean="0"/>
              <a:t>O</a:t>
            </a:r>
            <a:r>
              <a:rPr lang="en-US" dirty="0" smtClean="0"/>
              <a:t>f 52 reporting States, 33 had no change from 2012 to 2013 in CAUTI SIRs,</a:t>
            </a:r>
            <a:r>
              <a:rPr lang="en-US" baseline="0" dirty="0" smtClean="0"/>
              <a:t> 9</a:t>
            </a:r>
            <a:r>
              <a:rPr lang="en-US" dirty="0" smtClean="0"/>
              <a:t> decreased, and 10 increased</a:t>
            </a:r>
            <a:r>
              <a:rPr lang="en-US" baseline="0" dirty="0" smtClean="0"/>
              <a:t>.</a:t>
            </a:r>
            <a:r>
              <a:rPr lang="en-US" dirty="0" smtClean="0"/>
              <a:t> </a:t>
            </a:r>
          </a:p>
          <a:p>
            <a:pPr marL="174708" indent="-174708">
              <a:buFont typeface="Arial" panose="020B0604020202020204" pitchFamily="34" charset="0"/>
              <a:buChar char="•"/>
              <a:defRPr/>
            </a:pPr>
            <a:endParaRPr lang="en-US" dirty="0" smtClean="0"/>
          </a:p>
          <a:p>
            <a:pPr marL="174708" indent="-174708">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18</a:t>
            </a:fld>
            <a:endParaRPr lang="en-US"/>
          </a:p>
        </p:txBody>
      </p:sp>
    </p:spTree>
    <p:extLst>
      <p:ext uri="{BB962C8B-B14F-4D97-AF65-F5344CB8AC3E}">
        <p14:creationId xmlns:p14="http://schemas.microsoft.com/office/powerpoint/2010/main" val="4144158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19</a:t>
            </a:fld>
            <a:endParaRPr lang="en-US"/>
          </a:p>
        </p:txBody>
      </p:sp>
    </p:spTree>
    <p:extLst>
      <p:ext uri="{BB962C8B-B14F-4D97-AF65-F5344CB8AC3E}">
        <p14:creationId xmlns:p14="http://schemas.microsoft.com/office/powerpoint/2010/main" val="54133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a:t>
            </a:fld>
            <a:endParaRPr lang="en-US"/>
          </a:p>
        </p:txBody>
      </p:sp>
    </p:spTree>
    <p:extLst>
      <p:ext uri="{BB962C8B-B14F-4D97-AF65-F5344CB8AC3E}">
        <p14:creationId xmlns:p14="http://schemas.microsoft.com/office/powerpoint/2010/main" val="298496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1450" lvl="0" indent="-171450">
              <a:buFont typeface="Arial" panose="020B0604020202020204" pitchFamily="34" charset="0"/>
              <a:buChar char="•"/>
              <a:defRPr/>
            </a:pPr>
            <a:r>
              <a:rPr lang="en-US" b="1" dirty="0" smtClean="0"/>
              <a:t>Overall Rates:</a:t>
            </a:r>
          </a:p>
          <a:p>
            <a:pPr marL="631908" lvl="1" indent="-174708">
              <a:buFont typeface="Arial" panose="020B0604020202020204" pitchFamily="34" charset="0"/>
              <a:buChar char="•"/>
              <a:defRPr/>
            </a:pPr>
            <a:r>
              <a:rPr lang="en-US" dirty="0" smtClean="0"/>
              <a:t>In 2013, among patients in Level III NICUs, pooled mean CLABSI rates ranged from a low of 0.6 infections per 1,000 central-line days among neonates born at 1,501 to 2,500 grams to a high of 2.1 infections per 1,000 central-line days among neonates born at less than or equal to 750 grams.</a:t>
            </a:r>
          </a:p>
          <a:p>
            <a:pPr marL="174708" indent="-174708">
              <a:buFont typeface="Arial" panose="020B0604020202020204" pitchFamily="34" charset="0"/>
              <a:buChar char="•"/>
              <a:defRPr/>
            </a:pPr>
            <a:r>
              <a:rPr lang="en-US" b="1" dirty="0" smtClean="0"/>
              <a:t>Trends: </a:t>
            </a:r>
          </a:p>
          <a:p>
            <a:pPr marL="6319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 rate of</a:t>
            </a:r>
            <a:r>
              <a:rPr lang="en-US" b="0" baseline="0" dirty="0" smtClean="0"/>
              <a:t> CLABSI among p</a:t>
            </a:r>
            <a:r>
              <a:rPr lang="en-US" baseline="0" dirty="0" smtClean="0"/>
              <a:t>ediatric </a:t>
            </a:r>
            <a:r>
              <a:rPr lang="en-US" b="0" baseline="0" dirty="0" smtClean="0"/>
              <a:t>cardiothoracic </a:t>
            </a:r>
            <a:r>
              <a:rPr lang="en-US" baseline="0" dirty="0" smtClean="0"/>
              <a:t>ICUs was 2.5 in 2009 and </a:t>
            </a:r>
            <a:r>
              <a:rPr lang="en-US" b="0" baseline="0" dirty="0" smtClean="0"/>
              <a:t>1.3</a:t>
            </a:r>
            <a:r>
              <a:rPr lang="en-US" baseline="0" dirty="0" smtClean="0"/>
              <a:t> in 2013; among pediatric medical ICUs, 2.6 in 2009 and 0.8 in 2013; and among pediatric medical/surgical ICUs, 2.2 in 2009 and 1.2 in 2013.</a:t>
            </a:r>
            <a:endParaRPr lang="en-US" b="1" baseline="0" dirty="0" smtClean="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20</a:t>
            </a:fld>
            <a:endParaRPr lang="en-US"/>
          </a:p>
        </p:txBody>
      </p:sp>
    </p:spTree>
    <p:extLst>
      <p:ext uri="{BB962C8B-B14F-4D97-AF65-F5344CB8AC3E}">
        <p14:creationId xmlns:p14="http://schemas.microsoft.com/office/powerpoint/2010/main" val="316032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Between</a:t>
            </a:r>
            <a:r>
              <a:rPr lang="en-US" b="0" baseline="0" dirty="0" smtClean="0"/>
              <a:t> 2006-2008 (combined) and 2013, there was a </a:t>
            </a:r>
            <a:r>
              <a:rPr lang="en-US" dirty="0" smtClean="0"/>
              <a:t>46%</a:t>
            </a:r>
            <a:r>
              <a:rPr lang="en-US" baseline="0" dirty="0" smtClean="0"/>
              <a:t> </a:t>
            </a:r>
            <a:r>
              <a:rPr lang="en-US" dirty="0" smtClean="0"/>
              <a:t>decrease in CLABSIs </a:t>
            </a:r>
            <a:r>
              <a:rPr lang="en-US" b="0" dirty="0" smtClean="0"/>
              <a:t>(data not shown).</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2006-2008 (combined) to 2013, rates of CLABSIs in hospitals decreased 53.8% among adult medical ICU patients in hospitals with major teaching programs, 47.6% among adult medical/surgical ICU patients in hospitals with major teaching programs, 42.1% among adult medical ICU patients in all other</a:t>
            </a:r>
            <a:r>
              <a:rPr lang="en-US" baseline="0" dirty="0" smtClean="0"/>
              <a:t> </a:t>
            </a:r>
            <a:r>
              <a:rPr lang="en-US" dirty="0" smtClean="0"/>
              <a:t>hospitals, and 46.7% among adult medical/surgical ICU patients in all other hospitals.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a:buFont typeface="Arial" panose="020B0604020202020204" pitchFamily="34" charset="0"/>
              <a:buNone/>
              <a:defRPr/>
            </a:pPr>
            <a:endParaRPr lang="en-US" dirty="0">
              <a:solidFill>
                <a:srgbClr val="FF0000"/>
              </a:solidFill>
            </a:endParaRPr>
          </a:p>
          <a:p>
            <a:pPr defTabSz="931774">
              <a:defRP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21</a:t>
            </a:fld>
            <a:endParaRPr lang="en-US"/>
          </a:p>
        </p:txBody>
      </p:sp>
    </p:spTree>
    <p:extLst>
      <p:ext uri="{BB962C8B-B14F-4D97-AF65-F5344CB8AC3E}">
        <p14:creationId xmlns:p14="http://schemas.microsoft.com/office/powerpoint/2010/main" val="1804821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22</a:t>
            </a:fld>
            <a:endParaRPr lang="en-US"/>
          </a:p>
        </p:txBody>
      </p:sp>
    </p:spTree>
    <p:extLst>
      <p:ext uri="{BB962C8B-B14F-4D97-AF65-F5344CB8AC3E}">
        <p14:creationId xmlns:p14="http://schemas.microsoft.com/office/powerpoint/2010/main" val="3370531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23</a:t>
            </a:fld>
            <a:endParaRPr lang="en-US"/>
          </a:p>
        </p:txBody>
      </p:sp>
    </p:spTree>
    <p:extLst>
      <p:ext uri="{BB962C8B-B14F-4D97-AF65-F5344CB8AC3E}">
        <p14:creationId xmlns:p14="http://schemas.microsoft.com/office/powerpoint/2010/main" val="3501012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698215"/>
          </a:xfrm>
          <a:prstGeom prst="rect">
            <a:avLst/>
          </a:prstGeom>
        </p:spPr>
        <p:txBody>
          <a:bodyPr>
            <a:normAutofit/>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a:t>
            </a:r>
            <a:r>
              <a:rPr lang="en-US" dirty="0" smtClean="0"/>
              <a:t> </a:t>
            </a:r>
            <a:r>
              <a:rPr lang="en-US" b="0" dirty="0" smtClean="0"/>
              <a:t>Colorectal procedures have </a:t>
            </a:r>
            <a:r>
              <a:rPr lang="en-US" dirty="0" smtClean="0"/>
              <a:t>high rates of postoperative complications. </a:t>
            </a:r>
            <a:r>
              <a:rPr lang="en-US" dirty="0" err="1" smtClean="0"/>
              <a:t>Nonadherence</a:t>
            </a:r>
            <a:r>
              <a:rPr lang="en-US" dirty="0" smtClean="0"/>
              <a:t> to evidence-based best practices is associated with an increased risk of these complications </a:t>
            </a:r>
            <a:r>
              <a:rPr lang="en-US" b="0" dirty="0" smtClean="0"/>
              <a:t>(Arriaga, et al., 2009).</a:t>
            </a:r>
            <a:endParaRPr lang="en-US" sz="1400" b="0" dirty="0" smtClean="0"/>
          </a:p>
          <a:p>
            <a:pPr marL="174708" lvl="1" indent="-174708">
              <a:buFont typeface="Arial" panose="020B0604020202020204" pitchFamily="34" charset="0"/>
              <a:buChar char="•"/>
              <a:defRPr/>
            </a:pPr>
            <a:r>
              <a:rPr lang="en-US" b="1" dirty="0" smtClean="0"/>
              <a:t>Overall Rate: </a:t>
            </a:r>
            <a:r>
              <a:rPr lang="en-US" sz="1200" kern="1200" dirty="0" smtClean="0">
                <a:effectLst/>
                <a:latin typeface="+mn-lt"/>
                <a:ea typeface="+mn-ea"/>
                <a:cs typeface="+mn-cs"/>
              </a:rPr>
              <a:t>In 2014, the risk-adjusted mortality rate was 3.1% among</a:t>
            </a:r>
            <a:r>
              <a:rPr lang="en-US" sz="1200" kern="1200" baseline="0" dirty="0" smtClean="0">
                <a:effectLst/>
                <a:latin typeface="+mn-lt"/>
                <a:ea typeface="+mn-ea"/>
                <a:cs typeface="+mn-cs"/>
              </a:rPr>
              <a:t> patients undergoing colorectal surgeries at ACS NSQIP participating hospitals.</a:t>
            </a:r>
          </a:p>
          <a:p>
            <a:pPr marL="174708" lvl="1" indent="-174708">
              <a:buFont typeface="Arial" panose="020B0604020202020204" pitchFamily="34" charset="0"/>
              <a:buChar char="•"/>
              <a:defRPr/>
            </a:pPr>
            <a:r>
              <a:rPr lang="en-US" sz="1200" b="1" kern="1200" dirty="0" smtClean="0">
                <a:effectLst/>
                <a:latin typeface="+mn-lt"/>
                <a:ea typeface="+mn-ea"/>
                <a:cs typeface="+mn-cs"/>
              </a:rPr>
              <a:t>Trends:</a:t>
            </a:r>
            <a:r>
              <a:rPr lang="en-US" sz="1200" b="1" kern="1200" baseline="0" dirty="0" smtClean="0">
                <a:effectLst/>
                <a:latin typeface="+mn-lt"/>
                <a:ea typeface="+mn-ea"/>
                <a:cs typeface="+mn-cs"/>
              </a:rPr>
              <a:t> </a:t>
            </a:r>
            <a:r>
              <a:rPr lang="en-US" sz="1200" kern="1200" dirty="0" smtClean="0">
                <a:effectLst/>
                <a:latin typeface="+mn-lt"/>
                <a:ea typeface="+mn-ea"/>
                <a:cs typeface="+mn-cs"/>
              </a:rPr>
              <a:t>From 2008 to 2014, 30-day postoperative mortality after colorectal surgery improved.</a:t>
            </a:r>
          </a:p>
          <a:p>
            <a:pPr marL="174708" indent="-174708">
              <a:buFont typeface="Arial" panose="020B0604020202020204" pitchFamily="34" charset="0"/>
              <a:buChar char="•"/>
              <a:defRPr/>
            </a:pPr>
            <a:r>
              <a:rPr lang="en-US" b="1" dirty="0" smtClean="0"/>
              <a:t>Groups With Disparities: </a:t>
            </a:r>
          </a:p>
          <a:p>
            <a:pPr marL="342900" lvl="1" indent="-171450">
              <a:buFont typeface="Arial" panose="020B0604020202020204" pitchFamily="34" charset="0"/>
              <a:buChar char="•"/>
              <a:defRPr/>
            </a:pPr>
            <a:r>
              <a:rPr lang="en-US" dirty="0" smtClean="0"/>
              <a:t>In </a:t>
            </a:r>
            <a:r>
              <a:rPr lang="en-US" dirty="0"/>
              <a:t>2014, </a:t>
            </a:r>
            <a:r>
              <a:rPr lang="en-US" dirty="0" smtClean="0"/>
              <a:t>the percentage of</a:t>
            </a:r>
            <a:r>
              <a:rPr lang="en-US" baseline="0" dirty="0" smtClean="0"/>
              <a:t> patients with 30-day postoperative mortality was worse for Blacks (3.6%) compared with Whites (3.0%).</a:t>
            </a:r>
          </a:p>
          <a:p>
            <a:pPr marL="342900" lvl="1" indent="-171450">
              <a:buFont typeface="Arial" panose="020B0604020202020204" pitchFamily="34" charset="0"/>
              <a:buChar char="•"/>
              <a:defRPr/>
            </a:pPr>
            <a:r>
              <a:rPr lang="en-US" baseline="0" dirty="0" smtClean="0"/>
              <a:t>From 2008 to 2014, there were no statistically significant changes in the gap between minority groups and Whites in the percentage of patients with 30-day postoperative mortality.</a:t>
            </a:r>
          </a:p>
        </p:txBody>
      </p:sp>
      <p:sp>
        <p:nvSpPr>
          <p:cNvPr id="4" name="Slide Number Placeholder 3"/>
          <p:cNvSpPr>
            <a:spLocks noGrp="1"/>
          </p:cNvSpPr>
          <p:nvPr>
            <p:ph type="sldNum" sz="quarter" idx="10"/>
          </p:nvPr>
        </p:nvSpPr>
        <p:spPr/>
        <p:txBody>
          <a:bodyPr/>
          <a:lstStyle/>
          <a:p>
            <a:fld id="{C0F596C6-1807-4ED1-A2A6-17F710C0A291}" type="slidenum">
              <a:rPr lang="en-US" smtClean="0"/>
              <a:pPr/>
              <a:t>24</a:t>
            </a:fld>
            <a:endParaRPr lang="en-US"/>
          </a:p>
        </p:txBody>
      </p:sp>
    </p:spTree>
    <p:extLst>
      <p:ext uri="{BB962C8B-B14F-4D97-AF65-F5344CB8AC3E}">
        <p14:creationId xmlns:p14="http://schemas.microsoft.com/office/powerpoint/2010/main" val="2884137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lvl="1" indent="-174708" defTabSz="931774">
              <a:buFont typeface="Arial" panose="020B0604020202020204" pitchFamily="34" charset="0"/>
              <a:buChar char="•"/>
              <a:defRPr/>
            </a:pPr>
            <a:r>
              <a:rPr lang="en-US" b="1" dirty="0" smtClean="0"/>
              <a:t>Importance:</a:t>
            </a:r>
            <a:r>
              <a:rPr lang="en-US" dirty="0" smtClean="0"/>
              <a:t> Hip replacement is most common among older adults, who have an increased risk of adverse events after these surgeries.</a:t>
            </a:r>
          </a:p>
          <a:p>
            <a:pPr marL="174708" indent="-174708">
              <a:buFont typeface="Arial" panose="020B0604020202020204" pitchFamily="34" charset="0"/>
              <a:buChar char="•"/>
              <a:defRPr/>
            </a:pPr>
            <a:r>
              <a:rPr lang="en-US" b="1" dirty="0" smtClean="0"/>
              <a:t>Overall Percentage: </a:t>
            </a:r>
            <a:r>
              <a:rPr lang="en-US" dirty="0" smtClean="0"/>
              <a:t>In 2013, 4.9% of</a:t>
            </a:r>
            <a:r>
              <a:rPr lang="en-US" baseline="0" dirty="0" smtClean="0"/>
              <a:t> patients receiving a hip joint replacement experienced an adverse event.</a:t>
            </a:r>
            <a:endParaRPr lang="en-US" b="1" dirty="0" smtClean="0"/>
          </a:p>
          <a:p>
            <a:pPr marL="174708" indent="-174708">
              <a:buFont typeface="Arial" panose="020B0604020202020204" pitchFamily="34" charset="0"/>
              <a:buChar char="•"/>
              <a:defRPr/>
            </a:pPr>
            <a:r>
              <a:rPr lang="en-US" b="1" dirty="0" smtClean="0"/>
              <a:t>Trends: </a:t>
            </a:r>
            <a:r>
              <a:rPr lang="en-US" dirty="0" smtClean="0"/>
              <a:t>From 2009 to 2013, the overall percentage of adverse events improved for patients who had a hip joint replacement</a:t>
            </a:r>
            <a:r>
              <a:rPr lang="en-US" baseline="0" dirty="0" smtClean="0"/>
              <a:t> due to fracture or degenerative conditions.</a:t>
            </a:r>
            <a:endParaRPr lang="en-US" b="1" dirty="0" smtClean="0"/>
          </a:p>
          <a:p>
            <a:pPr marL="174708" indent="-174708">
              <a:buFont typeface="Arial" panose="020B0604020202020204" pitchFamily="34" charset="0"/>
              <a:buChar char="•"/>
              <a:defRPr/>
            </a:pPr>
            <a:r>
              <a:rPr lang="en-US" b="1" dirty="0" smtClean="0"/>
              <a:t>Groups With Disparities: </a:t>
            </a:r>
          </a:p>
          <a:p>
            <a:pPr marL="342900" lvl="1" indent="-171450">
              <a:buFont typeface="Arial" panose="020B0604020202020204" pitchFamily="34" charset="0"/>
              <a:buChar char="•"/>
              <a:defRPr/>
            </a:pPr>
            <a:r>
              <a:rPr lang="en-US" b="0" dirty="0" smtClean="0"/>
              <a:t>In 2013, there</a:t>
            </a:r>
            <a:r>
              <a:rPr lang="en-US" b="0" baseline="0" dirty="0" smtClean="0"/>
              <a:t> were no statistically significant differences by age or COPD status in</a:t>
            </a:r>
            <a:r>
              <a:rPr lang="en-US" b="1" baseline="0" dirty="0" smtClean="0"/>
              <a:t> </a:t>
            </a:r>
            <a:r>
              <a:rPr lang="en-US" dirty="0" smtClean="0"/>
              <a:t>the</a:t>
            </a:r>
            <a:r>
              <a:rPr lang="en-US" baseline="0" dirty="0" smtClean="0"/>
              <a:t> percentage of hip replacement patients who had adverse events.  </a:t>
            </a:r>
            <a:endParaRPr lang="en-US" dirty="0" smtClean="0"/>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From 2009 to 2013, there were no statistically significant changes in the gap between patients age 75 and over and those ages 65-74 in adverse event frequencies. Similarly, there were no statistically significant changes in disparities between patients with COPD and those without COPD. </a:t>
            </a:r>
            <a:endParaRPr lang="en-US" b="0" dirty="0" smtClean="0"/>
          </a:p>
          <a:p>
            <a:pPr marL="628650" lvl="1" indent="-17145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25</a:t>
            </a:fld>
            <a:endParaRPr lang="en-US"/>
          </a:p>
        </p:txBody>
      </p:sp>
    </p:spTree>
    <p:extLst>
      <p:ext uri="{BB962C8B-B14F-4D97-AF65-F5344CB8AC3E}">
        <p14:creationId xmlns:p14="http://schemas.microsoft.com/office/powerpoint/2010/main" val="2742325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lvl="1" indent="-174708" defTabSz="931774">
              <a:buFont typeface="Arial" panose="020B0604020202020204" pitchFamily="34" charset="0"/>
              <a:buChar char="•"/>
              <a:defRPr/>
            </a:pPr>
            <a:r>
              <a:rPr lang="en-US" b="1" dirty="0" smtClean="0"/>
              <a:t>Importance:</a:t>
            </a:r>
            <a:r>
              <a:rPr lang="en-US" dirty="0" smtClean="0"/>
              <a:t> </a:t>
            </a:r>
            <a:r>
              <a:rPr lang="en-US" sz="1200" b="0" i="0" kern="1200" dirty="0" smtClean="0">
                <a:solidFill>
                  <a:schemeClr val="tx1"/>
                </a:solidFill>
                <a:latin typeface="+mn-lt"/>
                <a:ea typeface="+mn-ea"/>
                <a:cs typeface="+mn-cs"/>
              </a:rPr>
              <a:t>Central</a:t>
            </a:r>
            <a:r>
              <a:rPr lang="en-US" sz="1200" b="0" i="0" kern="1200" baseline="0" dirty="0" smtClean="0">
                <a:solidFill>
                  <a:schemeClr val="tx1"/>
                </a:solidFill>
                <a:latin typeface="+mn-lt"/>
                <a:ea typeface="+mn-ea"/>
                <a:cs typeface="+mn-cs"/>
              </a:rPr>
              <a:t> venous catheterization (CVC) allows medical personnel quick access to a patient’s bloodstream. This ease of access is important when a patient requires life-saving medications or when a physician needs to measure central venous pressure. Mechanical adverse events are most likely to occur while medical personnel are placing or maintaining the central venous catheter.</a:t>
            </a:r>
            <a:endParaRPr lang="en-US" b="1" dirty="0" smtClean="0"/>
          </a:p>
          <a:p>
            <a:pPr marL="174708" indent="-174708">
              <a:buFont typeface="Arial" panose="020B0604020202020204" pitchFamily="34" charset="0"/>
              <a:buChar char="•"/>
              <a:defRPr/>
            </a:pPr>
            <a:r>
              <a:rPr lang="en-US" b="1" dirty="0" smtClean="0"/>
              <a:t>Overall Percentage: </a:t>
            </a:r>
            <a:r>
              <a:rPr lang="en-US" dirty="0" smtClean="0"/>
              <a:t>In 2013, 3.2% of adults with central venous catheter placements experienced an associated mechanical adverse event.</a:t>
            </a:r>
            <a:endParaRPr lang="en-US" b="1"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 </a:t>
            </a:r>
            <a:r>
              <a:rPr lang="en-US" dirty="0" smtClean="0"/>
              <a:t>From 2009 to 2013, there were no statistically significant changes in the overall percentage of adults with mechanical</a:t>
            </a:r>
            <a:r>
              <a:rPr lang="en-US" baseline="0" dirty="0" smtClean="0"/>
              <a:t> adverse events associated with central venous catheter placement.</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 </a:t>
            </a:r>
          </a:p>
          <a:p>
            <a:pPr marL="342900" lvl="1" indent="-171450">
              <a:buFont typeface="Arial" panose="020B0604020202020204" pitchFamily="34" charset="0"/>
              <a:buChar char="•"/>
              <a:defRPr/>
            </a:pPr>
            <a:r>
              <a:rPr lang="en-US" dirty="0" smtClean="0"/>
              <a:t>In 2013, the</a:t>
            </a:r>
            <a:r>
              <a:rPr lang="en-US" baseline="0" dirty="0" smtClean="0"/>
              <a:t> percentage of adults with m</a:t>
            </a:r>
            <a:r>
              <a:rPr lang="en-US" dirty="0" smtClean="0"/>
              <a:t>echanical adverse events associated with CVC</a:t>
            </a:r>
            <a:r>
              <a:rPr lang="en-US" baseline="0" dirty="0" smtClean="0"/>
              <a:t> was worse for</a:t>
            </a:r>
            <a:r>
              <a:rPr lang="en-US" dirty="0" smtClean="0"/>
              <a:t> Blacks</a:t>
            </a:r>
            <a:r>
              <a:rPr lang="en-US" baseline="0" dirty="0" smtClean="0"/>
              <a:t> (6.7%) compared with Whites (2.7%). </a:t>
            </a:r>
            <a:r>
              <a:rPr lang="en-US" b="0" baseline="0" dirty="0" smtClean="0"/>
              <a:t>There were no statistically significant differences by </a:t>
            </a:r>
            <a:r>
              <a:rPr lang="en-US" baseline="0" dirty="0" smtClean="0"/>
              <a:t>obesity status. </a:t>
            </a:r>
          </a:p>
          <a:p>
            <a:pPr marL="342900" lvl="1" indent="-171450">
              <a:buFont typeface="Arial" panose="020B0604020202020204" pitchFamily="34" charset="0"/>
              <a:buChar char="•"/>
              <a:defRPr/>
            </a:pPr>
            <a:r>
              <a:rPr lang="en-US" baseline="0" dirty="0" smtClean="0"/>
              <a:t>From 2009 to 2013, there were no statistically significant changes in the gap between Blacks and Whites in the percentage of adults with mechanical adverse events associated with CVC.</a:t>
            </a:r>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26</a:t>
            </a:fld>
            <a:endParaRPr lang="en-US" dirty="0"/>
          </a:p>
        </p:txBody>
      </p:sp>
      <p:sp>
        <p:nvSpPr>
          <p:cNvPr id="6" name="Slide Image Placeholder 1"/>
          <p:cNvSpPr>
            <a:spLocks noGrp="1" noRot="1" noChangeAspect="1"/>
          </p:cNvSpPr>
          <p:nvPr>
            <p:ph type="sldImg" idx="2"/>
          </p:nvPr>
        </p:nvSpPr>
        <p:spPr>
          <a:xfrm>
            <a:off x="531813" y="692150"/>
            <a:ext cx="6108700" cy="4581525"/>
          </a:xfrm>
        </p:spPr>
      </p:sp>
    </p:spTree>
    <p:extLst>
      <p:ext uri="{BB962C8B-B14F-4D97-AF65-F5344CB8AC3E}">
        <p14:creationId xmlns:p14="http://schemas.microsoft.com/office/powerpoint/2010/main" val="4249327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 adverse drug event (ADE) is an injury—including physical harm, mental harm, or loss of function—resulting from medical intervention involving a drug.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more information, see the </a:t>
            </a:r>
            <a:r>
              <a:rPr lang="en-US" dirty="0" err="1" smtClean="0"/>
              <a:t>PSNet</a:t>
            </a:r>
            <a:r>
              <a:rPr lang="en-US" dirty="0" smtClean="0"/>
              <a:t> link to Patient Safety Primer: Medication Errors </a:t>
            </a:r>
            <a:r>
              <a:rPr lang="en-US" dirty="0" smtClean="0">
                <a:hlinkClick r:id="rId3"/>
              </a:rPr>
              <a:t>https://psnet.ahrq.gov/primers/primer/23/medication-errors</a:t>
            </a:r>
            <a:r>
              <a:rPr lang="en-US"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27</a:t>
            </a:fld>
            <a:endParaRPr lang="en-US"/>
          </a:p>
        </p:txBody>
      </p:sp>
    </p:spTree>
    <p:extLst>
      <p:ext uri="{BB962C8B-B14F-4D97-AF65-F5344CB8AC3E}">
        <p14:creationId xmlns:p14="http://schemas.microsoft.com/office/powerpoint/2010/main" val="1629505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28</a:t>
            </a:fld>
            <a:endParaRPr lang="en-US"/>
          </a:p>
        </p:txBody>
      </p:sp>
    </p:spTree>
    <p:extLst>
      <p:ext uri="{BB962C8B-B14F-4D97-AF65-F5344CB8AC3E}">
        <p14:creationId xmlns:p14="http://schemas.microsoft.com/office/powerpoint/2010/main" val="362264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1038"/>
            <a:ext cx="6110288" cy="4581525"/>
          </a:xfrm>
        </p:spPr>
      </p:sp>
      <p:sp>
        <p:nvSpPr>
          <p:cNvPr id="3" name="Notes Placeholder 2"/>
          <p:cNvSpPr>
            <a:spLocks noGrp="1"/>
          </p:cNvSpPr>
          <p:nvPr>
            <p:ph type="body" idx="1"/>
          </p:nvPr>
        </p:nvSpPr>
        <p:spPr>
          <a:xfrm>
            <a:off x="533400" y="5310743"/>
            <a:ext cx="6172200" cy="3232626"/>
          </a:xfrm>
          <a:prstGeom prst="rect">
            <a:avLst/>
          </a:prstGeom>
        </p:spPr>
        <p:txBody>
          <a:bodyPr>
            <a:normAutofit lnSpcReduction="10000"/>
          </a:bodyPr>
          <a:lstStyle/>
          <a:p>
            <a:pPr marL="171450" indent="-171450">
              <a:buFont typeface="Arial" pitchFamily="34" charset="0"/>
              <a:buChar char="•"/>
            </a:pPr>
            <a:r>
              <a:rPr lang="en-US" b="1" dirty="0" smtClean="0"/>
              <a:t>Importance: </a:t>
            </a:r>
            <a:r>
              <a:rPr lang="en-US" b="0" dirty="0" smtClean="0"/>
              <a:t>Hypoglycemic agents, which are </a:t>
            </a:r>
            <a:r>
              <a:rPr lang="en-US" b="0" baseline="0" dirty="0" smtClean="0"/>
              <a:t>ingested orally, are typically used in patients with type II diabetes to control blood sugar levels. In some cases, diabetic patients use hypoglycemic agents together with insulin. The risk of chronic kidney disease increases twofold for people with diabetes, and renal impairment can increase the risk for adverse events related to hypoglycemic agents.</a:t>
            </a:r>
          </a:p>
          <a:p>
            <a:pPr marL="171450" indent="-171450">
              <a:buFont typeface="Arial" panose="020B0604020202020204" pitchFamily="34" charset="0"/>
              <a:buChar char="•"/>
              <a:defRPr/>
            </a:pPr>
            <a:r>
              <a:rPr lang="en-US" b="1" dirty="0" smtClean="0"/>
              <a:t>Overall Percentage:</a:t>
            </a:r>
            <a:r>
              <a:rPr lang="en-US" b="0" baseline="0" dirty="0" smtClean="0"/>
              <a:t> In 2013, 8.5% of hospital patients receiving hypoglycemic agents had an adverse drug event.</a:t>
            </a:r>
            <a:endParaRPr lang="en-US" b="1" dirty="0" smtClean="0"/>
          </a:p>
          <a:p>
            <a:pPr marL="171450" indent="-171450">
              <a:buFont typeface="Arial" panose="020B0604020202020204" pitchFamily="34" charset="0"/>
              <a:buChar char="•"/>
              <a:defRPr/>
            </a:pPr>
            <a:r>
              <a:rPr lang="en-US" b="1" baseline="0" dirty="0" smtClean="0"/>
              <a:t>Trends: </a:t>
            </a:r>
            <a:r>
              <a:rPr lang="en-US" b="0" baseline="0" dirty="0" smtClean="0"/>
              <a:t>The overall percentage</a:t>
            </a:r>
            <a:r>
              <a:rPr lang="en-US" b="0" dirty="0" smtClean="0"/>
              <a:t> of adverse drug events </a:t>
            </a:r>
            <a:r>
              <a:rPr lang="en-US" dirty="0" smtClean="0"/>
              <a:t>associated with hypoglycemic agents </a:t>
            </a:r>
            <a:r>
              <a:rPr lang="en-US" b="0" dirty="0" smtClean="0"/>
              <a:t>improved from 2009 to 2013.</a:t>
            </a:r>
            <a:endParaRPr lang="en-US" b="1" dirty="0" smtClean="0"/>
          </a:p>
          <a:p>
            <a:pPr marL="174708" indent="-174708">
              <a:buFont typeface="Arial" panose="020B0604020202020204" pitchFamily="34" charset="0"/>
              <a:buChar char="•"/>
              <a:defRPr/>
            </a:pPr>
            <a:r>
              <a:rPr lang="en-US" b="1" dirty="0" smtClean="0"/>
              <a:t>Groups With Disparities: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2013, the percentage of hospital patients who had adverse drug events with hypoglycemic agents was higher for Blacks (11.1%) than for Whites (8%). </a:t>
            </a:r>
          </a:p>
          <a:p>
            <a:pPr marL="342900" lvl="1" indent="-171450">
              <a:buFont typeface="Arial" panose="020B0604020202020204" pitchFamily="34" charset="0"/>
              <a:buChar char="•"/>
            </a:pPr>
            <a:r>
              <a:rPr lang="en-US" b="0" baseline="0" dirty="0" smtClean="0"/>
              <a:t>Also in 2013, the percentage of hospital patients who had adverse drug events with hypoglycemic agents was higher for those with renal disease (12.2%) than for those without renal disease (5.6%). </a:t>
            </a:r>
          </a:p>
          <a:p>
            <a:pPr marL="342900" lvl="1" indent="-171450">
              <a:buFont typeface="Arial" panose="020B0604020202020204" pitchFamily="34" charset="0"/>
              <a:buChar char="•"/>
            </a:pPr>
            <a:r>
              <a:rPr lang="en-US" baseline="0" dirty="0" smtClean="0"/>
              <a:t>From 2010 to 2013, there were no statistically significant changes in the gap between minority groups and Whites in the percentage of patients who had adverse drug events associated with hypoglycemic agents. Similarly, there were no statistically significant changes in the gap between those with renal disease and those without.</a:t>
            </a:r>
            <a:endParaRPr lang="en-US" b="1" baseline="0"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29</a:t>
            </a:fld>
            <a:endParaRPr lang="en-US"/>
          </a:p>
        </p:txBody>
      </p:sp>
    </p:spTree>
    <p:extLst>
      <p:ext uri="{BB962C8B-B14F-4D97-AF65-F5344CB8AC3E}">
        <p14:creationId xmlns:p14="http://schemas.microsoft.com/office/powerpoint/2010/main" val="386052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a:t>
            </a:fld>
            <a:endParaRPr lang="en-US"/>
          </a:p>
        </p:txBody>
      </p:sp>
    </p:spTree>
    <p:extLst>
      <p:ext uri="{BB962C8B-B14F-4D97-AF65-F5344CB8AC3E}">
        <p14:creationId xmlns:p14="http://schemas.microsoft.com/office/powerpoint/2010/main" val="3722804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a:t>
            </a:r>
            <a:r>
              <a:rPr lang="en-US" dirty="0" smtClean="0"/>
              <a:t> </a:t>
            </a:r>
            <a:r>
              <a:rPr lang="en-US" b="0" baseline="0" dirty="0" smtClean="0"/>
              <a:t>Blood clots in arteries and veins can cause a blockage of blood flow and lead to strokes and heart attacks. Anticoagulants, such as warfarin, reduce this risk but pose an increased risk of bleeding. Corticosteroids can interact with anticoagulants to raise the risk of potential bleeding complications.</a:t>
            </a:r>
            <a:endParaRPr lang="en-US" b="1" dirty="0" smtClean="0"/>
          </a:p>
          <a:p>
            <a:pPr marL="174708" indent="-174708">
              <a:buFont typeface="Arial" panose="020B0604020202020204" pitchFamily="34" charset="0"/>
              <a:buChar char="•"/>
              <a:defRPr/>
            </a:pPr>
            <a:r>
              <a:rPr lang="en-US" b="1" dirty="0" smtClean="0"/>
              <a:t>Overall Percentage: </a:t>
            </a:r>
            <a:r>
              <a:rPr lang="en-US" dirty="0" smtClean="0"/>
              <a:t>In 2013, 5.0% of adults using</a:t>
            </a:r>
            <a:r>
              <a:rPr lang="en-US" baseline="0" dirty="0" smtClean="0"/>
              <a:t> warfarin </a:t>
            </a:r>
            <a:r>
              <a:rPr lang="en-US" dirty="0" smtClean="0"/>
              <a:t>experienced an anticoagulant</a:t>
            </a:r>
            <a:r>
              <a:rPr lang="en-US" baseline="0" dirty="0" smtClean="0"/>
              <a:t>-related adverse drug event.</a:t>
            </a:r>
            <a:endParaRPr lang="en-US" b="1"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 </a:t>
            </a:r>
            <a:r>
              <a:rPr lang="en-US" dirty="0" smtClean="0"/>
              <a:t>From 2009 to 2013, </a:t>
            </a:r>
            <a:r>
              <a:rPr lang="en-US" b="0" dirty="0" smtClean="0"/>
              <a:t>there were no statistically</a:t>
            </a:r>
            <a:r>
              <a:rPr lang="en-US" b="0" baseline="0" dirty="0" smtClean="0"/>
              <a:t> significant changes in </a:t>
            </a:r>
            <a:r>
              <a:rPr lang="en-US" dirty="0" smtClean="0"/>
              <a:t>the overall percentage of hospital</a:t>
            </a:r>
            <a:r>
              <a:rPr lang="en-US" baseline="0" dirty="0" smtClean="0"/>
              <a:t> patients </a:t>
            </a:r>
            <a:r>
              <a:rPr lang="en-US" dirty="0" smtClean="0"/>
              <a:t>with an adverse drug</a:t>
            </a:r>
            <a:r>
              <a:rPr lang="en-US" baseline="0" dirty="0" smtClean="0"/>
              <a:t> event related to warfarin.</a:t>
            </a:r>
          </a:p>
          <a:p>
            <a:pPr marL="174708" indent="-174708">
              <a:buFont typeface="Arial" panose="020B0604020202020204" pitchFamily="34" charset="0"/>
              <a:buChar char="•"/>
              <a:defRPr/>
            </a:pPr>
            <a:r>
              <a:rPr lang="en-US" b="1" dirty="0" smtClean="0"/>
              <a:t>Groups With Disparities: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2013, the percentage of hospital patients who had an adverse drug event to warfarin was the same regardless of corticosteroid use status. </a:t>
            </a:r>
            <a:endParaRPr lang="en-US" dirty="0" smtClean="0"/>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From 2009 to 2013, there were no statistically significant changes in the gap between older age groups and those under age 65 in the percentage of patients who had adverse events associated with warfarin. Similarly, there were no statistically significant changes in the gap between those using corticosteroids and those not using corticosteroids.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30</a:t>
            </a:fld>
            <a:endParaRPr lang="en-US"/>
          </a:p>
        </p:txBody>
      </p:sp>
    </p:spTree>
    <p:extLst>
      <p:ext uri="{BB962C8B-B14F-4D97-AF65-F5344CB8AC3E}">
        <p14:creationId xmlns:p14="http://schemas.microsoft.com/office/powerpoint/2010/main" val="275015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692150"/>
            <a:ext cx="6108700" cy="4581525"/>
          </a:xfrm>
        </p:spPr>
      </p:sp>
      <p:sp>
        <p:nvSpPr>
          <p:cNvPr id="3" name="Notes Placeholder 2"/>
          <p:cNvSpPr>
            <a:spLocks noGrp="1"/>
          </p:cNvSpPr>
          <p:nvPr>
            <p:ph type="body" idx="1"/>
          </p:nvPr>
        </p:nvSpPr>
        <p:spPr>
          <a:xfrm>
            <a:off x="304800" y="5303837"/>
            <a:ext cx="6400800" cy="3478005"/>
          </a:xfrm>
          <a:prstGeom prst="rect">
            <a:avLst/>
          </a:prstGeom>
        </p:spPr>
        <p:txBody>
          <a:bodyPr>
            <a:normAutofit fontScale="92500" lnSpcReduction="20000"/>
          </a:bodyPr>
          <a:lstStyle/>
          <a:p>
            <a:pPr marL="171450" indent="-171450">
              <a:buFont typeface="Arial" pitchFamily="34" charset="0"/>
              <a:buChar char="•"/>
            </a:pPr>
            <a:r>
              <a:rPr lang="en-US" sz="1300" b="1" dirty="0" smtClean="0"/>
              <a:t>Importance: </a:t>
            </a:r>
            <a:r>
              <a:rPr lang="en-US" sz="1300" dirty="0" smtClean="0"/>
              <a:t>Acute, malignant, and—increasingly—chronic pain often is treated or managed with prescription opioids. Reducing patient harm from the use of opioids in both inpatient and outpatient settings is a main area of focus because opioid-related adverse drug events </a:t>
            </a:r>
            <a:r>
              <a:rPr lang="en-US" sz="1300" baseline="0" dirty="0" smtClean="0"/>
              <a:t>are often</a:t>
            </a:r>
            <a:r>
              <a:rPr lang="en-US" sz="1300" dirty="0" smtClean="0"/>
              <a:t> preventable.  </a:t>
            </a: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kern="1200" dirty="0" smtClean="0"/>
              <a:t>Trends</a:t>
            </a:r>
            <a:r>
              <a:rPr lang="en-US" sz="1300" b="1" kern="1200" baseline="0" dirty="0" smtClean="0"/>
              <a:t>: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In Pennsylvania, the total number of medication error reports related to opioids decreased 10.6% between 2006 (4,106) and 2014 (3,672). </a:t>
            </a:r>
            <a:endParaRPr lang="en-US" sz="1300" kern="1200" dirty="0" smtClean="0"/>
          </a:p>
          <a:p>
            <a:pPr marL="342900" lvl="1" indent="-171450">
              <a:buFont typeface="Arial" pitchFamily="34" charset="0"/>
              <a:buChar char="•"/>
            </a:pPr>
            <a:r>
              <a:rPr lang="en-US" sz="1300" dirty="0" smtClean="0"/>
              <a:t>Between </a:t>
            </a:r>
            <a:r>
              <a:rPr lang="en-US" sz="1300" b="0" dirty="0" smtClean="0"/>
              <a:t>24 and 54 </a:t>
            </a:r>
            <a:r>
              <a:rPr lang="en-US" sz="1300" dirty="0" smtClean="0"/>
              <a:t>opioid-related medication errors resulting in patient harm or death were reported from 2006 through 2014, accounting for approximately 1% of all reported opioid medication errors each year.</a:t>
            </a:r>
          </a:p>
          <a:p>
            <a:pPr marL="342900" lvl="1" indent="-171450">
              <a:buFont typeface="Arial" pitchFamily="34" charset="0"/>
              <a:buChar char="•"/>
            </a:pPr>
            <a:r>
              <a:rPr lang="en-US" sz="1300" dirty="0" smtClean="0"/>
              <a:t>The largest share of opioid-related medication errors reported</a:t>
            </a:r>
            <a:r>
              <a:rPr lang="en-US" sz="1300" baseline="0" dirty="0" smtClean="0"/>
              <a:t> each year</a:t>
            </a:r>
            <a:r>
              <a:rPr lang="en-US" sz="1300" dirty="0" smtClean="0"/>
              <a:t> in Pennsylvania related to those that reached the patient but</a:t>
            </a:r>
            <a:r>
              <a:rPr lang="en-US" sz="1300" baseline="0" dirty="0" smtClean="0"/>
              <a:t> </a:t>
            </a:r>
            <a:r>
              <a:rPr lang="en-US" sz="1300" dirty="0" smtClean="0"/>
              <a:t>did not result in harm. Of these no-harm events reaching the patient, about one in four required monitoring and/or intervention to preclude the harm.</a:t>
            </a:r>
          </a:p>
          <a:p>
            <a:pPr marL="342900" lvl="1" indent="-171450">
              <a:buFont typeface="Arial" pitchFamily="34" charset="0"/>
              <a:buChar char="•"/>
            </a:pPr>
            <a:r>
              <a:rPr lang="en-US" sz="1300" dirty="0" smtClean="0"/>
              <a:t>Although small in number, reports of unsafe conditions increased from 4.3% (175) of total opioid-related medication error reports in 2006 to 9% (330) in 2014. Reports of unsafe conditions and near misses can provide important learning opportunities for preventing patient harm.</a:t>
            </a:r>
          </a:p>
          <a:p>
            <a:pPr marL="171450" lvl="0" indent="-171450">
              <a:buFont typeface="Arial" pitchFamily="34" charset="0"/>
              <a:buChar char="•"/>
            </a:pPr>
            <a:r>
              <a:rPr lang="en-US" sz="1300" b="1" kern="1200" dirty="0" smtClean="0"/>
              <a:t>Differences</a:t>
            </a:r>
            <a:r>
              <a:rPr lang="en-US" sz="1300" b="1" kern="1200" baseline="0" dirty="0" smtClean="0"/>
              <a:t> Between Groups: </a:t>
            </a:r>
            <a:r>
              <a:rPr lang="en-US" sz="1300" b="0" kern="1200" baseline="0" dirty="0" smtClean="0"/>
              <a:t>Reports of opioid-related medication errors involving pediatric patients </a:t>
            </a:r>
            <a:r>
              <a:rPr lang="en-US" sz="1300" dirty="0" smtClean="0"/>
              <a:t>increased nearly fourfold from 192 (</a:t>
            </a:r>
            <a:r>
              <a:rPr lang="en-US" sz="1300" b="0" dirty="0" smtClean="0"/>
              <a:t>4.7%</a:t>
            </a:r>
            <a:r>
              <a:rPr lang="en-US" sz="1300" dirty="0" smtClean="0"/>
              <a:t>) in 2006 to 662 (18%) in 2014. During the same period, reports of opioid-related medication</a:t>
            </a:r>
            <a:r>
              <a:rPr lang="en-US" sz="1300" baseline="0" dirty="0" smtClean="0"/>
              <a:t> errors </a:t>
            </a:r>
            <a:r>
              <a:rPr lang="en-US" sz="1300" dirty="0" smtClean="0"/>
              <a:t>involving older adult patients decreased from nearly 40% of the total to less than 30%. </a:t>
            </a:r>
          </a:p>
          <a:p>
            <a:pPr marL="631908" marR="0" lvl="2"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latin typeface="+mn-lt"/>
              <a:ea typeface="+mn-ea"/>
              <a:cs typeface="+mn-cs"/>
            </a:endParaRP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solidFill>
                <a:srgbClr val="FF0000"/>
              </a:solidFill>
            </a:endParaRP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solidFill>
                <a:srgbClr val="FF0000"/>
              </a:solidFill>
            </a:endParaRPr>
          </a:p>
          <a:p>
            <a:pPr marL="631908" marR="0" lvl="2" indent="-17470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solidFill>
                <a:srgbClr val="FF0000"/>
              </a:solidFill>
            </a:endParaRPr>
          </a:p>
          <a:p>
            <a:pPr marL="631908" marR="0" lvl="2"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31</a:t>
            </a:fld>
            <a:endParaRPr lang="en-US"/>
          </a:p>
        </p:txBody>
      </p:sp>
    </p:spTree>
    <p:extLst>
      <p:ext uri="{BB962C8B-B14F-4D97-AF65-F5344CB8AC3E}">
        <p14:creationId xmlns:p14="http://schemas.microsoft.com/office/powerpoint/2010/main" val="2980993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32</a:t>
            </a:fld>
            <a:endParaRPr lang="en-US"/>
          </a:p>
        </p:txBody>
      </p:sp>
    </p:spTree>
    <p:extLst>
      <p:ext uri="{BB962C8B-B14F-4D97-AF65-F5344CB8AC3E}">
        <p14:creationId xmlns:p14="http://schemas.microsoft.com/office/powerpoint/2010/main" val="1914730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lvl="1" indent="-174708" defTabSz="931774">
              <a:buFont typeface="Arial" panose="020B0604020202020204" pitchFamily="34" charset="0"/>
              <a:buChar char="•"/>
              <a:defRPr/>
            </a:pPr>
            <a:r>
              <a:rPr lang="en-US" b="1" dirty="0" smtClean="0"/>
              <a:t>Importance:</a:t>
            </a:r>
            <a:r>
              <a:rPr lang="en-US" dirty="0" smtClean="0"/>
              <a:t> </a:t>
            </a:r>
            <a:r>
              <a:rPr lang="en-US" b="0" u="none" dirty="0" smtClean="0"/>
              <a:t>Bacteria that cause</a:t>
            </a:r>
            <a:r>
              <a:rPr lang="en-US" b="1" u="none" dirty="0" smtClean="0"/>
              <a:t> </a:t>
            </a:r>
            <a:r>
              <a:rPr lang="en-US" u="none" dirty="0" smtClean="0"/>
              <a:t>urinary tract infections (UTIs) can spread to other body parts</a:t>
            </a:r>
            <a:r>
              <a:rPr lang="en-US" u="none" baseline="0" dirty="0" smtClean="0"/>
              <a:t> </a:t>
            </a:r>
            <a:r>
              <a:rPr lang="en-US" u="none" dirty="0" smtClean="0"/>
              <a:t>and </a:t>
            </a:r>
            <a:r>
              <a:rPr lang="en-US" dirty="0" smtClean="0"/>
              <a:t>become more serious or contribute to further complications, such as delirium.</a:t>
            </a:r>
            <a:endParaRPr lang="en-US" b="1" dirty="0" smtClean="0"/>
          </a:p>
          <a:p>
            <a:pPr marL="174708" indent="-174708">
              <a:buFont typeface="Arial" panose="020B0604020202020204" pitchFamily="34" charset="0"/>
              <a:buChar char="•"/>
              <a:defRPr/>
            </a:pPr>
            <a:r>
              <a:rPr lang="en-US" b="1" dirty="0" smtClean="0"/>
              <a:t>Overall Percentage: </a:t>
            </a:r>
            <a:r>
              <a:rPr lang="en-US" dirty="0" smtClean="0"/>
              <a:t>In 2013, the percentage of long-stay nursing home residents with a UTI was 6.4%. </a:t>
            </a:r>
            <a:endParaRPr lang="en-US" b="1" dirty="0" smtClean="0"/>
          </a:p>
          <a:p>
            <a:pPr marL="174708" indent="-174708">
              <a:buFont typeface="Arial" panose="020B0604020202020204" pitchFamily="34" charset="0"/>
              <a:buChar char="•"/>
              <a:defRPr/>
            </a:pPr>
            <a:r>
              <a:rPr lang="en-US" b="1" dirty="0" smtClean="0"/>
              <a:t>Groups With Disparities: </a:t>
            </a:r>
          </a:p>
          <a:p>
            <a:pPr marL="342900" lvl="1" indent="-171450">
              <a:buFont typeface="Arial" panose="020B0604020202020204" pitchFamily="34" charset="0"/>
              <a:buChar char="•"/>
              <a:defRPr/>
            </a:pPr>
            <a:r>
              <a:rPr lang="en-US" dirty="0" smtClean="0"/>
              <a:t>In 2013, compared with males (5.1%), </a:t>
            </a:r>
            <a:r>
              <a:rPr lang="en-US" b="0" dirty="0" smtClean="0"/>
              <a:t>the percentage</a:t>
            </a:r>
            <a:r>
              <a:rPr lang="en-US" b="0" baseline="0" dirty="0" smtClean="0"/>
              <a:t> with UTIs was worse for </a:t>
            </a:r>
            <a:r>
              <a:rPr lang="en-US" b="0" dirty="0" smtClean="0"/>
              <a:t>females (7%).</a:t>
            </a:r>
          </a:p>
          <a:p>
            <a:pPr marL="342900" lvl="1" indent="-171450">
              <a:buFont typeface="Arial" panose="020B0604020202020204" pitchFamily="34" charset="0"/>
              <a:buChar char="•"/>
              <a:defRPr/>
            </a:pPr>
            <a:r>
              <a:rPr lang="en-US" dirty="0" smtClean="0"/>
              <a:t>In 2013, compared with White residents (6.8%), </a:t>
            </a:r>
            <a:r>
              <a:rPr lang="en-US" b="0" dirty="0" smtClean="0"/>
              <a:t>the percentage of residents with UTIs was lower for Blacks and Asians (4.7%),</a:t>
            </a:r>
            <a:r>
              <a:rPr lang="en-US" b="0" baseline="0" dirty="0" smtClean="0"/>
              <a:t> as well as Hispanics (5.4%). </a:t>
            </a:r>
            <a:endParaRPr lang="en-US" b="0" dirty="0" smtClean="0"/>
          </a:p>
          <a:p>
            <a:pPr marL="174708" indent="-174708">
              <a:buFont typeface="Arial" panose="020B0604020202020204" pitchFamily="34" charset="0"/>
              <a:buChar char="•"/>
              <a:defRPr/>
            </a:pPr>
            <a:r>
              <a:rPr lang="en-US" b="1" dirty="0" smtClean="0"/>
              <a:t>Achievable Benchmark: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cs typeface="Arial" panose="020B0604020202020204" pitchFamily="34" charset="0"/>
              </a:rPr>
              <a:t>In 2011, the top 5 State achievable benchmark for UTIs was 6.1%. The States that contributed to the achievable benchmark are Connecticut, Hawaii, Minnesota, North Dakota, and Pennsylvania.</a:t>
            </a:r>
          </a:p>
          <a:p>
            <a:pPr marL="342900" lvl="1" indent="-171450">
              <a:buFont typeface="Arial" panose="020B0604020202020204" pitchFamily="34" charset="0"/>
              <a:buChar char="•"/>
              <a:defRPr/>
            </a:pPr>
            <a:r>
              <a:rPr lang="en-US" b="0" dirty="0" smtClean="0"/>
              <a:t>Males, Blacks, Asians, and Hispanics have achieved the benchmark. </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33</a:t>
            </a:fld>
            <a:endParaRPr lang="en-US"/>
          </a:p>
        </p:txBody>
      </p:sp>
    </p:spTree>
    <p:extLst>
      <p:ext uri="{BB962C8B-B14F-4D97-AF65-F5344CB8AC3E}">
        <p14:creationId xmlns:p14="http://schemas.microsoft.com/office/powerpoint/2010/main" val="2720936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lnSpcReduction="10000"/>
          </a:bodyPr>
          <a:lstStyle/>
          <a:p>
            <a:pPr marL="174708" lvl="1" indent="-174708" defTabSz="931774">
              <a:buFont typeface="Arial" panose="020B0604020202020204" pitchFamily="34" charset="0"/>
              <a:buChar char="•"/>
              <a:defRPr/>
            </a:pPr>
            <a:r>
              <a:rPr lang="en-US" b="1" dirty="0" smtClean="0"/>
              <a:t>Importance:</a:t>
            </a:r>
            <a:r>
              <a:rPr lang="en-US" dirty="0" smtClean="0"/>
              <a:t> Residents who are restrained daily can become weak, lose their ability to go to the bathroom by themselves, and develop pressure ulcers or other medical conditions. </a:t>
            </a:r>
            <a:endParaRPr lang="en-US" b="1" dirty="0" smtClean="0"/>
          </a:p>
          <a:p>
            <a:pPr marL="174708" indent="-174708">
              <a:buFont typeface="Arial" panose="020B0604020202020204" pitchFamily="34" charset="0"/>
              <a:buChar char="•"/>
              <a:defRPr/>
            </a:pPr>
            <a:r>
              <a:rPr lang="en-US" b="1" dirty="0" smtClean="0"/>
              <a:t>Overall Percentage: </a:t>
            </a:r>
            <a:r>
              <a:rPr lang="en-US" dirty="0" smtClean="0"/>
              <a:t>In 2013, the percentage of long-stay nursing home residents who were physically restrained on a daily basis was 1.4%. </a:t>
            </a:r>
            <a:endParaRPr lang="en-US" b="1" dirty="0" smtClean="0"/>
          </a:p>
          <a:p>
            <a:pPr marL="174708" indent="-174708">
              <a:buFont typeface="Arial" panose="020B0604020202020204" pitchFamily="34" charset="0"/>
              <a:buChar char="•"/>
              <a:defRPr/>
            </a:pPr>
            <a:r>
              <a:rPr lang="en-US" b="1" dirty="0" smtClean="0"/>
              <a:t>Groups With Disparities: </a:t>
            </a:r>
          </a:p>
          <a:p>
            <a:pPr marL="342900" lvl="1" indent="-171450">
              <a:buFont typeface="Arial" panose="020B0604020202020204" pitchFamily="34" charset="0"/>
              <a:buChar char="•"/>
              <a:defRPr/>
            </a:pPr>
            <a:r>
              <a:rPr lang="en-US" dirty="0" smtClean="0"/>
              <a:t>In 2011, 2012, and 2013, </a:t>
            </a:r>
            <a:r>
              <a:rPr lang="en-US" b="0" dirty="0" smtClean="0"/>
              <a:t>the percentage of residents with restraint use on a daily basis was lower for those ages 65-74 years </a:t>
            </a:r>
            <a:r>
              <a:rPr lang="en-US" dirty="0" smtClean="0"/>
              <a:t>compared with those under age 65. In 2013, the percentage</a:t>
            </a:r>
            <a:r>
              <a:rPr lang="en-US" baseline="0" dirty="0" smtClean="0"/>
              <a:t> of residents ages 65-74 years experiencing use of restraints was 1.2% compared with 1.6% for residents younger than 65.</a:t>
            </a:r>
            <a:endParaRPr lang="en-US" dirty="0" smtClean="0"/>
          </a:p>
          <a:p>
            <a:pPr marL="342900" lvl="1" indent="-171450">
              <a:buFont typeface="Arial" panose="020B0604020202020204" pitchFamily="34" charset="0"/>
              <a:buChar char="•"/>
              <a:defRPr/>
            </a:pPr>
            <a:r>
              <a:rPr lang="en-US" dirty="0" smtClean="0"/>
              <a:t>In 2013, compared with Whites (1.4%), Asians (2%) and Hispanics (1.8%) had worse percentages of daily restraint use and Blacks (1.2%) had a better percentage of daily restraint use. </a:t>
            </a:r>
            <a:endParaRPr lang="en-US" b="1" dirty="0" smtClean="0"/>
          </a:p>
          <a:p>
            <a:pPr marL="174708" indent="-174708">
              <a:buFont typeface="Arial" panose="020B0604020202020204" pitchFamily="34" charset="0"/>
              <a:buChar char="•"/>
              <a:defRPr/>
            </a:pPr>
            <a:r>
              <a:rPr lang="en-US" b="1" dirty="0" smtClean="0"/>
              <a:t>Achievable Benchmark: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cs typeface="Arial" panose="020B0604020202020204" pitchFamily="34" charset="0"/>
              </a:rPr>
              <a:t>In 2011, the top 5 State achievable benchmark for restraint use was 0.7%. The States that contributed to the achievable benchmark are Kansas, Maine, Nebraska, New Hampshire, and Vermont.</a:t>
            </a:r>
          </a:p>
          <a:p>
            <a:pPr marL="342900" lvl="1" indent="-171450">
              <a:buFont typeface="Arial" panose="020B0604020202020204" pitchFamily="34" charset="0"/>
              <a:buChar char="•"/>
              <a:defRPr/>
            </a:pPr>
            <a:r>
              <a:rPr lang="en-US" dirty="0" smtClean="0"/>
              <a:t>No group achieved the benchmark from 2011 to 2013.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34</a:t>
            </a:fld>
            <a:endParaRPr lang="en-US" dirty="0"/>
          </a:p>
        </p:txBody>
      </p:sp>
    </p:spTree>
    <p:extLst>
      <p:ext uri="{BB962C8B-B14F-4D97-AF65-F5344CB8AC3E}">
        <p14:creationId xmlns:p14="http://schemas.microsoft.com/office/powerpoint/2010/main" val="126375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5310743"/>
            <a:ext cx="6400800" cy="3650694"/>
          </a:xfrm>
          <a:prstGeom prst="rect">
            <a:avLst/>
          </a:prstGeom>
        </p:spPr>
        <p:txBody>
          <a:bodyPr>
            <a:noAutofit/>
          </a:bodyPr>
          <a:lstStyle/>
          <a:p>
            <a:pPr marL="171450" indent="-171450">
              <a:buFont typeface="Arial" panose="020B0604020202020204" pitchFamily="34" charset="0"/>
              <a:buChar char="•"/>
            </a:pPr>
            <a:r>
              <a:rPr lang="en-US" sz="1100" b="1" dirty="0" smtClean="0"/>
              <a:t>Importance:</a:t>
            </a:r>
            <a:r>
              <a:rPr lang="en-US" sz="1100" b="1" baseline="0" dirty="0" smtClean="0"/>
              <a:t> </a:t>
            </a:r>
            <a:r>
              <a:rPr lang="en-US" sz="1100" dirty="0" smtClean="0"/>
              <a:t>Pressure ulcers are serious medical conditions. They typically result from prolonged periods of uninterrupted pressure on the skin, soft tissue, muscle, and bone. Vulnerable patients include older adults; stroke and diabetic patients; patients with dementia, circulatory diseases, dehydration, and malnutrition; and people who use wheelchairs or are bedridden—that is, any patient with impaired mobility or sensation.</a:t>
            </a:r>
            <a:endParaRPr lang="en-US" sz="1100" b="1" baseline="0" dirty="0" smtClean="0"/>
          </a:p>
          <a:p>
            <a:pPr marL="171450" indent="-171450" algn="l">
              <a:buFont typeface="Arial" panose="020B0604020202020204" pitchFamily="34" charset="0"/>
              <a:buChar char="•"/>
            </a:pPr>
            <a:r>
              <a:rPr lang="en-US" sz="1100" b="1" baseline="0" dirty="0" smtClean="0"/>
              <a:t>Overall Percentage: </a:t>
            </a:r>
            <a:r>
              <a:rPr lang="en-US" sz="1100" b="0" baseline="0" dirty="0" smtClean="0"/>
              <a:t>In 2013, the percentage of low-risk short-stay residents with pressure ulcers was 1.3% and the percentage of high-risk long-stay residents with pressure ulcers was 7.7%.</a:t>
            </a:r>
            <a:endParaRPr lang="en-US" sz="1100" b="1" baseline="0" dirty="0" smtClean="0"/>
          </a:p>
          <a:p>
            <a:pPr marL="171450" indent="-171450">
              <a:buFont typeface="Arial" panose="020B0604020202020204" pitchFamily="34" charset="0"/>
              <a:buChar char="•"/>
            </a:pPr>
            <a:r>
              <a:rPr lang="en-US" sz="1100" b="1" baseline="0" dirty="0" smtClean="0"/>
              <a:t>Groups with Disparities:</a:t>
            </a:r>
          </a:p>
          <a:p>
            <a:pPr marL="342900" marR="0" lvl="1" indent="-171450" algn="l" defTabSz="914400" rtl="0" eaLnBrk="1" fontAlgn="auto" latinLnBrk="0" hangingPunct="1">
              <a:buClrTx/>
              <a:buSzTx/>
              <a:buFont typeface="Arial" panose="020B0604020202020204" pitchFamily="34" charset="0"/>
              <a:buChar char="•"/>
              <a:tabLst/>
              <a:defRPr/>
            </a:pPr>
            <a:r>
              <a:rPr lang="en-US" sz="1100" baseline="0" dirty="0" smtClean="0"/>
              <a:t>As in 2011 and 2012, male low-risk short-stay nursing home residents had a worse percentage with pressure ulcers (1.5%) compared with female residents (1.2%) in 2013.</a:t>
            </a:r>
          </a:p>
          <a:p>
            <a:pPr marL="342900" marR="0" lvl="1" indent="-171450" algn="l" defTabSz="914400" rtl="0" eaLnBrk="1" fontAlgn="auto" latinLnBrk="0" hangingPunct="1">
              <a:buClrTx/>
              <a:buSzTx/>
              <a:buFont typeface="Arial" panose="020B0604020202020204" pitchFamily="34" charset="0"/>
              <a:buChar char="•"/>
              <a:tabLst/>
              <a:defRPr/>
            </a:pPr>
            <a:r>
              <a:rPr lang="en-US" sz="1100" baseline="0" dirty="0" smtClean="0"/>
              <a:t>As in 2011 and 2012, male high-risk long-stay nursing home residents had a worse percentage with pressure ulcers </a:t>
            </a:r>
            <a:r>
              <a:rPr lang="en-US" sz="1100" dirty="0" smtClean="0"/>
              <a:t>(9.4%) </a:t>
            </a:r>
            <a:r>
              <a:rPr lang="en-US" sz="1100" baseline="0" dirty="0" smtClean="0"/>
              <a:t>compared with female residents (7.0%) in 2013. </a:t>
            </a:r>
          </a:p>
          <a:p>
            <a:pPr marL="171450" marR="0" lvl="1" indent="-171450" algn="l" defTabSz="914400" rtl="0" eaLnBrk="1" fontAlgn="auto" latinLnBrk="0" hangingPunct="1">
              <a:buClrTx/>
              <a:buSzTx/>
              <a:buFont typeface="Arial" panose="020B0604020202020204" pitchFamily="34" charset="0"/>
              <a:buChar char="•"/>
              <a:tabLst/>
              <a:defRPr/>
            </a:pPr>
            <a:r>
              <a:rPr lang="en-US" sz="1100" b="1" baseline="0" dirty="0" smtClean="0"/>
              <a:t>Achievable Benchmark: </a:t>
            </a:r>
          </a:p>
          <a:p>
            <a:pPr marL="342900" marR="0" lvl="2" indent="-171450" algn="l" defTabSz="914400" rtl="0" eaLnBrk="1" fontAlgn="auto" latinLnBrk="0" hangingPunct="1">
              <a:buClrTx/>
              <a:buSzTx/>
              <a:buFont typeface="Arial" panose="020B0604020202020204" pitchFamily="34" charset="0"/>
              <a:buChar char="•"/>
              <a:tabLst/>
              <a:defRPr/>
            </a:pPr>
            <a:r>
              <a:rPr lang="en-US" sz="1100" b="0" dirty="0" smtClean="0"/>
              <a:t>The</a:t>
            </a:r>
            <a:r>
              <a:rPr lang="en-US" sz="1100" b="0" baseline="0" dirty="0" smtClean="0"/>
              <a:t> 2011 top 5 State achievable benchmark for low-risk short-stay nursing home residents was 1.0%. The </a:t>
            </a:r>
            <a:r>
              <a:rPr lang="en-US" sz="1100" b="0" dirty="0" smtClean="0"/>
              <a:t>States that contributed to the benchmark were Alabama, Arizona, Colorado, Connecticut, and Idaho. </a:t>
            </a:r>
          </a:p>
          <a:p>
            <a:pPr marL="342900" marR="0" lvl="2" indent="-171450" algn="l" defTabSz="914400" rtl="0" eaLnBrk="1" fontAlgn="auto" latinLnBrk="0" hangingPunct="1">
              <a:buClrTx/>
              <a:buSzTx/>
              <a:buFont typeface="Arial" panose="020B0604020202020204" pitchFamily="34" charset="0"/>
              <a:buChar char="•"/>
              <a:tabLst/>
              <a:defRPr/>
            </a:pPr>
            <a:r>
              <a:rPr lang="en-US" sz="1100" b="0" dirty="0" smtClean="0"/>
              <a:t>The 2008 top 5 State achievable benchmark for high-risk long-stay nursing home residents was 7.1%. The States that contributed to the benchmark were Hawaii, Minnesota, Nebraska, New Hampshire, and North Dakota. </a:t>
            </a:r>
            <a:endParaRPr lang="en-US" sz="1100" b="0" baseline="0" dirty="0" smtClean="0"/>
          </a:p>
          <a:p>
            <a:pPr marL="342900" marR="0" lvl="2" indent="-171450" algn="l" defTabSz="914400" rtl="0" eaLnBrk="1" fontAlgn="auto" latinLnBrk="0" hangingPunct="1">
              <a:buClrTx/>
              <a:buSzTx/>
              <a:buFont typeface="Arial" panose="020B0604020202020204" pitchFamily="34" charset="0"/>
              <a:buChar char="•"/>
              <a:tabLst/>
              <a:defRPr/>
            </a:pPr>
            <a:r>
              <a:rPr lang="en-US" sz="1100" b="0" baseline="0" dirty="0" smtClean="0"/>
              <a:t>No low-risk short-stay residents achieved the benchmark from 2011 to 2013. Among high-risk long-stay residents, only females achieved the benchmark by 2013.</a:t>
            </a:r>
          </a:p>
        </p:txBody>
      </p:sp>
      <p:sp>
        <p:nvSpPr>
          <p:cNvPr id="4" name="Slide Number Placeholder 3"/>
          <p:cNvSpPr>
            <a:spLocks noGrp="1"/>
          </p:cNvSpPr>
          <p:nvPr>
            <p:ph type="sldNum" sz="quarter" idx="10"/>
          </p:nvPr>
        </p:nvSpPr>
        <p:spPr/>
        <p:txBody>
          <a:bodyPr/>
          <a:lstStyle/>
          <a:p>
            <a:fld id="{C0F596C6-1807-4ED1-A2A6-17F710C0A291}" type="slidenum">
              <a:rPr lang="en-US" smtClean="0"/>
              <a:pPr/>
              <a:t>35</a:t>
            </a:fld>
            <a:endParaRPr lang="en-US"/>
          </a:p>
        </p:txBody>
      </p:sp>
    </p:spTree>
    <p:extLst>
      <p:ext uri="{BB962C8B-B14F-4D97-AF65-F5344CB8AC3E}">
        <p14:creationId xmlns:p14="http://schemas.microsoft.com/office/powerpoint/2010/main" val="3543437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5310743"/>
            <a:ext cx="6400800" cy="3232626"/>
          </a:xfrm>
          <a:prstGeom prst="rect">
            <a:avLst/>
          </a:prstGeom>
        </p:spPr>
        <p:txBody>
          <a:bodyPr>
            <a:normAutofit lnSpcReduction="10000"/>
          </a:bodyPr>
          <a:lstStyle/>
          <a:p>
            <a:pPr marL="174708" lvl="1" indent="-174708" defTabSz="931774">
              <a:buFont typeface="Arial" panose="020B0604020202020204" pitchFamily="34" charset="0"/>
              <a:buChar char="•"/>
              <a:defRPr/>
            </a:pPr>
            <a:r>
              <a:rPr lang="en-US" b="1" dirty="0" smtClean="0"/>
              <a:t>Importance:</a:t>
            </a:r>
            <a:r>
              <a:rPr lang="en-US" dirty="0" smtClean="0"/>
              <a:t> Nursing home residents who experience falls resulting in major injuries</a:t>
            </a:r>
            <a:r>
              <a:rPr lang="en-US" baseline="0" dirty="0" smtClean="0"/>
              <a:t> are at higher risk of death and disability, as well as emotional trauma that can affect functional abilities and social well-being. </a:t>
            </a:r>
            <a:endParaRPr lang="en-US" dirty="0" smtClean="0"/>
          </a:p>
          <a:p>
            <a:pPr marL="174708" indent="-174708">
              <a:buFont typeface="Arial" panose="020B0604020202020204" pitchFamily="34" charset="0"/>
              <a:buChar char="•"/>
              <a:defRPr/>
            </a:pPr>
            <a:r>
              <a:rPr lang="en-US" b="1" dirty="0" smtClean="0"/>
              <a:t>Overall Percentage: </a:t>
            </a:r>
            <a:r>
              <a:rPr lang="en-US" dirty="0" smtClean="0"/>
              <a:t>In 2013,</a:t>
            </a:r>
            <a:r>
              <a:rPr lang="en-US" baseline="0" dirty="0" smtClean="0"/>
              <a:t> the </a:t>
            </a:r>
            <a:r>
              <a:rPr lang="en-US" dirty="0" smtClean="0"/>
              <a:t>percentage of long-stay nursing home residents who had a fall with a major injury was 3.4%. </a:t>
            </a:r>
            <a:endParaRPr lang="en-US" b="1" dirty="0" smtClean="0"/>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2013, female nursing home residents had a worse percentage of </a:t>
            </a:r>
            <a:r>
              <a:rPr lang="en-US" dirty="0" smtClean="0"/>
              <a:t>falls (3.8%) </a:t>
            </a:r>
            <a:r>
              <a:rPr lang="en-US" baseline="0" dirty="0" smtClean="0"/>
              <a:t>compared with male residents (2.5%). </a:t>
            </a:r>
          </a:p>
          <a:p>
            <a:pPr marL="342900" lvl="2" indent="-171450">
              <a:buFont typeface="Arial" panose="020B0604020202020204" pitchFamily="34" charset="0"/>
              <a:buChar char="•"/>
              <a:defRPr/>
            </a:pPr>
            <a:r>
              <a:rPr lang="en-US" b="0" baseline="0" dirty="0" smtClean="0"/>
              <a:t>In 2013, the percentage of falls with major injury was worse for all subgroups of residents age 65 years and over compared with</a:t>
            </a:r>
            <a:r>
              <a:rPr lang="en-US" baseline="0" dirty="0" smtClean="0"/>
              <a:t> their younger counterparts. The percentage for residents under 65 years old was 1.7%, compared with 2.6% for ages 65-74 years, 3.4% for ages 75-84 years, and 4.1% for 85 years and over.</a:t>
            </a:r>
            <a:endParaRPr lang="en-US" b="0" baseline="0" dirty="0" smtClean="0"/>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Also in 2013, compared with</a:t>
            </a:r>
            <a:r>
              <a:rPr lang="en-US" baseline="0" dirty="0" smtClean="0"/>
              <a:t> Whites (3.8%), the percentage of falls with major injury was better for </a:t>
            </a:r>
            <a:r>
              <a:rPr lang="en-US" dirty="0" smtClean="0"/>
              <a:t>Black (1.3%),</a:t>
            </a:r>
            <a:r>
              <a:rPr lang="en-US" baseline="0" dirty="0" smtClean="0"/>
              <a:t> Other (2.2%), and Hispanic (2.4%) </a:t>
            </a:r>
            <a:r>
              <a:rPr lang="en-US" dirty="0" smtClean="0"/>
              <a:t>residents</a:t>
            </a:r>
            <a:r>
              <a:rPr lang="en-US" baseline="0" dirty="0" smtClean="0"/>
              <a:t>.</a:t>
            </a:r>
            <a:endParaRPr lang="en-US" b="1" baseline="0" dirty="0" smtClean="0"/>
          </a:p>
          <a:p>
            <a:pPr marL="0" marR="0" lvl="2"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Achievable Benchmark: </a:t>
            </a:r>
          </a:p>
          <a:p>
            <a:pPr marL="34290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2012 top 5 State achievable benchmark for falls with major injury was 2.2%. The States that contributed to the achievable benchmark are Alaska, California, District of Columbia, Hawaii, and New Jersey.</a:t>
            </a:r>
            <a:endParaRPr lang="en-US" sz="1200" dirty="0" smtClean="0">
              <a:latin typeface="Arial" panose="020B0604020202020204" pitchFamily="34" charset="0"/>
              <a:cs typeface="Arial" panose="020B0604020202020204" pitchFamily="34" charset="0"/>
            </a:endParaRPr>
          </a:p>
          <a:p>
            <a:pPr marL="34290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a:t>
            </a:r>
            <a:r>
              <a:rPr lang="en-US" b="0" baseline="0" dirty="0" smtClean="0"/>
              <a:t> benchmark was achieved by Black residents and those ages 0-64 years. </a:t>
            </a:r>
            <a:endParaRPr lang="en-US" dirty="0" smtClean="0"/>
          </a:p>
          <a:p>
            <a:pPr marL="342900" lvl="1" indent="-171450">
              <a:buFont typeface="Arial" panose="020B0604020202020204" pitchFamily="34" charset="0"/>
              <a:buNone/>
              <a:defRPr/>
            </a:pPr>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36</a:t>
            </a:fld>
            <a:endParaRPr lang="en-US"/>
          </a:p>
        </p:txBody>
      </p:sp>
    </p:spTree>
    <p:extLst>
      <p:ext uri="{BB962C8B-B14F-4D97-AF65-F5344CB8AC3E}">
        <p14:creationId xmlns:p14="http://schemas.microsoft.com/office/powerpoint/2010/main" val="455237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5380037"/>
            <a:ext cx="6705600" cy="3429000"/>
          </a:xfrm>
          <a:prstGeom prst="rect">
            <a:avLst/>
          </a:prstGeom>
        </p:spPr>
        <p:txBody>
          <a:bodyPr>
            <a:normAutofit fontScale="92500" lnSpcReduction="10000"/>
          </a:bodyPr>
          <a:lstStyle/>
          <a:p>
            <a:pPr marL="171450" indent="-171450">
              <a:buFont typeface="Arial" panose="020B0604020202020204" pitchFamily="34" charset="0"/>
              <a:buChar char="•"/>
            </a:pPr>
            <a:r>
              <a:rPr lang="en-US" b="1" dirty="0" smtClean="0"/>
              <a:t>Importance: </a:t>
            </a:r>
            <a:r>
              <a:rPr lang="en-US" b="0" dirty="0" smtClean="0"/>
              <a:t>The</a:t>
            </a:r>
            <a:r>
              <a:rPr lang="en-US" b="0" baseline="0" dirty="0" smtClean="0"/>
              <a:t> high use of antipsychotic medications among nursing home residents for indications other than those for which the drug was approved has been noted by the Federal Government. These drugs are often used for too long, at too high a dose, or when unnecessary. </a:t>
            </a:r>
            <a:r>
              <a:rPr lang="en-US" sz="1200" dirty="0" smtClean="0"/>
              <a:t>In the past, inappropriate prescribing of antipsychotics in nursing homes has primarily been considered a marker of suboptimal care. Recent studies have shown antipsychotic use is also a drug safety issue (</a:t>
            </a:r>
            <a:r>
              <a:rPr lang="en-US" sz="1200" dirty="0" err="1" smtClean="0"/>
              <a:t>Huybrechts</a:t>
            </a:r>
            <a:r>
              <a:rPr lang="en-US" sz="1200" dirty="0" smtClean="0"/>
              <a:t>, et al., 2012).</a:t>
            </a:r>
            <a:r>
              <a:rPr lang="en-US" sz="1200" baseline="0" dirty="0" smtClean="0"/>
              <a:t> </a:t>
            </a:r>
            <a:r>
              <a:rPr lang="en-US" b="0" baseline="0" dirty="0" smtClean="0"/>
              <a:t>Antipsychotic medication use is associated with increased risks of adverse events such as movement disorders, falls, hip fractures, and cerebrovascular events. Their use in older adults with dementia carries an increased risk of death. </a:t>
            </a:r>
            <a:r>
              <a:rPr lang="en-US" sz="1200" dirty="0" smtClean="0"/>
              <a:t>Safety concerns with antipsychotic medication use in older adults also include the risks of </a:t>
            </a:r>
            <a:r>
              <a:rPr lang="en-US" b="0" baseline="0" dirty="0" err="1" smtClean="0"/>
              <a:t>h</a:t>
            </a:r>
            <a:r>
              <a:rPr lang="en-US" dirty="0" err="1" smtClean="0"/>
              <a:t>yperprolactinemia</a:t>
            </a:r>
            <a:r>
              <a:rPr lang="en-US" dirty="0" smtClean="0"/>
              <a:t>, pneumonia, thromboembolism, </a:t>
            </a:r>
            <a:r>
              <a:rPr lang="en-US" b="0" baseline="0" dirty="0" smtClean="0"/>
              <a:t>cerebrovascular events, and o</a:t>
            </a:r>
            <a:r>
              <a:rPr lang="en-US" dirty="0" smtClean="0"/>
              <a:t>ther cardiovascular adverse events </a:t>
            </a:r>
            <a:r>
              <a:rPr lang="en-US" sz="1200" dirty="0" smtClean="0"/>
              <a:t>(Chiu, et al., 2015). </a:t>
            </a:r>
            <a:endParaRPr lang="en-US" b="0" baseline="0" dirty="0" smtClean="0"/>
          </a:p>
          <a:p>
            <a:pPr marL="174708" indent="-174708">
              <a:buFont typeface="Arial" panose="020B0604020202020204" pitchFamily="34" charset="0"/>
              <a:buChar char="•"/>
              <a:defRPr/>
            </a:pPr>
            <a:r>
              <a:rPr lang="en-US" b="1" dirty="0" smtClean="0"/>
              <a:t>Overall Percentage:</a:t>
            </a:r>
            <a:r>
              <a:rPr lang="en-US" b="0" baseline="0" dirty="0" smtClean="0"/>
              <a:t> T</a:t>
            </a:r>
            <a:r>
              <a:rPr lang="en-US" dirty="0" smtClean="0"/>
              <a:t>he percentage of long-stay nursing home residents who</a:t>
            </a:r>
            <a:r>
              <a:rPr lang="en-US" baseline="0" dirty="0" smtClean="0"/>
              <a:t> had</a:t>
            </a:r>
            <a:r>
              <a:rPr lang="en-US" dirty="0" smtClean="0"/>
              <a:t> antipsychotic medications was 17.6%</a:t>
            </a:r>
            <a:r>
              <a:rPr lang="en-US" baseline="0" dirty="0" smtClean="0"/>
              <a:t> in 2013.</a:t>
            </a:r>
            <a:endParaRPr lang="en-US" b="1" dirty="0" smtClean="0"/>
          </a:p>
          <a:p>
            <a:pPr marL="174708" indent="-174708">
              <a:buFont typeface="Arial" panose="020B0604020202020204" pitchFamily="34" charset="0"/>
              <a:buChar char="•"/>
              <a:defRPr/>
            </a:pPr>
            <a:r>
              <a:rPr lang="en-US" b="1" dirty="0" smtClean="0"/>
              <a:t>Groups With Disparities: </a:t>
            </a:r>
          </a:p>
          <a:p>
            <a:pPr marL="342900" lvl="1" indent="-171450">
              <a:buFont typeface="Arial" panose="020B0604020202020204" pitchFamily="34" charset="0"/>
              <a:buChar char="•"/>
              <a:defRPr/>
            </a:pPr>
            <a:r>
              <a:rPr lang="en-US" dirty="0" smtClean="0"/>
              <a:t>In 2013,</a:t>
            </a:r>
            <a:r>
              <a:rPr lang="en-US" baseline="0" dirty="0" smtClean="0"/>
              <a:t> the percentage of residents receiving antipsychotic medication was higher for </a:t>
            </a:r>
            <a:r>
              <a:rPr lang="en-US" b="0" baseline="0" dirty="0" smtClean="0"/>
              <a:t>Hispanic residents (20.1%) than for White residents (18.0%). </a:t>
            </a:r>
            <a:endParaRPr lang="en-US" b="1" dirty="0" smtClean="0"/>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2012 and 2013, the percentage of long-stay residents who received antipsychotic medications was worse for residents with one or more chronic conditions than for residents with no chronic conditions. </a:t>
            </a:r>
          </a:p>
          <a:p>
            <a:pPr marL="173736" lvl="1" indent="-174708">
              <a:buFont typeface="Arial" panose="020B0604020202020204" pitchFamily="34" charset="0"/>
              <a:buChar char="•"/>
              <a:defRPr/>
            </a:pPr>
            <a:r>
              <a:rPr lang="en-US" b="1" dirty="0" smtClean="0"/>
              <a:t>Achievable Benchmark: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2012 top 6 State achievable benchmark was 15.0%. The States that contributed to the achievable benchmark are Alaska, California, Hawaii, Michigan, New Jersey, and Wyoming.</a:t>
            </a:r>
            <a:endParaRPr lang="en-US" dirty="0" smtClean="0">
              <a:latin typeface="Arial" panose="020B0604020202020204" pitchFamily="34" charset="0"/>
              <a:cs typeface="Arial" panose="020B0604020202020204" pitchFamily="34" charset="0"/>
            </a:endParaRPr>
          </a:p>
          <a:p>
            <a:pPr marL="342900" lvl="2" indent="-171450">
              <a:buFont typeface="Arial" panose="020B0604020202020204" pitchFamily="34" charset="0"/>
              <a:buChar char="•"/>
              <a:defRPr/>
            </a:pPr>
            <a:r>
              <a:rPr lang="en-US" b="0" dirty="0" smtClean="0"/>
              <a:t>Asians,</a:t>
            </a:r>
            <a:r>
              <a:rPr lang="en-US" b="0" baseline="0" dirty="0" smtClean="0"/>
              <a:t> </a:t>
            </a:r>
            <a:r>
              <a:rPr lang="en-US" b="0" dirty="0" smtClean="0"/>
              <a:t>NHOPIs, residents</a:t>
            </a:r>
            <a:r>
              <a:rPr lang="en-US" b="0" baseline="0" dirty="0" smtClean="0"/>
              <a:t> with no chronic conditions, and residents with one chronic condition achieved the benchmark.</a:t>
            </a:r>
            <a:endParaRPr lang="en-US" b="0"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37</a:t>
            </a:fld>
            <a:endParaRPr lang="en-US"/>
          </a:p>
        </p:txBody>
      </p:sp>
    </p:spTree>
    <p:extLst>
      <p:ext uri="{BB962C8B-B14F-4D97-AF65-F5344CB8AC3E}">
        <p14:creationId xmlns:p14="http://schemas.microsoft.com/office/powerpoint/2010/main" val="2608317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5380037"/>
            <a:ext cx="6096000" cy="3163888"/>
          </a:xfrm>
        </p:spPr>
        <p:txBody>
          <a:bodyPr/>
          <a:lstStyle/>
          <a:p>
            <a:pPr marL="174056" indent="-174056">
              <a:buFont typeface="Arial" panose="020B0604020202020204" pitchFamily="34" charset="0"/>
              <a:buChar char="•"/>
            </a:pPr>
            <a:r>
              <a:rPr lang="en-US" b="1" dirty="0" smtClean="0"/>
              <a:t>Overall: </a:t>
            </a:r>
            <a:r>
              <a:rPr lang="en-US" dirty="0" smtClean="0"/>
              <a:t>This map shows overall rankings of States (by quartiles) in the percentage of long-stay nursing home residents who received antipsychotic medication in 2013. Values ranged from 8.5% to 23.4%.</a:t>
            </a:r>
          </a:p>
          <a:p>
            <a:pPr marL="174056" indent="-174056">
              <a:buFont typeface="Arial" panose="020B0604020202020204" pitchFamily="34" charset="0"/>
              <a:buChar char="•"/>
            </a:pPr>
            <a:r>
              <a:rPr lang="en-US" b="1" dirty="0" smtClean="0"/>
              <a:t>Differences by State: </a:t>
            </a:r>
            <a:r>
              <a:rPr lang="en-US" dirty="0" smtClean="0"/>
              <a:t>Interquartile ranges follow: </a:t>
            </a:r>
          </a:p>
          <a:p>
            <a:pPr marL="342900" lvl="1" indent="-171450">
              <a:buFont typeface="Arial" panose="020B0604020202020204" pitchFamily="34" charset="0"/>
              <a:buChar char="•"/>
            </a:pPr>
            <a:r>
              <a:rPr lang="en-US" b="0" dirty="0" smtClean="0"/>
              <a:t>First quartile (lowest): 8.5%-15.3% (AK, CA, DC, DE, HI, MD, MI, MN, NJ, NC, SC, WI, WV)</a:t>
            </a:r>
          </a:p>
          <a:p>
            <a:pPr marL="342900" lvl="1" indent="-171450">
              <a:buFont typeface="Arial" panose="020B0604020202020204" pitchFamily="34" charset="0"/>
              <a:buChar char="•"/>
            </a:pPr>
            <a:r>
              <a:rPr lang="en-US" b="0" dirty="0" smtClean="0"/>
              <a:t>Second quartile (second lowest): 15.3% -17.3% (CO, ID, MT, NM, NY, ND, OR, PA, RI, SD, VT, WA, WY)</a:t>
            </a:r>
          </a:p>
          <a:p>
            <a:pPr marL="342900" lvl="1" indent="-171450">
              <a:buFont typeface="Arial" panose="020B0604020202020204" pitchFamily="34" charset="0"/>
              <a:buChar char="•"/>
            </a:pPr>
            <a:r>
              <a:rPr lang="en-US" b="0" dirty="0" smtClean="0"/>
              <a:t>Third quartile (second highest): 17.4%-19.2% (AZ, CT, GA, IN, IA, KS, ME, MA, MO, NV, OH, OK, VA)</a:t>
            </a:r>
          </a:p>
          <a:p>
            <a:pPr marL="342900" lvl="1" indent="-171450">
              <a:buFont typeface="Arial" panose="020B0604020202020204" pitchFamily="34" charset="0"/>
              <a:buChar char="•"/>
            </a:pPr>
            <a:r>
              <a:rPr lang="en-US" b="0" dirty="0" smtClean="0"/>
              <a:t>Fourth quartile (highest): 19.3%-23.4 % (AL, AR, FL, IL, KY, LA, MS, NE, NH, TN, TX, UT)</a:t>
            </a:r>
          </a:p>
          <a:p>
            <a:pPr marL="342900" lvl="1" indent="-171450">
              <a:buFont typeface="Arial" panose="020B0604020202020204" pitchFamily="34" charset="0"/>
              <a:buChar char="•"/>
            </a:pPr>
            <a:r>
              <a:rPr lang="en-US" b="0" dirty="0" smtClean="0"/>
              <a:t>Eight of the 12 States in the quartile with the highest percentage of long-stay nursing home residents who received antipsychotic medication were in the South.</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38</a:t>
            </a:fld>
            <a:endParaRPr lang="en-US"/>
          </a:p>
        </p:txBody>
      </p:sp>
    </p:spTree>
    <p:extLst>
      <p:ext uri="{BB962C8B-B14F-4D97-AF65-F5344CB8AC3E}">
        <p14:creationId xmlns:p14="http://schemas.microsoft.com/office/powerpoint/2010/main" val="117923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39</a:t>
            </a:fld>
            <a:endParaRPr lang="en-US"/>
          </a:p>
        </p:txBody>
      </p:sp>
    </p:spTree>
    <p:extLst>
      <p:ext uri="{BB962C8B-B14F-4D97-AF65-F5344CB8AC3E}">
        <p14:creationId xmlns:p14="http://schemas.microsoft.com/office/powerpoint/2010/main" val="157829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92150"/>
            <a:ext cx="6010275" cy="4506913"/>
          </a:xfrm>
        </p:spPr>
      </p:sp>
      <p:sp>
        <p:nvSpPr>
          <p:cNvPr id="3" name="Notes Placeholder 2"/>
          <p:cNvSpPr>
            <a:spLocks noGrp="1"/>
          </p:cNvSpPr>
          <p:nvPr>
            <p:ph type="body" idx="1"/>
          </p:nvPr>
        </p:nvSpPr>
        <p:spPr>
          <a:xfrm>
            <a:off x="701040" y="5223683"/>
            <a:ext cx="5608320" cy="3319688"/>
          </a:xfrm>
          <a:prstGeom prst="rect">
            <a:avLst/>
          </a:prstGeom>
        </p:spPr>
        <p:txBody>
          <a:bodyPr/>
          <a:lstStyle/>
          <a:p>
            <a:pPr marL="171441" indent="-171441">
              <a:buFont typeface="Arial" panose="020B0604020202020204" pitchFamily="34" charset="0"/>
              <a:buChar char="•"/>
            </a:pPr>
            <a:r>
              <a:rPr lang="en-US" dirty="0" smtClean="0"/>
              <a:t>Patient Safety is one of the six national priorities identified by the National </a:t>
            </a:r>
            <a:r>
              <a:rPr lang="en-US" dirty="0"/>
              <a:t>Quality Strategy (</a:t>
            </a:r>
            <a:r>
              <a:rPr lang="en-US" dirty="0">
                <a:hlinkClick r:id="rId3"/>
              </a:rPr>
              <a:t>http://</a:t>
            </a:r>
            <a:r>
              <a:rPr lang="en-US" dirty="0" smtClean="0">
                <a:hlinkClick r:id="rId3"/>
              </a:rPr>
              <a:t>www.ahrq.gov/workingforquality/index.html</a:t>
            </a:r>
            <a:r>
              <a:rPr lang="en-US" dirty="0" smtClean="0"/>
              <a:t>).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4</a:t>
            </a:fld>
            <a:endParaRPr lang="en-US"/>
          </a:p>
        </p:txBody>
      </p:sp>
    </p:spTree>
    <p:extLst>
      <p:ext uri="{BB962C8B-B14F-4D97-AF65-F5344CB8AC3E}">
        <p14:creationId xmlns:p14="http://schemas.microsoft.com/office/powerpoint/2010/main" val="3294020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228600" y="5310743"/>
            <a:ext cx="6629400" cy="3803094"/>
          </a:xfrm>
          <a:prstGeom prst="rect">
            <a:avLst/>
          </a:prstGeom>
        </p:spPr>
        <p:txBody>
          <a:bodyPr>
            <a:noAutofit/>
          </a:bodyPr>
          <a:lstStyle/>
          <a:p>
            <a:pPr marL="174708" lvl="1" indent="-174708" defTabSz="931774">
              <a:buFont typeface="Arial" panose="020B0604020202020204" pitchFamily="34" charset="0"/>
              <a:buChar char="•"/>
              <a:defRPr/>
            </a:pPr>
            <a:r>
              <a:rPr lang="en-US" sz="1050" b="1" dirty="0" smtClean="0"/>
              <a:t>Importance: </a:t>
            </a:r>
            <a:r>
              <a:rPr lang="en-US" sz="1050" dirty="0" smtClean="0"/>
              <a:t>Normal wound healing after an operation is an important marker of good care. The home health team should regularly change wound dressing and teach the patient about wound care.</a:t>
            </a:r>
          </a:p>
          <a:p>
            <a:pPr marL="174708" indent="-174708">
              <a:buFont typeface="Arial" panose="020B0604020202020204" pitchFamily="34" charset="0"/>
              <a:buChar char="•"/>
              <a:defRPr/>
            </a:pPr>
            <a:r>
              <a:rPr lang="en-US" sz="1050" b="1" dirty="0" smtClean="0"/>
              <a:t>Overall Percentage: </a:t>
            </a:r>
            <a:r>
              <a:rPr lang="en-US" sz="1050" dirty="0" smtClean="0"/>
              <a:t>In 2013, the percentage of home health patients with improvement in their surgical wounds was 89.0%.  </a:t>
            </a:r>
            <a:endParaRPr lang="en-US" sz="1050" b="1" dirty="0" smtClean="0"/>
          </a:p>
          <a:p>
            <a:pPr marL="174708" indent="-174708">
              <a:buFont typeface="Arial" panose="020B0604020202020204" pitchFamily="34" charset="0"/>
              <a:buChar char="•"/>
              <a:defRPr/>
            </a:pPr>
            <a:r>
              <a:rPr lang="en-US" sz="1050" b="1" dirty="0" smtClean="0"/>
              <a:t>Trends:</a:t>
            </a:r>
            <a:r>
              <a:rPr lang="en-US" sz="1050" b="0" baseline="0" dirty="0" smtClean="0"/>
              <a:t> The percentage of health home patients with surgical wound improvement increased between 2010 and 2013. </a:t>
            </a: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baseline="0" dirty="0" smtClean="0"/>
              <a:t>Groups With Disparities:</a:t>
            </a:r>
            <a:endParaRPr lang="en-US" sz="1050" baseline="0" dirty="0" smtClean="0"/>
          </a:p>
          <a:p>
            <a:pPr marL="342900" lvl="1" indent="-171450">
              <a:buFont typeface="Arial" panose="020B0604020202020204" pitchFamily="34" charset="0"/>
              <a:buChar char="•"/>
              <a:defRPr/>
            </a:pPr>
            <a:r>
              <a:rPr lang="en-US" sz="1050" dirty="0" smtClean="0"/>
              <a:t>In 2013, compared with residents</a:t>
            </a:r>
            <a:r>
              <a:rPr lang="en-US" sz="1050" baseline="0" dirty="0" smtClean="0"/>
              <a:t> under age 65 years (85.6%), all other age groups had better percentages of improvement in surgical wounds. The percentage was 89.3% for ages 65-74, 90.5% for ages 75-84, and 91.7% for ages 85 and over.</a:t>
            </a:r>
            <a:endParaRPr lang="en-US" sz="1050" dirty="0" smtClean="0"/>
          </a:p>
          <a:p>
            <a:pPr marL="342900" lvl="1" indent="-171450">
              <a:buFont typeface="Arial" panose="020B0604020202020204" pitchFamily="34" charset="0"/>
              <a:buChar char="•"/>
              <a:defRPr/>
            </a:pPr>
            <a:r>
              <a:rPr lang="en-US" sz="1050" dirty="0" smtClean="0"/>
              <a:t>In 2013, compared with Whites (89.3%), Blacks (87.8%), Asians (88.2%),</a:t>
            </a:r>
            <a:r>
              <a:rPr lang="en-US" sz="1050" baseline="0" dirty="0" smtClean="0"/>
              <a:t> and Hispanics (87.4%) had worse percentages of improvement in surgical wounds.</a:t>
            </a:r>
          </a:p>
          <a:p>
            <a:pPr marL="342900" lvl="1" indent="-171450">
              <a:buFont typeface="Arial" panose="020B0604020202020204" pitchFamily="34" charset="0"/>
              <a:buChar char="•"/>
              <a:defRPr/>
            </a:pPr>
            <a:r>
              <a:rPr lang="en-US" sz="1050" baseline="0" dirty="0" smtClean="0"/>
              <a:t>The 2010 through 2013 trend in the percent of home health patients with surgical wound improvement did not change for those over age 65 relative to persons under age 65 years. </a:t>
            </a:r>
            <a:endParaRPr lang="en-US" sz="1050" dirty="0" smtClean="0"/>
          </a:p>
          <a:p>
            <a:pPr marL="174708" indent="-174708">
              <a:buFont typeface="Arial" panose="020B0604020202020204" pitchFamily="34" charset="0"/>
              <a:buChar char="•"/>
              <a:defRPr/>
            </a:pPr>
            <a:r>
              <a:rPr lang="en-US" sz="1050" b="1" dirty="0" smtClean="0"/>
              <a:t>Achievable Benchmark: </a:t>
            </a:r>
          </a:p>
          <a:p>
            <a:pPr marL="342900" lvl="1" indent="-171450">
              <a:buFont typeface="Arial" panose="020B0604020202020204" pitchFamily="34" charset="0"/>
              <a:buChar char="•"/>
              <a:defRPr/>
            </a:pPr>
            <a:r>
              <a:rPr lang="en-US" sz="1050" dirty="0" smtClean="0">
                <a:cs typeface="Arial" panose="020B0604020202020204" pitchFamily="34" charset="0"/>
              </a:rPr>
              <a:t>The 2011 top 5 State achievable benchmark was 91.3%. The States that contributed to the benchmark are Alabama, Mississippi, Nevada, Oklahoma, and South Carolina. </a:t>
            </a:r>
            <a:endParaRPr lang="en-US" sz="1050" b="1" dirty="0" smtClean="0"/>
          </a:p>
          <a:p>
            <a:pPr marL="342900" lvl="1" indent="-171450">
              <a:buFont typeface="Arial" panose="020B0604020202020204" pitchFamily="34" charset="0"/>
              <a:buChar char="•"/>
              <a:defRPr/>
            </a:pPr>
            <a:r>
              <a:rPr lang="en-US" sz="1050" dirty="0" smtClean="0"/>
              <a:t>Home health patients age 85 years and over achieved the benchmark for surgical wound improvement in 2013. </a:t>
            </a:r>
          </a:p>
          <a:p>
            <a:pPr marL="342900" lvl="1" indent="-171450">
              <a:buFont typeface="Arial" panose="020B0604020202020204" pitchFamily="34" charset="0"/>
              <a:buChar char="•"/>
              <a:defRPr/>
            </a:pPr>
            <a:r>
              <a:rPr lang="en-US" sz="1050" b="0" dirty="0" smtClean="0"/>
              <a:t>At the current rate of progress, patients ages</a:t>
            </a:r>
            <a:r>
              <a:rPr lang="en-US" sz="1050" b="0" baseline="0" dirty="0" smtClean="0"/>
              <a:t> 75-84 years could reach the benchmark within a year. P</a:t>
            </a:r>
            <a:r>
              <a:rPr lang="en-US" sz="1050" dirty="0" smtClean="0"/>
              <a:t>atients</a:t>
            </a:r>
            <a:r>
              <a:rPr lang="en-US" sz="1050" baseline="0" dirty="0" smtClean="0"/>
              <a:t> </a:t>
            </a:r>
            <a:r>
              <a:rPr lang="en-US" sz="1050" dirty="0" smtClean="0"/>
              <a:t>ages 65-74 years could achieve </a:t>
            </a:r>
            <a:r>
              <a:rPr lang="en-US" sz="1050" baseline="0" dirty="0" smtClean="0"/>
              <a:t>the benchmark in approximately 2 years. </a:t>
            </a:r>
            <a:endParaRPr lang="en-US" sz="1050" b="0" baseline="0" dirty="0" smtClean="0"/>
          </a:p>
          <a:p>
            <a:pPr marL="342900" lvl="1" indent="-171450">
              <a:buFont typeface="Arial" panose="020B0604020202020204" pitchFamily="34" charset="0"/>
              <a:buChar char="•"/>
              <a:defRPr/>
            </a:pPr>
            <a:r>
              <a:rPr lang="en-US" sz="1050" dirty="0" smtClean="0"/>
              <a:t>White</a:t>
            </a:r>
            <a:r>
              <a:rPr lang="en-US" sz="1050" baseline="0" dirty="0" smtClean="0"/>
              <a:t> h</a:t>
            </a:r>
            <a:r>
              <a:rPr lang="en-US" sz="1050" dirty="0" smtClean="0"/>
              <a:t>ome health patients could achieve </a:t>
            </a:r>
            <a:r>
              <a:rPr lang="en-US" sz="1050" baseline="0" dirty="0" smtClean="0"/>
              <a:t>the benchmark in approximately 2 years. </a:t>
            </a:r>
            <a:endParaRPr lang="en-US" sz="1050"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40</a:t>
            </a:fld>
            <a:endParaRPr lang="en-US"/>
          </a:p>
        </p:txBody>
      </p:sp>
    </p:spTree>
    <p:extLst>
      <p:ext uri="{BB962C8B-B14F-4D97-AF65-F5344CB8AC3E}">
        <p14:creationId xmlns:p14="http://schemas.microsoft.com/office/powerpoint/2010/main" val="3808083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304800" y="5310743"/>
            <a:ext cx="6400800" cy="3803094"/>
          </a:xfrm>
          <a:prstGeom prst="rect">
            <a:avLst/>
          </a:prstGeom>
        </p:spPr>
        <p:txBody>
          <a:bodyPr>
            <a:noAutofit/>
          </a:bodyPr>
          <a:lstStyle/>
          <a:p>
            <a:pPr marL="174708" lvl="1" indent="-174708" defTabSz="931774">
              <a:buFont typeface="Arial" panose="020B0604020202020204" pitchFamily="34" charset="0"/>
              <a:buChar char="•"/>
              <a:defRPr/>
            </a:pPr>
            <a:r>
              <a:rPr lang="en-US" sz="1050" b="1" dirty="0"/>
              <a:t>Importance</a:t>
            </a:r>
            <a:r>
              <a:rPr lang="en-US" sz="1050" b="1" dirty="0" smtClean="0"/>
              <a:t>: </a:t>
            </a:r>
            <a:r>
              <a:rPr lang="en-US" sz="1050" dirty="0" smtClean="0"/>
              <a:t>Taking </a:t>
            </a:r>
            <a:r>
              <a:rPr lang="en-US" sz="1050" dirty="0"/>
              <a:t>medications correctly is important to the health status and quality of life of individuals living in the community</a:t>
            </a:r>
            <a:r>
              <a:rPr lang="en-US" sz="1050" dirty="0" smtClean="0"/>
              <a:t>. The </a:t>
            </a:r>
            <a:r>
              <a:rPr lang="en-US" sz="1050" dirty="0"/>
              <a:t>home health team can help teach a patient ways to organize drugs and take them properly.</a:t>
            </a:r>
          </a:p>
          <a:p>
            <a:pPr marL="174708" lvl="1" indent="-174708">
              <a:buFont typeface="Arial" panose="020B0604020202020204" pitchFamily="34" charset="0"/>
              <a:buChar char="•"/>
              <a:defRPr/>
            </a:pPr>
            <a:r>
              <a:rPr lang="en-US" sz="1050" b="1" dirty="0"/>
              <a:t>Overall </a:t>
            </a:r>
            <a:r>
              <a:rPr lang="en-US" sz="1050" b="1" dirty="0" smtClean="0"/>
              <a:t>Percentage: </a:t>
            </a:r>
            <a:r>
              <a:rPr lang="en-US" sz="1050" dirty="0" smtClean="0"/>
              <a:t>In 2013, the</a:t>
            </a:r>
            <a:r>
              <a:rPr lang="en-US" sz="1050" baseline="0" dirty="0" smtClean="0"/>
              <a:t> percentage </a:t>
            </a:r>
            <a:r>
              <a:rPr lang="en-US" sz="1050" dirty="0" smtClean="0"/>
              <a:t>of </a:t>
            </a:r>
            <a:r>
              <a:rPr lang="en-US" sz="1050" dirty="0"/>
              <a:t>home health patients with </a:t>
            </a:r>
            <a:r>
              <a:rPr lang="en-US" sz="1050" dirty="0" smtClean="0"/>
              <a:t>improvement </a:t>
            </a:r>
            <a:r>
              <a:rPr lang="en-US" sz="1050" dirty="0"/>
              <a:t>in their ability to take medications orally was </a:t>
            </a:r>
            <a:r>
              <a:rPr lang="en-US" sz="1050" dirty="0" smtClean="0"/>
              <a:t>51.3%.  </a:t>
            </a:r>
            <a:endParaRPr lang="en-US" sz="1050" b="1" dirty="0"/>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smtClean="0"/>
              <a:t>Trends: </a:t>
            </a:r>
            <a:r>
              <a:rPr lang="en-US" sz="1050" b="0" baseline="0" dirty="0" smtClean="0"/>
              <a:t>Between 2010 and 2013, there was improvement in the overall percentage of home health patients with improved ability to take medications orally.</a:t>
            </a:r>
          </a:p>
          <a:p>
            <a:pPr marL="174708" lvl="1" indent="-174708">
              <a:buFont typeface="Arial" panose="020B0604020202020204" pitchFamily="34" charset="0"/>
              <a:buChar char="•"/>
              <a:defRPr/>
            </a:pPr>
            <a:r>
              <a:rPr lang="en-US" sz="1050" b="1" dirty="0" smtClean="0"/>
              <a:t>Groups </a:t>
            </a:r>
            <a:r>
              <a:rPr lang="en-US" sz="1050" b="1" dirty="0"/>
              <a:t>W</a:t>
            </a:r>
            <a:r>
              <a:rPr lang="en-US" sz="1050" b="1" dirty="0" smtClean="0"/>
              <a:t>ith </a:t>
            </a:r>
            <a:r>
              <a:rPr lang="en-US" sz="1050" b="1" dirty="0"/>
              <a:t>Disparities: </a:t>
            </a:r>
            <a:endParaRPr lang="en-US" sz="1050" b="1" dirty="0" smtClean="0"/>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In 2013, the percentage of </a:t>
            </a:r>
            <a:r>
              <a:rPr lang="en-US" sz="1050" baseline="0" dirty="0" smtClean="0"/>
              <a:t>home health patients with improvement in their ability to take medications orally was worse for those age 85 years and over (39.8%) compared with those under</a:t>
            </a:r>
            <a:r>
              <a:rPr lang="en-US" sz="1050" b="0" baseline="0" dirty="0" smtClean="0"/>
              <a:t> age 65 years (57.7%)</a:t>
            </a:r>
            <a:r>
              <a:rPr lang="en-US" sz="1050" baseline="0" dirty="0" smtClean="0"/>
              <a:t>.</a:t>
            </a:r>
          </a:p>
          <a:p>
            <a:pPr marL="342900" lvl="2" indent="-171450">
              <a:buFont typeface="Arial" panose="020B0604020202020204" pitchFamily="34" charset="0"/>
              <a:buChar char="•"/>
              <a:defRPr/>
            </a:pPr>
            <a:r>
              <a:rPr lang="en-US" sz="1050" baseline="0" dirty="0" smtClean="0"/>
              <a:t>T</a:t>
            </a:r>
            <a:r>
              <a:rPr lang="en-US" sz="1050" dirty="0" smtClean="0"/>
              <a:t>he percentage</a:t>
            </a:r>
            <a:r>
              <a:rPr lang="en-US" sz="1050" baseline="0" dirty="0" smtClean="0"/>
              <a:t> of patients with </a:t>
            </a:r>
            <a:r>
              <a:rPr lang="en-US" sz="1050" dirty="0" smtClean="0"/>
              <a:t>improvement in their </a:t>
            </a:r>
            <a:r>
              <a:rPr lang="en-US" sz="1050" dirty="0"/>
              <a:t>ability to take medications orally was </a:t>
            </a:r>
            <a:r>
              <a:rPr lang="en-US" sz="1050" dirty="0" smtClean="0"/>
              <a:t>worse</a:t>
            </a:r>
            <a:r>
              <a:rPr lang="en-US" sz="1050" baseline="0" dirty="0" smtClean="0"/>
              <a:t> among Hispanic </a:t>
            </a:r>
            <a:r>
              <a:rPr lang="en-US" sz="1050" dirty="0" smtClean="0"/>
              <a:t>home </a:t>
            </a:r>
            <a:r>
              <a:rPr lang="en-US" sz="1050" dirty="0"/>
              <a:t>health </a:t>
            </a:r>
            <a:r>
              <a:rPr lang="en-US" sz="1050" dirty="0" smtClean="0"/>
              <a:t>patients (40.0%) </a:t>
            </a:r>
            <a:r>
              <a:rPr lang="en-US" sz="1050" dirty="0"/>
              <a:t>than among White </a:t>
            </a:r>
            <a:r>
              <a:rPr lang="en-US" sz="1050" dirty="0" smtClean="0"/>
              <a:t>patients (</a:t>
            </a:r>
            <a:r>
              <a:rPr lang="en-US" sz="1050" b="0" dirty="0" smtClean="0"/>
              <a:t>52.6</a:t>
            </a:r>
            <a:r>
              <a:rPr lang="en-US" sz="1050" b="0" baseline="0" dirty="0" smtClean="0"/>
              <a:t>%</a:t>
            </a:r>
            <a:r>
              <a:rPr lang="en-US" sz="1050" baseline="0" dirty="0" smtClean="0"/>
              <a:t>) in 2013.</a:t>
            </a:r>
            <a:endParaRPr lang="en-US" sz="1050" dirty="0"/>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baseline="0" dirty="0" smtClean="0"/>
              <a:t>From 2010 to 2013, the gap between Blacks and Whites decreased, and the gap between Asians and Whites and Hispanics and Whites </a:t>
            </a:r>
            <a:r>
              <a:rPr lang="en-US" sz="1050" baseline="0" dirty="0" smtClean="0"/>
              <a:t>increased. </a:t>
            </a:r>
            <a:endParaRPr lang="en-US" sz="1050" b="1" baseline="0"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smtClean="0"/>
              <a:t>Achievable </a:t>
            </a:r>
            <a:r>
              <a:rPr lang="en-US" sz="1050" b="1" dirty="0"/>
              <a:t>Benchmark</a:t>
            </a:r>
            <a:r>
              <a:rPr lang="en-US" sz="1050" b="1" dirty="0" smtClean="0"/>
              <a:t>: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cs typeface="Arial" panose="020B0604020202020204" pitchFamily="34" charset="0"/>
              </a:rPr>
              <a:t>The 2008 top </a:t>
            </a:r>
            <a:r>
              <a:rPr lang="en-US" sz="1050" b="0" baseline="0" dirty="0" smtClean="0">
                <a:cs typeface="Arial" panose="020B0604020202020204" pitchFamily="34" charset="0"/>
              </a:rPr>
              <a:t>5 State achievable benchmark was 51.6%.</a:t>
            </a:r>
            <a:r>
              <a:rPr lang="en-US" sz="1050" b="1" baseline="0" dirty="0" smtClean="0">
                <a:cs typeface="Arial" panose="020B0604020202020204" pitchFamily="34" charset="0"/>
              </a:rPr>
              <a:t> </a:t>
            </a:r>
            <a:r>
              <a:rPr lang="en-US" sz="1050" dirty="0" smtClean="0">
                <a:cs typeface="Arial" panose="020B0604020202020204" pitchFamily="34" charset="0"/>
              </a:rPr>
              <a:t>The States that contributed to the achievable benchmark are Iowa, Massachusetts, New Jersey, North Dakota, and South Carolina.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The benchmark was achieved among age groups under </a:t>
            </a:r>
            <a:r>
              <a:rPr lang="en-US" sz="1050" b="0" dirty="0" smtClean="0"/>
              <a:t>85 </a:t>
            </a:r>
            <a:r>
              <a:rPr lang="en-US" sz="1050" dirty="0" smtClean="0"/>
              <a:t>years</a:t>
            </a:r>
            <a:r>
              <a:rPr lang="en-US" sz="1050" baseline="0" dirty="0" smtClean="0"/>
              <a:t> and by White and Black home health patients</a:t>
            </a:r>
            <a:r>
              <a:rPr lang="en-US" sz="1050" dirty="0" smtClean="0"/>
              <a:t>.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The total</a:t>
            </a:r>
            <a:r>
              <a:rPr lang="en-US" sz="1050" baseline="0" dirty="0" smtClean="0"/>
              <a:t> population is estimated to reach the benchmark in less than a year. Hispanic patients and patients age 85 years and over are farthest from the benchmark. </a:t>
            </a:r>
            <a:endParaRPr lang="en-US" sz="1050" u="none" dirty="0" smtClean="0">
              <a:solidFill>
                <a:srgbClr val="FF0000"/>
              </a:solidFill>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41</a:t>
            </a:fld>
            <a:endParaRPr lang="en-US"/>
          </a:p>
        </p:txBody>
      </p:sp>
    </p:spTree>
    <p:extLst>
      <p:ext uri="{BB962C8B-B14F-4D97-AF65-F5344CB8AC3E}">
        <p14:creationId xmlns:p14="http://schemas.microsoft.com/office/powerpoint/2010/main" val="3210304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lvl="1" indent="-174708">
              <a:buFont typeface="Arial" panose="020B0604020202020204" pitchFamily="34" charset="0"/>
              <a:buChar char="•"/>
              <a:defRPr/>
            </a:pPr>
            <a:r>
              <a:rPr lang="en-US" b="1" dirty="0" smtClean="0"/>
              <a:t>Geographic Variation: </a:t>
            </a:r>
          </a:p>
          <a:p>
            <a:pPr marL="342900" lvl="2" indent="-171450">
              <a:buFont typeface="Arial" panose="020B0604020202020204" pitchFamily="34" charset="0"/>
              <a:buChar char="•"/>
              <a:defRPr/>
            </a:pPr>
            <a:r>
              <a:rPr lang="en-US" dirty="0" smtClean="0"/>
              <a:t>In 2013, Hispanic home health patients had worse rates of improvement in taking oral medications than non-Hispanic White patients in 11 States (Arizona, California,</a:t>
            </a:r>
            <a:r>
              <a:rPr lang="en-US" baseline="0" dirty="0" smtClean="0"/>
              <a:t> Connecticut, </a:t>
            </a:r>
            <a:r>
              <a:rPr lang="en-US" dirty="0" smtClean="0"/>
              <a:t>Florida,</a:t>
            </a:r>
            <a:r>
              <a:rPr lang="en-US" baseline="0" dirty="0" smtClean="0"/>
              <a:t> Illinois, Indiana</a:t>
            </a:r>
            <a:r>
              <a:rPr lang="en-US" dirty="0" smtClean="0"/>
              <a:t>, Massachusetts,</a:t>
            </a:r>
            <a:r>
              <a:rPr lang="en-US" baseline="0" dirty="0" smtClean="0"/>
              <a:t> Nevada, New York, North Carolina, </a:t>
            </a:r>
            <a:r>
              <a:rPr lang="en-US" dirty="0" smtClean="0"/>
              <a:t>and Texas. </a:t>
            </a:r>
          </a:p>
          <a:p>
            <a:pPr marL="342900" lvl="2" indent="-171450">
              <a:buFont typeface="Arial" panose="020B0604020202020204" pitchFamily="34" charset="0"/>
              <a:buChar char="•"/>
              <a:defRPr/>
            </a:pPr>
            <a:r>
              <a:rPr lang="en-US" dirty="0" smtClean="0"/>
              <a:t>Non-Hispanic White patients had worse rates of improvement than Hispanic patients in five States (</a:t>
            </a:r>
            <a:r>
              <a:rPr lang="en-US" baseline="0" dirty="0" smtClean="0"/>
              <a:t>Hawaii, Idaho, Iowa, Michigan, and Pennsylvania)</a:t>
            </a:r>
            <a:r>
              <a:rPr lang="en-US" dirty="0" smtClean="0"/>
              <a:t>.</a:t>
            </a:r>
          </a:p>
          <a:p>
            <a:pPr marL="174708" lvl="1" indent="-174708">
              <a:defRPr/>
            </a:pPr>
            <a:endParaRPr lang="en-US"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42</a:t>
            </a:fld>
            <a:endParaRPr lang="en-US"/>
          </a:p>
        </p:txBody>
      </p:sp>
    </p:spTree>
    <p:extLst>
      <p:ext uri="{BB962C8B-B14F-4D97-AF65-F5344CB8AC3E}">
        <p14:creationId xmlns:p14="http://schemas.microsoft.com/office/powerpoint/2010/main" val="1440342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1450" indent="-171450">
              <a:buFont typeface="Arial" panose="020B0604020202020204" pitchFamily="34" charset="0"/>
              <a:buChar char="•"/>
            </a:pPr>
            <a:r>
              <a:rPr lang="en-US" dirty="0" smtClean="0"/>
              <a:t>For more information, see the </a:t>
            </a:r>
            <a:r>
              <a:rPr lang="en-US" dirty="0" err="1" smtClean="0"/>
              <a:t>PSNet</a:t>
            </a:r>
            <a:r>
              <a:rPr lang="en-US" dirty="0" smtClean="0"/>
              <a:t> link to Patient Safety Primer: Patient Safety in Ambulatory Care. </a:t>
            </a:r>
            <a:r>
              <a:rPr lang="en-US" dirty="0" smtClean="0">
                <a:hlinkClick r:id="rId3"/>
              </a:rPr>
              <a:t>https://psnet.ahrq.gov/primers/primer/16/patient-safety-in-ambulatory-care</a:t>
            </a:r>
            <a:r>
              <a:rPr lang="en-US" dirty="0" smtClean="0"/>
              <a:t> </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43</a:t>
            </a:fld>
            <a:endParaRPr lang="en-US"/>
          </a:p>
        </p:txBody>
      </p:sp>
    </p:spTree>
    <p:extLst>
      <p:ext uri="{BB962C8B-B14F-4D97-AF65-F5344CB8AC3E}">
        <p14:creationId xmlns:p14="http://schemas.microsoft.com/office/powerpoint/2010/main" val="1630805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0225" y="695325"/>
            <a:ext cx="6108700" cy="4581525"/>
          </a:xfrm>
        </p:spPr>
      </p:sp>
      <p:sp>
        <p:nvSpPr>
          <p:cNvPr id="3" name="Notes Placeholder 2"/>
          <p:cNvSpPr>
            <a:spLocks noGrp="1"/>
          </p:cNvSpPr>
          <p:nvPr>
            <p:ph type="body" idx="1"/>
          </p:nvPr>
        </p:nvSpPr>
        <p:spPr>
          <a:xfrm>
            <a:off x="685800" y="5380037"/>
            <a:ext cx="5608320" cy="3477511"/>
          </a:xfrm>
          <a:prstGeom prst="rect">
            <a:avLst/>
          </a:prstGeom>
        </p:spPr>
        <p:txBody>
          <a:bodyPr>
            <a:noAutofit/>
          </a:bodyPr>
          <a:lstStyle/>
          <a:p>
            <a:pPr marL="174708" lvl="1" indent="-174708">
              <a:buFont typeface="Arial" panose="020B0604020202020204" pitchFamily="34" charset="0"/>
              <a:buChar char="•"/>
              <a:defRPr/>
            </a:pPr>
            <a:r>
              <a:rPr lang="en-US" b="1" dirty="0" smtClean="0"/>
              <a:t>Importance</a:t>
            </a:r>
            <a:r>
              <a:rPr lang="en-US" dirty="0" smtClean="0"/>
              <a:t>: Most</a:t>
            </a:r>
            <a:r>
              <a:rPr lang="en-US" baseline="0" dirty="0" smtClean="0"/>
              <a:t> </a:t>
            </a:r>
            <a:r>
              <a:rPr lang="en-US" kern="1200" dirty="0" smtClean="0">
                <a:solidFill>
                  <a:schemeClr val="tx1"/>
                </a:solidFill>
                <a:effectLst/>
              </a:rPr>
              <a:t>health care takes place in the outpatient, or ambulatory care, setting. Lack of access to care and lack of access to timely and accurate medical information and test results may contribute to patient safety</a:t>
            </a:r>
            <a:r>
              <a:rPr lang="en-US" kern="1200" baseline="0" dirty="0" smtClean="0">
                <a:solidFill>
                  <a:schemeClr val="tx1"/>
                </a:solidFill>
                <a:effectLst/>
              </a:rPr>
              <a:t> events </a:t>
            </a:r>
            <a:r>
              <a:rPr lang="en-US" kern="1200" dirty="0" smtClean="0">
                <a:solidFill>
                  <a:schemeClr val="tx1"/>
                </a:solidFill>
                <a:effectLst/>
              </a:rPr>
              <a:t>such as missed or delayed diagnoses, medication errors, failure to order appropriate diagnostic or laboratory tests, incorrect interpretation of tests, and</a:t>
            </a:r>
            <a:r>
              <a:rPr lang="en-US" kern="1200" baseline="0" dirty="0" smtClean="0">
                <a:solidFill>
                  <a:schemeClr val="tx1"/>
                </a:solidFill>
                <a:effectLst/>
              </a:rPr>
              <a:t> inadequate </a:t>
            </a:r>
            <a:r>
              <a:rPr lang="en-US" kern="1200" baseline="0" dirty="0" err="1" smtClean="0">
                <a:solidFill>
                  <a:schemeClr val="tx1"/>
                </a:solidFill>
                <a:effectLst/>
              </a:rPr>
              <a:t>followup</a:t>
            </a:r>
            <a:r>
              <a:rPr lang="en-US" kern="1200" baseline="0" dirty="0" smtClean="0">
                <a:solidFill>
                  <a:schemeClr val="tx1"/>
                </a:solidFill>
                <a:effectLst/>
              </a:rPr>
              <a:t> on results</a:t>
            </a:r>
            <a:r>
              <a:rPr lang="en-US" kern="1200" dirty="0" smtClean="0">
                <a:solidFill>
                  <a:schemeClr val="tx1"/>
                </a:solidFill>
                <a:effectLst/>
              </a:rPr>
              <a:t>.</a:t>
            </a:r>
          </a:p>
          <a:p>
            <a:pPr marL="174708" lvl="1" indent="-174708">
              <a:buFont typeface="Arial" panose="020B0604020202020204" pitchFamily="34" charset="0"/>
              <a:buChar char="•"/>
              <a:defRPr/>
            </a:pPr>
            <a:r>
              <a:rPr lang="en-US" b="1" dirty="0" smtClean="0">
                <a:cs typeface="Arial" pitchFamily="34" charset="0"/>
              </a:rPr>
              <a:t>Overall Percentage: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cs typeface="Arial" pitchFamily="34" charset="0"/>
              </a:rPr>
              <a:t>Almost 30% of medical offices participating in the survey reported daily or weekly occurrences of being contacted by the pharmacist for clarification or correction on a prescription.</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cs typeface="Arial" pitchFamily="34" charset="0"/>
              </a:rPr>
              <a:t>After prescription clarifications or corrections by the pharmacy, medical offices were next most likely to report daily or weekly issues with patients being unable to get an appointment within 48 hours for an acute or serious problem (14%) or the patient’s medication list not getting updated during their visit (11%).</a:t>
            </a:r>
          </a:p>
          <a:p>
            <a:pPr marL="342900" lvl="2" indent="-171450">
              <a:buFont typeface="Arial" panose="020B0604020202020204" pitchFamily="34" charset="0"/>
              <a:buChar char="•"/>
              <a:defRPr/>
            </a:pPr>
            <a:r>
              <a:rPr lang="en-US" baseline="0" dirty="0" smtClean="0">
                <a:cs typeface="Arial" pitchFamily="34" charset="0"/>
              </a:rPr>
              <a:t>The share of medical offices reporting that lab or imaging tests were not available when needed reached nearly 20% when considering monthly occurrences as well as those that occurred more frequently. </a:t>
            </a:r>
            <a:endParaRPr lang="en-US" baseline="0" dirty="0" smtClean="0">
              <a:solidFill>
                <a:srgbClr val="FF0000"/>
              </a:solidFill>
            </a:endParaRP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smtClean="0">
              <a:solidFill>
                <a:srgbClr val="FF0000"/>
              </a:solidFill>
            </a:endParaRPr>
          </a:p>
          <a:p>
            <a:endParaRPr lang="en-US" sz="1000" kern="1200" dirty="0" smtClean="0">
              <a:solidFill>
                <a:schemeClr val="tx1"/>
              </a:solidFill>
              <a:cs typeface="Arial" pitchFamily="34" charset="0"/>
            </a:endParaRPr>
          </a:p>
          <a:p>
            <a:endParaRPr lang="en-US" sz="1000" kern="1200" dirty="0" smtClean="0">
              <a:solidFill>
                <a:schemeClr val="tx1"/>
              </a:solidFill>
              <a:cs typeface="Arial" pitchFamily="34" charset="0"/>
            </a:endParaRPr>
          </a:p>
          <a:p>
            <a:r>
              <a:rPr lang="en-US" sz="1000" kern="1200" dirty="0" smtClean="0">
                <a:solidFill>
                  <a:schemeClr val="tx1"/>
                </a:solidFill>
                <a:cs typeface="Arial" pitchFamily="34" charset="0"/>
              </a:rPr>
              <a:t> </a:t>
            </a:r>
          </a:p>
          <a:p>
            <a:r>
              <a:rPr lang="en-US" sz="1000" kern="1200" dirty="0" smtClean="0">
                <a:solidFill>
                  <a:schemeClr val="tx1"/>
                </a:solidFill>
                <a:ea typeface="+mn-ea"/>
                <a:cs typeface="+mn-cs"/>
              </a:rPr>
              <a:t> </a:t>
            </a:r>
            <a:endParaRPr lang="en-US" sz="100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44</a:t>
            </a:fld>
            <a:endParaRPr lang="en-US"/>
          </a:p>
        </p:txBody>
      </p:sp>
    </p:spTree>
    <p:extLst>
      <p:ext uri="{BB962C8B-B14F-4D97-AF65-F5344CB8AC3E}">
        <p14:creationId xmlns:p14="http://schemas.microsoft.com/office/powerpoint/2010/main" val="3349765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lvl="1" indent="-174708" defTabSz="931774">
              <a:buFont typeface="Arial" panose="020B0604020202020204" pitchFamily="34" charset="0"/>
              <a:buChar char="•"/>
              <a:defRPr/>
            </a:pPr>
            <a:r>
              <a:rPr lang="en-US" b="1" dirty="0" smtClean="0"/>
              <a:t>Importance:</a:t>
            </a:r>
            <a:r>
              <a:rPr lang="en-US" dirty="0" smtClean="0"/>
              <a:t> Some drugs that are prescribed for older patients are known to be potentially harmful for this age group. </a:t>
            </a:r>
          </a:p>
          <a:p>
            <a:pPr marL="174708" lvl="1" indent="-174708" defTabSz="931774">
              <a:buFont typeface="Arial" panose="020B0604020202020204" pitchFamily="34" charset="0"/>
              <a:buChar char="•"/>
              <a:defRPr/>
            </a:pPr>
            <a:r>
              <a:rPr lang="en-US" b="1" dirty="0" smtClean="0"/>
              <a:t>Overall</a:t>
            </a:r>
            <a:r>
              <a:rPr lang="en-US" b="1" baseline="0" dirty="0" smtClean="0"/>
              <a:t> Percentage: </a:t>
            </a:r>
            <a:r>
              <a:rPr lang="en-US" b="0" baseline="0" dirty="0" smtClean="0"/>
              <a:t>In 2013, the </a:t>
            </a:r>
            <a:r>
              <a:rPr lang="en-US" dirty="0" smtClean="0"/>
              <a:t>percentage of adults age 65 years and over who received potentially inappropriate prescription medications was 11.4%</a:t>
            </a:r>
            <a:r>
              <a:rPr lang="en-US" b="1" dirty="0" smtClean="0"/>
              <a:t>. </a:t>
            </a:r>
          </a:p>
          <a:p>
            <a:pPr marL="174708" lvl="1" indent="-174708">
              <a:buFont typeface="Arial" panose="020B0604020202020204" pitchFamily="34" charset="0"/>
              <a:buChar char="•"/>
              <a:defRPr/>
            </a:pPr>
            <a:r>
              <a:rPr lang="en-US" b="1" dirty="0" smtClean="0"/>
              <a:t>Trends: </a:t>
            </a:r>
            <a:r>
              <a:rPr lang="en-US" dirty="0" smtClean="0"/>
              <a:t>From 2003 to </a:t>
            </a:r>
            <a:r>
              <a:rPr lang="en-US" b="0" dirty="0" smtClean="0"/>
              <a:t>2013, </a:t>
            </a:r>
            <a:r>
              <a:rPr lang="en-US" dirty="0" smtClean="0"/>
              <a:t>the percentage of adults age 65 years and over who received potentially inappropriate prescription medications improved overall, for both sexes, and for people with excellent/very good/good health status and people with fair/poor health status.</a:t>
            </a:r>
          </a:p>
          <a:p>
            <a:pPr marL="171450" indent="-171450">
              <a:buFont typeface="Arial" pitchFamily="34" charset="0"/>
              <a:buChar char="•"/>
            </a:pPr>
            <a:r>
              <a:rPr lang="en-US" b="1" dirty="0" smtClean="0"/>
              <a:t>Groups With Disparities:</a:t>
            </a:r>
            <a:r>
              <a:rPr lang="en-US" dirty="0" smtClean="0"/>
              <a:t>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In all years, the</a:t>
            </a:r>
            <a:r>
              <a:rPr lang="en-US" b="0" baseline="0" dirty="0" smtClean="0"/>
              <a:t> percentage </a:t>
            </a:r>
            <a:r>
              <a:rPr lang="en-US" dirty="0" smtClean="0"/>
              <a:t>of patients receiving potentially inappropriate medications was higher among females compared with males.</a:t>
            </a:r>
            <a:r>
              <a:rPr lang="en-US" b="1" dirty="0" smtClean="0"/>
              <a:t> </a:t>
            </a:r>
            <a:r>
              <a:rPr lang="en-US" dirty="0" smtClean="0"/>
              <a:t>This gap was not changing over time.</a:t>
            </a:r>
            <a:endParaRPr lang="en-US" b="1" dirty="0" smtClean="0"/>
          </a:p>
          <a:p>
            <a:pPr marL="342900" lvl="1" indent="-171450">
              <a:buFont typeface="Arial" panose="020B0604020202020204" pitchFamily="34" charset="0"/>
              <a:buChar char="•"/>
              <a:defRPr/>
            </a:pPr>
            <a:r>
              <a:rPr lang="en-US" baseline="0" dirty="0" smtClean="0"/>
              <a:t>In all years from 2003 to </a:t>
            </a:r>
            <a:r>
              <a:rPr lang="en-US" b="0" baseline="0" dirty="0" smtClean="0"/>
              <a:t>2013,</a:t>
            </a:r>
            <a:r>
              <a:rPr lang="en-US" b="1" baseline="0" dirty="0" smtClean="0"/>
              <a:t> </a:t>
            </a:r>
            <a:r>
              <a:rPr lang="en-US" baseline="0" dirty="0" smtClean="0"/>
              <a:t>the percentage of </a:t>
            </a:r>
            <a:r>
              <a:rPr lang="en-US" dirty="0"/>
              <a:t>patients receiving potentially inappropriate medications </a:t>
            </a:r>
            <a:r>
              <a:rPr lang="en-US" dirty="0" smtClean="0"/>
              <a:t>was higher among people </a:t>
            </a:r>
            <a:r>
              <a:rPr lang="en-US" b="0" baseline="0" dirty="0" smtClean="0"/>
              <a:t>with fair/poor health status compared with people with excellent/good health status.</a:t>
            </a:r>
            <a:r>
              <a:rPr lang="en-US" b="1" dirty="0" smtClean="0"/>
              <a:t> </a:t>
            </a:r>
            <a:r>
              <a:rPr lang="en-US" dirty="0" smtClean="0"/>
              <a:t>This gap was not changing over time.</a:t>
            </a:r>
            <a:endParaRPr lang="en-US" b="1" dirty="0" smtClean="0"/>
          </a:p>
          <a:p>
            <a:endParaRPr lang="en-US" b="0" u="none" baseline="0" dirty="0" smtClean="0">
              <a:solidFill>
                <a:srgbClr val="FF0000"/>
              </a:solidFill>
            </a:endParaRPr>
          </a:p>
          <a:p>
            <a:endParaRPr lang="en-US" b="0" u="none" baseline="0" dirty="0" smtClean="0">
              <a:solidFill>
                <a:srgbClr val="FF0000"/>
              </a:solidFill>
            </a:endParaRPr>
          </a:p>
          <a:p>
            <a:endParaRPr lang="en-US" b="1" u="none" dirty="0"/>
          </a:p>
        </p:txBody>
      </p:sp>
      <p:sp>
        <p:nvSpPr>
          <p:cNvPr id="4" name="Slide Number Placeholder 3"/>
          <p:cNvSpPr>
            <a:spLocks noGrp="1"/>
          </p:cNvSpPr>
          <p:nvPr>
            <p:ph type="sldNum" sz="quarter" idx="10"/>
          </p:nvPr>
        </p:nvSpPr>
        <p:spPr/>
        <p:txBody>
          <a:bodyPr/>
          <a:lstStyle/>
          <a:p>
            <a:fld id="{C0F596C6-1807-4ED1-A2A6-17F710C0A29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159502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701040" y="5310743"/>
            <a:ext cx="5608320" cy="32326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smtClean="0"/>
              <a:t>Importance:</a:t>
            </a:r>
            <a:r>
              <a:rPr lang="en-US" b="1" baseline="0" dirty="0" smtClean="0"/>
              <a:t> </a:t>
            </a:r>
            <a:r>
              <a:rPr lang="en-US" b="0" baseline="0" dirty="0" smtClean="0"/>
              <a:t>Central venous catheters are frequently used for vascular access to dialysis patients until a fistula or graft is formed. Central venous catheters have higher rates of infection and adverse events among patients receiving dialysis treatment compared with other forms of vascular access. To decrease the likelihood of adverse events, catheters should be used for less than 90 days.</a:t>
            </a:r>
            <a:endParaRPr lang="en-US" b="1" dirty="0" smtClean="0"/>
          </a:p>
          <a:p>
            <a:pPr marL="171450" indent="-171450">
              <a:buFont typeface="Arial" pitchFamily="34" charset="0"/>
              <a:buChar char="•"/>
            </a:pPr>
            <a:r>
              <a:rPr lang="en-US" b="1" dirty="0" smtClean="0"/>
              <a:t>Overall Percentage: </a:t>
            </a:r>
            <a:r>
              <a:rPr lang="en-US" b="0" dirty="0" smtClean="0"/>
              <a:t>Nationally,</a:t>
            </a:r>
            <a:r>
              <a:rPr lang="en-US" b="0" baseline="0" dirty="0" smtClean="0"/>
              <a:t> an average of 10% of dialysis patients used central venous catheters for 90 days or longer in 2014.</a:t>
            </a:r>
          </a:p>
          <a:p>
            <a:pPr marL="171450" indent="-171450">
              <a:buFont typeface="Arial" pitchFamily="34" charset="0"/>
              <a:buChar char="•"/>
            </a:pPr>
            <a:r>
              <a:rPr lang="en-US" b="1" baseline="0" dirty="0" smtClean="0"/>
              <a:t>Geographic Variation: </a:t>
            </a:r>
            <a:r>
              <a:rPr lang="en-US" b="0" baseline="0" dirty="0" smtClean="0"/>
              <a:t>In 2014, Alabama and Kansas had the lowest percentages of dialysis patients using central venous catheters for 90 days or longer (7%), and Puerto Rico had the highest percentage (18%) of long-term catheter use.</a:t>
            </a:r>
            <a:endParaRPr lang="en-US" b="1" dirty="0" smtClean="0"/>
          </a:p>
          <a:p>
            <a:pPr eaLnBrk="1" hangingPunct="1">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551F5-D15B-4475-B19D-F175CCB5A8AC}" type="slidenum">
              <a:rPr lang="en-US" altLang="en-US">
                <a:latin typeface="+mn-lt"/>
              </a:rPr>
              <a:pPr eaLnBrk="1" hangingPunct="1"/>
              <a:t>46</a:t>
            </a:fld>
            <a:endParaRPr lang="en-US" altLang="en-US" dirty="0">
              <a:latin typeface="+mn-lt"/>
            </a:endParaRPr>
          </a:p>
        </p:txBody>
      </p:sp>
    </p:spTree>
    <p:extLst>
      <p:ext uri="{BB962C8B-B14F-4D97-AF65-F5344CB8AC3E}">
        <p14:creationId xmlns:p14="http://schemas.microsoft.com/office/powerpoint/2010/main" val="1094923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47</a:t>
            </a:fld>
            <a:endParaRPr lang="en-US" dirty="0"/>
          </a:p>
        </p:txBody>
      </p:sp>
    </p:spTree>
    <p:extLst>
      <p:ext uri="{BB962C8B-B14F-4D97-AF65-F5344CB8AC3E}">
        <p14:creationId xmlns:p14="http://schemas.microsoft.com/office/powerpoint/2010/main" val="1926631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93738"/>
            <a:ext cx="6105525" cy="4579937"/>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48</a:t>
            </a:fld>
            <a:endParaRPr lang="en-US"/>
          </a:p>
        </p:txBody>
      </p:sp>
    </p:spTree>
    <p:extLst>
      <p:ext uri="{BB962C8B-B14F-4D97-AF65-F5344CB8AC3E}">
        <p14:creationId xmlns:p14="http://schemas.microsoft.com/office/powerpoint/2010/main" val="3960276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More information is available at </a:t>
            </a:r>
            <a:r>
              <a:rPr lang="en-US" dirty="0" smtClean="0">
                <a:hlinkClick r:id="rId3"/>
              </a:rPr>
              <a:t>https://pso.ahrq.gov/common</a:t>
            </a:r>
            <a:r>
              <a:rPr lang="en-US" dirty="0" smtClean="0"/>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49</a:t>
            </a:fld>
            <a:endParaRPr lang="en-US"/>
          </a:p>
        </p:txBody>
      </p:sp>
    </p:spTree>
    <p:extLst>
      <p:ext uri="{BB962C8B-B14F-4D97-AF65-F5344CB8AC3E}">
        <p14:creationId xmlns:p14="http://schemas.microsoft.com/office/powerpoint/2010/main" val="288413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indent="-174708" defTabSz="465861">
              <a:buFont typeface="Arial" panose="020B0604020202020204" pitchFamily="34" charset="0"/>
              <a:buChar char="•"/>
              <a:defRPr/>
            </a:pPr>
            <a:r>
              <a:rPr lang="en-US" dirty="0"/>
              <a:t>The National Quality Strategy has identified three </a:t>
            </a:r>
            <a:r>
              <a:rPr lang="en-US" dirty="0" smtClean="0"/>
              <a:t>long-term </a:t>
            </a:r>
            <a:r>
              <a:rPr lang="en-US" dirty="0"/>
              <a:t>goals related to patient safety: reduce preventable hospital admissions and readmissions, reduce the incidence of adverse health </a:t>
            </a:r>
            <a:r>
              <a:rPr lang="en-US" dirty="0" smtClean="0"/>
              <a:t>care-associated </a:t>
            </a:r>
            <a:r>
              <a:rPr lang="en-US" dirty="0"/>
              <a:t>conditions, and reduce harm from inappropriate or unnecessary care</a:t>
            </a:r>
            <a:r>
              <a:rPr lang="en-US" dirty="0" smtClean="0"/>
              <a:t>. </a:t>
            </a:r>
          </a:p>
          <a:p>
            <a:pPr marL="174708" indent="-174708" defTabSz="465861">
              <a:buFont typeface="Arial" panose="020B0604020202020204" pitchFamily="34" charset="0"/>
              <a:buChar char="•"/>
              <a:defRPr/>
            </a:pPr>
            <a:r>
              <a:rPr lang="en-US" dirty="0" smtClean="0"/>
              <a:t>This </a:t>
            </a:r>
            <a:r>
              <a:rPr lang="en-US" dirty="0" err="1" smtClean="0"/>
              <a:t>chartbook</a:t>
            </a:r>
            <a:r>
              <a:rPr lang="en-US" dirty="0" smtClean="0"/>
              <a:t> focuses on </a:t>
            </a:r>
            <a:r>
              <a:rPr lang="en-US" dirty="0"/>
              <a:t>adverse health </a:t>
            </a:r>
            <a:r>
              <a:rPr lang="en-US" dirty="0" smtClean="0"/>
              <a:t>care-associated conditions and harm from care.</a:t>
            </a:r>
          </a:p>
          <a:p>
            <a:pPr marL="174708" indent="-174708" defTabSz="465861">
              <a:buFont typeface="Arial" panose="020B0604020202020204" pitchFamily="34" charset="0"/>
              <a:buChar char="•"/>
              <a:defRPr/>
            </a:pPr>
            <a:r>
              <a:rPr lang="en-US" dirty="0" smtClean="0"/>
              <a:t>Preventable admissions and readmissions can result from problems with patient safety or problems with care coordination. We have chosen to include measures </a:t>
            </a:r>
            <a:r>
              <a:rPr lang="en-US" dirty="0"/>
              <a:t>of preventable admissions and readmissions </a:t>
            </a:r>
            <a:r>
              <a:rPr lang="en-US" dirty="0" smtClean="0"/>
              <a:t>in the Care Coordination </a:t>
            </a:r>
            <a:r>
              <a:rPr lang="en-US" dirty="0" err="1" smtClean="0"/>
              <a:t>chartbook</a:t>
            </a:r>
            <a:r>
              <a:rPr lang="en-US" dirty="0" smtClean="0"/>
              <a:t>.</a:t>
            </a:r>
          </a:p>
          <a:p>
            <a:pPr defTabSz="46586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FB6CCB3-6531-42DB-9C16-6AAF2B34A87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534367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701040" y="5310743"/>
            <a:ext cx="5608320" cy="32326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 </a:t>
            </a:r>
            <a:r>
              <a:rPr lang="en-US" dirty="0" smtClean="0"/>
              <a:t>All</a:t>
            </a:r>
            <a:r>
              <a:rPr lang="en-US" baseline="0" dirty="0" smtClean="0"/>
              <a:t> patient safety organizations (PSOs) have authority to operate in all 50 States and U.S. territories, but not all do.</a:t>
            </a:r>
            <a:r>
              <a:rPr lang="en-US" dirty="0" smtClean="0"/>
              <a:t> In</a:t>
            </a:r>
            <a:r>
              <a:rPr lang="en-US" baseline="0" dirty="0" smtClean="0"/>
              <a:t> </a:t>
            </a:r>
            <a:r>
              <a:rPr lang="en-US" dirty="0" smtClean="0"/>
              <a:t>2014, </a:t>
            </a:r>
            <a:r>
              <a:rPr lang="en-US" baseline="0" dirty="0" smtClean="0"/>
              <a:t>38 PSOs self-reported being available to providers nationally. PSOs not available nationally serve specific States.</a:t>
            </a: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Geographic Variation: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Nearly all States have at least 2 PSOs available to providers in their State in addition to the 38 national PSOs that </a:t>
            </a:r>
            <a:r>
              <a:rPr lang="en-US" sz="1200" dirty="0" smtClean="0"/>
              <a:t>serve all States.</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Florida has the most PSOs available, with 8 in addition to the 38 nationally available PSOs. The States with the largest number of PSOs available are generally on the East Coast (e.g., North Carolina, Virginia, New York, Pennsylvania, Tennessee, Georgia) or have large populations (e.g., Texas, Illinois).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North Dakota, South Dakota, and Louisiana are the only states with just one PSO serving their State in addition to the 38 national PSOs.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Puerto Rico is served by one national PSO only</a:t>
            </a:r>
            <a:r>
              <a:rPr lang="en-US" b="0" baseline="0" dirty="0" smtClean="0"/>
              <a:t>.</a:t>
            </a:r>
            <a:endParaRPr lang="en-US" baseline="0" dirty="0" smtClean="0">
              <a:solidFill>
                <a:srgbClr val="FF0000"/>
              </a:solidFill>
            </a:endParaRPr>
          </a:p>
          <a:p>
            <a:pPr eaLnBrk="1" hangingPunct="1">
              <a:spcBef>
                <a:spcPct val="0"/>
              </a:spcBef>
            </a:pPr>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712A3F-87E6-44E8-90B0-8C2301BFA073}" type="slidenum">
              <a:rPr lang="en-US" altLang="en-US">
                <a:latin typeface="+mn-lt"/>
              </a:rPr>
              <a:pPr eaLnBrk="1" hangingPunct="1"/>
              <a:t>50</a:t>
            </a:fld>
            <a:endParaRPr lang="en-US" altLang="en-US" dirty="0">
              <a:latin typeface="+mn-lt"/>
            </a:endParaRPr>
          </a:p>
        </p:txBody>
      </p:sp>
    </p:spTree>
    <p:extLst>
      <p:ext uri="{BB962C8B-B14F-4D97-AF65-F5344CB8AC3E}">
        <p14:creationId xmlns:p14="http://schemas.microsoft.com/office/powerpoint/2010/main" val="3867289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040" y="5310743"/>
            <a:ext cx="5775960" cy="3498294"/>
          </a:xfrm>
          <a:prstGeom prst="rect">
            <a:avLst/>
          </a:prstGeom>
        </p:spPr>
        <p:txBody>
          <a:bodyPr>
            <a:normAutofit lnSpcReduction="10000"/>
          </a:bodyPr>
          <a:lstStyle/>
          <a:p>
            <a:pPr marL="171450" indent="-171450" eaLnBrk="1" fontAlgn="auto" hangingPunct="1">
              <a:spcBef>
                <a:spcPts val="0"/>
              </a:spcBef>
              <a:spcAft>
                <a:spcPts val="0"/>
              </a:spcAft>
              <a:buFont typeface="Arial" panose="020B0604020202020204" pitchFamily="34" charset="0"/>
              <a:buChar char="•"/>
              <a:defRPr/>
            </a:pPr>
            <a:r>
              <a:rPr lang="en-US" b="1" dirty="0" smtClean="0">
                <a:cs typeface="Arial" pitchFamily="34" charset="0"/>
              </a:rPr>
              <a:t>Importance: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Arial" pitchFamily="34" charset="0"/>
              </a:rPr>
              <a:t>Liquid medications are widely used in pediatrics because many children find it difficult to swallow tablets or capsules. If not commercially manufactured, these liquid medications require a pharmacist to compound them to the correct dosage for the patient. This practice of compounding has led to a variety of medication concentrations in use. In the absence of standard concentrations for compounded medications, there is a risk that children may accidentally receive medications that are too potent and can be dangerous or are too weak to be effective.</a:t>
            </a:r>
            <a:r>
              <a:rPr lang="en-US" baseline="0" dirty="0" smtClean="0">
                <a:cs typeface="Arial" pitchFamily="34" charset="0"/>
              </a:rPr>
              <a:t>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Arial" pitchFamily="34" charset="0"/>
              </a:rPr>
              <a:t>The Michigan Health &amp; Hospital Association Keystone Center Patient Safety Organization hosts five Pediatric Safe Tables each year. Safe Tables provided a confidential and legally protected environment to discuss challenges and improvement strategies regarding inconsistent medication concentrations for compounded oral liquids without fear of punitive</a:t>
            </a:r>
            <a:r>
              <a:rPr lang="en-US" baseline="0" dirty="0" smtClean="0">
                <a:cs typeface="Arial" pitchFamily="34" charset="0"/>
              </a:rPr>
              <a:t> action against them</a:t>
            </a:r>
            <a:r>
              <a:rPr lang="en-US" dirty="0" smtClean="0">
                <a:cs typeface="Arial" pitchFamily="34" charset="0"/>
              </a:rPr>
              <a:t>. </a:t>
            </a:r>
          </a:p>
          <a:p>
            <a:pPr marL="171450" indent="-171450" eaLnBrk="1" fontAlgn="auto" hangingPunct="1">
              <a:spcBef>
                <a:spcPts val="0"/>
              </a:spcBef>
              <a:spcAft>
                <a:spcPts val="0"/>
              </a:spcAft>
              <a:buFont typeface="Arial" pitchFamily="34" charset="0"/>
              <a:buChar char="•"/>
              <a:defRPr/>
            </a:pPr>
            <a:r>
              <a:rPr lang="en-US" b="1" dirty="0" smtClean="0">
                <a:cs typeface="Arial" pitchFamily="34" charset="0"/>
              </a:rPr>
              <a:t>Overall Percentage:</a:t>
            </a:r>
          </a:p>
          <a:p>
            <a:pPr marL="342900" lvl="1" indent="-171450">
              <a:buFont typeface="Arial" pitchFamily="34" charset="0"/>
              <a:buChar char="•"/>
              <a:defRPr/>
            </a:pPr>
            <a:r>
              <a:rPr lang="en-US" dirty="0" smtClean="0">
                <a:cs typeface="Arial" pitchFamily="34" charset="0"/>
              </a:rPr>
              <a:t>More than half (52.7%) of drugs identified in the 2012 survey had 3 or more unique concentrations dispensed to children across Michigan. For example, Rifampin, used to treat bacterial infections, was reported to have 8 different concentrations dispensed to patients.</a:t>
            </a:r>
          </a:p>
          <a:p>
            <a:pPr marL="342900" lvl="1" indent="-171450">
              <a:buFont typeface="Arial" pitchFamily="34" charset="0"/>
              <a:buChar char="•"/>
              <a:defRPr/>
            </a:pPr>
            <a:r>
              <a:rPr lang="en-US" dirty="0" smtClean="0">
                <a:cs typeface="Arial" pitchFamily="34" charset="0"/>
              </a:rPr>
              <a:t>Nearly</a:t>
            </a:r>
            <a:r>
              <a:rPr lang="en-US" baseline="0" dirty="0" smtClean="0">
                <a:cs typeface="Arial" pitchFamily="34" charset="0"/>
              </a:rPr>
              <a:t> one-third (</a:t>
            </a:r>
            <a:r>
              <a:rPr lang="en-US" dirty="0" smtClean="0">
                <a:cs typeface="Arial" pitchFamily="34" charset="0"/>
              </a:rPr>
              <a:t>31.3%) of reported errors caused temporary harm or required additional monitoring despite no harm.</a:t>
            </a:r>
          </a:p>
          <a:p>
            <a:pPr marL="628650" lvl="1" indent="-171450">
              <a:buFont typeface="Arial" pitchFamily="34" charset="0"/>
              <a:buChar char="•"/>
              <a:defRPr/>
            </a:pPr>
            <a:endParaRPr lang="en-US" sz="1000" dirty="0" smtClean="0">
              <a:latin typeface="Arial" pitchFamily="34" charset="0"/>
              <a:cs typeface="Arial" pitchFamily="34" charset="0"/>
            </a:endParaRPr>
          </a:p>
          <a:p>
            <a:pPr eaLnBrk="1" fontAlgn="auto" hangingPunct="1">
              <a:spcBef>
                <a:spcPts val="0"/>
              </a:spcBef>
              <a:spcAft>
                <a:spcPts val="0"/>
              </a:spcAft>
              <a:defRPr/>
            </a:pPr>
            <a:endParaRPr lang="en-US" sz="1000" dirty="0" smtClean="0">
              <a:latin typeface="Arial" pitchFamily="34" charset="0"/>
              <a:cs typeface="Arial" pitchFamily="34" charset="0"/>
            </a:endParaRPr>
          </a:p>
          <a:p>
            <a:pPr eaLnBrk="1" fontAlgn="auto" hangingPunct="1">
              <a:spcBef>
                <a:spcPts val="0"/>
              </a:spcBef>
              <a:spcAft>
                <a:spcPts val="0"/>
              </a:spcAft>
              <a:defRPr/>
            </a:pPr>
            <a:endParaRPr lang="en-US" sz="1000" dirty="0" smtClean="0">
              <a:latin typeface="Arial" pitchFamily="34" charset="0"/>
              <a:cs typeface="Arial" pitchFamily="34" charset="0"/>
            </a:endParaRPr>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83D37D-59E3-4269-AEFA-63A74113B2FA}"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val="205459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5310743"/>
            <a:ext cx="6096000" cy="3269694"/>
          </a:xfrm>
          <a:prstGeom prst="rect">
            <a:avLst/>
          </a:prstGeom>
        </p:spPr>
        <p:txBody>
          <a:bodyPr>
            <a:normAutofit/>
          </a:bodyPr>
          <a:lstStyle/>
          <a:p>
            <a:pPr marL="171450" indent="-171450" eaLnBrk="1" hangingPunct="1">
              <a:spcBef>
                <a:spcPct val="0"/>
              </a:spcBef>
              <a:buFont typeface="Arial" panose="020B0604020202020204" pitchFamily="34" charset="0"/>
              <a:buChar char="•"/>
            </a:pPr>
            <a:r>
              <a:rPr lang="en-US" b="1" dirty="0" smtClean="0">
                <a:cs typeface="Arial" pitchFamily="34" charset="0"/>
              </a:rPr>
              <a:t>The Role of PSO Safe Tables: </a:t>
            </a:r>
            <a:r>
              <a:rPr lang="en-US" dirty="0" smtClean="0">
                <a:cs typeface="Arial" pitchFamily="34" charset="0"/>
              </a:rPr>
              <a:t>Based on adverse medication events discussed in the Michigan Health &amp; Hospital Association (MHA) Keystone Center Patient Safety Organization (PSO) Safe Tables in July 2011, the Michigan Pediatric Safety Collaboration was developed to further assess the scope of the problem and formulate a solution. </a:t>
            </a:r>
            <a:endParaRPr lang="en-US" u="sng" dirty="0" smtClean="0">
              <a:cs typeface="Arial" pitchFamily="34" charset="0"/>
            </a:endParaRPr>
          </a:p>
          <a:p>
            <a:pPr marL="171450" indent="-171450" defTabSz="919978" eaLnBrk="1" hangingPunct="1">
              <a:spcBef>
                <a:spcPct val="0"/>
              </a:spcBef>
              <a:buFont typeface="Arial" panose="020B0604020202020204" pitchFamily="34" charset="0"/>
              <a:buChar char="•"/>
              <a:defRPr/>
            </a:pPr>
            <a:r>
              <a:rPr lang="en-US" b="1" dirty="0" smtClean="0">
                <a:cs typeface="Arial" pitchFamily="34" charset="0"/>
              </a:rPr>
              <a:t>The Collaborative</a:t>
            </a:r>
            <a:r>
              <a:rPr lang="en-US" dirty="0" smtClean="0">
                <a:cs typeface="Arial" pitchFamily="34" charset="0"/>
              </a:rPr>
              <a:t>: The Michigan Pediatric Safety Collaboration includes individuals from the University of Michigan College of Pharmacy, the Michigan Pharmacists Association (MPA), the Food and Drug Administration (FDA), and the MHA Keystone PSO.</a:t>
            </a:r>
            <a:endParaRPr lang="en-US" strike="sngStrike" dirty="0" smtClean="0">
              <a:cs typeface="Arial" pitchFamily="34" charset="0"/>
            </a:endParaRPr>
          </a:p>
          <a:p>
            <a:pPr marL="171450" indent="-171450" eaLnBrk="1" hangingPunct="1">
              <a:spcBef>
                <a:spcPct val="0"/>
              </a:spcBef>
              <a:buFont typeface="Arial" panose="020B0604020202020204" pitchFamily="34" charset="0"/>
              <a:buChar char="•"/>
            </a:pPr>
            <a:r>
              <a:rPr lang="en-US" b="1" dirty="0" smtClean="0">
                <a:cs typeface="Arial" pitchFamily="34" charset="0"/>
              </a:rPr>
              <a:t>Practice Change: </a:t>
            </a:r>
          </a:p>
          <a:p>
            <a:pPr marL="34290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342900" algn="l"/>
                <a:tab pos="400050" algn="l"/>
              </a:tabLst>
              <a:defRPr/>
            </a:pPr>
            <a:r>
              <a:rPr lang="en-US" u="none" baseline="0" dirty="0" smtClean="0">
                <a:cs typeface="Arial" pitchFamily="34" charset="0"/>
              </a:rPr>
              <a:t>As a result of the standardization effort, 470 unique formulations for 147 drug entities were reduced to 104 different concentrations for 100 drugs.</a:t>
            </a:r>
          </a:p>
          <a:p>
            <a:pPr marL="34290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cs typeface="Arial" pitchFamily="34" charset="0"/>
              </a:rPr>
              <a:t>The Michigan Pediatric Safety Collaboration developed a multistep process to implement standards for compounding medications. The MPA surveyed pharmacies in Michigan to better define the nature and scope of the problem. The PSO continued to act as convener. The result was the creation and dissemination of statewide standards for 120 frequently compounded pediatric medications. </a:t>
            </a:r>
          </a:p>
          <a:p>
            <a:pPr marL="628650" lvl="1" indent="-171450" eaLnBrk="1" hangingPunct="1">
              <a:spcBef>
                <a:spcPct val="0"/>
              </a:spcBef>
              <a:buFont typeface="Arial" panose="020B0604020202020204" pitchFamily="34" charset="0"/>
              <a:buChar char="•"/>
            </a:pPr>
            <a:endParaRPr lang="en-US" sz="1000"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E0D61DD-9457-43AB-AFC2-CA0F0E2489C2}" type="slidenum">
              <a:rPr lang="en-US" smtClean="0"/>
              <a:pPr>
                <a:defRPr/>
              </a:pPr>
              <a:t>52</a:t>
            </a:fld>
            <a:endParaRPr lang="en-US"/>
          </a:p>
        </p:txBody>
      </p:sp>
    </p:spTree>
    <p:extLst>
      <p:ext uri="{BB962C8B-B14F-4D97-AF65-F5344CB8AC3E}">
        <p14:creationId xmlns:p14="http://schemas.microsoft.com/office/powerpoint/2010/main" val="10349860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53</a:t>
            </a:fld>
            <a:endParaRPr lang="en-US"/>
          </a:p>
        </p:txBody>
      </p:sp>
    </p:spTree>
    <p:extLst>
      <p:ext uri="{BB962C8B-B14F-4D97-AF65-F5344CB8AC3E}">
        <p14:creationId xmlns:p14="http://schemas.microsoft.com/office/powerpoint/2010/main" val="288780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530225" y="695325"/>
            <a:ext cx="6110288" cy="4581525"/>
          </a:xfrm>
          <a:noFill/>
          <a:ln>
            <a:solidFill>
              <a:srgbClr val="000000"/>
            </a:solidFill>
            <a:miter lim="800000"/>
            <a:headEnd/>
            <a:tailEnd/>
          </a:ln>
        </p:spPr>
      </p:sp>
      <p:sp>
        <p:nvSpPr>
          <p:cNvPr id="3" name="Notes Placeholder 2"/>
          <p:cNvSpPr>
            <a:spLocks noGrp="1"/>
          </p:cNvSpPr>
          <p:nvPr>
            <p:ph type="body" idx="1"/>
          </p:nvPr>
        </p:nvSpPr>
        <p:spPr>
          <a:xfrm>
            <a:off x="228600" y="5303837"/>
            <a:ext cx="6629400" cy="3810000"/>
          </a:xfrm>
          <a:prstGeom prst="rect">
            <a:avLst/>
          </a:prstGeom>
        </p:spPr>
        <p:txBody>
          <a:bodyPr>
            <a:noAutofit/>
          </a:bodyPr>
          <a:lstStyle/>
          <a:p>
            <a:pPr marL="114300" indent="-114300">
              <a:buFont typeface="Arial" pitchFamily="34" charset="0"/>
              <a:buChar char="•"/>
            </a:pPr>
            <a:r>
              <a:rPr lang="en-US" sz="1100" b="1" dirty="0" smtClean="0">
                <a:cs typeface="Arial" pitchFamily="34" charset="0"/>
              </a:rPr>
              <a:t>Importance: </a:t>
            </a:r>
            <a:r>
              <a:rPr lang="en-US" sz="1100" dirty="0" smtClean="0">
                <a:cs typeface="Arial" pitchFamily="34" charset="0"/>
              </a:rPr>
              <a:t>The Daily Plan</a:t>
            </a:r>
            <a:r>
              <a:rPr lang="en-US" sz="1100" baseline="30000" dirty="0" smtClean="0">
                <a:cs typeface="Arial" pitchFamily="34" charset="0"/>
              </a:rPr>
              <a:t>®</a:t>
            </a:r>
            <a:r>
              <a:rPr lang="en-US" sz="1100" dirty="0" smtClean="0">
                <a:cs typeface="Arial" pitchFamily="34" charset="0"/>
              </a:rPr>
              <a:t> is a two-page printed summary that acts as a schedule for patients and providers each day. It shows the procedures, laboratory tests, and medications scheduled for that day and lists essential health information such as patient’s name, allergies, and current medications. It can be tailored for a patient’s needs by extracting orders from the electronic medical record (EMR). The Daily Plan</a:t>
            </a:r>
            <a:r>
              <a:rPr lang="en-US" sz="1100" baseline="30000" dirty="0" smtClean="0">
                <a:cs typeface="Arial" pitchFamily="34" charset="0"/>
              </a:rPr>
              <a:t>®</a:t>
            </a:r>
            <a:r>
              <a:rPr lang="en-US" sz="1100" dirty="0" smtClean="0">
                <a:cs typeface="Arial" pitchFamily="34" charset="0"/>
              </a:rPr>
              <a:t> is intended to facilitate patient and family engagement throughout the course of care. The </a:t>
            </a:r>
            <a:r>
              <a:rPr lang="en-US" sz="1100" dirty="0">
                <a:cs typeface="Arial" pitchFamily="34" charset="0"/>
              </a:rPr>
              <a:t>Daily </a:t>
            </a:r>
            <a:r>
              <a:rPr lang="en-US" sz="1100" dirty="0" smtClean="0">
                <a:cs typeface="Arial" pitchFamily="34" charset="0"/>
              </a:rPr>
              <a:t>Plan</a:t>
            </a:r>
            <a:r>
              <a:rPr lang="en-US" sz="1100" baseline="30000" dirty="0" smtClean="0">
                <a:cs typeface="Arial" pitchFamily="34" charset="0"/>
              </a:rPr>
              <a:t>®</a:t>
            </a:r>
            <a:r>
              <a:rPr lang="en-US" sz="1100" dirty="0" smtClean="0">
                <a:cs typeface="Arial" pitchFamily="34" charset="0"/>
              </a:rPr>
              <a:t> </a:t>
            </a:r>
            <a:r>
              <a:rPr lang="en-US" sz="1100" dirty="0">
                <a:cs typeface="Arial" pitchFamily="34" charset="0"/>
              </a:rPr>
              <a:t>shows promise for improving patient safety</a:t>
            </a:r>
            <a:r>
              <a:rPr lang="en-US" sz="1100" dirty="0" smtClean="0">
                <a:cs typeface="Arial" pitchFamily="34" charset="0"/>
              </a:rPr>
              <a:t>. Since </a:t>
            </a:r>
            <a:r>
              <a:rPr lang="en-US" sz="1100" dirty="0">
                <a:cs typeface="Arial" pitchFamily="34" charset="0"/>
              </a:rPr>
              <a:t>2009, the VA has implemented The Daily </a:t>
            </a:r>
            <a:r>
              <a:rPr lang="en-US" sz="1100" dirty="0" smtClean="0">
                <a:cs typeface="Arial" pitchFamily="34" charset="0"/>
              </a:rPr>
              <a:t>Plan</a:t>
            </a:r>
            <a:r>
              <a:rPr lang="en-US" sz="1100" baseline="30000" dirty="0" smtClean="0">
                <a:cs typeface="Arial" pitchFamily="34" charset="0"/>
              </a:rPr>
              <a:t>®</a:t>
            </a:r>
            <a:r>
              <a:rPr lang="en-US" sz="1100" dirty="0" smtClean="0">
                <a:cs typeface="Arial" pitchFamily="34" charset="0"/>
              </a:rPr>
              <a:t> </a:t>
            </a:r>
            <a:r>
              <a:rPr lang="en-US" sz="1100" dirty="0">
                <a:cs typeface="Arial" pitchFamily="34" charset="0"/>
              </a:rPr>
              <a:t>in </a:t>
            </a:r>
            <a:r>
              <a:rPr lang="en-US" sz="1100" dirty="0" smtClean="0">
                <a:cs typeface="Arial" pitchFamily="34" charset="0"/>
              </a:rPr>
              <a:t>more than </a:t>
            </a:r>
            <a:r>
              <a:rPr lang="en-US" sz="1100" dirty="0">
                <a:cs typeface="Arial" pitchFamily="34" charset="0"/>
              </a:rPr>
              <a:t>65 hospitals, both inpatient and outpatient care settings</a:t>
            </a:r>
            <a:r>
              <a:rPr lang="en-US" sz="1100" dirty="0" smtClean="0">
                <a:cs typeface="Arial" pitchFamily="34" charset="0"/>
              </a:rPr>
              <a:t>. The </a:t>
            </a:r>
            <a:r>
              <a:rPr lang="en-US" sz="1100" dirty="0">
                <a:cs typeface="Arial" pitchFamily="34" charset="0"/>
              </a:rPr>
              <a:t>Daily </a:t>
            </a:r>
            <a:r>
              <a:rPr lang="en-US" sz="1100" dirty="0" smtClean="0">
                <a:cs typeface="Arial" pitchFamily="34" charset="0"/>
              </a:rPr>
              <a:t>Plan</a:t>
            </a:r>
            <a:r>
              <a:rPr lang="en-US" sz="1100" baseline="30000" dirty="0" smtClean="0">
                <a:cs typeface="Arial" pitchFamily="34" charset="0"/>
              </a:rPr>
              <a:t>®</a:t>
            </a:r>
            <a:r>
              <a:rPr lang="en-US" sz="1100" dirty="0" smtClean="0">
                <a:cs typeface="Arial" pitchFamily="34" charset="0"/>
              </a:rPr>
              <a:t> </a:t>
            </a:r>
            <a:r>
              <a:rPr lang="en-US" sz="1100" dirty="0">
                <a:cs typeface="Arial" pitchFamily="34" charset="0"/>
              </a:rPr>
              <a:t>is shared </a:t>
            </a:r>
            <a:r>
              <a:rPr lang="en-US" sz="1100" dirty="0" smtClean="0">
                <a:cs typeface="Arial" pitchFamily="34" charset="0"/>
              </a:rPr>
              <a:t>more than </a:t>
            </a:r>
            <a:r>
              <a:rPr lang="en-US" sz="1100" dirty="0">
                <a:cs typeface="Arial" pitchFamily="34" charset="0"/>
              </a:rPr>
              <a:t>75,000 times a month, and the VA plans to continue the spread of The Daily </a:t>
            </a:r>
            <a:r>
              <a:rPr lang="en-US" sz="1100" dirty="0" smtClean="0">
                <a:cs typeface="Arial" pitchFamily="34" charset="0"/>
              </a:rPr>
              <a:t>Plan</a:t>
            </a:r>
            <a:r>
              <a:rPr lang="en-US" sz="1100" baseline="30000" dirty="0" smtClean="0">
                <a:cs typeface="Arial" pitchFamily="34" charset="0"/>
              </a:rPr>
              <a:t>®</a:t>
            </a:r>
            <a:r>
              <a:rPr lang="en-US" sz="1100" dirty="0" smtClean="0">
                <a:cs typeface="Arial" pitchFamily="34" charset="0"/>
              </a:rPr>
              <a:t> </a:t>
            </a:r>
            <a:r>
              <a:rPr lang="en-US" sz="1100" dirty="0">
                <a:cs typeface="Arial" pitchFamily="34" charset="0"/>
              </a:rPr>
              <a:t>at additional sites in 2016.</a:t>
            </a:r>
          </a:p>
          <a:p>
            <a:pPr marL="114300" indent="-114300">
              <a:buFont typeface="Arial" pitchFamily="34" charset="0"/>
              <a:buChar char="•"/>
            </a:pPr>
            <a:r>
              <a:rPr lang="en-US" sz="1100" b="1" dirty="0" smtClean="0">
                <a:cs typeface="Arial" pitchFamily="34" charset="0"/>
              </a:rPr>
              <a:t>Findings:</a:t>
            </a:r>
            <a:endParaRPr lang="en-US" sz="1100" b="1" dirty="0">
              <a:cs typeface="Arial" pitchFamily="34" charset="0"/>
            </a:endParaRPr>
          </a:p>
          <a:p>
            <a:pPr marL="342900" lvl="0" indent="-228600">
              <a:buFont typeface="Arial" pitchFamily="34" charset="0"/>
              <a:buChar char="•"/>
            </a:pPr>
            <a:r>
              <a:rPr lang="en-US" sz="1100" dirty="0" smtClean="0">
                <a:cs typeface="Arial" pitchFamily="34" charset="0"/>
              </a:rPr>
              <a:t>As part of a pilot test, in 2009, a total of 198 patients and 85 nurses responded to a survey across 10 facilities. Nurses had an average of 3.4 patients per shift who received The Daily Plan</a:t>
            </a:r>
            <a:r>
              <a:rPr lang="en-US" sz="1100" baseline="30000" dirty="0" smtClean="0">
                <a:cs typeface="Arial" pitchFamily="34" charset="0"/>
              </a:rPr>
              <a:t>®</a:t>
            </a:r>
            <a:r>
              <a:rPr lang="en-US" sz="1100" dirty="0" smtClean="0">
                <a:cs typeface="Arial" pitchFamily="34" charset="0"/>
              </a:rPr>
              <a:t>. Patients responded about their own experiences, whereas nurses reported about all of their patients who received The Daily Plan</a:t>
            </a:r>
            <a:r>
              <a:rPr lang="en-US" sz="1100" baseline="30000" dirty="0" smtClean="0">
                <a:cs typeface="Arial" pitchFamily="34" charset="0"/>
              </a:rPr>
              <a:t>®</a:t>
            </a:r>
            <a:r>
              <a:rPr lang="en-US" sz="1100" dirty="0" smtClean="0">
                <a:cs typeface="Arial" pitchFamily="34" charset="0"/>
              </a:rPr>
              <a:t>.</a:t>
            </a:r>
          </a:p>
          <a:p>
            <a:pPr marL="342900" lvl="0" indent="-228600">
              <a:buFont typeface="Arial" pitchFamily="34" charset="0"/>
              <a:buChar char="•"/>
            </a:pPr>
            <a:r>
              <a:rPr lang="en-US" sz="1100" dirty="0" smtClean="0">
                <a:cs typeface="Arial" pitchFamily="34" charset="0"/>
              </a:rPr>
              <a:t>Nearly half (47.5%) of patients reported finding a discrepancy in planned care through The Daily Plan</a:t>
            </a:r>
            <a:r>
              <a:rPr lang="en-US" sz="1100" baseline="30000" dirty="0" smtClean="0">
                <a:cs typeface="Arial" pitchFamily="34" charset="0"/>
              </a:rPr>
              <a:t>®</a:t>
            </a:r>
            <a:r>
              <a:rPr lang="en-US" sz="1100" dirty="0" smtClean="0">
                <a:cs typeface="Arial" pitchFamily="34" charset="0"/>
              </a:rPr>
              <a:t>. In addition, 30% of patients reported that their family members found a discrepancy. Although not every discrepancy will be a potential medical error, having a shared understanding of the plan of care decreases the risk of error. </a:t>
            </a:r>
          </a:p>
          <a:p>
            <a:pPr marL="342900" lvl="0" indent="-228600">
              <a:buFont typeface="Arial" pitchFamily="34" charset="0"/>
              <a:buChar char="•"/>
            </a:pPr>
            <a:r>
              <a:rPr lang="en-US" sz="1100" dirty="0" smtClean="0">
                <a:cs typeface="Arial" pitchFamily="34" charset="0"/>
              </a:rPr>
              <a:t>More than one in six nurses (17.6%) identified a discrepancy in treatment among their patients through The Daily Plan</a:t>
            </a:r>
            <a:r>
              <a:rPr lang="en-US" sz="1100" baseline="30000" dirty="0" smtClean="0">
                <a:cs typeface="Arial" pitchFamily="34" charset="0"/>
              </a:rPr>
              <a:t>®</a:t>
            </a:r>
            <a:r>
              <a:rPr lang="en-US" sz="1100" dirty="0" smtClean="0">
                <a:cs typeface="Arial" pitchFamily="34" charset="0"/>
              </a:rPr>
              <a:t>. Most of these nurses (15.3%) found one or more errors of omission, and a smaller share (10.6%) of nurses found one or more errors of commission; some found both.</a:t>
            </a:r>
            <a:r>
              <a:rPr lang="en-US" sz="1100" u="sng" dirty="0" smtClean="0">
                <a:cs typeface="Arial" pitchFamily="34" charset="0"/>
              </a:rPr>
              <a:t> </a:t>
            </a: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cs typeface="Arial" pitchFamily="34" charset="0"/>
            </a:endParaRPr>
          </a:p>
          <a:p>
            <a:pPr>
              <a:defRPr/>
            </a:pPr>
            <a:endParaRPr lang="en-US" sz="1000" dirty="0" smtClean="0">
              <a:cs typeface="Arial" pitchFamily="34" charset="0"/>
            </a:endParaRPr>
          </a:p>
          <a:p>
            <a:endParaRPr lang="en-US" sz="1000" b="1" kern="1200" dirty="0" smtClean="0">
              <a:solidFill>
                <a:schemeClr val="tx1"/>
              </a:solidFill>
              <a:cs typeface="Arial" pitchFamily="34" charset="0"/>
            </a:endParaRPr>
          </a:p>
          <a:p>
            <a:endParaRPr lang="en-US" sz="1000" b="1" kern="1200" dirty="0" smtClean="0">
              <a:solidFill>
                <a:schemeClr val="tx1"/>
              </a:solidFill>
              <a:cs typeface="Arial" pitchFamily="34" charset="0"/>
            </a:endParaRPr>
          </a:p>
          <a:p>
            <a:endParaRPr lang="en-US" sz="1000" b="1" kern="1200" dirty="0" smtClean="0">
              <a:solidFill>
                <a:schemeClr val="tx1"/>
              </a:solidFill>
              <a:cs typeface="Arial" pitchFamily="34" charset="0"/>
            </a:endParaRPr>
          </a:p>
          <a:p>
            <a:endParaRPr lang="en-US" sz="1000" b="1" kern="1200" dirty="0" smtClean="0">
              <a:solidFill>
                <a:schemeClr val="tx1"/>
              </a:solidFill>
              <a:cs typeface="Arial" pitchFamily="34" charset="0"/>
            </a:endParaRPr>
          </a:p>
          <a:p>
            <a:endParaRPr lang="en-US" sz="1000" b="1" kern="1200" dirty="0" smtClean="0">
              <a:solidFill>
                <a:schemeClr val="tx1"/>
              </a:solidFill>
              <a:cs typeface="Arial" pitchFamily="34" charset="0"/>
            </a:endParaRPr>
          </a:p>
          <a:p>
            <a:endParaRPr lang="en-US" sz="1000" b="1" kern="1200" dirty="0" smtClean="0">
              <a:solidFill>
                <a:schemeClr val="tx1"/>
              </a:solidFill>
              <a:cs typeface="Arial" pitchFamily="34" charset="0"/>
            </a:endParaRPr>
          </a:p>
          <a:p>
            <a:endParaRPr lang="en-US" sz="1000" b="1" kern="1200" dirty="0" smtClean="0">
              <a:solidFill>
                <a:schemeClr val="tx1"/>
              </a:solidFill>
              <a:cs typeface="Arial" pitchFamily="34" charset="0"/>
            </a:endParaRPr>
          </a:p>
          <a:p>
            <a:endParaRPr lang="en-US" sz="1000" kern="1200" dirty="0" smtClean="0">
              <a:solidFill>
                <a:schemeClr val="tx1"/>
              </a:solidFill>
              <a:cs typeface="Arial" pitchFamily="34" charset="0"/>
            </a:endParaRPr>
          </a:p>
          <a:p>
            <a:pPr lvl="0"/>
            <a:endParaRPr lang="en-US" sz="1000" kern="1200" dirty="0" smtClean="0">
              <a:solidFill>
                <a:schemeClr val="tx1"/>
              </a:solidFill>
              <a:cs typeface="Arial" pitchFamily="34" charset="0"/>
            </a:endParaRPr>
          </a:p>
          <a:p>
            <a:pPr lvl="0"/>
            <a:endParaRPr lang="en-US" sz="1000" kern="1200" dirty="0" smtClean="0">
              <a:solidFill>
                <a:schemeClr val="tx1"/>
              </a:solidFill>
              <a:cs typeface="Arial" pitchFamily="34" charset="0"/>
            </a:endParaRPr>
          </a:p>
          <a:p>
            <a:pPr lvl="0"/>
            <a:endParaRPr lang="en-US" sz="1000" kern="1200" dirty="0" smtClean="0">
              <a:solidFill>
                <a:schemeClr val="tx1"/>
              </a:solidFill>
              <a:cs typeface="Arial" pitchFamily="34" charset="0"/>
            </a:endParaRPr>
          </a:p>
          <a:p>
            <a:endParaRPr lang="en-US" sz="1000" kern="1200" dirty="0" smtClean="0">
              <a:solidFill>
                <a:schemeClr val="tx1"/>
              </a:solidFill>
              <a:cs typeface="Arial" pitchFamily="34" charset="0"/>
            </a:endParaRPr>
          </a:p>
          <a:p>
            <a:pPr>
              <a:defRPr/>
            </a:pPr>
            <a:endParaRPr lang="en-US" sz="1000" dirty="0" smtClean="0">
              <a:cs typeface="Arial" pitchFamily="34" charset="0"/>
            </a:endParaRPr>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FF792D-7FD1-477B-9599-B4EB04C23616}" type="slidenum">
              <a:rPr lang="en-US"/>
              <a:pPr fontAlgn="base">
                <a:spcBef>
                  <a:spcPct val="0"/>
                </a:spcBef>
                <a:spcAft>
                  <a:spcPct val="0"/>
                </a:spcAft>
              </a:pPr>
              <a:t>54</a:t>
            </a:fld>
            <a:endParaRPr lang="en-US"/>
          </a:p>
        </p:txBody>
      </p:sp>
    </p:spTree>
    <p:extLst>
      <p:ext uri="{BB962C8B-B14F-4D97-AF65-F5344CB8AC3E}">
        <p14:creationId xmlns:p14="http://schemas.microsoft.com/office/powerpoint/2010/main" val="7151558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530225" y="695325"/>
            <a:ext cx="6107113" cy="4581525"/>
          </a:xfrm>
          <a:noFill/>
          <a:ln>
            <a:solidFill>
              <a:srgbClr val="000000"/>
            </a:solidFill>
            <a:miter lim="800000"/>
            <a:headEnd/>
            <a:tailEnd/>
          </a:ln>
        </p:spPr>
      </p:sp>
      <p:sp>
        <p:nvSpPr>
          <p:cNvPr id="3" name="Notes Placeholder 2"/>
          <p:cNvSpPr>
            <a:spLocks noGrp="1"/>
          </p:cNvSpPr>
          <p:nvPr>
            <p:ph type="body" idx="1"/>
          </p:nvPr>
        </p:nvSpPr>
        <p:spPr>
          <a:xfrm>
            <a:off x="304800" y="5380037"/>
            <a:ext cx="6400800" cy="3704627"/>
          </a:xfrm>
          <a:prstGeom prst="rect">
            <a:avLst/>
          </a:prstGeom>
        </p:spPr>
        <p:txBody>
          <a:bodyPr>
            <a:noAutofit/>
          </a:bodyPr>
          <a:lstStyle/>
          <a:p>
            <a:pPr marL="171450" indent="-171450">
              <a:buFont typeface="Arial" panose="020B0604020202020204" pitchFamily="34" charset="0"/>
              <a:buChar char="•"/>
              <a:defRPr/>
            </a:pPr>
            <a:r>
              <a:rPr lang="en-US" sz="1100" b="1" dirty="0" smtClean="0">
                <a:cs typeface="Arial" pitchFamily="34" charset="0"/>
              </a:rPr>
              <a:t>Importance: </a:t>
            </a:r>
            <a:r>
              <a:rPr lang="en-US" sz="1100" dirty="0" smtClean="0">
                <a:cs typeface="Arial" pitchFamily="34" charset="0"/>
              </a:rPr>
              <a:t>Beginning with a focus on ventilators, the Veterans Health Administration’s human factors-based Purchasing for Safety Initiative communicates the most common use-issues associated with medical devices in order to ultimately remove or contain identified vulnerabilities and prevent further harm. </a:t>
            </a:r>
          </a:p>
          <a:p>
            <a:pPr marL="171450" indent="-171450">
              <a:buFont typeface="Arial" panose="020B0604020202020204" pitchFamily="34" charset="0"/>
              <a:buChar char="•"/>
              <a:defRPr/>
            </a:pPr>
            <a:r>
              <a:rPr lang="en-US" sz="1100" b="1" dirty="0" smtClean="0">
                <a:cs typeface="Arial" pitchFamily="34" charset="0"/>
              </a:rPr>
              <a:t>Event Reporting: </a:t>
            </a:r>
            <a:r>
              <a:rPr lang="en-US" sz="1100" dirty="0" smtClean="0">
                <a:cs typeface="Arial" pitchFamily="34" charset="0"/>
              </a:rPr>
              <a:t>Patient safety managers report events and close calls from more than 150 VA facilities to a national database. The largest number of use issues related to ventilators involved equipment failure and issues such as spontaneous ventilator shutdown, compressor failure, and broken or missing parts. Other categories of ventilator use issues involved the physical space where the ventilator was used, challenges of transporting patients on ventilators, and problems with ventilator settings and alarms. Root cause analyses on reports are conducted, and Patient Safety Alerts are issued to share the learning internally.</a:t>
            </a:r>
          </a:p>
          <a:p>
            <a:pPr marL="171450" indent="-171450">
              <a:buFont typeface="Arial" panose="020B0604020202020204" pitchFamily="34" charset="0"/>
              <a:buChar char="•"/>
              <a:defRPr/>
            </a:pPr>
            <a:r>
              <a:rPr lang="en-US" sz="1100" b="1" dirty="0" smtClean="0">
                <a:cs typeface="Arial" pitchFamily="34" charset="0"/>
              </a:rPr>
              <a:t>Other Key Components: </a:t>
            </a:r>
            <a:endParaRPr lang="en-US" sz="1100" b="1" dirty="0">
              <a:cs typeface="Arial" pitchFamily="34" charset="0"/>
            </a:endParaRPr>
          </a:p>
          <a:p>
            <a:pPr marL="342900" indent="-171450">
              <a:buFont typeface="Arial" pitchFamily="34" charset="0"/>
              <a:buChar char="•"/>
              <a:defRPr/>
            </a:pPr>
            <a:r>
              <a:rPr lang="en-US" sz="1100" dirty="0" smtClean="0">
                <a:cs typeface="Arial" pitchFamily="34" charset="0"/>
              </a:rPr>
              <a:t>Data on ventilator issues from the VA and the Food and Drug Administration’s Medical Product Safety Network are the basis for a “government-industry day” to work with manufacturers. This information is used to help the device manufacturers better understand the limits of human use of their products. </a:t>
            </a:r>
          </a:p>
          <a:p>
            <a:pPr marL="342900" indent="-171450">
              <a:buFont typeface="Arial" pitchFamily="34" charset="0"/>
              <a:buChar char="•"/>
              <a:defRPr/>
            </a:pPr>
            <a:r>
              <a:rPr lang="en-US" sz="1100" dirty="0" smtClean="0">
                <a:cs typeface="Arial" pitchFamily="34" charset="0"/>
              </a:rPr>
              <a:t>The VA also trains </a:t>
            </a:r>
            <a:r>
              <a:rPr lang="en-US" sz="1100" dirty="0" err="1" smtClean="0">
                <a:cs typeface="Arial" pitchFamily="34" charset="0"/>
              </a:rPr>
              <a:t>nonclinicians</a:t>
            </a:r>
            <a:r>
              <a:rPr lang="en-US" sz="1100" dirty="0" smtClean="0">
                <a:cs typeface="Arial" pitchFamily="34" charset="0"/>
              </a:rPr>
              <a:t>—such as biomedical engineers across the organization—to understand the devices, consider the situation for their use, and identify what can go wrong (“failure modes”) in advance. </a:t>
            </a:r>
          </a:p>
          <a:p>
            <a:pPr marL="342900" indent="-171450">
              <a:buFont typeface="Arial" pitchFamily="34" charset="0"/>
              <a:buChar char="•"/>
              <a:defRPr/>
            </a:pPr>
            <a:r>
              <a:rPr lang="en-US" sz="1100" dirty="0" smtClean="0">
                <a:cs typeface="Arial" pitchFamily="34" charset="0"/>
              </a:rPr>
              <a:t>The VA encourages discussions among clinicians about their experience in using devices. In the Applied Patient Safety Challenge, hundreds of staff participate in brainstorming about solutions and strategies for dealing with unexpected scenarios involving devices.</a:t>
            </a:r>
          </a:p>
          <a:p>
            <a:pPr>
              <a:defRPr/>
            </a:pPr>
            <a:endParaRPr lang="en-US" sz="1000" dirty="0" smtClean="0">
              <a:cs typeface="Arial" pitchFamily="34" charset="0"/>
            </a:endParaRPr>
          </a:p>
          <a:p>
            <a:pPr>
              <a:defRPr/>
            </a:pPr>
            <a:endParaRPr lang="en-US" sz="1000" dirty="0" smtClean="0">
              <a:cs typeface="Arial" pitchFamily="34" charset="0"/>
            </a:endParaRP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12082-8D3D-4893-90FF-787C7EC67939}" type="slidenum">
              <a:rPr lang="en-US" smtClean="0"/>
              <a:pPr fontAlgn="base">
                <a:spcBef>
                  <a:spcPct val="0"/>
                </a:spcBef>
                <a:spcAft>
                  <a:spcPct val="0"/>
                </a:spcAft>
                <a:defRPr/>
              </a:pPr>
              <a:t>55</a:t>
            </a:fld>
            <a:endParaRPr lang="en-US" smtClean="0"/>
          </a:p>
        </p:txBody>
      </p:sp>
    </p:spTree>
    <p:extLst>
      <p:ext uri="{BB962C8B-B14F-4D97-AF65-F5344CB8AC3E}">
        <p14:creationId xmlns:p14="http://schemas.microsoft.com/office/powerpoint/2010/main" val="1703937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56</a:t>
            </a:fld>
            <a:endParaRPr lang="en-US" dirty="0"/>
          </a:p>
        </p:txBody>
      </p:sp>
    </p:spTree>
    <p:extLst>
      <p:ext uri="{BB962C8B-B14F-4D97-AF65-F5344CB8AC3E}">
        <p14:creationId xmlns:p14="http://schemas.microsoft.com/office/powerpoint/2010/main" val="2624283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normAutofit/>
          </a:bodyPr>
          <a:lstStyle/>
          <a:p>
            <a:pPr marL="174708" lvl="1" indent="-174708">
              <a:buFont typeface="Arial" panose="020B0604020202020204" pitchFamily="34" charset="0"/>
              <a:buChar char="•"/>
              <a:defRPr/>
            </a:pPr>
            <a:r>
              <a:rPr lang="en-US" b="1" dirty="0" smtClean="0">
                <a:cs typeface="Arial" pitchFamily="34" charset="0"/>
              </a:rPr>
              <a:t>Trends: </a:t>
            </a:r>
            <a:r>
              <a:rPr lang="en-US" dirty="0" smtClean="0">
                <a:cs typeface="Arial" pitchFamily="34" charset="0"/>
              </a:rPr>
              <a:t>The total number of medical malpractice payment</a:t>
            </a:r>
            <a:r>
              <a:rPr lang="en-US" baseline="0" dirty="0" smtClean="0">
                <a:cs typeface="Arial" pitchFamily="34" charset="0"/>
              </a:rPr>
              <a:t> reports (</a:t>
            </a:r>
            <a:r>
              <a:rPr lang="en-US" dirty="0" smtClean="0">
                <a:cs typeface="Arial" pitchFamily="34" charset="0"/>
              </a:rPr>
              <a:t>MMPRs) per year decreased from 17,641 in 2004 to 12,699</a:t>
            </a:r>
            <a:r>
              <a:rPr lang="en-US" baseline="0" dirty="0" smtClean="0">
                <a:cs typeface="Arial" pitchFamily="34" charset="0"/>
              </a:rPr>
              <a:t> in 2014</a:t>
            </a:r>
            <a:r>
              <a:rPr lang="en-US" dirty="0" smtClean="0">
                <a:cs typeface="Arial" pitchFamily="34" charset="0"/>
              </a:rPr>
              <a:t>. </a:t>
            </a:r>
          </a:p>
          <a:p>
            <a:pPr marL="174708" lvl="1" indent="-174708">
              <a:buFont typeface="Arial" panose="020B0604020202020204" pitchFamily="34" charset="0"/>
              <a:buChar char="•"/>
              <a:defRPr/>
            </a:pPr>
            <a:r>
              <a:rPr lang="en-US" b="1" dirty="0" smtClean="0">
                <a:cs typeface="Arial" pitchFamily="34" charset="0"/>
              </a:rPr>
              <a:t>Variation Across</a:t>
            </a:r>
            <a:r>
              <a:rPr lang="en-US" b="1" baseline="0" dirty="0" smtClean="0">
                <a:cs typeface="Arial" pitchFamily="34" charset="0"/>
              </a:rPr>
              <a:t> Reports</a:t>
            </a:r>
            <a:r>
              <a:rPr lang="en-US" b="1" dirty="0" smtClean="0">
                <a:cs typeface="Arial" pitchFamily="34" charset="0"/>
              </a:rPr>
              <a:t>: </a:t>
            </a:r>
          </a:p>
          <a:p>
            <a:pPr marL="342900" lvl="2" indent="-171450">
              <a:buFont typeface="Arial" panose="020B0604020202020204" pitchFamily="34" charset="0"/>
              <a:buChar char="•"/>
              <a:defRPr/>
            </a:pPr>
            <a:r>
              <a:rPr lang="en-US" dirty="0" smtClean="0">
                <a:cs typeface="Arial" pitchFamily="34" charset="0"/>
              </a:rPr>
              <a:t>Of 157,022 MMPRs from 2004 through 2014, more reports related to care in the outpatient setting (71,937) than in the inpatient setting (60,391).  </a:t>
            </a:r>
          </a:p>
          <a:p>
            <a:pPr marL="342900" lvl="2" indent="-171450">
              <a:buFont typeface="Arial" panose="020B0604020202020204" pitchFamily="34" charset="0"/>
              <a:buChar char="•"/>
              <a:defRPr/>
            </a:pPr>
            <a:r>
              <a:rPr lang="en-US" dirty="0" smtClean="0">
                <a:cs typeface="Arial" pitchFamily="34" charset="0"/>
              </a:rPr>
              <a:t>Diagnosis-related and treatment-related payment</a:t>
            </a:r>
            <a:r>
              <a:rPr lang="en-US" baseline="0" dirty="0" smtClean="0">
                <a:cs typeface="Arial" pitchFamily="34" charset="0"/>
              </a:rPr>
              <a:t>s</a:t>
            </a:r>
            <a:r>
              <a:rPr lang="en-US" dirty="0" smtClean="0">
                <a:cs typeface="Arial" pitchFamily="34" charset="0"/>
              </a:rPr>
              <a:t> were the most frequent types of reports, each accounting for about</a:t>
            </a:r>
            <a:r>
              <a:rPr lang="en-US" baseline="0" dirty="0" smtClean="0">
                <a:cs typeface="Arial" pitchFamily="34" charset="0"/>
              </a:rPr>
              <a:t> 27</a:t>
            </a:r>
            <a:r>
              <a:rPr lang="en-US" dirty="0" smtClean="0">
                <a:cs typeface="Arial" pitchFamily="34" charset="0"/>
              </a:rPr>
              <a:t>% of cases. Reports</a:t>
            </a:r>
            <a:r>
              <a:rPr lang="en-US" baseline="0" dirty="0" smtClean="0">
                <a:cs typeface="Arial" pitchFamily="34" charset="0"/>
              </a:rPr>
              <a:t> of payments for m</a:t>
            </a:r>
            <a:r>
              <a:rPr lang="en-US" dirty="0" smtClean="0">
                <a:cs typeface="Arial" pitchFamily="34" charset="0"/>
              </a:rPr>
              <a:t>edication-related</a:t>
            </a:r>
            <a:r>
              <a:rPr lang="en-US" baseline="0" dirty="0" smtClean="0">
                <a:cs typeface="Arial" pitchFamily="34" charset="0"/>
              </a:rPr>
              <a:t> cases</a:t>
            </a:r>
            <a:r>
              <a:rPr lang="en-US" dirty="0" smtClean="0">
                <a:cs typeface="Arial" pitchFamily="34" charset="0"/>
              </a:rPr>
              <a:t> accounted for only 5% of MMPRs (data not shown).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57</a:t>
            </a:fld>
            <a:endParaRPr lang="en-US" dirty="0"/>
          </a:p>
        </p:txBody>
      </p:sp>
    </p:spTree>
    <p:extLst>
      <p:ext uri="{BB962C8B-B14F-4D97-AF65-F5344CB8AC3E}">
        <p14:creationId xmlns:p14="http://schemas.microsoft.com/office/powerpoint/2010/main" val="4022638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5310743"/>
            <a:ext cx="6096000" cy="3574494"/>
          </a:xfrm>
          <a:prstGeom prst="rect">
            <a:avLst/>
          </a:prstGeom>
        </p:spPr>
        <p:txBody>
          <a:bodyPr>
            <a:noAutofit/>
          </a:bodyPr>
          <a:lstStyle/>
          <a:p>
            <a:pPr marL="171450" indent="-171450">
              <a:buFont typeface="Arial" pitchFamily="34" charset="0"/>
              <a:buChar char="•"/>
            </a:pPr>
            <a:r>
              <a:rPr lang="en-US" sz="1100" b="1" kern="1200" dirty="0" smtClean="0">
                <a:solidFill>
                  <a:schemeClr val="tx1"/>
                </a:solidFill>
              </a:rPr>
              <a:t>Overall Percentage: </a:t>
            </a:r>
            <a:r>
              <a:rPr lang="en-US" sz="1100" kern="1200" dirty="0" smtClean="0">
                <a:solidFill>
                  <a:schemeClr val="tx1"/>
                </a:solidFill>
              </a:rPr>
              <a:t>From 2004 to 2014, medical malpractice payments were made for</a:t>
            </a:r>
            <a:r>
              <a:rPr lang="en-US" sz="1100" kern="1200" baseline="0" dirty="0" smtClean="0">
                <a:solidFill>
                  <a:schemeClr val="tx1"/>
                </a:solidFill>
              </a:rPr>
              <a:t> allegations related to:</a:t>
            </a:r>
          </a:p>
          <a:p>
            <a:pPr marL="342900" lvl="1" indent="-171450">
              <a:buFont typeface="Arial" pitchFamily="34" charset="0"/>
              <a:buChar char="•"/>
            </a:pPr>
            <a:r>
              <a:rPr lang="en-US" sz="1100" kern="1200" dirty="0" smtClean="0">
                <a:solidFill>
                  <a:schemeClr val="tx1"/>
                </a:solidFill>
              </a:rPr>
              <a:t>Treatment (42,913), </a:t>
            </a:r>
          </a:p>
          <a:p>
            <a:pPr marL="342900" lvl="1" indent="-171450">
              <a:buFont typeface="Arial" pitchFamily="34" charset="0"/>
              <a:buChar char="•"/>
            </a:pPr>
            <a:r>
              <a:rPr lang="en-US" sz="1100" kern="1200" dirty="0" smtClean="0">
                <a:solidFill>
                  <a:schemeClr val="tx1"/>
                </a:solidFill>
              </a:rPr>
              <a:t>Diagnosis (42,507), </a:t>
            </a:r>
          </a:p>
          <a:p>
            <a:pPr marL="342900" lvl="1" indent="-171450">
              <a:buFont typeface="Arial" pitchFamily="34" charset="0"/>
              <a:buChar char="•"/>
            </a:pPr>
            <a:r>
              <a:rPr lang="en-US" sz="1100" kern="1200" dirty="0" smtClean="0">
                <a:solidFill>
                  <a:schemeClr val="tx1"/>
                </a:solidFill>
              </a:rPr>
              <a:t>Surgery (36,845), </a:t>
            </a:r>
          </a:p>
          <a:p>
            <a:pPr marL="342900" lvl="1" indent="-171450">
              <a:buFont typeface="Arial" pitchFamily="34" charset="0"/>
              <a:buChar char="•"/>
            </a:pPr>
            <a:r>
              <a:rPr lang="en-US" sz="1100" kern="1200" dirty="0" smtClean="0">
                <a:solidFill>
                  <a:schemeClr val="tx1"/>
                </a:solidFill>
              </a:rPr>
              <a:t>Obstetrics (10,555), </a:t>
            </a:r>
          </a:p>
          <a:p>
            <a:pPr marL="342900" lvl="1" indent="-171450">
              <a:buFont typeface="Arial" pitchFamily="34" charset="0"/>
              <a:buChar char="•"/>
            </a:pPr>
            <a:r>
              <a:rPr lang="en-US" sz="1100" kern="1200" dirty="0" smtClean="0">
                <a:solidFill>
                  <a:schemeClr val="tx1"/>
                </a:solidFill>
              </a:rPr>
              <a:t>Medication (8,287), </a:t>
            </a:r>
          </a:p>
          <a:p>
            <a:pPr marL="342900" lvl="1" indent="-171450">
              <a:buFont typeface="Arial" pitchFamily="34" charset="0"/>
              <a:buChar char="•"/>
            </a:pPr>
            <a:r>
              <a:rPr lang="en-US" sz="1100" kern="1200" dirty="0" smtClean="0">
                <a:solidFill>
                  <a:schemeClr val="tx1"/>
                </a:solidFill>
              </a:rPr>
              <a:t>Monitoring (5,329), </a:t>
            </a:r>
          </a:p>
          <a:p>
            <a:pPr marL="342900" lvl="1" indent="-171450">
              <a:buFont typeface="Arial" pitchFamily="34" charset="0"/>
              <a:buChar char="•"/>
            </a:pPr>
            <a:r>
              <a:rPr lang="en-US" sz="1100" kern="1200" dirty="0" smtClean="0">
                <a:solidFill>
                  <a:schemeClr val="tx1"/>
                </a:solidFill>
              </a:rPr>
              <a:t>Anesthesia (4,276), </a:t>
            </a:r>
          </a:p>
          <a:p>
            <a:pPr marL="342900" lvl="1" indent="-171450">
              <a:buFont typeface="Arial" pitchFamily="34" charset="0"/>
              <a:buChar char="•"/>
            </a:pPr>
            <a:r>
              <a:rPr lang="en-US" sz="1100" kern="1200" dirty="0" smtClean="0">
                <a:solidFill>
                  <a:schemeClr val="tx1"/>
                </a:solidFill>
              </a:rPr>
              <a:t>Equipment or products (1,161), </a:t>
            </a:r>
          </a:p>
          <a:p>
            <a:pPr marL="342900" lvl="1" indent="-171450">
              <a:buFont typeface="Arial" pitchFamily="34" charset="0"/>
              <a:buChar char="•"/>
            </a:pPr>
            <a:r>
              <a:rPr lang="en-US" sz="1100" kern="1200" dirty="0" smtClean="0">
                <a:solidFill>
                  <a:schemeClr val="tx1"/>
                </a:solidFill>
              </a:rPr>
              <a:t>Behavioral health (879), and </a:t>
            </a:r>
          </a:p>
          <a:p>
            <a:pPr marL="342900" lvl="1" indent="-171450">
              <a:buFont typeface="Arial" pitchFamily="34" charset="0"/>
              <a:buChar char="•"/>
            </a:pPr>
            <a:r>
              <a:rPr lang="en-US" sz="1100" kern="1200" dirty="0" smtClean="0">
                <a:solidFill>
                  <a:schemeClr val="tx1"/>
                </a:solidFill>
              </a:rPr>
              <a:t>IV and blood products (379).</a:t>
            </a:r>
            <a:r>
              <a:rPr lang="en-US" sz="1100" kern="1200" baseline="0" dirty="0" smtClean="0">
                <a:solidFill>
                  <a:schemeClr val="tx1"/>
                </a:solidFill>
              </a:rPr>
              <a:t> </a:t>
            </a:r>
            <a:endParaRPr lang="en-US" sz="1100" kern="1200" dirty="0" smtClean="0">
              <a:solidFill>
                <a:schemeClr val="tx1"/>
              </a:solidFill>
            </a:endParaRPr>
          </a:p>
          <a:p>
            <a:pPr marL="171450" indent="-171450">
              <a:buFont typeface="Arial" pitchFamily="34" charset="0"/>
              <a:buChar char="•"/>
            </a:pPr>
            <a:r>
              <a:rPr lang="en-US" sz="1100" b="1" kern="1200" dirty="0" smtClean="0">
                <a:solidFill>
                  <a:schemeClr val="tx1"/>
                </a:solidFill>
              </a:rPr>
              <a:t>Variation Across Reports: </a:t>
            </a:r>
            <a:endParaRPr lang="en-US" sz="1100" kern="1200" dirty="0" smtClean="0">
              <a:solidFill>
                <a:schemeClr val="tx1"/>
              </a:solidFill>
            </a:endParaRPr>
          </a:p>
          <a:p>
            <a:pPr marL="342900" lvl="0" indent="-171450">
              <a:buFont typeface="Arial" pitchFamily="34" charset="0"/>
              <a:buChar char="•"/>
            </a:pPr>
            <a:r>
              <a:rPr lang="en-US" sz="1100" kern="1200" dirty="0" smtClean="0">
                <a:solidFill>
                  <a:schemeClr val="tx1"/>
                </a:solidFill>
              </a:rPr>
              <a:t>Death accounted for more than one-third of harm in payments related to monitoring</a:t>
            </a:r>
            <a:r>
              <a:rPr lang="en-US" sz="1100" kern="1200" baseline="0" dirty="0" smtClean="0">
                <a:solidFill>
                  <a:schemeClr val="tx1"/>
                </a:solidFill>
              </a:rPr>
              <a:t> (49.9%), diagnosis (39.3%), medication (38.3%), and </a:t>
            </a:r>
            <a:r>
              <a:rPr lang="en-US" sz="1100" kern="1200" dirty="0" smtClean="0">
                <a:solidFill>
                  <a:schemeClr val="tx1"/>
                </a:solidFill>
              </a:rPr>
              <a:t>anesthesia (36.3%)</a:t>
            </a:r>
            <a:r>
              <a:rPr lang="en-US" sz="1100" kern="1200" baseline="0" dirty="0" smtClean="0">
                <a:solidFill>
                  <a:schemeClr val="tx1"/>
                </a:solidFill>
              </a:rPr>
              <a:t> allegations</a:t>
            </a:r>
            <a:r>
              <a:rPr lang="en-US" sz="1100" kern="1200" dirty="0" smtClean="0">
                <a:solidFill>
                  <a:schemeClr val="tx1"/>
                </a:solidFill>
              </a:rPr>
              <a:t>.</a:t>
            </a:r>
          </a:p>
          <a:p>
            <a:pPr marL="342900" lvl="0" indent="-171450">
              <a:buFont typeface="Arial" pitchFamily="34" charset="0"/>
              <a:buChar char="•"/>
            </a:pPr>
            <a:r>
              <a:rPr lang="en-US" sz="1100" kern="1200" dirty="0" smtClean="0">
                <a:solidFill>
                  <a:schemeClr val="tx1"/>
                </a:solidFill>
              </a:rPr>
              <a:t>More than</a:t>
            </a:r>
            <a:r>
              <a:rPr lang="en-US" sz="1100" b="1" kern="1200" dirty="0" smtClean="0">
                <a:solidFill>
                  <a:schemeClr val="tx1"/>
                </a:solidFill>
              </a:rPr>
              <a:t> </a:t>
            </a:r>
            <a:r>
              <a:rPr lang="en-US" sz="1100" b="0" kern="1200" dirty="0" smtClean="0">
                <a:solidFill>
                  <a:schemeClr val="tx1"/>
                </a:solidFill>
              </a:rPr>
              <a:t>h</a:t>
            </a:r>
            <a:r>
              <a:rPr lang="en-US" sz="1100" kern="1200" dirty="0" smtClean="0">
                <a:solidFill>
                  <a:schemeClr val="tx1"/>
                </a:solidFill>
              </a:rPr>
              <a:t>alf of all obstetric payments were</a:t>
            </a:r>
            <a:r>
              <a:rPr lang="en-US" sz="1100" kern="1200" baseline="0" dirty="0" smtClean="0">
                <a:solidFill>
                  <a:schemeClr val="tx1"/>
                </a:solidFill>
              </a:rPr>
              <a:t> for allegations of </a:t>
            </a:r>
            <a:r>
              <a:rPr lang="en-US" sz="1100" kern="1200" dirty="0" smtClean="0">
                <a:solidFill>
                  <a:schemeClr val="tx1"/>
                </a:solidFill>
              </a:rPr>
              <a:t>permanent, severe harm (57.0%). </a:t>
            </a:r>
          </a:p>
          <a:p>
            <a:pPr marL="342900" lvl="0" indent="-171450">
              <a:buFont typeface="Arial" pitchFamily="34" charset="0"/>
              <a:buChar char="•"/>
            </a:pPr>
            <a:r>
              <a:rPr lang="en-US" sz="1100" kern="1200" dirty="0" smtClean="0">
                <a:solidFill>
                  <a:schemeClr val="tx1"/>
                </a:solidFill>
              </a:rPr>
              <a:t>Temporary harm accounted for more than one-third of payments related to equipment (48.5%) and surgery (36.0%). </a:t>
            </a:r>
          </a:p>
          <a:p>
            <a:pPr marL="342900" lvl="0" indent="-171450">
              <a:buFont typeface="Arial" pitchFamily="34" charset="0"/>
              <a:buChar char="•"/>
            </a:pPr>
            <a:r>
              <a:rPr lang="en-US" sz="1100" kern="1200" dirty="0" smtClean="0">
                <a:solidFill>
                  <a:schemeClr val="tx1"/>
                </a:solidFill>
              </a:rPr>
              <a:t>Most of the behavioral health-related payments were for emotional harm (45.7%) or death (33.8%).</a:t>
            </a:r>
          </a:p>
          <a:p>
            <a:endParaRPr lang="en-US" sz="110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58</a:t>
            </a:fld>
            <a:endParaRPr lang="en-US" dirty="0"/>
          </a:p>
        </p:txBody>
      </p:sp>
    </p:spTree>
    <p:extLst>
      <p:ext uri="{BB962C8B-B14F-4D97-AF65-F5344CB8AC3E}">
        <p14:creationId xmlns:p14="http://schemas.microsoft.com/office/powerpoint/2010/main" val="663238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92150"/>
            <a:ext cx="6003925" cy="4503738"/>
          </a:xfrm>
        </p:spPr>
      </p:sp>
      <p:sp>
        <p:nvSpPr>
          <p:cNvPr id="3" name="Notes Placeholder 2"/>
          <p:cNvSpPr>
            <a:spLocks noGrp="1"/>
          </p:cNvSpPr>
          <p:nvPr>
            <p:ph type="body" idx="1"/>
          </p:nvPr>
        </p:nvSpPr>
        <p:spPr>
          <a:xfrm>
            <a:off x="701040" y="5464678"/>
            <a:ext cx="5608320" cy="307869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59</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92150"/>
            <a:ext cx="6003925" cy="4503738"/>
          </a:xfrm>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6</a:t>
            </a:fld>
            <a:endParaRPr lang="en-US"/>
          </a:p>
        </p:txBody>
      </p:sp>
    </p:spTree>
    <p:extLst>
      <p:ext uri="{BB962C8B-B14F-4D97-AF65-F5344CB8AC3E}">
        <p14:creationId xmlns:p14="http://schemas.microsoft.com/office/powerpoint/2010/main" val="264954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533400" y="5310743"/>
            <a:ext cx="6096000" cy="3650694"/>
          </a:xfrm>
          <a:prstGeom prst="rect">
            <a:avLst/>
          </a:prstGeom>
        </p:spPr>
        <p:txBody>
          <a:bodyPr>
            <a:normAutofit/>
          </a:bodyPr>
          <a:lstStyle/>
          <a:p>
            <a:r>
              <a:rPr lang="en-US" b="1" dirty="0" smtClean="0"/>
              <a:t>Note</a:t>
            </a:r>
            <a:r>
              <a:rPr lang="en-US" b="1" dirty="0"/>
              <a:t>: </a:t>
            </a:r>
            <a:r>
              <a:rPr lang="en-US" dirty="0"/>
              <a:t>For </a:t>
            </a:r>
            <a:r>
              <a:rPr lang="en-US" dirty="0" smtClean="0"/>
              <a:t>most </a:t>
            </a:r>
            <a:r>
              <a:rPr lang="en-US" dirty="0"/>
              <a:t>measures, trend data are available from </a:t>
            </a:r>
            <a:r>
              <a:rPr lang="en-US" dirty="0" smtClean="0"/>
              <a:t>2001-2002 through 2013. For </a:t>
            </a:r>
            <a:r>
              <a:rPr lang="en-US" dirty="0"/>
              <a:t>each measure with at least four estimates over time, weighted log-linear regression is used to calculate average annual percentage change and to assess statistical significance</a:t>
            </a:r>
            <a:r>
              <a:rPr lang="en-US" dirty="0" smtClean="0"/>
              <a:t>. Measures </a:t>
            </a:r>
            <a:r>
              <a:rPr lang="en-US" dirty="0"/>
              <a:t>are aligned so that positive change indicates improved access to care</a:t>
            </a:r>
            <a:r>
              <a:rPr lang="en-US" dirty="0" smtClean="0"/>
              <a:t>. </a:t>
            </a:r>
            <a:endParaRPr lang="en-US" dirty="0"/>
          </a:p>
          <a:p>
            <a:pPr marL="342900" lvl="1" indent="-171450">
              <a:buFont typeface="Arial" panose="020B0604020202020204" pitchFamily="34" charset="0"/>
              <a:buChar char="•"/>
            </a:pPr>
            <a:r>
              <a:rPr lang="en-US" b="1" dirty="0"/>
              <a:t>Improving</a:t>
            </a:r>
            <a:r>
              <a:rPr lang="en-US" dirty="0"/>
              <a:t> = Rates of change are positive at 1% per year or greater and </a:t>
            </a:r>
            <a:r>
              <a:rPr lang="en-US" dirty="0" smtClean="0"/>
              <a:t>are statistically </a:t>
            </a:r>
            <a:r>
              <a:rPr lang="en-US" dirty="0"/>
              <a:t>significant.</a:t>
            </a:r>
          </a:p>
          <a:p>
            <a:pPr marL="342900" lvl="1" indent="-171450">
              <a:buFont typeface="Arial" panose="020B0604020202020204" pitchFamily="34" charset="0"/>
              <a:buChar char="•"/>
            </a:pPr>
            <a:r>
              <a:rPr lang="en-US" b="1" dirty="0"/>
              <a:t>No Change</a:t>
            </a:r>
            <a:r>
              <a:rPr lang="en-US" dirty="0"/>
              <a:t> = Rate of change is less than 1% per year or </a:t>
            </a:r>
            <a:r>
              <a:rPr lang="en-US" dirty="0" smtClean="0"/>
              <a:t>is not </a:t>
            </a:r>
            <a:r>
              <a:rPr lang="en-US" dirty="0"/>
              <a:t>statistically significant.</a:t>
            </a:r>
          </a:p>
          <a:p>
            <a:pPr marL="342900" lvl="1" indent="-171450">
              <a:buFont typeface="Arial" panose="020B0604020202020204" pitchFamily="34" charset="0"/>
              <a:buChar char="•"/>
            </a:pPr>
            <a:r>
              <a:rPr lang="en-US" b="1" dirty="0"/>
              <a:t>Worsening</a:t>
            </a:r>
            <a:r>
              <a:rPr lang="en-US" dirty="0"/>
              <a:t> = Rates of change are negative at -1% per year or greater and </a:t>
            </a:r>
            <a:r>
              <a:rPr lang="en-US" dirty="0" smtClean="0"/>
              <a:t>are statistically </a:t>
            </a:r>
            <a:r>
              <a:rPr lang="en-US" dirty="0"/>
              <a:t>significant.</a:t>
            </a:r>
          </a:p>
          <a:p>
            <a:pPr marL="640594" lvl="1" indent="-174708">
              <a:buFont typeface="Arial" panose="020B0604020202020204" pitchFamily="34" charset="0"/>
              <a:buChar char="•"/>
            </a:pPr>
            <a:endParaRPr lang="en-US" sz="600" dirty="0"/>
          </a:p>
          <a:p>
            <a:pPr marL="171450" lvl="0" indent="-171450">
              <a:buFont typeface="Arial" panose="020B0604020202020204" pitchFamily="34" charset="0"/>
              <a:buChar char="•"/>
            </a:pPr>
            <a:r>
              <a:rPr lang="en-US" dirty="0"/>
              <a:t>Through 2013, across a broad spectrum of measures of health care quality, 60% showed improvement (black).</a:t>
            </a:r>
          </a:p>
          <a:p>
            <a:pPr marL="171450" lvl="0" indent="-171450">
              <a:buFont typeface="Arial" panose="020B0604020202020204" pitchFamily="34" charset="0"/>
              <a:buChar char="•"/>
            </a:pPr>
            <a:r>
              <a:rPr lang="en-US" dirty="0"/>
              <a:t>About 80% of measures of Person-Centered Care improved.</a:t>
            </a:r>
          </a:p>
          <a:p>
            <a:pPr marL="171450" lvl="0" indent="-171450">
              <a:buFont typeface="Arial" panose="020B0604020202020204" pitchFamily="34" charset="0"/>
              <a:buChar char="•"/>
            </a:pPr>
            <a:r>
              <a:rPr lang="en-US" dirty="0"/>
              <a:t>About 60% of measures of Effective Treatment, Healthy Living, and Patient Safety improved.</a:t>
            </a:r>
          </a:p>
          <a:p>
            <a:pPr marL="171450" lvl="0" indent="-171450">
              <a:buFont typeface="Arial" panose="020B0604020202020204" pitchFamily="34" charset="0"/>
              <a:buChar char="•"/>
            </a:pPr>
            <a:r>
              <a:rPr lang="en-US" dirty="0"/>
              <a:t>Fewer than half of measures of Care Coordination improved.</a:t>
            </a:r>
          </a:p>
          <a:p>
            <a:pPr marL="171450" lvl="0" indent="-171450">
              <a:buFont typeface="Arial" panose="020B0604020202020204" pitchFamily="34" charset="0"/>
              <a:buChar char="•"/>
            </a:pPr>
            <a:r>
              <a:rPr lang="en-US" dirty="0"/>
              <a:t>There are insufficient numbers of reliable measures of Care Affordability to summarize in this way</a:t>
            </a:r>
            <a:r>
              <a:rPr lang="en-US" dirty="0" smtClean="0"/>
              <a:t>.</a:t>
            </a: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pPr/>
              <a:t>7</a:t>
            </a:fld>
            <a:endParaRPr lang="en-US"/>
          </a:p>
        </p:txBody>
      </p:sp>
    </p:spTree>
    <p:extLst>
      <p:ext uri="{BB962C8B-B14F-4D97-AF65-F5344CB8AC3E}">
        <p14:creationId xmlns:p14="http://schemas.microsoft.com/office/powerpoint/2010/main" val="256404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533400" y="5310743"/>
            <a:ext cx="6096000" cy="3650694"/>
          </a:xfrm>
          <a:prstGeom prst="rect">
            <a:avLst/>
          </a:prstGeom>
        </p:spPr>
        <p:txBody>
          <a:bodyPr>
            <a:normAutofit/>
          </a:bodyPr>
          <a:lstStyle/>
          <a:p>
            <a:r>
              <a:rPr lang="en-US" b="1" dirty="0" smtClean="0"/>
              <a:t>Note: </a:t>
            </a:r>
            <a:r>
              <a:rPr lang="en-US" dirty="0"/>
              <a:t>Poor indicates family income less than the </a:t>
            </a:r>
            <a:r>
              <a:rPr lang="en-US" dirty="0" smtClean="0"/>
              <a:t>Federal </a:t>
            </a:r>
            <a:r>
              <a:rPr lang="en-US" dirty="0"/>
              <a:t>poverty level; High Income indicates family income four times the </a:t>
            </a:r>
            <a:r>
              <a:rPr lang="en-US" dirty="0" smtClean="0"/>
              <a:t>Federal </a:t>
            </a:r>
            <a:r>
              <a:rPr lang="en-US" dirty="0"/>
              <a:t>poverty level or greater</a:t>
            </a:r>
            <a:r>
              <a:rPr lang="en-US" dirty="0" smtClean="0"/>
              <a:t>.</a:t>
            </a:r>
            <a:r>
              <a:rPr lang="en-US" b="1" dirty="0" smtClean="0"/>
              <a:t> </a:t>
            </a:r>
            <a:r>
              <a:rPr lang="en-US" dirty="0" smtClean="0"/>
              <a:t>Numbers </a:t>
            </a:r>
            <a:r>
              <a:rPr lang="en-US" dirty="0"/>
              <a:t>of measures differ across groups because of sample size limitations</a:t>
            </a:r>
            <a:r>
              <a:rPr lang="en-US" dirty="0" smtClean="0"/>
              <a:t>. For most </a:t>
            </a:r>
            <a:r>
              <a:rPr lang="en-US" dirty="0"/>
              <a:t>measures, data from 2012 are shown. </a:t>
            </a:r>
            <a:r>
              <a:rPr lang="en-US" dirty="0" smtClean="0"/>
              <a:t>The </a:t>
            </a:r>
            <a:r>
              <a:rPr lang="en-US" dirty="0"/>
              <a:t>relative difference between a selected group and its reference group is used to assess disparities. </a:t>
            </a:r>
            <a:endParaRPr lang="en-US" dirty="0" smtClean="0"/>
          </a:p>
          <a:p>
            <a:pPr marL="342900" lvl="1" indent="-171450">
              <a:buFont typeface="Arial" panose="020B0604020202020204" pitchFamily="34" charset="0"/>
              <a:buChar char="•"/>
            </a:pPr>
            <a:r>
              <a:rPr lang="en-US" b="1" dirty="0" smtClean="0"/>
              <a:t>Better</a:t>
            </a:r>
            <a:r>
              <a:rPr lang="en-US" dirty="0" smtClean="0"/>
              <a:t> </a:t>
            </a:r>
            <a:r>
              <a:rPr lang="en-US" u="none" dirty="0"/>
              <a:t>= </a:t>
            </a:r>
            <a:r>
              <a:rPr lang="en-US" u="none" dirty="0" smtClean="0"/>
              <a:t>Selected group </a:t>
            </a:r>
            <a:r>
              <a:rPr lang="en-US" u="none" dirty="0"/>
              <a:t>received better quality of care than reference group. Differences are statistically </a:t>
            </a:r>
            <a:r>
              <a:rPr lang="en-US" u="none" dirty="0" smtClean="0"/>
              <a:t>significant, are </a:t>
            </a:r>
            <a:r>
              <a:rPr lang="en-US" u="none" dirty="0"/>
              <a:t>equal to or larger than 10%, and favor the selected group. </a:t>
            </a:r>
          </a:p>
          <a:p>
            <a:pPr marL="342900" lvl="1" indent="-171450">
              <a:buFont typeface="Arial" panose="020B0604020202020204" pitchFamily="34" charset="0"/>
              <a:buChar char="•"/>
            </a:pPr>
            <a:r>
              <a:rPr lang="en-US" b="1" u="none" dirty="0"/>
              <a:t>Same</a:t>
            </a:r>
            <a:r>
              <a:rPr lang="en-US" u="none" dirty="0"/>
              <a:t> = </a:t>
            </a:r>
            <a:r>
              <a:rPr lang="en-US" u="none" dirty="0" smtClean="0"/>
              <a:t>Selected group </a:t>
            </a:r>
            <a:r>
              <a:rPr lang="en-US" u="none" dirty="0"/>
              <a:t>and reference group received about the same quality of care</a:t>
            </a:r>
            <a:r>
              <a:rPr lang="en-US" u="none" dirty="0" smtClean="0"/>
              <a:t>. Differences </a:t>
            </a:r>
            <a:r>
              <a:rPr lang="en-US" u="none" dirty="0"/>
              <a:t>are not statistically significant or </a:t>
            </a:r>
            <a:r>
              <a:rPr lang="en-US" u="none" dirty="0" smtClean="0"/>
              <a:t>are smaller </a:t>
            </a:r>
            <a:r>
              <a:rPr lang="en-US" u="none" dirty="0"/>
              <a:t>than 10%. </a:t>
            </a:r>
          </a:p>
          <a:p>
            <a:pPr marL="342900" lvl="1" indent="-171450">
              <a:buFont typeface="Arial" panose="020B0604020202020204" pitchFamily="34" charset="0"/>
              <a:buChar char="•"/>
            </a:pPr>
            <a:r>
              <a:rPr lang="en-US" b="1" u="none" dirty="0"/>
              <a:t>Worse</a:t>
            </a:r>
            <a:r>
              <a:rPr lang="en-US" u="none" dirty="0"/>
              <a:t> = </a:t>
            </a:r>
            <a:r>
              <a:rPr lang="en-US" u="none" dirty="0" smtClean="0"/>
              <a:t>Selected group </a:t>
            </a:r>
            <a:r>
              <a:rPr lang="en-US" u="none" dirty="0"/>
              <a:t>received worse quality of care than reference group. Differences are statistically significant, </a:t>
            </a:r>
            <a:r>
              <a:rPr lang="en-US" u="none" dirty="0" smtClean="0"/>
              <a:t>are equal </a:t>
            </a:r>
            <a:r>
              <a:rPr lang="en-US" u="none" dirty="0"/>
              <a:t>to or larger than 10%, and favor the reference group. </a:t>
            </a:r>
            <a:endParaRPr lang="en-US" u="none" dirty="0" smtClean="0"/>
          </a:p>
          <a:p>
            <a:pPr marL="640594" lvl="1" indent="-174708">
              <a:buFont typeface="Arial" panose="020B0604020202020204" pitchFamily="34" charset="0"/>
              <a:buChar char="•"/>
            </a:pPr>
            <a:endParaRPr lang="en-US" sz="600" dirty="0"/>
          </a:p>
          <a:p>
            <a:pPr marL="183394" indent="-174708">
              <a:buFont typeface="Arial" panose="020B0604020202020204" pitchFamily="34" charset="0"/>
              <a:buChar char="•"/>
            </a:pPr>
            <a:r>
              <a:rPr lang="en-US" dirty="0" smtClean="0"/>
              <a:t>People </a:t>
            </a:r>
            <a:r>
              <a:rPr lang="en-US" dirty="0"/>
              <a:t>in poor households received worse care than people in high-income </a:t>
            </a:r>
            <a:r>
              <a:rPr lang="en-US" dirty="0" smtClean="0"/>
              <a:t>households for about 45% of patient safety measures.</a:t>
            </a:r>
            <a:endParaRPr lang="en-US" dirty="0"/>
          </a:p>
          <a:p>
            <a:pPr marL="183394" indent="-174708">
              <a:buFont typeface="Arial" panose="020B0604020202020204" pitchFamily="34" charset="0"/>
              <a:buChar char="•"/>
            </a:pPr>
            <a:r>
              <a:rPr lang="en-US" dirty="0"/>
              <a:t>Blacks </a:t>
            </a:r>
            <a:r>
              <a:rPr lang="en-US" b="0" dirty="0" smtClean="0"/>
              <a:t>received worse care than Whites for about 20% of patient safety measures, </a:t>
            </a:r>
            <a:r>
              <a:rPr lang="en-US" dirty="0" smtClean="0"/>
              <a:t>and Asians received </a:t>
            </a:r>
            <a:r>
              <a:rPr lang="en-US" dirty="0"/>
              <a:t>worse care than </a:t>
            </a:r>
            <a:r>
              <a:rPr lang="en-US" dirty="0" smtClean="0"/>
              <a:t>Whites for about 30% of patient safety measures.</a:t>
            </a: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3886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92150"/>
            <a:ext cx="6108700" cy="4581525"/>
          </a:xfrm>
        </p:spPr>
      </p:sp>
      <p:sp>
        <p:nvSpPr>
          <p:cNvPr id="3" name="Notes Placeholder 2"/>
          <p:cNvSpPr>
            <a:spLocks noGrp="1"/>
          </p:cNvSpPr>
          <p:nvPr>
            <p:ph type="body" idx="1"/>
          </p:nvPr>
        </p:nvSpPr>
        <p:spPr>
          <a:xfrm>
            <a:off x="701040" y="5310743"/>
            <a:ext cx="5608320" cy="32326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9</a:t>
            </a:fld>
            <a:endParaRPr lang="en-US"/>
          </a:p>
        </p:txBody>
      </p:sp>
    </p:spTree>
    <p:extLst>
      <p:ext uri="{BB962C8B-B14F-4D97-AF65-F5344CB8AC3E}">
        <p14:creationId xmlns:p14="http://schemas.microsoft.com/office/powerpoint/2010/main" val="253799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37834" y="633984"/>
            <a:ext cx="6948966" cy="909066"/>
          </a:xfrm>
        </p:spPr>
        <p:txBody>
          <a:bodyPr>
            <a:normAutofit/>
          </a:bodyPr>
          <a:lstStyle>
            <a:lvl1pPr>
              <a:defRPr sz="2200"/>
            </a:lvl1pPr>
          </a:lstStyle>
          <a:p>
            <a:r>
              <a:rPr lang="en-US" dirty="0" smtClean="0"/>
              <a:t>Click to edit Master title style</a:t>
            </a:r>
            <a:endParaRPr lang="en-US" dirty="0"/>
          </a:p>
        </p:txBody>
      </p:sp>
      <p:sp>
        <p:nvSpPr>
          <p:cNvPr id="4" name="Content Placeholder 3"/>
          <p:cNvSpPr>
            <a:spLocks noGrp="1"/>
          </p:cNvSpPr>
          <p:nvPr>
            <p:ph sz="quarter" idx="10" hasCustomPrompt="1"/>
          </p:nvPr>
        </p:nvSpPr>
        <p:spPr>
          <a:xfrm>
            <a:off x="609600" y="1977670"/>
            <a:ext cx="8077200" cy="419100"/>
          </a:xfrm>
          <a:solidFill>
            <a:srgbClr val="83D081"/>
          </a:solidFill>
          <a:ln>
            <a:noFill/>
          </a:ln>
        </p:spPr>
        <p:txBody>
          <a:bodyPr anchor="ctr" anchorCtr="0">
            <a:noAutofit/>
          </a:bodyPr>
          <a:lstStyle>
            <a:lvl1pPr marL="0" indent="0" algn="ctr">
              <a:buNone/>
              <a:defRPr sz="1600" b="1"/>
            </a:lvl1pPr>
            <a:lvl2pPr marL="457200" indent="0" algn="ctr">
              <a:buNone/>
              <a:defRPr sz="1600" b="1"/>
            </a:lvl2pPr>
            <a:lvl3pPr marL="914400" indent="0" algn="ctr">
              <a:buNone/>
              <a:defRPr sz="1600" b="1"/>
            </a:lvl3pPr>
            <a:lvl4pPr marL="1371600" indent="0" algn="ctr">
              <a:buNone/>
              <a:defRPr sz="1600" b="1"/>
            </a:lvl4pPr>
            <a:lvl5pPr marL="1828800" indent="0" algn="ctr">
              <a:buNone/>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609600" y="2396770"/>
            <a:ext cx="8077200" cy="947562"/>
          </a:xfrm>
          <a:solidFill>
            <a:schemeClr val="bg1">
              <a:lumMod val="95000"/>
            </a:schemeClr>
          </a:solidFill>
        </p:spPr>
        <p:txBody>
          <a:bodyPr>
            <a:normAutofit/>
          </a:bodyPr>
          <a:lstStyle>
            <a:lvl1pPr marL="282575" indent="-282575">
              <a:buFont typeface="+mj-lt"/>
              <a:buAutoNum type="arabicPeriod"/>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06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F8185-E246-41DC-9BB2-DD2B1001C3F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CF8185-E246-41DC-9BB2-DD2B1001C3F7}"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CF8185-E246-41DC-9BB2-DD2B1001C3F7}"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CF8185-E246-41DC-9BB2-DD2B1001C3F7}"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F8185-E246-41DC-9BB2-DD2B1001C3F7}"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F8185-E246-41DC-9BB2-DD2B1001C3F7}"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F8185-E246-41DC-9BB2-DD2B1001C3F7}"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8185-E246-41DC-9BB2-DD2B1001C3F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06" r:id="rId11"/>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F8185-E246-41DC-9BB2-DD2B1001C3F7}"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E68C9-6558-47A1-B95F-A03CE9A4F6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ahrq.gov/professionals/quality-patient-safety/pfp/interimhacrate2014.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hrq.gov/professionals/quality-patient-safety/hais/tools/cauti-hospitals/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hrq.gov/workingforquality/pias/mhhakcpia.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ahrq.gov/professionals/education/curriculum-tools/clabsitools/index.html#purpos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5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sciencedirect.com/science/article/pii/S0168851015000652" TargetMode="External"/><Relationship Id="rId3" Type="http://schemas.openxmlformats.org/officeDocument/2006/relationships/hyperlink" Target="http://www.ahrq.gov/sites/default/files/wysiwyg/research/findings/evidence-based-reports/services/quality/ptsafetyII-full.pdf" TargetMode="External"/><Relationship Id="rId7" Type="http://schemas.openxmlformats.org/officeDocument/2006/relationships/hyperlink" Target="http://www.ncbi.nlm.nih.gov/pmc/articles/PMC3790522/"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cdc.gov/longtermcare/" TargetMode="External"/><Relationship Id="rId11" Type="http://schemas.openxmlformats.org/officeDocument/2006/relationships/hyperlink" Target="http://www.nahc.org/assets/1/7/10hc_stats.pdf" TargetMode="External"/><Relationship Id="rId5" Type="http://schemas.openxmlformats.org/officeDocument/2006/relationships/hyperlink" Target="http://www.cdc.gov/HAI/surveillance/index.html" TargetMode="External"/><Relationship Id="rId10" Type="http://schemas.openxmlformats.org/officeDocument/2006/relationships/hyperlink" Target="http://www.nap.edu/catalog/11623/preventing-medication-errors-quality-chasm-series" TargetMode="External"/><Relationship Id="rId4" Type="http://schemas.openxmlformats.org/officeDocument/2006/relationships/hyperlink" Target="http://www.ncbi.nlm.nih.gov/pubmed/19734778" TargetMode="External"/><Relationship Id="rId9" Type="http://schemas.openxmlformats.org/officeDocument/2006/relationships/hyperlink" Target="http://www.ncbi.nlm.nih.gov/pmc/articles/PMC328571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nhqrnet.ahrq.gov/inhqrdr/data/que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NATIONAL HEALTHCARE QUALITY AND DISPARITIES REPORT </a:t>
            </a:r>
            <a:endParaRPr lang="en-US" dirty="0"/>
          </a:p>
        </p:txBody>
      </p:sp>
      <p:sp>
        <p:nvSpPr>
          <p:cNvPr id="3" name="Subtitle 2"/>
          <p:cNvSpPr>
            <a:spLocks noGrp="1"/>
          </p:cNvSpPr>
          <p:nvPr>
            <p:ph type="subTitle" idx="1"/>
          </p:nvPr>
        </p:nvSpPr>
        <p:spPr/>
        <p:txBody>
          <a:bodyPr>
            <a:normAutofit fontScale="85000" lnSpcReduction="20000"/>
          </a:bodyPr>
          <a:lstStyle/>
          <a:p>
            <a:r>
              <a:rPr lang="en-US" dirty="0" err="1" smtClean="0"/>
              <a:t>Chartbook</a:t>
            </a:r>
            <a:r>
              <a:rPr lang="en-US" dirty="0" smtClean="0"/>
              <a:t> on Patient Safety</a:t>
            </a:r>
          </a:p>
          <a:p>
            <a:r>
              <a:rPr lang="en-US" dirty="0" smtClean="0"/>
              <a:t>March 2016</a:t>
            </a:r>
          </a:p>
          <a:p>
            <a:endParaRPr lang="en-US" dirty="0"/>
          </a:p>
        </p:txBody>
      </p:sp>
      <p:sp>
        <p:nvSpPr>
          <p:cNvPr id="4" name="TextBox 3"/>
          <p:cNvSpPr txBox="1"/>
          <p:nvPr/>
        </p:nvSpPr>
        <p:spPr>
          <a:xfrm>
            <a:off x="609600" y="5867400"/>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Patient Safety Measures That Developed New Disparities</a:t>
            </a:r>
            <a:endParaRPr lang="en-US" sz="2800"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Asian vs. White </a:t>
            </a:r>
            <a:r>
              <a:rPr lang="en-US" dirty="0"/>
              <a:t>Gap: </a:t>
            </a:r>
          </a:p>
          <a:p>
            <a:pPr lvl="1"/>
            <a:r>
              <a:rPr lang="en-US" dirty="0"/>
              <a:t>Accidental puncture or laceration during procedure per 1,000 medical and surgical admissions, age 18 and over</a:t>
            </a:r>
          </a:p>
          <a:p>
            <a:pPr lvl="1"/>
            <a:r>
              <a:rPr lang="en-US" dirty="0"/>
              <a:t>Home health care patients who get better at taking their medication correctly</a:t>
            </a:r>
          </a:p>
          <a:p>
            <a:pPr lvl="1"/>
            <a:r>
              <a:rPr lang="en-US" dirty="0"/>
              <a:t>Obstetric trauma per 1,000 instrument-assisted vaginal deliveries</a:t>
            </a:r>
          </a:p>
          <a:p>
            <a:r>
              <a:rPr lang="en-US" dirty="0" smtClean="0"/>
              <a:t>Hispanic vs. Non-Hispanic White Gap</a:t>
            </a:r>
            <a:r>
              <a:rPr lang="en-US" dirty="0"/>
              <a:t>: </a:t>
            </a:r>
            <a:endParaRPr lang="en-US" dirty="0" smtClean="0"/>
          </a:p>
          <a:p>
            <a:pPr lvl="1"/>
            <a:r>
              <a:rPr lang="en-US" dirty="0"/>
              <a:t>Postoperative physiologic and metabolic derangements per 1,000 elective-surgery </a:t>
            </a:r>
            <a:r>
              <a:rPr lang="en-US" dirty="0" smtClean="0"/>
              <a:t>admissions</a:t>
            </a:r>
            <a:endParaRPr lang="en-US" dirty="0"/>
          </a:p>
        </p:txBody>
      </p:sp>
    </p:spTree>
    <p:extLst>
      <p:ext uri="{BB962C8B-B14F-4D97-AF65-F5344CB8AC3E}">
        <p14:creationId xmlns:p14="http://schemas.microsoft.com/office/powerpoint/2010/main" val="54255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Measures of Patient Safety</a:t>
            </a:r>
            <a:endParaRPr lang="en-US" dirty="0"/>
          </a:p>
        </p:txBody>
      </p:sp>
      <p:sp>
        <p:nvSpPr>
          <p:cNvPr id="5" name="Content Placeholder 4"/>
          <p:cNvSpPr>
            <a:spLocks noGrp="1"/>
          </p:cNvSpPr>
          <p:nvPr>
            <p:ph idx="1"/>
          </p:nvPr>
        </p:nvSpPr>
        <p:spPr>
          <a:xfrm>
            <a:off x="457200" y="1600200"/>
            <a:ext cx="8229600" cy="4800600"/>
          </a:xfrm>
        </p:spPr>
        <p:txBody>
          <a:bodyPr>
            <a:normAutofit fontScale="92500" lnSpcReduction="10000"/>
          </a:bodyPr>
          <a:lstStyle/>
          <a:p>
            <a:r>
              <a:rPr lang="en-US" dirty="0" smtClean="0"/>
              <a:t>Summary of information on patient safety from the National Healthcare Quality and Disparities Report</a:t>
            </a:r>
          </a:p>
          <a:p>
            <a:r>
              <a:rPr lang="en-US" dirty="0" smtClean="0"/>
              <a:t>Individual measures of patient safety, overall and by age, sex, race, ethnicity, income, education, insurance, birth weight, health status, and presence of various health conditions</a:t>
            </a:r>
          </a:p>
          <a:p>
            <a:r>
              <a:rPr lang="en-US" dirty="0" smtClean="0"/>
              <a:t>Measures of patient safety by setting: </a:t>
            </a:r>
          </a:p>
          <a:p>
            <a:pPr lvl="1"/>
            <a:r>
              <a:rPr lang="en-US" dirty="0" smtClean="0"/>
              <a:t>Hospitals</a:t>
            </a:r>
          </a:p>
          <a:p>
            <a:pPr lvl="1"/>
            <a:r>
              <a:rPr lang="en-US" dirty="0" smtClean="0"/>
              <a:t>Nursing homes</a:t>
            </a:r>
          </a:p>
          <a:p>
            <a:pPr lvl="1"/>
            <a:r>
              <a:rPr lang="en-US" dirty="0" smtClean="0"/>
              <a:t>Home health</a:t>
            </a:r>
          </a:p>
          <a:p>
            <a:pPr lvl="1"/>
            <a:r>
              <a:rPr lang="en-US" dirty="0" smtClean="0"/>
              <a:t>Ambulatory care</a:t>
            </a:r>
          </a:p>
          <a:p>
            <a:pPr lvl="1"/>
            <a:r>
              <a:rPr lang="en-US" dirty="0" smtClean="0"/>
              <a:t>All settings: Infrastructure</a:t>
            </a:r>
          </a:p>
        </p:txBody>
      </p:sp>
    </p:spTree>
    <p:extLst>
      <p:ext uri="{BB962C8B-B14F-4D97-AF65-F5344CB8AC3E}">
        <p14:creationId xmlns:p14="http://schemas.microsoft.com/office/powerpoint/2010/main" val="328268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Safety in the Hospital Setting</a:t>
            </a:r>
            <a:endParaRPr lang="en-US" dirty="0"/>
          </a:p>
        </p:txBody>
      </p:sp>
      <p:sp>
        <p:nvSpPr>
          <p:cNvPr id="3" name="Content Placeholder 2"/>
          <p:cNvSpPr>
            <a:spLocks noGrp="1"/>
          </p:cNvSpPr>
          <p:nvPr>
            <p:ph idx="1"/>
          </p:nvPr>
        </p:nvSpPr>
        <p:spPr/>
        <p:txBody>
          <a:bodyPr>
            <a:normAutofit lnSpcReduction="10000"/>
          </a:bodyPr>
          <a:lstStyle/>
          <a:p>
            <a:r>
              <a:rPr lang="en-US" dirty="0" smtClean="0"/>
              <a:t>Hospitals are a common setting for patient safety events:</a:t>
            </a:r>
          </a:p>
          <a:p>
            <a:pPr lvl="1"/>
            <a:r>
              <a:rPr lang="en-US" dirty="0" smtClean="0"/>
              <a:t>Many patients admitted to the hospital are in a clinically compromised state.</a:t>
            </a:r>
          </a:p>
          <a:p>
            <a:pPr lvl="1"/>
            <a:r>
              <a:rPr lang="en-US" dirty="0" smtClean="0"/>
              <a:t>Care often includes the use of invasive devices and procedures, increasing patients’ risk for infection and harm.</a:t>
            </a:r>
          </a:p>
          <a:p>
            <a:r>
              <a:rPr lang="en-US" dirty="0" smtClean="0"/>
              <a:t>Measures include:</a:t>
            </a:r>
          </a:p>
          <a:p>
            <a:pPr lvl="1"/>
            <a:r>
              <a:rPr lang="en-US" dirty="0" smtClean="0"/>
              <a:t>Overall hospital-acquired conditions (HACs).</a:t>
            </a:r>
          </a:p>
          <a:p>
            <a:pPr lvl="1"/>
            <a:r>
              <a:rPr lang="en-US" dirty="0" smtClean="0"/>
              <a:t>Healthcare-associated infections (HAIs).</a:t>
            </a:r>
          </a:p>
          <a:p>
            <a:pPr lvl="1"/>
            <a:r>
              <a:rPr lang="en-US" smtClean="0"/>
              <a:t>Procedure-related events.</a:t>
            </a:r>
            <a:endParaRPr lang="en-US" dirty="0" smtClean="0"/>
          </a:p>
          <a:p>
            <a:pPr lvl="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extLst>
              <p:ext uri="{D42A27DB-BD31-4B8C-83A1-F6EECF244321}">
                <p14:modId xmlns:p14="http://schemas.microsoft.com/office/powerpoint/2010/main" val="1854441009"/>
              </p:ext>
            </p:extLst>
          </p:nvPr>
        </p:nvGraphicFramePr>
        <p:xfrm>
          <a:off x="457200" y="1371600"/>
          <a:ext cx="8229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4846320"/>
            <a:ext cx="8412480" cy="2246769"/>
          </a:xfrm>
          <a:prstGeom prst="rect">
            <a:avLst/>
          </a:prstGeom>
          <a:noFill/>
        </p:spPr>
        <p:txBody>
          <a:bodyPr>
            <a:spAutoFit/>
          </a:bodyPr>
          <a:lstStyle/>
          <a:p>
            <a:pPr>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(AHRQ), Medicare Patient Safety Monitoring System, </a:t>
            </a:r>
            <a:r>
              <a:rPr lang="en-US" sz="1000" dirty="0" smtClean="0">
                <a:cs typeface="Arial" panose="020B0604020202020204" pitchFamily="34" charset="0"/>
              </a:rPr>
              <a:t>2010-2014</a:t>
            </a:r>
            <a:r>
              <a:rPr lang="en-US" sz="1000" dirty="0">
                <a:cs typeface="Arial" panose="020B0604020202020204" pitchFamily="34" charset="0"/>
              </a:rPr>
              <a:t>; Healthcare Cost and Utilization Project, </a:t>
            </a:r>
            <a:r>
              <a:rPr lang="en-US" sz="1000" dirty="0" smtClean="0">
                <a:cs typeface="Arial" panose="020B0604020202020204" pitchFamily="34" charset="0"/>
              </a:rPr>
              <a:t>Nationwide </a:t>
            </a:r>
            <a:r>
              <a:rPr lang="en-US" sz="1000" dirty="0">
                <a:cs typeface="Arial" panose="020B0604020202020204" pitchFamily="34" charset="0"/>
              </a:rPr>
              <a:t>Inpatient </a:t>
            </a:r>
            <a:r>
              <a:rPr lang="en-US" sz="1000" dirty="0" smtClean="0">
                <a:cs typeface="Arial" panose="020B0604020202020204" pitchFamily="34" charset="0"/>
              </a:rPr>
              <a:t>Sample, 2010-2013; Centers </a:t>
            </a:r>
            <a:r>
              <a:rPr lang="en-US" sz="1000" dirty="0">
                <a:cs typeface="Arial" panose="020B0604020202020204" pitchFamily="34" charset="0"/>
              </a:rPr>
              <a:t>for Disease Control and Prevention, National Healthcare Safety Network, </a:t>
            </a:r>
            <a:r>
              <a:rPr lang="en-US" sz="1000" dirty="0" smtClean="0">
                <a:cs typeface="Arial" panose="020B0604020202020204" pitchFamily="34" charset="0"/>
              </a:rPr>
              <a:t>2010-2013.</a:t>
            </a:r>
          </a:p>
          <a:p>
            <a:pPr>
              <a:defRPr/>
            </a:pPr>
            <a:r>
              <a:rPr lang="en-US" sz="1000" b="1" dirty="0" smtClean="0">
                <a:cs typeface="Arial" panose="020B0604020202020204" pitchFamily="34" charset="0"/>
              </a:rPr>
              <a:t>Denominator: </a:t>
            </a:r>
            <a:r>
              <a:rPr lang="en-US" sz="1000" dirty="0" smtClean="0"/>
              <a:t>Adult hospital discharges, age 18 and over.</a:t>
            </a:r>
            <a:endParaRPr lang="en-US" sz="1000" dirty="0">
              <a:cs typeface="Arial" panose="020B0604020202020204" pitchFamily="34" charset="0"/>
            </a:endParaRPr>
          </a:p>
          <a:p>
            <a:pPr>
              <a:defRPr/>
            </a:pPr>
            <a:r>
              <a:rPr lang="en-US" sz="1000" b="1" dirty="0" smtClean="0">
                <a:cs typeface="Arial" panose="020B0604020202020204" pitchFamily="34" charset="0"/>
              </a:rPr>
              <a:t>Note: </a:t>
            </a:r>
            <a:r>
              <a:rPr lang="en-US" sz="1000" dirty="0" smtClean="0">
                <a:cs typeface="Arial" panose="020B0604020202020204" pitchFamily="34" charset="0"/>
              </a:rPr>
              <a:t>Lower Frequency HACs (&lt;3/1,000 discharges) include central line-associated bloodstream infections, venous thromboembolisms, surgical site infections, obstetric adverse events, and ventilator-associated pneumonia. All </a:t>
            </a:r>
            <a:r>
              <a:rPr lang="en-US" sz="1000" dirty="0">
                <a:cs typeface="Arial" panose="020B0604020202020204" pitchFamily="34" charset="0"/>
              </a:rPr>
              <a:t>Other Hospital-Acquired Conditions </a:t>
            </a:r>
            <a:r>
              <a:rPr lang="en-US" sz="1000" dirty="0" smtClean="0">
                <a:cs typeface="Arial" panose="020B0604020202020204" pitchFamily="34" charset="0"/>
              </a:rPr>
              <a:t>includes: </a:t>
            </a:r>
            <a:r>
              <a:rPr lang="en-US" sz="1000" dirty="0">
                <a:cs typeface="Arial" panose="020B0604020202020204" pitchFamily="34" charset="0"/>
              </a:rPr>
              <a:t>inadvertent femoral artery puncture for catheter angiographic procedures, adverse event associated with hip joint replacement, adverse event associated with knee joint replacement, contrast nephropathy associated with catheter angiography, </a:t>
            </a:r>
            <a:r>
              <a:rPr lang="en-US" sz="1000" dirty="0" smtClean="0">
                <a:cs typeface="Arial" panose="020B0604020202020204" pitchFamily="34" charset="0"/>
              </a:rPr>
              <a:t>methicillin-resistant </a:t>
            </a:r>
            <a:r>
              <a:rPr lang="en-US" sz="1000" i="1" dirty="0">
                <a:cs typeface="Arial" panose="020B0604020202020204" pitchFamily="34" charset="0"/>
              </a:rPr>
              <a:t>Staphylococcus aureus </a:t>
            </a:r>
            <a:r>
              <a:rPr lang="en-US" sz="1000" dirty="0">
                <a:cs typeface="Arial" panose="020B0604020202020204" pitchFamily="34" charset="0"/>
              </a:rPr>
              <a:t>(MRSA), </a:t>
            </a:r>
            <a:r>
              <a:rPr lang="en-US" sz="1000" dirty="0" err="1" smtClean="0">
                <a:cs typeface="Arial" panose="020B0604020202020204" pitchFamily="34" charset="0"/>
              </a:rPr>
              <a:t>vancomycin</a:t>
            </a:r>
            <a:r>
              <a:rPr lang="en-US" sz="1000" dirty="0" smtClean="0">
                <a:cs typeface="Arial" panose="020B0604020202020204" pitchFamily="34" charset="0"/>
              </a:rPr>
              <a:t>-resistant </a:t>
            </a:r>
            <a:r>
              <a:rPr lang="en-US" sz="1000" i="1" dirty="0">
                <a:cs typeface="Arial" panose="020B0604020202020204" pitchFamily="34" charset="0"/>
              </a:rPr>
              <a:t>Enterococcus </a:t>
            </a:r>
            <a:r>
              <a:rPr lang="en-US" sz="1000" dirty="0">
                <a:cs typeface="Arial" panose="020B0604020202020204" pitchFamily="34" charset="0"/>
              </a:rPr>
              <a:t>(VRE), </a:t>
            </a:r>
            <a:r>
              <a:rPr lang="en-US" sz="1000" i="1" dirty="0" smtClean="0">
                <a:cs typeface="Arial" panose="020B0604020202020204" pitchFamily="34" charset="0"/>
              </a:rPr>
              <a:t>C</a:t>
            </a:r>
            <a:r>
              <a:rPr lang="en-US" sz="1000" i="1" dirty="0">
                <a:cs typeface="Arial" panose="020B0604020202020204" pitchFamily="34" charset="0"/>
              </a:rPr>
              <a:t>. difficile</a:t>
            </a:r>
            <a:r>
              <a:rPr lang="en-US" sz="1000" dirty="0">
                <a:cs typeface="Arial" panose="020B0604020202020204" pitchFamily="34" charset="0"/>
              </a:rPr>
              <a:t>, mechanical complications associated with central venous catheters, postoperative cardiac events for cardiac and </a:t>
            </a:r>
            <a:r>
              <a:rPr lang="en-US" sz="1000" dirty="0" err="1">
                <a:cs typeface="Arial" panose="020B0604020202020204" pitchFamily="34" charset="0"/>
              </a:rPr>
              <a:t>noncardiac</a:t>
            </a:r>
            <a:r>
              <a:rPr lang="en-US" sz="1000" dirty="0">
                <a:cs typeface="Arial" panose="020B0604020202020204" pitchFamily="34" charset="0"/>
              </a:rPr>
              <a:t> surgeries, postoperative pneumonia, iatrogenic </a:t>
            </a:r>
            <a:r>
              <a:rPr lang="en-US" sz="1000" dirty="0" smtClean="0">
                <a:cs typeface="Arial" panose="020B0604020202020204" pitchFamily="34" charset="0"/>
              </a:rPr>
              <a:t>pneumothorax, </a:t>
            </a:r>
            <a:r>
              <a:rPr lang="en-US" sz="1000" dirty="0">
                <a:cs typeface="Arial" panose="020B0604020202020204" pitchFamily="34" charset="0"/>
              </a:rPr>
              <a:t>postoperative hemorrhage or </a:t>
            </a:r>
            <a:r>
              <a:rPr lang="en-US" sz="1000" dirty="0" smtClean="0">
                <a:cs typeface="Arial" panose="020B0604020202020204" pitchFamily="34" charset="0"/>
              </a:rPr>
              <a:t>hematoma, </a:t>
            </a:r>
            <a:r>
              <a:rPr lang="en-US" sz="1000" dirty="0">
                <a:cs typeface="Arial" panose="020B0604020202020204" pitchFamily="34" charset="0"/>
              </a:rPr>
              <a:t>postoperative respiratory </a:t>
            </a:r>
            <a:r>
              <a:rPr lang="en-US" sz="1000" dirty="0" smtClean="0">
                <a:cs typeface="Arial" panose="020B0604020202020204" pitchFamily="34" charset="0"/>
              </a:rPr>
              <a:t>failure, </a:t>
            </a:r>
            <a:r>
              <a:rPr lang="en-US" sz="1000" dirty="0">
                <a:cs typeface="Arial" panose="020B0604020202020204" pitchFamily="34" charset="0"/>
              </a:rPr>
              <a:t>and accidental puncture or </a:t>
            </a:r>
            <a:r>
              <a:rPr lang="en-US" sz="1000" dirty="0" smtClean="0">
                <a:cs typeface="Arial" panose="020B0604020202020204" pitchFamily="34" charset="0"/>
              </a:rPr>
              <a:t>laceration. For more information on methods, see </a:t>
            </a:r>
            <a:r>
              <a:rPr lang="en-US" sz="1000" dirty="0">
                <a:cs typeface="Arial" panose="020B0604020202020204" pitchFamily="34" charset="0"/>
                <a:hlinkClick r:id="rId4"/>
              </a:rPr>
              <a:t>http://www.ahrq.gov/professionals/quality-patient-safety/pfp/interimhacrate2014.html</a:t>
            </a:r>
            <a:r>
              <a:rPr lang="en-US" sz="1000" dirty="0" smtClean="0">
                <a:cs typeface="Arial" panose="020B0604020202020204" pitchFamily="34" charset="0"/>
              </a:rPr>
              <a:t>. </a:t>
            </a:r>
            <a:endParaRPr lang="en-US" sz="1000" dirty="0">
              <a:cs typeface="Arial" panose="020B0604020202020204" pitchFamily="34" charset="0"/>
            </a:endParaRPr>
          </a:p>
          <a:p>
            <a:pPr>
              <a:defRPr/>
            </a:pPr>
            <a:endParaRPr lang="en-US" sz="1000" dirty="0">
              <a:cs typeface="Arial" panose="020B0604020202020204" pitchFamily="34" charset="0"/>
            </a:endParaRPr>
          </a:p>
          <a:p>
            <a:pPr>
              <a:defRPr/>
            </a:pPr>
            <a:endParaRPr lang="en-US" sz="1000" dirty="0">
              <a:cs typeface="Arial" panose="020B0604020202020204" pitchFamily="34" charset="0"/>
            </a:endParaRPr>
          </a:p>
        </p:txBody>
      </p:sp>
      <p:sp>
        <p:nvSpPr>
          <p:cNvPr id="11" name="Title 1"/>
          <p:cNvSpPr>
            <a:spLocks noGrp="1"/>
          </p:cNvSpPr>
          <p:nvPr>
            <p:ph type="title"/>
          </p:nvPr>
        </p:nvSpPr>
        <p:spPr>
          <a:xfrm>
            <a:off x="1600200" y="274638"/>
            <a:ext cx="6858000" cy="868362"/>
          </a:xfrm>
        </p:spPr>
        <p:txBody>
          <a:bodyPr>
            <a:noAutofit/>
          </a:bodyPr>
          <a:lstStyle/>
          <a:p>
            <a:r>
              <a:rPr lang="en-US" sz="2000" dirty="0" smtClean="0"/>
              <a:t>Distribution of hospital-acquired conditions, based on national rates per 1,000 adult hospital discharges, 2010-2014</a:t>
            </a:r>
            <a:endParaRPr lang="en-US" sz="2000" dirty="0"/>
          </a:p>
        </p:txBody>
      </p:sp>
    </p:spTree>
    <p:extLst>
      <p:ext uri="{BB962C8B-B14F-4D97-AF65-F5344CB8AC3E}">
        <p14:creationId xmlns:p14="http://schemas.microsoft.com/office/powerpoint/2010/main" val="1742672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Healthcare-Associated Infections </a:t>
            </a:r>
            <a:endParaRPr lang="en-US" dirty="0"/>
          </a:p>
        </p:txBody>
      </p:sp>
      <p:sp>
        <p:nvSpPr>
          <p:cNvPr id="3" name="Content Placeholder 2"/>
          <p:cNvSpPr>
            <a:spLocks noGrp="1"/>
          </p:cNvSpPr>
          <p:nvPr>
            <p:ph idx="1"/>
          </p:nvPr>
        </p:nvSpPr>
        <p:spPr/>
        <p:txBody>
          <a:bodyPr>
            <a:normAutofit fontScale="92500"/>
          </a:bodyPr>
          <a:lstStyle/>
          <a:p>
            <a:r>
              <a:rPr lang="en-US" smtClean="0"/>
              <a:t>Infections acquired during a hospital stay are among the most common complications of hospital care. </a:t>
            </a:r>
          </a:p>
          <a:p>
            <a:r>
              <a:rPr lang="en-US" smtClean="0"/>
              <a:t>On any given day, about 1 in 25 hospital patients has at least one healthcare-associated infection (HAI) (CDC, 2016).</a:t>
            </a:r>
          </a:p>
          <a:p>
            <a:r>
              <a:rPr lang="en-US" smtClean="0"/>
              <a:t>HAIs often increase the patient’s length of stay in the hospital, risk of mortality, and hospital costs. </a:t>
            </a:r>
          </a:p>
          <a:p>
            <a:r>
              <a:rPr lang="en-US" smtClean="0"/>
              <a:t>New infections in critically ill infants, children, and other patients generally reduce their chances for recovery.</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Measures of Patient Safety in the Hospital Setting: HAIs</a:t>
            </a:r>
            <a:endParaRPr lang="en-US" dirty="0"/>
          </a:p>
        </p:txBody>
      </p:sp>
      <p:sp>
        <p:nvSpPr>
          <p:cNvPr id="3" name="Content Placeholder 2"/>
          <p:cNvSpPr>
            <a:spLocks noGrp="1"/>
          </p:cNvSpPr>
          <p:nvPr>
            <p:ph idx="1"/>
          </p:nvPr>
        </p:nvSpPr>
        <p:spPr/>
        <p:txBody>
          <a:bodyPr>
            <a:normAutofit fontScale="92500"/>
          </a:bodyPr>
          <a:lstStyle/>
          <a:p>
            <a:r>
              <a:rPr lang="en-US" dirty="0" smtClean="0"/>
              <a:t>Postoperative sepsis per 1,000 adult discharges with an elective operating room procedure</a:t>
            </a:r>
          </a:p>
          <a:p>
            <a:pPr lvl="0"/>
            <a:r>
              <a:rPr lang="en-US" dirty="0" smtClean="0"/>
              <a:t>Standardized infection ratios (SIRs) for central line-associated bloodstream infections, surgical site infections, and catheter-associated urinary tract infections (CAUTIs)</a:t>
            </a:r>
          </a:p>
          <a:p>
            <a:pPr lvl="0"/>
            <a:r>
              <a:rPr lang="en-US" dirty="0" smtClean="0"/>
              <a:t>Change in SIRs for CAUTIs</a:t>
            </a:r>
          </a:p>
          <a:p>
            <a:pPr lvl="0"/>
            <a:r>
              <a:rPr lang="en-US" dirty="0" smtClean="0"/>
              <a:t>Bloodstream </a:t>
            </a:r>
            <a:r>
              <a:rPr lang="en-US" dirty="0"/>
              <a:t>infections per 1,000 central-line days </a:t>
            </a:r>
            <a:endParaRPr lang="en-US" dirty="0" smtClean="0"/>
          </a:p>
          <a:p>
            <a:pPr lvl="1"/>
            <a:r>
              <a:rPr lang="en-US" dirty="0"/>
              <a:t>I</a:t>
            </a:r>
            <a:r>
              <a:rPr lang="en-US" dirty="0" smtClean="0"/>
              <a:t>n </a:t>
            </a:r>
            <a:r>
              <a:rPr lang="en-US" dirty="0"/>
              <a:t>neonatal intensive care </a:t>
            </a:r>
            <a:r>
              <a:rPr lang="en-US" dirty="0" smtClean="0"/>
              <a:t>units (NICUs)</a:t>
            </a:r>
            <a:endParaRPr lang="en-US" dirty="0"/>
          </a:p>
          <a:p>
            <a:pPr lvl="1"/>
            <a:r>
              <a:rPr lang="en-US" dirty="0"/>
              <a:t>I</a:t>
            </a:r>
            <a:r>
              <a:rPr lang="en-US" dirty="0" smtClean="0"/>
              <a:t>n </a:t>
            </a:r>
            <a:r>
              <a:rPr lang="en-US" dirty="0"/>
              <a:t>adult intensive care </a:t>
            </a:r>
            <a:r>
              <a:rPr lang="en-US" dirty="0" smtClean="0"/>
              <a:t>units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Postoperative sepsis per 1,000 adult discharges with an elective operating room procedure, by sex and insurance status, 2008-2013</a:t>
            </a:r>
            <a:endParaRPr lang="en-US" sz="2000" dirty="0"/>
          </a:p>
        </p:txBody>
      </p:sp>
      <p:sp>
        <p:nvSpPr>
          <p:cNvPr id="5" name="TextBox 4"/>
          <p:cNvSpPr txBox="1"/>
          <p:nvPr/>
        </p:nvSpPr>
        <p:spPr>
          <a:xfrm>
            <a:off x="457200" y="5394960"/>
            <a:ext cx="8229600" cy="1188720"/>
          </a:xfrm>
          <a:prstGeom prst="rect">
            <a:avLst/>
          </a:prstGeom>
          <a:noFill/>
        </p:spPr>
        <p:txBody>
          <a:bodyPr wrap="square" rtlCol="0">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(AHRQ), </a:t>
            </a:r>
            <a:r>
              <a:rPr lang="en-US" sz="1000" dirty="0" smtClean="0">
                <a:cs typeface="Arial" panose="020B0604020202020204" pitchFamily="34" charset="0"/>
              </a:rPr>
              <a:t>Healthcare </a:t>
            </a:r>
            <a:r>
              <a:rPr lang="en-US" sz="1000" dirty="0">
                <a:cs typeface="Arial" panose="020B0604020202020204" pitchFamily="34" charset="0"/>
              </a:rPr>
              <a:t>Cost and Utilization </a:t>
            </a:r>
            <a:r>
              <a:rPr lang="en-US" sz="1000" dirty="0" smtClean="0">
                <a:cs typeface="Arial" panose="020B0604020202020204" pitchFamily="34" charset="0"/>
              </a:rPr>
              <a:t>Project, Nationwide </a:t>
            </a:r>
            <a:r>
              <a:rPr lang="en-US" sz="1000" dirty="0">
                <a:cs typeface="Arial" panose="020B0604020202020204" pitchFamily="34" charset="0"/>
              </a:rPr>
              <a:t>Inpatient </a:t>
            </a:r>
            <a:r>
              <a:rPr lang="en-US" sz="1000" dirty="0" smtClean="0">
                <a:cs typeface="Arial" panose="020B0604020202020204" pitchFamily="34" charset="0"/>
              </a:rPr>
              <a:t>Sample, 2008-</a:t>
            </a:r>
            <a:r>
              <a:rPr lang="en-US" sz="1000" dirty="0" smtClean="0"/>
              <a:t>2013</a:t>
            </a:r>
            <a:r>
              <a:rPr lang="en-US" sz="1000" dirty="0"/>
              <a:t>,</a:t>
            </a:r>
            <a:r>
              <a:rPr lang="en-US" sz="1000" dirty="0">
                <a:cs typeface="Arial" panose="020B0604020202020204" pitchFamily="34" charset="0"/>
              </a:rPr>
              <a:t> and AHRQ Quality Indicators, version 4.4.</a:t>
            </a:r>
          </a:p>
          <a:p>
            <a:r>
              <a:rPr lang="en-US" sz="1000" b="1" dirty="0" smtClean="0">
                <a:cs typeface="Arial" panose="020B0604020202020204" pitchFamily="34" charset="0"/>
              </a:rPr>
              <a:t>Denominator: </a:t>
            </a:r>
            <a:r>
              <a:rPr lang="en-US" sz="1000" dirty="0" smtClean="0">
                <a:cs typeface="Arial" panose="020B0604020202020204" pitchFamily="34" charset="0"/>
              </a:rPr>
              <a:t>All elective hospital surgical discharges for patients age 18 years and over with length of stay of 4 or more days, excluding patients admitted for infection, those with cancer or immunocompromised states, those with obstetric conditions, and admissions specifically for sepsis.</a:t>
            </a:r>
          </a:p>
          <a:p>
            <a:r>
              <a:rPr lang="en-US" sz="1000" b="1" dirty="0" smtClean="0">
                <a:cs typeface="Arial" panose="020B0604020202020204" pitchFamily="34" charset="0"/>
              </a:rPr>
              <a:t>Note:</a:t>
            </a:r>
            <a:r>
              <a:rPr lang="en-US" sz="1000" dirty="0" smtClean="0">
                <a:cs typeface="Arial" panose="020B0604020202020204" pitchFamily="34" charset="0"/>
              </a:rPr>
              <a:t> </a:t>
            </a:r>
            <a:r>
              <a:rPr lang="en-US" sz="1000" dirty="0">
                <a:cs typeface="Arial" panose="020B0604020202020204" pitchFamily="34" charset="0"/>
              </a:rPr>
              <a:t>For this measure, lower rates are better. Acute </a:t>
            </a:r>
            <a:r>
              <a:rPr lang="en-US" sz="1000" dirty="0" smtClean="0">
                <a:cs typeface="Arial" panose="020B0604020202020204" pitchFamily="34" charset="0"/>
              </a:rPr>
              <a:t>care hospitalizations only. Rates are adjusted by age, sex, age-sex interactions, comorbidities, major diagnostic category, diagnosis-related group, and transfers into the hospital.</a:t>
            </a:r>
          </a:p>
          <a:p>
            <a:endParaRPr lang="en-US" sz="1000" dirty="0" smtClean="0">
              <a:cs typeface="Arial" panose="020B0604020202020204" pitchFamily="34" charset="0"/>
            </a:endParaRPr>
          </a:p>
          <a:p>
            <a:endParaRPr lang="en-US" dirty="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447032390"/>
              </p:ext>
            </p:extLst>
          </p:nvPr>
        </p:nvGraphicFramePr>
        <p:xfrm>
          <a:off x="457200" y="1463040"/>
          <a:ext cx="4114800"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750911345"/>
              </p:ext>
            </p:extLst>
          </p:nvPr>
        </p:nvGraphicFramePr>
        <p:xfrm>
          <a:off x="4572000" y="1554480"/>
          <a:ext cx="4114800" cy="38404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dirty="0" smtClean="0"/>
              <a:t>Standardized infection ratios for central line-associated bloodstream infections and surgical site infections, 2009-2013, and catheter-associated urinary tract infections, 2010-2013 </a:t>
            </a:r>
            <a:endParaRPr lang="en-US" sz="1800" dirty="0"/>
          </a:p>
        </p:txBody>
      </p:sp>
      <p:sp>
        <p:nvSpPr>
          <p:cNvPr id="9" name="TextBox 8"/>
          <p:cNvSpPr txBox="1"/>
          <p:nvPr/>
        </p:nvSpPr>
        <p:spPr>
          <a:xfrm>
            <a:off x="457200" y="5394960"/>
            <a:ext cx="8229600" cy="861774"/>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Key: </a:t>
            </a:r>
            <a:r>
              <a:rPr lang="en-US" sz="1000" dirty="0">
                <a:latin typeface="Arial" panose="020B0604020202020204" pitchFamily="34" charset="0"/>
                <a:cs typeface="Arial" panose="020B0604020202020204" pitchFamily="34" charset="0"/>
              </a:rPr>
              <a:t>CLABSI = central line-associated bloodstream infection; SSI = surgical site infection; SCIP = Surgical Care Improvement Project; CAUTI = catheter-associated urinary tract </a:t>
            </a:r>
            <a:r>
              <a:rPr lang="en-US" sz="1000" dirty="0" smtClean="0">
                <a:latin typeface="Arial" panose="020B0604020202020204" pitchFamily="34" charset="0"/>
                <a:cs typeface="Arial" panose="020B0604020202020204" pitchFamily="34" charset="0"/>
              </a:rPr>
              <a:t>infection.</a:t>
            </a:r>
          </a:p>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Centers for Disease Control and Prevention, National Center for Emerging and Zoonotic Infectious Diseases,</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2013 National and State Healthcare Associated Infections: Progress Report, and National Healthcare Safety Network, 2009–2013.</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For this measure, lower numbers are better. Acute </a:t>
            </a:r>
            <a:r>
              <a:rPr lang="en-US" sz="1000" dirty="0" smtClean="0">
                <a:latin typeface="Arial" panose="020B0604020202020204" pitchFamily="34" charset="0"/>
                <a:cs typeface="Arial" panose="020B0604020202020204" pitchFamily="34" charset="0"/>
              </a:rPr>
              <a:t>care hospitalizations only. CAUTI excludes neonatal intensive care units. </a:t>
            </a:r>
            <a:endParaRPr lang="en-US" sz="1000"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080611968"/>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Change from 2012 to 2013 in Statewide SIRs for CAUTI</a:t>
            </a:r>
            <a:endParaRPr lang="en-US" sz="2200" dirty="0"/>
          </a:p>
        </p:txBody>
      </p:sp>
      <p:sp>
        <p:nvSpPr>
          <p:cNvPr id="5" name="TextBox 4"/>
          <p:cNvSpPr txBox="1"/>
          <p:nvPr/>
        </p:nvSpPr>
        <p:spPr>
          <a:xfrm>
            <a:off x="304800" y="5791200"/>
            <a:ext cx="8229600" cy="861774"/>
          </a:xfrm>
          <a:prstGeom prst="rect">
            <a:avLst/>
          </a:prstGeom>
          <a:noFill/>
        </p:spPr>
        <p:txBody>
          <a:bodyPr wrap="square" rtlCol="0">
            <a:spAutoFit/>
          </a:bodyPr>
          <a:lstStyle/>
          <a:p>
            <a:pPr lvl="0"/>
            <a:r>
              <a:rPr lang="en-US" sz="1000" b="1" dirty="0" smtClean="0">
                <a:cs typeface="Arial" panose="020B0604020202020204" pitchFamily="34" charset="0"/>
              </a:rPr>
              <a:t>Key: </a:t>
            </a:r>
            <a:r>
              <a:rPr lang="en-US" sz="1000" dirty="0" smtClean="0">
                <a:cs typeface="Arial" panose="020B0604020202020204" pitchFamily="34" charset="0"/>
              </a:rPr>
              <a:t>CAUTI = catheter-associated urinary tract infection; NHSN = National Healthcare Safety Network.</a:t>
            </a:r>
          </a:p>
          <a:p>
            <a:pPr lvl="0"/>
            <a:r>
              <a:rPr lang="en-US" sz="1000" b="1" dirty="0" smtClean="0">
                <a:cs typeface="Arial" panose="020B0604020202020204" pitchFamily="34" charset="0"/>
              </a:rPr>
              <a:t>Source</a:t>
            </a:r>
            <a:r>
              <a:rPr lang="en-US" sz="1000" b="1" dirty="0">
                <a:cs typeface="Arial" panose="020B0604020202020204" pitchFamily="34" charset="0"/>
              </a:rPr>
              <a:t>: </a:t>
            </a:r>
            <a:r>
              <a:rPr lang="en-US" sz="1000" dirty="0">
                <a:cs typeface="Arial" panose="020B0604020202020204" pitchFamily="34" charset="0"/>
              </a:rPr>
              <a:t>Centers for Disease Control and Prevention, National Center for Emerging and Zoonotic Infectious Diseases,</a:t>
            </a:r>
            <a:r>
              <a:rPr lang="en-US" sz="1000" i="1" dirty="0">
                <a:cs typeface="Arial" panose="020B0604020202020204" pitchFamily="34" charset="0"/>
              </a:rPr>
              <a:t> </a:t>
            </a:r>
            <a:r>
              <a:rPr lang="en-US" sz="1000" dirty="0">
                <a:cs typeface="Arial" panose="020B0604020202020204" pitchFamily="34" charset="0"/>
              </a:rPr>
              <a:t>2013 National and State Healthcare Associated Infections: Progress Report. </a:t>
            </a:r>
          </a:p>
          <a:p>
            <a:r>
              <a:rPr lang="en-US" sz="1000" b="1" dirty="0" smtClean="0">
                <a:cs typeface="Arial" panose="020B0604020202020204" pitchFamily="34" charset="0"/>
              </a:rPr>
              <a:t>Note: </a:t>
            </a:r>
            <a:r>
              <a:rPr lang="en-US" sz="1000" dirty="0" smtClean="0">
                <a:cs typeface="Arial" panose="020B0604020202020204" pitchFamily="34" charset="0"/>
              </a:rPr>
              <a:t>For this measure, lower numbers are better</a:t>
            </a:r>
            <a:r>
              <a:rPr lang="en-US" sz="1000" dirty="0">
                <a:cs typeface="Arial" panose="020B0604020202020204" pitchFamily="34" charset="0"/>
              </a:rPr>
              <a:t>. </a:t>
            </a:r>
            <a:r>
              <a:rPr lang="en-US" sz="1000" dirty="0"/>
              <a:t>Changes in SIRs are categorized as “no change” if they are not statistically significant</a:t>
            </a:r>
            <a:r>
              <a:rPr lang="en-US" sz="1000" dirty="0" smtClean="0"/>
              <a:t>. </a:t>
            </a:r>
            <a:r>
              <a:rPr lang="en-US" sz="1000" dirty="0" smtClean="0">
                <a:cs typeface="Arial" panose="020B0604020202020204" pitchFamily="34" charset="0"/>
              </a:rPr>
              <a:t>Acute </a:t>
            </a:r>
            <a:r>
              <a:rPr lang="en-US" sz="1000" dirty="0">
                <a:cs typeface="Arial" panose="020B0604020202020204" pitchFamily="34" charset="0"/>
              </a:rPr>
              <a:t>care hospitalizations only</a:t>
            </a:r>
            <a:r>
              <a:rPr lang="en-US" sz="1000" dirty="0" smtClean="0">
                <a:cs typeface="Arial" panose="020B0604020202020204" pitchFamily="34" charset="0"/>
              </a:rPr>
              <a:t>. Excludes neonatal intensive care units. For this measure, District of Columbia and Puerto Rico </a:t>
            </a:r>
            <a:r>
              <a:rPr lang="en-US" sz="1000" smtClean="0">
                <a:cs typeface="Arial" panose="020B0604020202020204" pitchFamily="34" charset="0"/>
              </a:rPr>
              <a:t>are treated as States.</a:t>
            </a:r>
            <a:endParaRPr lang="en-US" sz="1000" dirty="0"/>
          </a:p>
        </p:txBody>
      </p:sp>
      <p:grpSp>
        <p:nvGrpSpPr>
          <p:cNvPr id="450" name="Group 245"/>
          <p:cNvGrpSpPr>
            <a:grpSpLocks/>
          </p:cNvGrpSpPr>
          <p:nvPr/>
        </p:nvGrpSpPr>
        <p:grpSpPr bwMode="auto">
          <a:xfrm>
            <a:off x="6843565" y="4117711"/>
            <a:ext cx="2348221" cy="1541896"/>
            <a:chOff x="6858000" y="5525897"/>
            <a:chExt cx="2348221" cy="1540866"/>
          </a:xfrm>
        </p:grpSpPr>
        <p:sp>
          <p:nvSpPr>
            <p:cNvPr id="451" name="Rectangle 222"/>
            <p:cNvSpPr>
              <a:spLocks noChangeArrowheads="1"/>
            </p:cNvSpPr>
            <p:nvPr/>
          </p:nvSpPr>
          <p:spPr bwMode="auto">
            <a:xfrm>
              <a:off x="6858000" y="6135090"/>
              <a:ext cx="269875" cy="264936"/>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2" name="Rectangle 222"/>
            <p:cNvSpPr>
              <a:spLocks noChangeArrowheads="1"/>
            </p:cNvSpPr>
            <p:nvPr/>
          </p:nvSpPr>
          <p:spPr bwMode="auto">
            <a:xfrm>
              <a:off x="6858000" y="5830494"/>
              <a:ext cx="268288" cy="264936"/>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3" name="Text Box 220"/>
            <p:cNvSpPr txBox="1">
              <a:spLocks noChangeArrowheads="1"/>
            </p:cNvSpPr>
            <p:nvPr/>
          </p:nvSpPr>
          <p:spPr bwMode="auto">
            <a:xfrm>
              <a:off x="7162800" y="5889192"/>
              <a:ext cx="1981200" cy="184543"/>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No </a:t>
              </a:r>
              <a:r>
                <a:rPr lang="en-US" sz="1200" kern="0" dirty="0" smtClean="0">
                  <a:solidFill>
                    <a:sysClr val="windowText" lastClr="000000"/>
                  </a:solidFill>
                  <a:latin typeface="Arial" pitchFamily="34" charset="0"/>
                  <a:cs typeface="Arial" pitchFamily="34" charset="0"/>
                </a:rPr>
                <a:t>Change</a:t>
              </a:r>
              <a:endParaRPr lang="en-US" sz="1200" kern="0" dirty="0">
                <a:solidFill>
                  <a:sysClr val="windowText" lastClr="000000"/>
                </a:solidFill>
                <a:latin typeface="Arial" pitchFamily="34" charset="0"/>
                <a:cs typeface="Arial" pitchFamily="34" charset="0"/>
              </a:endParaRPr>
            </a:p>
          </p:txBody>
        </p:sp>
        <p:sp>
          <p:nvSpPr>
            <p:cNvPr id="454" name="Text Box 220"/>
            <p:cNvSpPr txBox="1">
              <a:spLocks noChangeArrowheads="1"/>
            </p:cNvSpPr>
            <p:nvPr/>
          </p:nvSpPr>
          <p:spPr bwMode="auto">
            <a:xfrm>
              <a:off x="7162800" y="6192202"/>
              <a:ext cx="1981200" cy="369085"/>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Increase</a:t>
              </a:r>
            </a:p>
            <a:p>
              <a:pP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5" name="Text Box 220"/>
            <p:cNvSpPr txBox="1">
              <a:spLocks noChangeArrowheads="1"/>
            </p:cNvSpPr>
            <p:nvPr/>
          </p:nvSpPr>
          <p:spPr bwMode="auto">
            <a:xfrm>
              <a:off x="6859406" y="6513135"/>
              <a:ext cx="2346815" cy="553628"/>
            </a:xfrm>
            <a:prstGeom prst="rect">
              <a:avLst/>
            </a:prstGeom>
            <a:noFill/>
            <a:ln w="9525">
              <a:noFill/>
              <a:miter lim="800000"/>
              <a:headEnd/>
              <a:tailEnd/>
            </a:ln>
          </p:spPr>
          <p:txBody>
            <a:bodyPr wrap="square"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 </a:t>
              </a:r>
              <a:r>
                <a:rPr lang="en-US" sz="1200" kern="0" dirty="0" smtClean="0">
                  <a:solidFill>
                    <a:sysClr val="windowText" lastClr="000000"/>
                  </a:solidFill>
                  <a:latin typeface="Arial" pitchFamily="34" charset="0"/>
                  <a:cs typeface="Arial" pitchFamily="34" charset="0"/>
                </a:rPr>
                <a:t>*Indicates State mandate </a:t>
              </a:r>
            </a:p>
            <a:p>
              <a:pPr eaLnBrk="0" fontAlgn="auto" hangingPunct="0">
                <a:spcBef>
                  <a:spcPts val="0"/>
                </a:spcBef>
                <a:spcAft>
                  <a:spcPts val="0"/>
                </a:spcAft>
                <a:defRPr/>
              </a:pPr>
              <a:r>
                <a:rPr lang="en-US" sz="1200" kern="0" dirty="0" smtClean="0">
                  <a:solidFill>
                    <a:sysClr val="windowText" lastClr="000000"/>
                  </a:solidFill>
                  <a:latin typeface="Arial" pitchFamily="34" charset="0"/>
                  <a:cs typeface="Arial" pitchFamily="34" charset="0"/>
                </a:rPr>
                <a:t>  in 2013 to report CAUTI</a:t>
              </a:r>
            </a:p>
            <a:p>
              <a:pPr eaLnBrk="0" fontAlgn="auto" hangingPunct="0">
                <a:spcBef>
                  <a:spcPts val="0"/>
                </a:spcBef>
                <a:spcAft>
                  <a:spcPts val="0"/>
                </a:spcAft>
                <a:defRPr/>
              </a:pPr>
              <a:r>
                <a:rPr lang="en-US" sz="1200" kern="0" dirty="0" smtClean="0">
                  <a:solidFill>
                    <a:sysClr val="windowText" lastClr="000000"/>
                  </a:solidFill>
                  <a:latin typeface="Arial" pitchFamily="34" charset="0"/>
                  <a:cs typeface="Arial" pitchFamily="34" charset="0"/>
                </a:rPr>
                <a:t>  to NHSN</a:t>
              </a:r>
              <a:endParaRPr lang="en-US" sz="1200" kern="0" dirty="0">
                <a:solidFill>
                  <a:sysClr val="windowText" lastClr="000000"/>
                </a:solidFill>
                <a:latin typeface="Arial" pitchFamily="34" charset="0"/>
                <a:cs typeface="Arial" pitchFamily="34" charset="0"/>
              </a:endParaRPr>
            </a:p>
          </p:txBody>
        </p:sp>
        <p:sp>
          <p:nvSpPr>
            <p:cNvPr id="456" name="Rectangle 222"/>
            <p:cNvSpPr>
              <a:spLocks noChangeArrowheads="1"/>
            </p:cNvSpPr>
            <p:nvPr/>
          </p:nvSpPr>
          <p:spPr bwMode="auto">
            <a:xfrm>
              <a:off x="6858000" y="5525897"/>
              <a:ext cx="268288" cy="264936"/>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7" name="Text Box 220"/>
            <p:cNvSpPr txBox="1">
              <a:spLocks noChangeArrowheads="1"/>
            </p:cNvSpPr>
            <p:nvPr/>
          </p:nvSpPr>
          <p:spPr bwMode="auto">
            <a:xfrm>
              <a:off x="7162800" y="5584596"/>
              <a:ext cx="1981200" cy="184543"/>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Decrease</a:t>
              </a:r>
            </a:p>
          </p:txBody>
        </p:sp>
      </p:grpSp>
      <p:grpSp>
        <p:nvGrpSpPr>
          <p:cNvPr id="606" name="Group 188"/>
          <p:cNvGrpSpPr>
            <a:grpSpLocks/>
          </p:cNvGrpSpPr>
          <p:nvPr/>
        </p:nvGrpSpPr>
        <p:grpSpPr bwMode="auto">
          <a:xfrm>
            <a:off x="1061039" y="4485487"/>
            <a:ext cx="1139825" cy="1150938"/>
            <a:chOff x="4" y="3976"/>
            <a:chExt cx="1253" cy="975"/>
          </a:xfrm>
        </p:grpSpPr>
        <p:grpSp>
          <p:nvGrpSpPr>
            <p:cNvPr id="607" name="Group 191"/>
            <p:cNvGrpSpPr>
              <a:grpSpLocks/>
            </p:cNvGrpSpPr>
            <p:nvPr/>
          </p:nvGrpSpPr>
          <p:grpSpPr bwMode="auto">
            <a:xfrm>
              <a:off x="77" y="4073"/>
              <a:ext cx="1087" cy="711"/>
              <a:chOff x="77" y="4073"/>
              <a:chExt cx="1087" cy="711"/>
            </a:xfrm>
          </p:grpSpPr>
          <p:sp>
            <p:nvSpPr>
              <p:cNvPr id="619"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0"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608"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609"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610" name="Group 196"/>
            <p:cNvGrpSpPr>
              <a:grpSpLocks/>
            </p:cNvGrpSpPr>
            <p:nvPr/>
          </p:nvGrpSpPr>
          <p:grpSpPr bwMode="auto">
            <a:xfrm>
              <a:off x="4" y="3976"/>
              <a:ext cx="1253" cy="975"/>
              <a:chOff x="4" y="3976"/>
              <a:chExt cx="1253" cy="975"/>
            </a:xfrm>
          </p:grpSpPr>
          <p:grpSp>
            <p:nvGrpSpPr>
              <p:cNvPr id="611" name="Group 198"/>
              <p:cNvGrpSpPr>
                <a:grpSpLocks/>
              </p:cNvGrpSpPr>
              <p:nvPr/>
            </p:nvGrpSpPr>
            <p:grpSpPr bwMode="auto">
              <a:xfrm>
                <a:off x="77" y="4073"/>
                <a:ext cx="1087" cy="711"/>
                <a:chOff x="77" y="4073"/>
                <a:chExt cx="1087" cy="711"/>
              </a:xfrm>
            </p:grpSpPr>
            <p:sp>
              <p:nvSpPr>
                <p:cNvPr id="617"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8"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612" name="Group 202"/>
              <p:cNvGrpSpPr>
                <a:grpSpLocks/>
              </p:cNvGrpSpPr>
              <p:nvPr/>
            </p:nvGrpSpPr>
            <p:grpSpPr bwMode="auto">
              <a:xfrm>
                <a:off x="77" y="4073"/>
                <a:ext cx="1087" cy="711"/>
                <a:chOff x="77" y="4073"/>
                <a:chExt cx="1087" cy="711"/>
              </a:xfrm>
            </p:grpSpPr>
            <p:sp>
              <p:nvSpPr>
                <p:cNvPr id="615"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6"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EEECE1"/>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613" name="Rectangle 205"/>
              <p:cNvSpPr>
                <a:spLocks noChangeArrowheads="1"/>
              </p:cNvSpPr>
              <p:nvPr/>
            </p:nvSpPr>
            <p:spPr bwMode="auto">
              <a:xfrm>
                <a:off x="487" y="4234"/>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p>
            </p:txBody>
          </p:sp>
          <p:sp>
            <p:nvSpPr>
              <p:cNvPr id="614"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621" name="Group 11"/>
          <p:cNvGrpSpPr>
            <a:grpSpLocks/>
          </p:cNvGrpSpPr>
          <p:nvPr/>
        </p:nvGrpSpPr>
        <p:grpSpPr bwMode="auto">
          <a:xfrm>
            <a:off x="2294701" y="4697501"/>
            <a:ext cx="949325" cy="941388"/>
            <a:chOff x="144" y="2832"/>
            <a:chExt cx="912" cy="672"/>
          </a:xfrm>
        </p:grpSpPr>
        <p:sp>
          <p:nvSpPr>
            <p:cNvPr id="622" name="Rectangle 12"/>
            <p:cNvSpPr>
              <a:spLocks noChangeArrowheads="1"/>
            </p:cNvSpPr>
            <p:nvPr/>
          </p:nvSpPr>
          <p:spPr bwMode="auto">
            <a:xfrm>
              <a:off x="144" y="2832"/>
              <a:ext cx="912" cy="672"/>
            </a:xfrm>
            <a:prstGeom prst="rect">
              <a:avLst/>
            </a:pr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623" name="Group 13"/>
            <p:cNvGrpSpPr>
              <a:grpSpLocks noChangeAspect="1"/>
            </p:cNvGrpSpPr>
            <p:nvPr/>
          </p:nvGrpSpPr>
          <p:grpSpPr bwMode="auto">
            <a:xfrm>
              <a:off x="190" y="2937"/>
              <a:ext cx="695" cy="479"/>
              <a:chOff x="239" y="3311"/>
              <a:chExt cx="869" cy="595"/>
            </a:xfrm>
          </p:grpSpPr>
          <p:sp>
            <p:nvSpPr>
              <p:cNvPr id="625"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6"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7"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8"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9"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0"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1"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2"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3"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4"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5"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6" name="Freeform 25"/>
              <p:cNvSpPr>
                <a:spLocks noChangeAspect="1"/>
              </p:cNvSpPr>
              <p:nvPr/>
            </p:nvSpPr>
            <p:spPr bwMode="auto">
              <a:xfrm>
                <a:off x="710" y="3531"/>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7"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rgbClr val="FF990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8" name="Freeform 27"/>
              <p:cNvSpPr>
                <a:spLocks noChangeAspect="1"/>
              </p:cNvSpPr>
              <p:nvPr/>
            </p:nvSpPr>
            <p:spPr bwMode="auto">
              <a:xfrm>
                <a:off x="498" y="3396"/>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9"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0"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rgbClr val="92D050"/>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624" name="Text Box 30"/>
            <p:cNvSpPr txBox="1">
              <a:spLocks noChangeArrowheads="1"/>
            </p:cNvSpPr>
            <p:nvPr/>
          </p:nvSpPr>
          <p:spPr bwMode="auto">
            <a:xfrm>
              <a:off x="191" y="3261"/>
              <a:ext cx="493" cy="196"/>
            </a:xfrm>
            <a:prstGeom prst="rect">
              <a:avLst/>
            </a:prstGeom>
            <a:solidFill>
              <a:schemeClr val="bg1"/>
            </a:solidFill>
            <a:ln w="19050">
              <a:noFill/>
              <a:round/>
              <a:headEnd/>
              <a:tailEnd/>
            </a:ln>
          </p:spPr>
          <p:txBody>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HI</a:t>
              </a:r>
              <a:r>
                <a:rPr lang="en-US" sz="1000" kern="0" dirty="0">
                  <a:latin typeface="Arial" pitchFamily="34" charset="0"/>
                  <a:cs typeface="Arial" pitchFamily="34" charset="0"/>
                </a:rPr>
                <a:t> </a:t>
              </a:r>
              <a:r>
                <a:rPr lang="en-US" sz="1600" kern="0" dirty="0">
                  <a:latin typeface="Arial" pitchFamily="34" charset="0"/>
                  <a:cs typeface="Arial" pitchFamily="34" charset="0"/>
                </a:rPr>
                <a:t>*</a:t>
              </a:r>
            </a:p>
          </p:txBody>
        </p:sp>
      </p:grpSp>
      <p:sp>
        <p:nvSpPr>
          <p:cNvPr id="641" name="Rectangle 12"/>
          <p:cNvSpPr>
            <a:spLocks noChangeArrowheads="1"/>
          </p:cNvSpPr>
          <p:nvPr/>
        </p:nvSpPr>
        <p:spPr bwMode="auto">
          <a:xfrm>
            <a:off x="5029200" y="5018379"/>
            <a:ext cx="838200" cy="533400"/>
          </a:xfrm>
          <a:prstGeom prst="rect">
            <a:avLst/>
          </a:pr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2" name="Freeform 641"/>
          <p:cNvSpPr/>
          <p:nvPr/>
        </p:nvSpPr>
        <p:spPr>
          <a:xfrm>
            <a:off x="5177979" y="5168101"/>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rgbClr val="AABA0A"/>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643" name="Text Box 30"/>
          <p:cNvSpPr txBox="1">
            <a:spLocks noChangeArrowheads="1"/>
          </p:cNvSpPr>
          <p:nvPr/>
        </p:nvSpPr>
        <p:spPr bwMode="auto">
          <a:xfrm>
            <a:off x="5244231" y="5167698"/>
            <a:ext cx="381000" cy="228600"/>
          </a:xfrm>
          <a:prstGeom prst="rect">
            <a:avLst/>
          </a:prstGeom>
          <a:no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PR</a:t>
            </a:r>
          </a:p>
        </p:txBody>
      </p:sp>
      <p:grpSp>
        <p:nvGrpSpPr>
          <p:cNvPr id="51" name="Group 332"/>
          <p:cNvGrpSpPr>
            <a:grpSpLocks noChangeAspect="1"/>
          </p:cNvGrpSpPr>
          <p:nvPr/>
        </p:nvGrpSpPr>
        <p:grpSpPr bwMode="auto">
          <a:xfrm>
            <a:off x="1444923" y="1425888"/>
            <a:ext cx="6275145" cy="3821571"/>
            <a:chOff x="816" y="576"/>
            <a:chExt cx="4841" cy="2948"/>
          </a:xfrm>
        </p:grpSpPr>
        <p:sp>
          <p:nvSpPr>
            <p:cNvPr id="52"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40"/>
            <p:cNvSpPr>
              <a:spLocks/>
            </p:cNvSpPr>
            <p:nvPr/>
          </p:nvSpPr>
          <p:spPr bwMode="auto">
            <a:xfrm>
              <a:off x="1927" y="1244"/>
              <a:ext cx="618"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50"/>
            <p:cNvSpPr>
              <a:spLocks/>
            </p:cNvSpPr>
            <p:nvPr/>
          </p:nvSpPr>
          <p:spPr bwMode="auto">
            <a:xfrm>
              <a:off x="3124" y="1509"/>
              <a:ext cx="524"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52"/>
            <p:cNvSpPr>
              <a:spLocks/>
            </p:cNvSpPr>
            <p:nvPr/>
          </p:nvSpPr>
          <p:spPr bwMode="auto">
            <a:xfrm>
              <a:off x="3288" y="2308"/>
              <a:ext cx="441"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56"/>
            <p:cNvSpPr>
              <a:spLocks/>
            </p:cNvSpPr>
            <p:nvPr/>
          </p:nvSpPr>
          <p:spPr bwMode="auto">
            <a:xfrm>
              <a:off x="3410" y="1118"/>
              <a:ext cx="467"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60"/>
            <p:cNvSpPr>
              <a:spLocks/>
            </p:cNvSpPr>
            <p:nvPr/>
          </p:nvSpPr>
          <p:spPr bwMode="auto">
            <a:xfrm>
              <a:off x="3678" y="2219"/>
              <a:ext cx="750"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62"/>
            <p:cNvSpPr>
              <a:spLocks/>
            </p:cNvSpPr>
            <p:nvPr/>
          </p:nvSpPr>
          <p:spPr bwMode="auto">
            <a:xfrm>
              <a:off x="3866" y="2447"/>
              <a:ext cx="333"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67"/>
            <p:cNvSpPr>
              <a:spLocks/>
            </p:cNvSpPr>
            <p:nvPr/>
          </p:nvSpPr>
          <p:spPr bwMode="auto">
            <a:xfrm>
              <a:off x="4552" y="1774"/>
              <a:ext cx="401"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4"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EEECE1"/>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88"/>
            <p:cNvSpPr>
              <a:spLocks/>
            </p:cNvSpPr>
            <p:nvPr/>
          </p:nvSpPr>
          <p:spPr bwMode="auto">
            <a:xfrm>
              <a:off x="868" y="83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15"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7"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8"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9"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0"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1" name="Freeform 100"/>
            <p:cNvSpPr>
              <a:spLocks/>
            </p:cNvSpPr>
            <p:nvPr/>
          </p:nvSpPr>
          <p:spPr bwMode="auto">
            <a:xfrm>
              <a:off x="2480" y="1518"/>
              <a:ext cx="724"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2"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3"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0072C6"/>
            </a:solidFill>
            <a:ln w="19050">
              <a:solidFill>
                <a:schemeClr val="tx1"/>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4"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5"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6"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7"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latin typeface="Arial" pitchFamily="34" charset="0"/>
                <a:cs typeface="Arial" pitchFamily="34" charset="0"/>
              </a:endParaRPr>
            </a:p>
          </p:txBody>
        </p:sp>
        <p:sp>
          <p:nvSpPr>
            <p:cNvPr id="128"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9"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1"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2"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3"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4"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5"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6"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7"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8"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9"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0"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1"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2"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3"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4"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5" name="Freeform 124"/>
            <p:cNvSpPr>
              <a:spLocks/>
            </p:cNvSpPr>
            <p:nvPr/>
          </p:nvSpPr>
          <p:spPr bwMode="auto">
            <a:xfrm>
              <a:off x="4190" y="2112"/>
              <a:ext cx="749"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6"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7"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8"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49"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0"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1"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2"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gradFill flip="none" rotWithShape="0">
              <a:gsLst>
                <a:gs pos="0">
                  <a:schemeClr val="accent6">
                    <a:lumMod val="60000"/>
                    <a:lumOff val="40000"/>
                  </a:schemeClr>
                </a:gs>
                <a:gs pos="100000">
                  <a:schemeClr val="accent6">
                    <a:lumMod val="60000"/>
                    <a:lumOff val="40000"/>
                    <a:tint val="23500"/>
                    <a:satMod val="160000"/>
                  </a:schemeClr>
                </a:gs>
              </a:gsLst>
              <a:lin ang="5400000" scaled="0"/>
              <a:tileRect/>
            </a:gra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3"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4"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chemeClr val="bg1">
                <a:lumMod val="95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5"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6"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7"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8"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9"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0"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1" name="Text Box 140"/>
            <p:cNvSpPr txBox="1">
              <a:spLocks noChangeArrowheads="1"/>
            </p:cNvSpPr>
            <p:nvPr/>
          </p:nvSpPr>
          <p:spPr bwMode="auto">
            <a:xfrm>
              <a:off x="1554" y="2356"/>
              <a:ext cx="238"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AZ</a:t>
              </a:r>
            </a:p>
          </p:txBody>
        </p:sp>
        <p:sp>
          <p:nvSpPr>
            <p:cNvPr id="162" name="Text Box 141"/>
            <p:cNvSpPr txBox="1">
              <a:spLocks noChangeArrowheads="1"/>
            </p:cNvSpPr>
            <p:nvPr/>
          </p:nvSpPr>
          <p:spPr bwMode="auto">
            <a:xfrm>
              <a:off x="983" y="1924"/>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CA</a:t>
              </a:r>
              <a:endParaRPr lang="en-US" sz="1600" kern="0" dirty="0">
                <a:solidFill>
                  <a:schemeClr val="bg1"/>
                </a:solidFill>
                <a:latin typeface="Arial" pitchFamily="34" charset="0"/>
                <a:cs typeface="Arial" pitchFamily="34" charset="0"/>
              </a:endParaRPr>
            </a:p>
          </p:txBody>
        </p:sp>
        <p:sp>
          <p:nvSpPr>
            <p:cNvPr id="163" name="Text Box 142"/>
            <p:cNvSpPr txBox="1">
              <a:spLocks noChangeArrowheads="1"/>
            </p:cNvSpPr>
            <p:nvPr/>
          </p:nvSpPr>
          <p:spPr bwMode="auto">
            <a:xfrm>
              <a:off x="1669" y="1741"/>
              <a:ext cx="337" cy="26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UT</a:t>
              </a:r>
              <a:r>
                <a:rPr lang="en-US" sz="1600" kern="0" dirty="0" smtClean="0">
                  <a:latin typeface="Arial" pitchFamily="34" charset="0"/>
                  <a:cs typeface="Arial" pitchFamily="34" charset="0"/>
                </a:rPr>
                <a:t>*</a:t>
              </a:r>
              <a:endParaRPr lang="en-US" sz="1600" kern="0" dirty="0">
                <a:latin typeface="Arial" pitchFamily="34" charset="0"/>
                <a:cs typeface="Arial" pitchFamily="34" charset="0"/>
              </a:endParaRPr>
            </a:p>
          </p:txBody>
        </p:sp>
        <p:sp>
          <p:nvSpPr>
            <p:cNvPr id="164" name="Text Box 143"/>
            <p:cNvSpPr txBox="1">
              <a:spLocks noChangeArrowheads="1"/>
            </p:cNvSpPr>
            <p:nvPr/>
          </p:nvSpPr>
          <p:spPr bwMode="auto">
            <a:xfrm>
              <a:off x="5084" y="1518"/>
              <a:ext cx="470" cy="261"/>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CT</a:t>
              </a:r>
              <a:r>
                <a:rPr lang="en-US" sz="1600" kern="0" dirty="0" smtClean="0">
                  <a:latin typeface="Arial" pitchFamily="34" charset="0"/>
                  <a:cs typeface="Arial" pitchFamily="34" charset="0"/>
                </a:rPr>
                <a:t>*</a:t>
              </a:r>
              <a:endParaRPr lang="en-US" sz="1600" kern="0" dirty="0">
                <a:latin typeface="Arial" pitchFamily="34" charset="0"/>
                <a:cs typeface="Arial" pitchFamily="34" charset="0"/>
              </a:endParaRPr>
            </a:p>
          </p:txBody>
        </p:sp>
        <p:sp>
          <p:nvSpPr>
            <p:cNvPr id="165"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6" name="Text Box 145"/>
            <p:cNvSpPr txBox="1">
              <a:spLocks noChangeArrowheads="1"/>
            </p:cNvSpPr>
            <p:nvPr/>
          </p:nvSpPr>
          <p:spPr bwMode="auto">
            <a:xfrm>
              <a:off x="4431" y="3065"/>
              <a:ext cx="257"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67" name="Text Box 146"/>
            <p:cNvSpPr txBox="1">
              <a:spLocks noChangeArrowheads="1"/>
            </p:cNvSpPr>
            <p:nvPr/>
          </p:nvSpPr>
          <p:spPr bwMode="auto">
            <a:xfrm>
              <a:off x="4172" y="2582"/>
              <a:ext cx="347" cy="26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GA</a:t>
              </a:r>
              <a:r>
                <a:rPr lang="en-US" sz="1600" kern="0" dirty="0" smtClean="0">
                  <a:solidFill>
                    <a:schemeClr val="bg1"/>
                  </a:solidFill>
                  <a:latin typeface="Arial" pitchFamily="34" charset="0"/>
                  <a:cs typeface="Arial" pitchFamily="34" charset="0"/>
                </a:rPr>
                <a:t>*</a:t>
              </a:r>
              <a:endParaRPr lang="en-US" sz="1600" kern="0" dirty="0">
                <a:solidFill>
                  <a:schemeClr val="bg1"/>
                </a:solidFill>
                <a:latin typeface="Arial" pitchFamily="34" charset="0"/>
                <a:cs typeface="Arial" pitchFamily="34" charset="0"/>
              </a:endParaRPr>
            </a:p>
          </p:txBody>
        </p:sp>
        <p:sp>
          <p:nvSpPr>
            <p:cNvPr id="168" name="Text Box 147"/>
            <p:cNvSpPr txBox="1">
              <a:spLocks noChangeArrowheads="1"/>
            </p:cNvSpPr>
            <p:nvPr/>
          </p:nvSpPr>
          <p:spPr bwMode="auto">
            <a:xfrm>
              <a:off x="3253" y="1561"/>
              <a:ext cx="206"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IA</a:t>
              </a:r>
              <a:endParaRPr lang="en-US" sz="1600" kern="0" dirty="0">
                <a:solidFill>
                  <a:srgbClr val="000000"/>
                </a:solidFill>
                <a:latin typeface="Arial" pitchFamily="34" charset="0"/>
                <a:cs typeface="Arial" pitchFamily="34" charset="0"/>
              </a:endParaRPr>
            </a:p>
          </p:txBody>
        </p:sp>
        <p:sp>
          <p:nvSpPr>
            <p:cNvPr id="169" name="Text Box 148"/>
            <p:cNvSpPr txBox="1">
              <a:spLocks noChangeArrowheads="1"/>
            </p:cNvSpPr>
            <p:nvPr/>
          </p:nvSpPr>
          <p:spPr bwMode="auto">
            <a:xfrm>
              <a:off x="3597" y="1745"/>
              <a:ext cx="224"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IL</a:t>
              </a:r>
              <a:endParaRPr lang="en-US" sz="1600" kern="0" dirty="0">
                <a:solidFill>
                  <a:srgbClr val="000000"/>
                </a:solidFill>
                <a:latin typeface="Arial" pitchFamily="34" charset="0"/>
                <a:cs typeface="Arial" pitchFamily="34" charset="0"/>
              </a:endParaRPr>
            </a:p>
          </p:txBody>
        </p:sp>
        <p:sp>
          <p:nvSpPr>
            <p:cNvPr id="170" name="Text Box 149"/>
            <p:cNvSpPr txBox="1">
              <a:spLocks noChangeArrowheads="1"/>
            </p:cNvSpPr>
            <p:nvPr/>
          </p:nvSpPr>
          <p:spPr bwMode="auto">
            <a:xfrm>
              <a:off x="2794" y="1964"/>
              <a:ext cx="241"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KS</a:t>
              </a:r>
              <a:endParaRPr lang="en-US" sz="1600" kern="0" dirty="0">
                <a:solidFill>
                  <a:sysClr val="windowText" lastClr="000000"/>
                </a:solidFill>
                <a:latin typeface="Arial" pitchFamily="34" charset="0"/>
                <a:cs typeface="Arial" pitchFamily="34" charset="0"/>
              </a:endParaRPr>
            </a:p>
          </p:txBody>
        </p:sp>
        <p:sp>
          <p:nvSpPr>
            <p:cNvPr id="171" name="Text Box 150"/>
            <p:cNvSpPr txBox="1">
              <a:spLocks noChangeArrowheads="1"/>
            </p:cNvSpPr>
            <p:nvPr/>
          </p:nvSpPr>
          <p:spPr bwMode="auto">
            <a:xfrm>
              <a:off x="5300" y="1270"/>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MA</a:t>
              </a:r>
              <a:endParaRPr lang="en-US" sz="1600" kern="0" dirty="0">
                <a:solidFill>
                  <a:srgbClr val="000000"/>
                </a:solidFill>
                <a:latin typeface="Arial" pitchFamily="34" charset="0"/>
                <a:cs typeface="Arial" pitchFamily="34" charset="0"/>
              </a:endParaRPr>
            </a:p>
          </p:txBody>
        </p:sp>
        <p:sp>
          <p:nvSpPr>
            <p:cNvPr id="172"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3" name="Text Box 152"/>
            <p:cNvSpPr txBox="1">
              <a:spLocks noChangeArrowheads="1"/>
            </p:cNvSpPr>
            <p:nvPr/>
          </p:nvSpPr>
          <p:spPr bwMode="auto">
            <a:xfrm>
              <a:off x="5293" y="1917"/>
              <a:ext cx="297"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MD</a:t>
              </a:r>
              <a:endParaRPr lang="en-US" sz="1600" kern="0" dirty="0">
                <a:solidFill>
                  <a:srgbClr val="000000"/>
                </a:solidFill>
                <a:latin typeface="Arial" pitchFamily="34" charset="0"/>
                <a:cs typeface="Arial" pitchFamily="34" charset="0"/>
              </a:endParaRPr>
            </a:p>
          </p:txBody>
        </p:sp>
        <p:sp>
          <p:nvSpPr>
            <p:cNvPr id="174" name="Line 153"/>
            <p:cNvSpPr>
              <a:spLocks noChangeShapeType="1"/>
            </p:cNvSpPr>
            <p:nvPr/>
          </p:nvSpPr>
          <p:spPr bwMode="auto">
            <a:xfrm>
              <a:off x="4903" y="1954"/>
              <a:ext cx="426" cy="69"/>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5"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76"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7" name="Text Box 156"/>
            <p:cNvSpPr txBox="1">
              <a:spLocks noChangeArrowheads="1"/>
            </p:cNvSpPr>
            <p:nvPr/>
          </p:nvSpPr>
          <p:spPr bwMode="auto">
            <a:xfrm>
              <a:off x="5101" y="1663"/>
              <a:ext cx="325" cy="26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NJ</a:t>
              </a:r>
              <a:r>
                <a:rPr lang="en-US" sz="1600" kern="0" dirty="0">
                  <a:latin typeface="Arial" pitchFamily="34" charset="0"/>
                  <a:cs typeface="Arial" pitchFamily="34" charset="0"/>
                </a:rPr>
                <a:t>*</a:t>
              </a:r>
            </a:p>
          </p:txBody>
        </p:sp>
        <p:sp>
          <p:nvSpPr>
            <p:cNvPr id="178" name="Text Box 157"/>
            <p:cNvSpPr txBox="1">
              <a:spLocks noChangeArrowheads="1"/>
            </p:cNvSpPr>
            <p:nvPr/>
          </p:nvSpPr>
          <p:spPr bwMode="auto">
            <a:xfrm>
              <a:off x="4663" y="1245"/>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NY</a:t>
              </a:r>
              <a:endParaRPr lang="en-US" sz="1600" kern="0" dirty="0">
                <a:solidFill>
                  <a:srgbClr val="000000"/>
                </a:solidFill>
                <a:latin typeface="Arial" pitchFamily="34" charset="0"/>
                <a:cs typeface="Arial" pitchFamily="34" charset="0"/>
              </a:endParaRPr>
            </a:p>
          </p:txBody>
        </p:sp>
        <p:sp>
          <p:nvSpPr>
            <p:cNvPr id="179" name="Text Box 158"/>
            <p:cNvSpPr txBox="1">
              <a:spLocks noChangeArrowheads="1"/>
            </p:cNvSpPr>
            <p:nvPr/>
          </p:nvSpPr>
          <p:spPr bwMode="auto">
            <a:xfrm>
              <a:off x="1034" y="1038"/>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OR</a:t>
              </a:r>
              <a:endParaRPr lang="en-US" sz="1600" kern="0" dirty="0">
                <a:solidFill>
                  <a:srgbClr val="000000"/>
                </a:solidFill>
                <a:latin typeface="Arial" pitchFamily="34" charset="0"/>
                <a:cs typeface="Arial" pitchFamily="34" charset="0"/>
              </a:endParaRPr>
            </a:p>
          </p:txBody>
        </p:sp>
        <p:sp>
          <p:nvSpPr>
            <p:cNvPr id="180" name="Text Box 159"/>
            <p:cNvSpPr txBox="1">
              <a:spLocks noChangeArrowheads="1"/>
            </p:cNvSpPr>
            <p:nvPr/>
          </p:nvSpPr>
          <p:spPr bwMode="auto">
            <a:xfrm>
              <a:off x="4496" y="1516"/>
              <a:ext cx="335" cy="261"/>
            </a:xfrm>
            <a:prstGeom prst="rect">
              <a:avLst/>
            </a:prstGeom>
            <a:solidFill>
              <a:srgbClr val="0072C6"/>
            </a:solid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PA</a:t>
              </a:r>
              <a:r>
                <a:rPr lang="en-US" sz="1600" kern="0" dirty="0">
                  <a:solidFill>
                    <a:schemeClr val="bg1"/>
                  </a:solidFill>
                  <a:latin typeface="Arial" pitchFamily="34" charset="0"/>
                  <a:cs typeface="Arial" pitchFamily="34" charset="0"/>
                </a:rPr>
                <a:t>*</a:t>
              </a:r>
            </a:p>
          </p:txBody>
        </p:sp>
        <p:sp>
          <p:nvSpPr>
            <p:cNvPr id="181" name="Text Box 160"/>
            <p:cNvSpPr txBox="1">
              <a:spLocks noChangeArrowheads="1"/>
            </p:cNvSpPr>
            <p:nvPr/>
          </p:nvSpPr>
          <p:spPr bwMode="auto">
            <a:xfrm>
              <a:off x="4405" y="2344"/>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SC</a:t>
              </a:r>
              <a:endParaRPr lang="en-US" sz="1600" kern="0" dirty="0">
                <a:solidFill>
                  <a:srgbClr val="000000"/>
                </a:solidFill>
                <a:latin typeface="Arial" pitchFamily="34" charset="0"/>
                <a:cs typeface="Arial" pitchFamily="34" charset="0"/>
              </a:endParaRPr>
            </a:p>
          </p:txBody>
        </p:sp>
        <p:sp>
          <p:nvSpPr>
            <p:cNvPr id="182" name="Text Box 161"/>
            <p:cNvSpPr txBox="1">
              <a:spLocks noChangeArrowheads="1"/>
            </p:cNvSpPr>
            <p:nvPr/>
          </p:nvSpPr>
          <p:spPr bwMode="auto">
            <a:xfrm>
              <a:off x="3823" y="2194"/>
              <a:ext cx="337" cy="26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r>
                <a:rPr lang="en-US" sz="1600" kern="0" dirty="0">
                  <a:latin typeface="Arial" pitchFamily="34" charset="0"/>
                  <a:cs typeface="Arial" pitchFamily="34" charset="0"/>
                </a:rPr>
                <a:t>*</a:t>
              </a:r>
            </a:p>
          </p:txBody>
        </p:sp>
        <p:sp>
          <p:nvSpPr>
            <p:cNvPr id="183" name="Text Box 162"/>
            <p:cNvSpPr txBox="1">
              <a:spLocks noChangeArrowheads="1"/>
            </p:cNvSpPr>
            <p:nvPr/>
          </p:nvSpPr>
          <p:spPr bwMode="auto">
            <a:xfrm>
              <a:off x="2174" y="1823"/>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CO</a:t>
              </a:r>
              <a:endParaRPr lang="en-US" sz="1600" kern="0" dirty="0">
                <a:solidFill>
                  <a:srgbClr val="000000"/>
                </a:solidFill>
                <a:latin typeface="Arial" pitchFamily="34" charset="0"/>
                <a:cs typeface="Arial" pitchFamily="34" charset="0"/>
              </a:endParaRPr>
            </a:p>
          </p:txBody>
        </p:sp>
        <p:sp>
          <p:nvSpPr>
            <p:cNvPr id="184" name="Text Box 163"/>
            <p:cNvSpPr txBox="1">
              <a:spLocks noChangeArrowheads="1"/>
            </p:cNvSpPr>
            <p:nvPr/>
          </p:nvSpPr>
          <p:spPr bwMode="auto">
            <a:xfrm>
              <a:off x="1188" y="692"/>
              <a:ext cx="302"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WA</a:t>
              </a:r>
              <a:endParaRPr lang="en-US" sz="1600" kern="0" dirty="0">
                <a:solidFill>
                  <a:srgbClr val="000000"/>
                </a:solidFill>
                <a:latin typeface="Arial" pitchFamily="34" charset="0"/>
                <a:cs typeface="Arial" pitchFamily="34" charset="0"/>
              </a:endParaRPr>
            </a:p>
          </p:txBody>
        </p:sp>
        <p:sp>
          <p:nvSpPr>
            <p:cNvPr id="185" name="Text Box 164"/>
            <p:cNvSpPr txBox="1">
              <a:spLocks noChangeArrowheads="1"/>
            </p:cNvSpPr>
            <p:nvPr/>
          </p:nvSpPr>
          <p:spPr bwMode="auto">
            <a:xfrm>
              <a:off x="3494" y="1274"/>
              <a:ext cx="233"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WI</a:t>
              </a:r>
            </a:p>
          </p:txBody>
        </p:sp>
        <p:sp>
          <p:nvSpPr>
            <p:cNvPr id="186" name="Text Box 165"/>
            <p:cNvSpPr txBox="1">
              <a:spLocks noChangeArrowheads="1"/>
            </p:cNvSpPr>
            <p:nvPr/>
          </p:nvSpPr>
          <p:spPr bwMode="auto">
            <a:xfrm>
              <a:off x="4509" y="1902"/>
              <a:ext cx="274"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VA</a:t>
              </a:r>
              <a:endParaRPr lang="en-US" sz="1600" kern="0" dirty="0">
                <a:solidFill>
                  <a:schemeClr val="bg1"/>
                </a:solidFill>
                <a:latin typeface="Arial" pitchFamily="34" charset="0"/>
                <a:cs typeface="Arial" pitchFamily="34" charset="0"/>
              </a:endParaRPr>
            </a:p>
          </p:txBody>
        </p:sp>
        <p:sp>
          <p:nvSpPr>
            <p:cNvPr id="187" name="Text Box 166"/>
            <p:cNvSpPr txBox="1">
              <a:spLocks noChangeArrowheads="1"/>
            </p:cNvSpPr>
            <p:nvPr/>
          </p:nvSpPr>
          <p:spPr bwMode="auto">
            <a:xfrm>
              <a:off x="5078" y="887"/>
              <a:ext cx="257"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ME</a:t>
              </a:r>
              <a:endParaRPr lang="en-US" sz="1000" kern="0" dirty="0">
                <a:solidFill>
                  <a:srgbClr val="000000"/>
                </a:solidFill>
                <a:latin typeface="Arial" pitchFamily="34" charset="0"/>
                <a:cs typeface="Arial" pitchFamily="34" charset="0"/>
              </a:endParaRPr>
            </a:p>
          </p:txBody>
        </p:sp>
        <p:sp>
          <p:nvSpPr>
            <p:cNvPr id="188" name="Text Box 167"/>
            <p:cNvSpPr txBox="1">
              <a:spLocks noChangeArrowheads="1"/>
            </p:cNvSpPr>
            <p:nvPr/>
          </p:nvSpPr>
          <p:spPr bwMode="auto">
            <a:xfrm>
              <a:off x="3081" y="1082"/>
              <a:ext cx="359" cy="26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MN</a:t>
              </a:r>
              <a:r>
                <a:rPr lang="en-US" sz="1600" kern="0" dirty="0" smtClean="0">
                  <a:latin typeface="Arial" pitchFamily="34" charset="0"/>
                  <a:cs typeface="Arial" pitchFamily="34" charset="0"/>
                </a:rPr>
                <a:t>*</a:t>
              </a:r>
              <a:endParaRPr lang="en-US" sz="1600" kern="0" dirty="0">
                <a:latin typeface="Arial" pitchFamily="34" charset="0"/>
                <a:cs typeface="Arial" pitchFamily="34" charset="0"/>
              </a:endParaRPr>
            </a:p>
          </p:txBody>
        </p:sp>
        <p:sp>
          <p:nvSpPr>
            <p:cNvPr id="189" name="Text Box 168"/>
            <p:cNvSpPr txBox="1">
              <a:spLocks noChangeArrowheads="1"/>
            </p:cNvSpPr>
            <p:nvPr/>
          </p:nvSpPr>
          <p:spPr bwMode="auto">
            <a:xfrm>
              <a:off x="3927" y="1445"/>
              <a:ext cx="295" cy="19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MI</a:t>
              </a:r>
              <a:endParaRPr lang="en-US" sz="1600" kern="0" dirty="0">
                <a:solidFill>
                  <a:schemeClr val="bg1"/>
                </a:solidFill>
                <a:latin typeface="Arial" pitchFamily="34" charset="0"/>
                <a:cs typeface="Arial" pitchFamily="34" charset="0"/>
              </a:endParaRPr>
            </a:p>
          </p:txBody>
        </p:sp>
        <p:sp>
          <p:nvSpPr>
            <p:cNvPr id="190" name="Text Box 169"/>
            <p:cNvSpPr txBox="1">
              <a:spLocks noChangeArrowheads="1"/>
            </p:cNvSpPr>
            <p:nvPr/>
          </p:nvSpPr>
          <p:spPr bwMode="auto">
            <a:xfrm>
              <a:off x="4472" y="2151"/>
              <a:ext cx="348" cy="26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NC</a:t>
              </a:r>
              <a:r>
                <a:rPr lang="en-US" sz="1600" kern="0" dirty="0" smtClean="0">
                  <a:latin typeface="Arial" pitchFamily="34" charset="0"/>
                  <a:cs typeface="Arial" pitchFamily="34" charset="0"/>
                </a:rPr>
                <a:t>*</a:t>
              </a:r>
              <a:endParaRPr lang="en-US" sz="1600" kern="0" dirty="0">
                <a:latin typeface="Arial" pitchFamily="34" charset="0"/>
                <a:cs typeface="Arial" pitchFamily="34" charset="0"/>
              </a:endParaRPr>
            </a:p>
          </p:txBody>
        </p:sp>
        <p:sp>
          <p:nvSpPr>
            <p:cNvPr id="191" name="Text Box 170"/>
            <p:cNvSpPr txBox="1">
              <a:spLocks noChangeArrowheads="1"/>
            </p:cNvSpPr>
            <p:nvPr/>
          </p:nvSpPr>
          <p:spPr bwMode="auto">
            <a:xfrm>
              <a:off x="2687" y="2807"/>
              <a:ext cx="269"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TX</a:t>
              </a:r>
              <a:endParaRPr lang="en-US" sz="1600" kern="0" dirty="0">
                <a:solidFill>
                  <a:schemeClr val="bg1"/>
                </a:solidFill>
                <a:latin typeface="Arial" pitchFamily="34" charset="0"/>
                <a:cs typeface="Arial" pitchFamily="34" charset="0"/>
              </a:endParaRPr>
            </a:p>
          </p:txBody>
        </p:sp>
        <p:sp>
          <p:nvSpPr>
            <p:cNvPr id="192"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KY</a:t>
              </a:r>
            </a:p>
          </p:txBody>
        </p:sp>
        <p:sp>
          <p:nvSpPr>
            <p:cNvPr id="193" name="Text Box 172"/>
            <p:cNvSpPr txBox="1">
              <a:spLocks noChangeArrowheads="1"/>
            </p:cNvSpPr>
            <p:nvPr/>
          </p:nvSpPr>
          <p:spPr bwMode="auto">
            <a:xfrm>
              <a:off x="4248" y="1831"/>
              <a:ext cx="363"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r>
                <a:rPr lang="en-US" sz="1600" kern="0" dirty="0">
                  <a:latin typeface="Arial" pitchFamily="34" charset="0"/>
                  <a:cs typeface="Arial" pitchFamily="34" charset="0"/>
                </a:rPr>
                <a:t>*</a:t>
              </a:r>
            </a:p>
          </p:txBody>
        </p:sp>
        <p:sp>
          <p:nvSpPr>
            <p:cNvPr id="194" name="Text Box 173"/>
            <p:cNvSpPr txBox="1">
              <a:spLocks noChangeArrowheads="1"/>
            </p:cNvSpPr>
            <p:nvPr/>
          </p:nvSpPr>
          <p:spPr bwMode="auto">
            <a:xfrm>
              <a:off x="5234" y="1425"/>
              <a:ext cx="363" cy="157"/>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smtClean="0">
                  <a:solidFill>
                    <a:srgbClr val="000000"/>
                  </a:solidFill>
                  <a:latin typeface="Arial" pitchFamily="34" charset="0"/>
                  <a:cs typeface="Arial" pitchFamily="34" charset="0"/>
                </a:rPr>
                <a:t>RI</a:t>
              </a:r>
              <a:endParaRPr lang="en-US" sz="1000" kern="0" dirty="0">
                <a:solidFill>
                  <a:srgbClr val="000000"/>
                </a:solidFill>
                <a:latin typeface="Arial" pitchFamily="34" charset="0"/>
                <a:cs typeface="Arial" pitchFamily="34" charset="0"/>
              </a:endParaRPr>
            </a:p>
          </p:txBody>
        </p:sp>
        <p:sp>
          <p:nvSpPr>
            <p:cNvPr id="195"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6" name="Rectangle 175"/>
            <p:cNvSpPr>
              <a:spLocks noChangeArrowheads="1"/>
            </p:cNvSpPr>
            <p:nvPr/>
          </p:nvSpPr>
          <p:spPr bwMode="auto">
            <a:xfrm>
              <a:off x="2727" y="1656"/>
              <a:ext cx="247" cy="165"/>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NE</a:t>
              </a:r>
            </a:p>
          </p:txBody>
        </p:sp>
        <p:sp>
          <p:nvSpPr>
            <p:cNvPr id="197"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smtClean="0">
                  <a:solidFill>
                    <a:srgbClr val="000000"/>
                  </a:solidFill>
                  <a:latin typeface="Arial" pitchFamily="34" charset="0"/>
                  <a:cs typeface="Arial" pitchFamily="34" charset="0"/>
                </a:rPr>
                <a:t>VT</a:t>
              </a:r>
              <a:endParaRPr lang="en-US" sz="1000" kern="0" dirty="0">
                <a:solidFill>
                  <a:srgbClr val="000000"/>
                </a:solidFill>
                <a:latin typeface="Arial" pitchFamily="34" charset="0"/>
                <a:cs typeface="Arial" pitchFamily="34" charset="0"/>
              </a:endParaRPr>
            </a:p>
          </p:txBody>
        </p:sp>
        <p:sp>
          <p:nvSpPr>
            <p:cNvPr id="198"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9" name="Group 178"/>
            <p:cNvGrpSpPr>
              <a:grpSpLocks/>
            </p:cNvGrpSpPr>
            <p:nvPr/>
          </p:nvGrpSpPr>
          <p:grpSpPr bwMode="auto">
            <a:xfrm>
              <a:off x="1238" y="1060"/>
              <a:ext cx="4419" cy="1869"/>
              <a:chOff x="901" y="865"/>
              <a:chExt cx="4697" cy="1904"/>
            </a:xfrm>
          </p:grpSpPr>
          <p:sp>
            <p:nvSpPr>
              <p:cNvPr id="211" name="Text Box 179"/>
              <p:cNvSpPr txBox="1">
                <a:spLocks noChangeArrowheads="1"/>
              </p:cNvSpPr>
              <p:nvPr/>
            </p:nvSpPr>
            <p:spPr bwMode="auto">
              <a:xfrm>
                <a:off x="901" y="1452"/>
                <a:ext cx="369" cy="194"/>
              </a:xfrm>
              <a:prstGeom prst="rect">
                <a:avLst/>
              </a:prstGeom>
              <a:noFill/>
              <a:ln w="9525">
                <a:noFill/>
                <a:miter lim="800000"/>
                <a:headEnd/>
                <a:tailEnd/>
              </a:ln>
            </p:spPr>
            <p:txBody>
              <a:bodyPr>
                <a:spAutoFit/>
              </a:bodyPr>
              <a:lstStyle/>
              <a:p>
                <a:pPr algn="ctr">
                  <a:defRPr/>
                </a:pPr>
                <a:r>
                  <a:rPr lang="en-US" sz="1000" kern="0" dirty="0" smtClean="0">
                    <a:solidFill>
                      <a:srgbClr val="000000"/>
                    </a:solidFill>
                    <a:latin typeface="Arial" pitchFamily="34" charset="0"/>
                    <a:cs typeface="Arial" pitchFamily="34" charset="0"/>
                  </a:rPr>
                  <a:t>NV</a:t>
                </a:r>
                <a:endParaRPr lang="en-US" sz="1600" kern="0" dirty="0">
                  <a:solidFill>
                    <a:srgbClr val="000000"/>
                  </a:solidFill>
                  <a:latin typeface="Arial" pitchFamily="34" charset="0"/>
                  <a:cs typeface="Arial" pitchFamily="34" charset="0"/>
                </a:endParaRPr>
              </a:p>
            </p:txBody>
          </p:sp>
          <p:sp>
            <p:nvSpPr>
              <p:cNvPr id="212" name="Text Box 180"/>
              <p:cNvSpPr txBox="1">
                <a:spLocks noChangeArrowheads="1"/>
              </p:cNvSpPr>
              <p:nvPr/>
            </p:nvSpPr>
            <p:spPr bwMode="auto">
              <a:xfrm>
                <a:off x="3925" y="1541"/>
                <a:ext cx="335" cy="171"/>
              </a:xfrm>
              <a:prstGeom prst="rect">
                <a:avLst/>
              </a:prstGeom>
              <a:solidFill>
                <a:srgbClr val="EEECE1"/>
              </a:solid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213" name="Text Box 181"/>
              <p:cNvSpPr txBox="1">
                <a:spLocks noChangeArrowheads="1"/>
              </p:cNvSpPr>
              <p:nvPr/>
            </p:nvSpPr>
            <p:spPr bwMode="auto">
              <a:xfrm>
                <a:off x="2437" y="1113"/>
                <a:ext cx="366" cy="194"/>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SD</a:t>
                </a:r>
              </a:p>
            </p:txBody>
          </p:sp>
          <p:sp>
            <p:nvSpPr>
              <p:cNvPr id="214"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215" name="Text Box 183"/>
              <p:cNvSpPr txBox="1">
                <a:spLocks noChangeArrowheads="1"/>
              </p:cNvSpPr>
              <p:nvPr/>
            </p:nvSpPr>
            <p:spPr bwMode="auto">
              <a:xfrm>
                <a:off x="3098" y="2170"/>
                <a:ext cx="386" cy="266"/>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AR</a:t>
                </a:r>
                <a:r>
                  <a:rPr lang="en-US" sz="1600" kern="0" dirty="0">
                    <a:latin typeface="Arial" pitchFamily="34" charset="0"/>
                    <a:cs typeface="Arial" pitchFamily="34" charset="0"/>
                  </a:rPr>
                  <a:t>*</a:t>
                </a:r>
              </a:p>
            </p:txBody>
          </p:sp>
          <p:sp>
            <p:nvSpPr>
              <p:cNvPr id="216" name="Text Box 184"/>
              <p:cNvSpPr txBox="1">
                <a:spLocks noChangeArrowheads="1"/>
              </p:cNvSpPr>
              <p:nvPr/>
            </p:nvSpPr>
            <p:spPr bwMode="auto">
              <a:xfrm>
                <a:off x="3637" y="1564"/>
                <a:ext cx="367" cy="266"/>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 </a:t>
                </a:r>
                <a:r>
                  <a:rPr lang="en-US" sz="1000" kern="0" dirty="0" smtClean="0">
                    <a:solidFill>
                      <a:schemeClr val="bg1"/>
                    </a:solidFill>
                    <a:latin typeface="Arial" pitchFamily="34" charset="0"/>
                    <a:cs typeface="Arial" pitchFamily="34" charset="0"/>
                  </a:rPr>
                  <a:t>IN</a:t>
                </a:r>
                <a:r>
                  <a:rPr lang="en-US" sz="1600" kern="0" dirty="0" smtClean="0">
                    <a:solidFill>
                      <a:schemeClr val="bg1"/>
                    </a:solidFill>
                    <a:latin typeface="Arial" pitchFamily="34" charset="0"/>
                    <a:cs typeface="Arial" pitchFamily="34" charset="0"/>
                  </a:rPr>
                  <a:t>*</a:t>
                </a:r>
                <a:endParaRPr lang="en-US" sz="1600" kern="0" dirty="0">
                  <a:solidFill>
                    <a:schemeClr val="bg1"/>
                  </a:solidFill>
                  <a:latin typeface="Arial" pitchFamily="34" charset="0"/>
                  <a:cs typeface="Arial" pitchFamily="34" charset="0"/>
                </a:endParaRPr>
              </a:p>
            </p:txBody>
          </p:sp>
          <p:sp>
            <p:nvSpPr>
              <p:cNvPr id="217" name="Text Box 185"/>
              <p:cNvSpPr txBox="1">
                <a:spLocks noChangeArrowheads="1"/>
              </p:cNvSpPr>
              <p:nvPr/>
            </p:nvSpPr>
            <p:spPr bwMode="auto">
              <a:xfrm>
                <a:off x="5190" y="865"/>
                <a:ext cx="408" cy="266"/>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latin typeface="Arial" pitchFamily="34" charset="0"/>
                    <a:cs typeface="Arial" pitchFamily="34" charset="0"/>
                  </a:rPr>
                  <a:t>NH</a:t>
                </a:r>
                <a:r>
                  <a:rPr lang="en-US" sz="1600" kern="0" dirty="0" smtClean="0">
                    <a:latin typeface="Arial" pitchFamily="34" charset="0"/>
                    <a:cs typeface="Arial" pitchFamily="34" charset="0"/>
                  </a:rPr>
                  <a:t>*</a:t>
                </a:r>
                <a:endParaRPr lang="en-US" sz="1600" kern="0" dirty="0">
                  <a:latin typeface="Arial" pitchFamily="34" charset="0"/>
                  <a:cs typeface="Arial" pitchFamily="34" charset="0"/>
                </a:endParaRPr>
              </a:p>
            </p:txBody>
          </p:sp>
          <p:sp>
            <p:nvSpPr>
              <p:cNvPr id="218"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200" name="Text Box 207"/>
            <p:cNvSpPr txBox="1">
              <a:spLocks noChangeArrowheads="1"/>
            </p:cNvSpPr>
            <p:nvPr/>
          </p:nvSpPr>
          <p:spPr bwMode="auto">
            <a:xfrm>
              <a:off x="1924" y="915"/>
              <a:ext cx="361" cy="16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endParaRPr lang="en-US" sz="1600" kern="0" dirty="0">
                <a:solidFill>
                  <a:sysClr val="windowText" lastClr="000000"/>
                </a:solidFill>
                <a:latin typeface="Arial" pitchFamily="34" charset="0"/>
                <a:cs typeface="Arial" pitchFamily="34" charset="0"/>
              </a:endParaRPr>
            </a:p>
          </p:txBody>
        </p:sp>
        <p:sp>
          <p:nvSpPr>
            <p:cNvPr id="201" name="Text Box 208"/>
            <p:cNvSpPr txBox="1">
              <a:spLocks noChangeArrowheads="1"/>
            </p:cNvSpPr>
            <p:nvPr/>
          </p:nvSpPr>
          <p:spPr bwMode="auto">
            <a:xfrm>
              <a:off x="1542" y="1198"/>
              <a:ext cx="271" cy="16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ID</a:t>
              </a:r>
              <a:endParaRPr lang="en-US" sz="1600" kern="0" dirty="0">
                <a:solidFill>
                  <a:srgbClr val="000000"/>
                </a:solidFill>
                <a:latin typeface="Arial" pitchFamily="34" charset="0"/>
                <a:cs typeface="Arial" pitchFamily="34" charset="0"/>
              </a:endParaRPr>
            </a:p>
          </p:txBody>
        </p:sp>
        <p:sp>
          <p:nvSpPr>
            <p:cNvPr id="202" name="Text Box 209"/>
            <p:cNvSpPr txBox="1">
              <a:spLocks noChangeArrowheads="1"/>
            </p:cNvSpPr>
            <p:nvPr/>
          </p:nvSpPr>
          <p:spPr bwMode="auto">
            <a:xfrm>
              <a:off x="2059" y="1387"/>
              <a:ext cx="364" cy="16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solidFill>
                    <a:srgbClr val="000000"/>
                  </a:solidFill>
                  <a:latin typeface="Arial" pitchFamily="34" charset="0"/>
                  <a:cs typeface="Arial" pitchFamily="34" charset="0"/>
                </a:rPr>
                <a:t>WY</a:t>
              </a:r>
              <a:endParaRPr lang="en-US" sz="1600" kern="0" dirty="0">
                <a:solidFill>
                  <a:srgbClr val="000000"/>
                </a:solidFill>
                <a:latin typeface="Arial" pitchFamily="34" charset="0"/>
                <a:cs typeface="Arial" pitchFamily="34" charset="0"/>
              </a:endParaRPr>
            </a:p>
          </p:txBody>
        </p:sp>
        <p:sp>
          <p:nvSpPr>
            <p:cNvPr id="203" name="Text Box 210"/>
            <p:cNvSpPr txBox="1">
              <a:spLocks noChangeArrowheads="1"/>
            </p:cNvSpPr>
            <p:nvPr/>
          </p:nvSpPr>
          <p:spPr bwMode="auto">
            <a:xfrm>
              <a:off x="2685" y="939"/>
              <a:ext cx="309" cy="169"/>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ND</a:t>
              </a:r>
            </a:p>
          </p:txBody>
        </p:sp>
        <p:sp>
          <p:nvSpPr>
            <p:cNvPr id="204" name="Text Box 211"/>
            <p:cNvSpPr txBox="1">
              <a:spLocks noChangeArrowheads="1"/>
            </p:cNvSpPr>
            <p:nvPr/>
          </p:nvSpPr>
          <p:spPr bwMode="auto">
            <a:xfrm>
              <a:off x="2059" y="2426"/>
              <a:ext cx="364" cy="16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solidFill>
                    <a:srgbClr val="000000"/>
                  </a:solidFill>
                  <a:latin typeface="Arial" pitchFamily="34" charset="0"/>
                  <a:cs typeface="Arial" pitchFamily="34" charset="0"/>
                </a:rPr>
                <a:t>NM</a:t>
              </a:r>
              <a:endParaRPr lang="en-US" sz="1600" kern="0" dirty="0">
                <a:solidFill>
                  <a:srgbClr val="000000"/>
                </a:solidFill>
                <a:latin typeface="Arial" pitchFamily="34" charset="0"/>
                <a:cs typeface="Arial" pitchFamily="34" charset="0"/>
              </a:endParaRPr>
            </a:p>
          </p:txBody>
        </p:sp>
        <p:sp>
          <p:nvSpPr>
            <p:cNvPr id="205" name="Text Box 212"/>
            <p:cNvSpPr txBox="1">
              <a:spLocks noChangeArrowheads="1"/>
            </p:cNvSpPr>
            <p:nvPr/>
          </p:nvSpPr>
          <p:spPr bwMode="auto">
            <a:xfrm>
              <a:off x="2846" y="2291"/>
              <a:ext cx="362" cy="190"/>
            </a:xfrm>
            <a:prstGeom prst="rect">
              <a:avLst/>
            </a:prstGeom>
            <a:noFill/>
            <a:ln w="9525">
              <a:noFill/>
              <a:miter lim="800000"/>
              <a:headEnd/>
              <a:tailEnd/>
            </a:ln>
          </p:spPr>
          <p:txBody>
            <a:bodyPr>
              <a:spAutoFit/>
            </a:bodyPr>
            <a:lstStyle/>
            <a:p>
              <a:pPr algn="ctr">
                <a:spcBef>
                  <a:spcPct val="50000"/>
                </a:spcBef>
                <a:defRPr/>
              </a:pPr>
              <a:r>
                <a:rPr lang="en-US" sz="1000" kern="0" dirty="0" smtClean="0">
                  <a:solidFill>
                    <a:schemeClr val="bg1"/>
                  </a:solidFill>
                  <a:latin typeface="Arial" pitchFamily="34" charset="0"/>
                  <a:cs typeface="Arial" pitchFamily="34" charset="0"/>
                </a:rPr>
                <a:t>OK</a:t>
              </a:r>
              <a:endParaRPr lang="en-US" sz="1600" kern="0" dirty="0">
                <a:solidFill>
                  <a:schemeClr val="bg1"/>
                </a:solidFill>
                <a:latin typeface="Arial" pitchFamily="34" charset="0"/>
                <a:cs typeface="Arial" pitchFamily="34" charset="0"/>
              </a:endParaRPr>
            </a:p>
          </p:txBody>
        </p:sp>
        <p:sp>
          <p:nvSpPr>
            <p:cNvPr id="206" name="Text Box 213"/>
            <p:cNvSpPr txBox="1">
              <a:spLocks noChangeArrowheads="1"/>
            </p:cNvSpPr>
            <p:nvPr/>
          </p:nvSpPr>
          <p:spPr bwMode="auto">
            <a:xfrm>
              <a:off x="3299" y="2808"/>
              <a:ext cx="309" cy="17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LA</a:t>
              </a:r>
            </a:p>
          </p:txBody>
        </p:sp>
        <p:sp>
          <p:nvSpPr>
            <p:cNvPr id="207" name="Text Box 214"/>
            <p:cNvSpPr txBox="1">
              <a:spLocks noChangeArrowheads="1"/>
            </p:cNvSpPr>
            <p:nvPr/>
          </p:nvSpPr>
          <p:spPr bwMode="auto">
            <a:xfrm>
              <a:off x="3512" y="2616"/>
              <a:ext cx="363" cy="1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MS</a:t>
              </a:r>
            </a:p>
          </p:txBody>
        </p:sp>
        <p:sp>
          <p:nvSpPr>
            <p:cNvPr id="208" name="Text Box 215"/>
            <p:cNvSpPr txBox="1">
              <a:spLocks noChangeArrowheads="1"/>
            </p:cNvSpPr>
            <p:nvPr/>
          </p:nvSpPr>
          <p:spPr bwMode="auto">
            <a:xfrm>
              <a:off x="3832" y="2529"/>
              <a:ext cx="324" cy="261"/>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AL</a:t>
              </a:r>
              <a:r>
                <a:rPr lang="en-US" sz="1600" kern="0" dirty="0">
                  <a:solidFill>
                    <a:schemeClr val="bg1"/>
                  </a:solidFill>
                  <a:latin typeface="Arial" pitchFamily="34" charset="0"/>
                  <a:cs typeface="Arial" pitchFamily="34" charset="0"/>
                </a:rPr>
                <a:t>*</a:t>
              </a:r>
            </a:p>
          </p:txBody>
        </p:sp>
        <p:sp>
          <p:nvSpPr>
            <p:cNvPr id="209"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0" name="Text Box 217"/>
            <p:cNvSpPr txBox="1">
              <a:spLocks noChangeArrowheads="1"/>
            </p:cNvSpPr>
            <p:nvPr/>
          </p:nvSpPr>
          <p:spPr bwMode="auto">
            <a:xfrm>
              <a:off x="5163" y="1772"/>
              <a:ext cx="382" cy="261"/>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latin typeface="Arial" pitchFamily="34" charset="0"/>
                  <a:cs typeface="Arial" pitchFamily="34" charset="0"/>
                </a:rPr>
                <a:t>DE</a:t>
              </a:r>
              <a:r>
                <a:rPr lang="en-US" sz="1600" kern="0" dirty="0" smtClean="0">
                  <a:latin typeface="Arial" pitchFamily="34" charset="0"/>
                  <a:cs typeface="Arial" pitchFamily="34" charset="0"/>
                </a:rPr>
                <a:t>*</a:t>
              </a:r>
              <a:endParaRPr lang="en-US" sz="1600" kern="0" dirty="0">
                <a:latin typeface="Arial" pitchFamily="34" charset="0"/>
                <a:cs typeface="Arial" pitchFamily="34" charset="0"/>
              </a:endParaRPr>
            </a:p>
          </p:txBody>
        </p:sp>
      </p:grpSp>
      <p:sp>
        <p:nvSpPr>
          <p:cNvPr id="219" name="Line 153"/>
          <p:cNvSpPr>
            <a:spLocks noChangeShapeType="1"/>
          </p:cNvSpPr>
          <p:nvPr/>
        </p:nvSpPr>
        <p:spPr bwMode="auto">
          <a:xfrm>
            <a:off x="6562519" y="3167096"/>
            <a:ext cx="526275" cy="333646"/>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1" name="Freeform 94"/>
          <p:cNvSpPr>
            <a:spLocks/>
          </p:cNvSpPr>
          <p:nvPr/>
        </p:nvSpPr>
        <p:spPr bwMode="auto">
          <a:xfrm rot="13400463">
            <a:off x="6988912" y="3517863"/>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2" name="Text Box 217"/>
          <p:cNvSpPr txBox="1">
            <a:spLocks noChangeArrowheads="1"/>
          </p:cNvSpPr>
          <p:nvPr/>
        </p:nvSpPr>
        <p:spPr bwMode="auto">
          <a:xfrm>
            <a:off x="7015955" y="3530798"/>
            <a:ext cx="461963" cy="246221"/>
          </a:xfrm>
          <a:prstGeom prst="rect">
            <a:avLst/>
          </a:prstGeom>
          <a:noFill/>
          <a:ln w="9525">
            <a:noFill/>
            <a:miter lim="800000"/>
            <a:headEnd/>
            <a:tailEnd/>
          </a:ln>
        </p:spPr>
        <p:txBody>
          <a:bodyPr>
            <a:spAutoFit/>
          </a:bodyPr>
          <a:lstStyle/>
          <a:p>
            <a:pPr algn="ctr">
              <a:spcBef>
                <a:spcPct val="50000"/>
              </a:spcBef>
              <a:defRPr/>
            </a:pPr>
            <a:r>
              <a:rPr lang="en-US" sz="1000" kern="0" dirty="0" smtClean="0">
                <a:latin typeface="Arial" pitchFamily="34" charset="0"/>
                <a:cs typeface="Arial" pitchFamily="34" charset="0"/>
              </a:rPr>
              <a:t>DC</a:t>
            </a:r>
            <a:endParaRPr lang="en-US" sz="1000" kern="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r>
              <a:rPr lang="en-US" altLang="en-US" sz="2600" dirty="0" smtClean="0"/>
              <a:t>Toolkit for Reducing Catheter-Associated Urinary Tract Infections in Hospitals</a:t>
            </a:r>
            <a:endParaRPr lang="en-US" altLang="en-US" sz="2600" dirty="0"/>
          </a:p>
        </p:txBody>
      </p:sp>
      <p:sp>
        <p:nvSpPr>
          <p:cNvPr id="5123" name="Content Placeholder 2"/>
          <p:cNvSpPr>
            <a:spLocks noGrp="1"/>
          </p:cNvSpPr>
          <p:nvPr>
            <p:ph idx="1"/>
          </p:nvPr>
        </p:nvSpPr>
        <p:spPr>
          <a:xfrm>
            <a:off x="457200" y="1524000"/>
            <a:ext cx="8229600" cy="4876800"/>
          </a:xfrm>
        </p:spPr>
        <p:txBody>
          <a:bodyPr>
            <a:normAutofit fontScale="77500" lnSpcReduction="20000"/>
          </a:bodyPr>
          <a:lstStyle/>
          <a:p>
            <a:pPr>
              <a:lnSpc>
                <a:spcPct val="120000"/>
              </a:lnSpc>
              <a:spcBef>
                <a:spcPts val="0"/>
              </a:spcBef>
            </a:pPr>
            <a:r>
              <a:rPr lang="en-US" altLang="en-US" dirty="0" smtClean="0"/>
              <a:t>Purpose: To help hospitals prevent catheter-associated urinary tract infections (CAUTIs) and improve safety culture</a:t>
            </a:r>
          </a:p>
          <a:p>
            <a:pPr>
              <a:lnSpc>
                <a:spcPct val="120000"/>
              </a:lnSpc>
              <a:spcBef>
                <a:spcPts val="0"/>
              </a:spcBef>
            </a:pPr>
            <a:r>
              <a:rPr lang="en-US" altLang="en-US" dirty="0" smtClean="0"/>
              <a:t>Method: Implementing evidence-based, practical resources and concepts from the Comprehensive Unit-based Safety Program</a:t>
            </a:r>
          </a:p>
          <a:p>
            <a:pPr>
              <a:lnSpc>
                <a:spcPct val="120000"/>
              </a:lnSpc>
              <a:spcBef>
                <a:spcPts val="0"/>
              </a:spcBef>
            </a:pPr>
            <a:r>
              <a:rPr lang="en-US" altLang="en-US" dirty="0" smtClean="0"/>
              <a:t>Intended User: Hospital facilities</a:t>
            </a:r>
          </a:p>
          <a:p>
            <a:pPr>
              <a:lnSpc>
                <a:spcPct val="120000"/>
              </a:lnSpc>
              <a:spcBef>
                <a:spcPts val="0"/>
              </a:spcBef>
            </a:pPr>
            <a:r>
              <a:rPr lang="en-US" altLang="en-US" dirty="0" smtClean="0"/>
              <a:t>Available Tools: Guides, checklists, webinars, learning modules, data interpretation guides</a:t>
            </a:r>
          </a:p>
          <a:p>
            <a:pPr>
              <a:lnSpc>
                <a:spcPct val="120000"/>
              </a:lnSpc>
              <a:spcBef>
                <a:spcPts val="0"/>
              </a:spcBef>
            </a:pPr>
            <a:r>
              <a:rPr lang="en-US" altLang="en-US" dirty="0" smtClean="0"/>
              <a:t>Potential Measures of Effectiveness: </a:t>
            </a:r>
          </a:p>
          <a:p>
            <a:pPr lvl="1">
              <a:lnSpc>
                <a:spcPct val="120000"/>
              </a:lnSpc>
              <a:spcBef>
                <a:spcPts val="0"/>
              </a:spcBef>
            </a:pPr>
            <a:r>
              <a:rPr lang="en-US" altLang="en-US" dirty="0" smtClean="0"/>
              <a:t>Number of symptomatic CAUTIs attributable to each unit by month</a:t>
            </a:r>
          </a:p>
          <a:p>
            <a:pPr lvl="1">
              <a:lnSpc>
                <a:spcPct val="120000"/>
              </a:lnSpc>
              <a:spcBef>
                <a:spcPts val="0"/>
              </a:spcBef>
            </a:pPr>
            <a:r>
              <a:rPr lang="en-US" altLang="en-US" dirty="0" smtClean="0"/>
              <a:t>Days since last CAUTI </a:t>
            </a:r>
          </a:p>
          <a:p>
            <a:pPr>
              <a:lnSpc>
                <a:spcPct val="120000"/>
              </a:lnSpc>
              <a:spcBef>
                <a:spcPts val="0"/>
              </a:spcBef>
            </a:pPr>
            <a:r>
              <a:rPr lang="en-US" altLang="en-US" dirty="0" smtClean="0"/>
              <a:t>Link: </a:t>
            </a:r>
            <a:r>
              <a:rPr lang="en-US" altLang="en-US" dirty="0" smtClean="0">
                <a:hlinkClick r:id="rId3"/>
              </a:rPr>
              <a:t>http://www.ahrq.gov/professionals/quality-patient-safety/hais/tools/cauti-hospitals/Index.html</a:t>
            </a:r>
            <a:r>
              <a:rPr lang="en-US" altLang="en-US" dirty="0" smtClean="0"/>
              <a:t> </a:t>
            </a:r>
            <a:endParaRPr lang="en-US" altLang="en-US" dirty="0"/>
          </a:p>
        </p:txBody>
      </p:sp>
    </p:spTree>
    <p:extLst>
      <p:ext uri="{BB962C8B-B14F-4D97-AF65-F5344CB8AC3E}">
        <p14:creationId xmlns:p14="http://schemas.microsoft.com/office/powerpoint/2010/main" val="225358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a:xfrm>
            <a:off x="228600" y="1447800"/>
            <a:ext cx="8686800" cy="5410200"/>
          </a:xfrm>
        </p:spPr>
        <p:txBody>
          <a:bodyPr>
            <a:normAutofit fontScale="92500"/>
          </a:bodyPr>
          <a:lstStyle/>
          <a:p>
            <a:r>
              <a:rPr lang="en-US" dirty="0" smtClean="0"/>
              <a:t>Annual report </a:t>
            </a:r>
            <a:r>
              <a:rPr lang="en-US" dirty="0"/>
              <a:t>to Congress mandated in the Healthcare Research and Quality Act of 1999 (P.L. 106-129</a:t>
            </a:r>
            <a:r>
              <a:rPr lang="en-US" dirty="0" smtClean="0"/>
              <a:t>)</a:t>
            </a:r>
          </a:p>
          <a:p>
            <a:r>
              <a:rPr lang="en-US" dirty="0" smtClean="0"/>
              <a:t>Provides </a:t>
            </a:r>
            <a:r>
              <a:rPr lang="en-US" dirty="0"/>
              <a:t>a comprehensive overview </a:t>
            </a:r>
            <a:r>
              <a:rPr lang="en-US" dirty="0" smtClean="0"/>
              <a:t>of: </a:t>
            </a:r>
          </a:p>
          <a:p>
            <a:pPr lvl="1"/>
            <a:r>
              <a:rPr lang="en-US" dirty="0"/>
              <a:t>Q</a:t>
            </a:r>
            <a:r>
              <a:rPr lang="en-US" dirty="0" smtClean="0"/>
              <a:t>uality </a:t>
            </a:r>
            <a:r>
              <a:rPr lang="en-US" dirty="0"/>
              <a:t>of health care received by the general U.S. </a:t>
            </a:r>
            <a:r>
              <a:rPr lang="en-US" dirty="0" smtClean="0"/>
              <a:t>population</a:t>
            </a:r>
          </a:p>
          <a:p>
            <a:pPr lvl="1"/>
            <a:r>
              <a:rPr lang="en-US" dirty="0"/>
              <a:t>D</a:t>
            </a:r>
            <a:r>
              <a:rPr lang="en-US" dirty="0" smtClean="0"/>
              <a:t>isparities </a:t>
            </a:r>
            <a:r>
              <a:rPr lang="en-US" dirty="0"/>
              <a:t>in care experienced by different racial, ethnic, and socioeconomic </a:t>
            </a:r>
            <a:r>
              <a:rPr lang="en-US" dirty="0" smtClean="0"/>
              <a:t>groups</a:t>
            </a:r>
          </a:p>
          <a:p>
            <a:r>
              <a:rPr lang="en-US" dirty="0" smtClean="0"/>
              <a:t>Assesses </a:t>
            </a:r>
            <a:r>
              <a:rPr lang="en-US" dirty="0"/>
              <a:t>the performance of our health system and </a:t>
            </a:r>
            <a:r>
              <a:rPr lang="en-US" dirty="0" smtClean="0"/>
              <a:t>identifies </a:t>
            </a:r>
            <a:r>
              <a:rPr lang="en-US" dirty="0"/>
              <a:t>areas of </a:t>
            </a:r>
            <a:r>
              <a:rPr lang="en-US" dirty="0" smtClean="0"/>
              <a:t>strength </a:t>
            </a:r>
            <a:r>
              <a:rPr lang="en-US" dirty="0"/>
              <a:t>and </a:t>
            </a:r>
            <a:r>
              <a:rPr lang="en-US" dirty="0" smtClean="0"/>
              <a:t>weakness along </a:t>
            </a:r>
            <a:r>
              <a:rPr lang="en-US" dirty="0"/>
              <a:t>three main axes: </a:t>
            </a:r>
            <a:endParaRPr lang="en-US" dirty="0" smtClean="0"/>
          </a:p>
          <a:p>
            <a:pPr lvl="1"/>
            <a:r>
              <a:rPr lang="en-US" dirty="0" smtClean="0"/>
              <a:t>Access </a:t>
            </a:r>
            <a:r>
              <a:rPr lang="en-US" dirty="0"/>
              <a:t>to health </a:t>
            </a:r>
            <a:r>
              <a:rPr lang="en-US" dirty="0" smtClean="0"/>
              <a:t>care</a:t>
            </a:r>
          </a:p>
          <a:p>
            <a:pPr lvl="1"/>
            <a:r>
              <a:rPr lang="en-US" dirty="0"/>
              <a:t>Q</a:t>
            </a:r>
            <a:r>
              <a:rPr lang="en-US" dirty="0" smtClean="0"/>
              <a:t>uality </a:t>
            </a:r>
            <a:r>
              <a:rPr lang="en-US" dirty="0"/>
              <a:t>of health </a:t>
            </a:r>
            <a:r>
              <a:rPr lang="en-US" dirty="0" smtClean="0"/>
              <a:t>care</a:t>
            </a:r>
          </a:p>
          <a:p>
            <a:pPr lvl="1"/>
            <a:r>
              <a:rPr lang="en-US" dirty="0"/>
              <a:t>P</a:t>
            </a:r>
            <a:r>
              <a:rPr lang="en-US" dirty="0" smtClean="0"/>
              <a:t>riorities </a:t>
            </a:r>
            <a:r>
              <a:rPr lang="en-US" dirty="0"/>
              <a:t>of the National Quality </a:t>
            </a:r>
            <a:r>
              <a:rPr lang="en-US" dirty="0" smtClean="0"/>
              <a:t>Strategy</a:t>
            </a:r>
          </a:p>
          <a:p>
            <a:endParaRPr lang="en-US" dirty="0"/>
          </a:p>
        </p:txBody>
      </p:sp>
    </p:spTree>
    <p:extLst>
      <p:ext uri="{BB962C8B-B14F-4D97-AF65-F5344CB8AC3E}">
        <p14:creationId xmlns:p14="http://schemas.microsoft.com/office/powerpoint/2010/main" val="3746387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Central line-associated bloodstream infections per 1,000 central-line days, by birth weight of child in Level III neonatal intensive care units and by type of pediatric ICU, 2009-2013</a:t>
            </a:r>
            <a:endParaRPr lang="en-US" sz="1800" dirty="0"/>
          </a:p>
        </p:txBody>
      </p:sp>
      <p:sp>
        <p:nvSpPr>
          <p:cNvPr id="7" name="TextBox 6"/>
          <p:cNvSpPr txBox="1"/>
          <p:nvPr/>
        </p:nvSpPr>
        <p:spPr>
          <a:xfrm>
            <a:off x="457200" y="5943600"/>
            <a:ext cx="8229600" cy="553998"/>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Centers for Disease Control and Prevention, National Healthcare Safety Network, </a:t>
            </a:r>
            <a:r>
              <a:rPr lang="en-US" sz="1000" dirty="0" smtClean="0">
                <a:cs typeface="Arial" panose="020B0604020202020204" pitchFamily="34" charset="0"/>
              </a:rPr>
              <a:t>2009-2013</a:t>
            </a:r>
            <a:r>
              <a:rPr lang="en-US" sz="1000" dirty="0">
                <a:cs typeface="Arial" panose="020B0604020202020204" pitchFamily="34" charset="0"/>
              </a:rPr>
              <a:t>. </a:t>
            </a:r>
          </a:p>
          <a:p>
            <a:r>
              <a:rPr lang="en-US" sz="1000" b="1" dirty="0" smtClean="0">
                <a:cs typeface="Arial" panose="020B0604020202020204" pitchFamily="34" charset="0"/>
              </a:rPr>
              <a:t>Denominator: </a:t>
            </a:r>
            <a:r>
              <a:rPr lang="en-US" sz="1000" dirty="0" smtClean="0">
                <a:cs typeface="Arial" panose="020B0604020202020204" pitchFamily="34" charset="0"/>
              </a:rPr>
              <a:t>Infections per 1,000 central-line days.</a:t>
            </a:r>
          </a:p>
          <a:p>
            <a:r>
              <a:rPr lang="en-US" sz="1000" b="1" dirty="0" smtClean="0">
                <a:cs typeface="Arial" panose="020B0604020202020204" pitchFamily="34" charset="0"/>
              </a:rPr>
              <a:t>Note: </a:t>
            </a:r>
            <a:r>
              <a:rPr lang="en-US" sz="1000" dirty="0">
                <a:cs typeface="Arial" panose="020B0604020202020204" pitchFamily="34" charset="0"/>
              </a:rPr>
              <a:t>For this measure, lower rates are better. Acute </a:t>
            </a:r>
            <a:r>
              <a:rPr lang="en-US" sz="1000" dirty="0" smtClean="0">
                <a:cs typeface="Arial" panose="020B0604020202020204" pitchFamily="34" charset="0"/>
              </a:rPr>
              <a:t>care hospitalizations only. </a:t>
            </a:r>
          </a:p>
        </p:txBody>
      </p:sp>
      <p:graphicFrame>
        <p:nvGraphicFramePr>
          <p:cNvPr id="8" name="Chart 7"/>
          <p:cNvGraphicFramePr>
            <a:graphicFrameLocks/>
          </p:cNvGraphicFramePr>
          <p:nvPr>
            <p:extLst>
              <p:ext uri="{D42A27DB-BD31-4B8C-83A1-F6EECF244321}">
                <p14:modId xmlns:p14="http://schemas.microsoft.com/office/powerpoint/2010/main" val="2749990465"/>
              </p:ext>
            </p:extLst>
          </p:nvPr>
        </p:nvGraphicFramePr>
        <p:xfrm>
          <a:off x="457200" y="1463040"/>
          <a:ext cx="4114800" cy="44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289413287"/>
              </p:ext>
            </p:extLst>
          </p:nvPr>
        </p:nvGraphicFramePr>
        <p:xfrm>
          <a:off x="4572000" y="1463040"/>
          <a:ext cx="4114800" cy="44805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Central line–associated bloodstream infections per 1,000 central-line days in adult medical vs. medical/surgical intensive care units, by hospital teaching status, 2006–2013</a:t>
            </a:r>
            <a:endParaRPr lang="en-US" sz="1800" dirty="0"/>
          </a:p>
        </p:txBody>
      </p:sp>
      <p:sp>
        <p:nvSpPr>
          <p:cNvPr id="7" name="TextBox 6"/>
          <p:cNvSpPr txBox="1"/>
          <p:nvPr/>
        </p:nvSpPr>
        <p:spPr>
          <a:xfrm>
            <a:off x="457200" y="5577840"/>
            <a:ext cx="8229600" cy="861774"/>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Centers for Disease Control and Prevention, National Healthcare Safety Network, </a:t>
            </a:r>
            <a:r>
              <a:rPr lang="en-US" sz="1000" dirty="0" smtClean="0">
                <a:latin typeface="Arial" panose="020B0604020202020204" pitchFamily="34" charset="0"/>
                <a:cs typeface="Arial" panose="020B0604020202020204" pitchFamily="34" charset="0"/>
              </a:rPr>
              <a:t>2006-2013</a:t>
            </a:r>
            <a:r>
              <a:rPr lang="en-US" sz="1000" dirty="0">
                <a:latin typeface="Arial" panose="020B0604020202020204" pitchFamily="34" charset="0"/>
                <a:cs typeface="Arial" panose="020B0604020202020204" pitchFamily="34" charset="0"/>
              </a:rPr>
              <a:t>.</a:t>
            </a:r>
          </a:p>
          <a:p>
            <a:r>
              <a:rPr lang="en-US" sz="1000" b="1" dirty="0" smtClean="0">
                <a:latin typeface="Arial" panose="020B0604020202020204" pitchFamily="34" charset="0"/>
                <a:cs typeface="Arial" panose="020B0604020202020204" pitchFamily="34" charset="0"/>
              </a:rPr>
              <a:t>Denominator</a:t>
            </a:r>
            <a:r>
              <a:rPr lang="en-US" sz="1000" b="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Infections per 1,000 central-line </a:t>
            </a:r>
            <a:r>
              <a:rPr lang="en-US" sz="1000" dirty="0" smtClean="0">
                <a:latin typeface="Arial" panose="020B0604020202020204" pitchFamily="34" charset="0"/>
                <a:cs typeface="Arial" panose="020B0604020202020204" pitchFamily="34" charset="0"/>
              </a:rPr>
              <a:t>days.</a:t>
            </a:r>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For this measure, lower rates are better. Acute </a:t>
            </a:r>
            <a:r>
              <a:rPr lang="en-US" sz="1000" dirty="0" smtClean="0">
                <a:latin typeface="Arial" panose="020B0604020202020204" pitchFamily="34" charset="0"/>
                <a:cs typeface="Arial" panose="020B0604020202020204" pitchFamily="34" charset="0"/>
              </a:rPr>
              <a:t>care hospitalizations only. Major </a:t>
            </a:r>
            <a:r>
              <a:rPr lang="en-US" sz="1000" dirty="0">
                <a:latin typeface="Arial" panose="020B0604020202020204" pitchFamily="34" charset="0"/>
                <a:cs typeface="Arial" panose="020B0604020202020204" pitchFamily="34" charset="0"/>
              </a:rPr>
              <a:t>teaching facilities </a:t>
            </a:r>
            <a:r>
              <a:rPr lang="en-US" sz="1000" dirty="0" smtClean="0">
                <a:latin typeface="Arial" panose="020B0604020202020204" pitchFamily="34" charset="0"/>
                <a:cs typeface="Arial" panose="020B0604020202020204" pitchFamily="34" charset="0"/>
              </a:rPr>
              <a:t>are defined as facilities with a program </a:t>
            </a:r>
            <a:r>
              <a:rPr lang="en-US" sz="1000" dirty="0">
                <a:latin typeface="Arial" panose="020B0604020202020204" pitchFamily="34" charset="0"/>
                <a:cs typeface="Arial" panose="020B0604020202020204" pitchFamily="34" charset="0"/>
              </a:rPr>
              <a:t>for medical students and </a:t>
            </a:r>
            <a:r>
              <a:rPr lang="en-US" sz="1000" dirty="0" smtClean="0">
                <a:latin typeface="Arial" panose="020B0604020202020204" pitchFamily="34" charset="0"/>
                <a:cs typeface="Arial" panose="020B0604020202020204" pitchFamily="34" charset="0"/>
              </a:rPr>
              <a:t>postgraduate </a:t>
            </a:r>
            <a:r>
              <a:rPr lang="en-US" sz="1000" dirty="0">
                <a:latin typeface="Arial" panose="020B0604020202020204" pitchFamily="34" charset="0"/>
                <a:cs typeface="Arial" panose="020B0604020202020204" pitchFamily="34" charset="0"/>
              </a:rPr>
              <a:t>medical training</a:t>
            </a:r>
            <a:r>
              <a:rPr lang="en-US" sz="1000" dirty="0" smtClean="0">
                <a:latin typeface="Arial" panose="020B0604020202020204" pitchFamily="34" charset="0"/>
                <a:cs typeface="Arial" panose="020B0604020202020204" pitchFamily="34" charset="0"/>
              </a:rPr>
              <a:t>. All other medical facilities include graduate facilities </a:t>
            </a:r>
            <a:r>
              <a:rPr lang="en-US" sz="1000" dirty="0">
                <a:latin typeface="Arial" panose="020B0604020202020204" pitchFamily="34" charset="0"/>
                <a:cs typeface="Arial" panose="020B0604020202020204" pitchFamily="34" charset="0"/>
              </a:rPr>
              <a:t>with programs for postgraduate medical </a:t>
            </a:r>
            <a:r>
              <a:rPr lang="en-US" sz="1000" dirty="0" smtClean="0">
                <a:latin typeface="Arial" panose="020B0604020202020204" pitchFamily="34" charset="0"/>
                <a:cs typeface="Arial" panose="020B0604020202020204" pitchFamily="34" charset="0"/>
              </a:rPr>
              <a:t>training only (i.e., residency and/or fellowships) </a:t>
            </a:r>
            <a:r>
              <a:rPr lang="en-US" sz="1000" dirty="0">
                <a:latin typeface="Arial" panose="020B0604020202020204" pitchFamily="34" charset="0"/>
                <a:cs typeface="Arial" panose="020B0604020202020204" pitchFamily="34" charset="0"/>
              </a:rPr>
              <a:t>and undergraduate facilities with programs for medical students only. </a:t>
            </a:r>
            <a:endParaRPr lang="en-US"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65103726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157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altLang="en-US" smtClean="0"/>
              <a:t>Tools for Reducing Central Line-Associated Bloodstream Infections</a:t>
            </a:r>
            <a:endParaRPr lang="en-US" altLang="en-US" dirty="0"/>
          </a:p>
        </p:txBody>
      </p:sp>
      <p:sp>
        <p:nvSpPr>
          <p:cNvPr id="4099" name="Content Placeholder 2"/>
          <p:cNvSpPr>
            <a:spLocks noGrp="1"/>
          </p:cNvSpPr>
          <p:nvPr>
            <p:ph idx="1"/>
          </p:nvPr>
        </p:nvSpPr>
        <p:spPr>
          <a:xfrm>
            <a:off x="457200" y="1600200"/>
            <a:ext cx="8229600" cy="4876800"/>
          </a:xfrm>
        </p:spPr>
        <p:txBody>
          <a:bodyPr>
            <a:normAutofit fontScale="70000" lnSpcReduction="20000"/>
          </a:bodyPr>
          <a:lstStyle/>
          <a:p>
            <a:pPr>
              <a:lnSpc>
                <a:spcPct val="120000"/>
              </a:lnSpc>
              <a:spcBef>
                <a:spcPts val="0"/>
              </a:spcBef>
            </a:pPr>
            <a:r>
              <a:rPr lang="en-US" altLang="en-US" dirty="0" smtClean="0"/>
              <a:t>Purpose: To help hospitals prevent central line-associated bloodstream infections (CLABSIs) and improve safety culture</a:t>
            </a:r>
          </a:p>
          <a:p>
            <a:pPr>
              <a:lnSpc>
                <a:spcPct val="120000"/>
              </a:lnSpc>
              <a:spcBef>
                <a:spcPts val="0"/>
              </a:spcBef>
            </a:pPr>
            <a:r>
              <a:rPr lang="en-US" altLang="en-US" dirty="0" smtClean="0"/>
              <a:t>Methods: Implementing evidence-based, practical resources and concepts from the Comprehensive Unit-based Safety Program (CUSP)</a:t>
            </a:r>
          </a:p>
          <a:p>
            <a:pPr>
              <a:lnSpc>
                <a:spcPct val="120000"/>
              </a:lnSpc>
              <a:spcBef>
                <a:spcPts val="0"/>
              </a:spcBef>
            </a:pPr>
            <a:r>
              <a:rPr lang="en-US" altLang="en-US" dirty="0" smtClean="0"/>
              <a:t>Intended user: Hospital facilities</a:t>
            </a:r>
          </a:p>
          <a:p>
            <a:pPr>
              <a:lnSpc>
                <a:spcPct val="120000"/>
              </a:lnSpc>
              <a:spcBef>
                <a:spcPts val="0"/>
              </a:spcBef>
            </a:pPr>
            <a:r>
              <a:rPr lang="en-US" altLang="en-US" dirty="0" smtClean="0"/>
              <a:t>Available tools: Checklists, preventable incidence calculator, audit form, event report template</a:t>
            </a:r>
          </a:p>
          <a:p>
            <a:pPr>
              <a:lnSpc>
                <a:spcPct val="120000"/>
              </a:lnSpc>
              <a:spcBef>
                <a:spcPts val="0"/>
              </a:spcBef>
            </a:pPr>
            <a:r>
              <a:rPr lang="en-US" altLang="en-US" dirty="0" smtClean="0"/>
              <a:t>Impact: </a:t>
            </a:r>
          </a:p>
          <a:p>
            <a:pPr lvl="1">
              <a:lnSpc>
                <a:spcPct val="120000"/>
              </a:lnSpc>
              <a:spcBef>
                <a:spcPts val="0"/>
              </a:spcBef>
            </a:pPr>
            <a:r>
              <a:rPr lang="en-US" altLang="en-US" dirty="0" smtClean="0"/>
              <a:t>Through use of the CUSP toolkit and CLABSI tools, more than 100 intensive care units in Michigan have nearly eliminated CLABSIs. </a:t>
            </a:r>
          </a:p>
          <a:p>
            <a:pPr lvl="1">
              <a:lnSpc>
                <a:spcPct val="120000"/>
              </a:lnSpc>
              <a:spcBef>
                <a:spcPts val="0"/>
              </a:spcBef>
            </a:pPr>
            <a:r>
              <a:rPr lang="en-US" altLang="en-US" dirty="0" smtClean="0"/>
              <a:t>Nationwide, the use of this toolkit has helped more than 1,000 hospitals reduce rates of CLABSI by 41% in aggregate. See </a:t>
            </a:r>
            <a:r>
              <a:rPr lang="en-US" altLang="en-US" dirty="0" smtClean="0">
                <a:hlinkClick r:id="rId3"/>
              </a:rPr>
              <a:t>http://www.ahrq.gov/workingforquality/pias/mhhakcpia.htm</a:t>
            </a:r>
            <a:r>
              <a:rPr lang="en-US" altLang="en-US" dirty="0" smtClean="0"/>
              <a:t> and </a:t>
            </a:r>
            <a:r>
              <a:rPr lang="en-US" altLang="en-US" dirty="0" smtClean="0">
                <a:hlinkClick r:id="rId4"/>
              </a:rPr>
              <a:t>http://www.ahrq.gov/professionals/education/curriculum- tools/</a:t>
            </a:r>
            <a:r>
              <a:rPr lang="en-US" altLang="en-US" dirty="0" err="1" smtClean="0">
                <a:hlinkClick r:id="rId4"/>
              </a:rPr>
              <a:t>clabsitools</a:t>
            </a:r>
            <a:r>
              <a:rPr lang="en-US" altLang="en-US" dirty="0" smtClean="0">
                <a:hlinkClick r:id="rId4"/>
              </a:rPr>
              <a:t>/</a:t>
            </a:r>
            <a:r>
              <a:rPr lang="en-US" altLang="en-US" dirty="0" err="1" smtClean="0">
                <a:hlinkClick r:id="rId4"/>
              </a:rPr>
              <a:t>index.html#purpose</a:t>
            </a:r>
            <a:r>
              <a:rPr lang="en-US" altLang="en-US" dirty="0" smtClean="0"/>
              <a:t>.</a:t>
            </a:r>
          </a:p>
          <a:p>
            <a:endParaRPr lang="en-US" altLang="en-US" dirty="0" smtClean="0"/>
          </a:p>
          <a:p>
            <a:endParaRPr lang="en-US" altLang="en-US" dirty="0"/>
          </a:p>
        </p:txBody>
      </p:sp>
    </p:spTree>
    <p:extLst>
      <p:ext uri="{BB962C8B-B14F-4D97-AF65-F5344CB8AC3E}">
        <p14:creationId xmlns:p14="http://schemas.microsoft.com/office/powerpoint/2010/main" val="3715228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Procedure-Related Events</a:t>
            </a:r>
            <a:endParaRPr lang="en-US" dirty="0"/>
          </a:p>
        </p:txBody>
      </p:sp>
      <p:sp>
        <p:nvSpPr>
          <p:cNvPr id="4" name="Content Placeholder 3"/>
          <p:cNvSpPr>
            <a:spLocks noGrp="1"/>
          </p:cNvSpPr>
          <p:nvPr>
            <p:ph idx="1"/>
          </p:nvPr>
        </p:nvSpPr>
        <p:spPr/>
        <p:txBody>
          <a:bodyPr>
            <a:normAutofit fontScale="92500" lnSpcReduction="20000"/>
          </a:bodyPr>
          <a:lstStyle/>
          <a:p>
            <a:r>
              <a:rPr lang="en-US" smtClean="0"/>
              <a:t>More than 40 million operative procedures are performed in the United States each year. </a:t>
            </a:r>
          </a:p>
          <a:p>
            <a:r>
              <a:rPr lang="en-US" smtClean="0"/>
              <a:t>Postoperative adverse events are not uncommon and increase both hospitalization length and cost (AHRQ, 2013).</a:t>
            </a:r>
          </a:p>
          <a:p>
            <a:r>
              <a:rPr lang="en-US" smtClean="0"/>
              <a:t>Measures include:</a:t>
            </a:r>
          </a:p>
          <a:p>
            <a:pPr lvl="1"/>
            <a:r>
              <a:rPr lang="en-US" smtClean="0"/>
              <a:t>Risk-adjusted mortality at 30 days postoperation for colorectal surgery performed in adults </a:t>
            </a:r>
          </a:p>
          <a:p>
            <a:pPr lvl="1"/>
            <a:r>
              <a:rPr lang="en-US" smtClean="0"/>
              <a:t>Percentage of adult patients receiving hip joint replacement (because of fracture or degenerative conditions) who experienced adverse events </a:t>
            </a:r>
          </a:p>
          <a:p>
            <a:pPr lvl="1"/>
            <a:r>
              <a:rPr lang="en-US" smtClean="0"/>
              <a:t>Percentage of adults with mechanical adverse events associated with central venous catheter placement</a:t>
            </a:r>
          </a:p>
          <a:p>
            <a:pPr lvl="1"/>
            <a:endParaRPr lang="en-US" smtClean="0"/>
          </a:p>
          <a:p>
            <a:pPr lvl="1"/>
            <a:endParaRPr lang="en-US" dirty="0"/>
          </a:p>
        </p:txBody>
      </p:sp>
    </p:spTree>
    <p:extLst>
      <p:ext uri="{BB962C8B-B14F-4D97-AF65-F5344CB8AC3E}">
        <p14:creationId xmlns:p14="http://schemas.microsoft.com/office/powerpoint/2010/main" val="2292043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2304"/>
            <a:ext cx="7543800" cy="1056895"/>
          </a:xfrm>
        </p:spPr>
        <p:txBody>
          <a:bodyPr>
            <a:noAutofit/>
          </a:bodyPr>
          <a:lstStyle/>
          <a:p>
            <a:r>
              <a:rPr lang="en-US" sz="1800" dirty="0" smtClean="0"/>
              <a:t>Risk-adjusted mortality rate within 30 days </a:t>
            </a:r>
            <a:r>
              <a:rPr lang="en-US" sz="1800" dirty="0" err="1" smtClean="0"/>
              <a:t>postoperation</a:t>
            </a:r>
            <a:r>
              <a:rPr lang="en-US" sz="1800" dirty="0" smtClean="0"/>
              <a:t> for adults undergoing colorectal surgery in ACS NSQIP participating hospitals in the United States, by race/ethnicity and hospital teaching status, 2008-2014</a:t>
            </a:r>
            <a:endParaRPr lang="en-US" sz="1800" dirty="0"/>
          </a:p>
        </p:txBody>
      </p:sp>
      <p:sp>
        <p:nvSpPr>
          <p:cNvPr id="6" name="TextBox 5"/>
          <p:cNvSpPr txBox="1"/>
          <p:nvPr/>
        </p:nvSpPr>
        <p:spPr>
          <a:xfrm>
            <a:off x="457200" y="5577840"/>
            <a:ext cx="8229600" cy="1015663"/>
          </a:xfrm>
          <a:prstGeom prst="rect">
            <a:avLst/>
          </a:prstGeom>
          <a:noFill/>
        </p:spPr>
        <p:txBody>
          <a:bodyPr wrap="square" rtlCol="0">
            <a:spAutoFit/>
          </a:bodyPr>
          <a:lstStyle/>
          <a:p>
            <a:r>
              <a:rPr lang="en-US" sz="1000" b="1" dirty="0">
                <a:cs typeface="Arial" panose="020B0604020202020204" pitchFamily="34" charset="0"/>
              </a:rPr>
              <a:t>Source: </a:t>
            </a:r>
            <a:r>
              <a:rPr lang="en-US" sz="1000" dirty="0">
                <a:cs typeface="Arial" panose="020B0604020202020204" pitchFamily="34" charset="0"/>
              </a:rPr>
              <a:t>American College of Surgeons (ACS), National Surgical Quality Improvement Program (NSQIP), </a:t>
            </a:r>
            <a:r>
              <a:rPr lang="en-US" sz="1000" dirty="0" smtClean="0">
                <a:cs typeface="Arial" panose="020B0604020202020204" pitchFamily="34" charset="0"/>
              </a:rPr>
              <a:t>2008-2014</a:t>
            </a:r>
            <a:r>
              <a:rPr lang="en-US" sz="1000" dirty="0">
                <a:cs typeface="Arial" panose="020B0604020202020204" pitchFamily="34" charset="0"/>
              </a:rPr>
              <a:t>. </a:t>
            </a:r>
            <a:endParaRPr lang="en-US" sz="1000" dirty="0" smtClean="0">
              <a:cs typeface="Arial" panose="020B0604020202020204" pitchFamily="34" charset="0"/>
            </a:endParaRPr>
          </a:p>
          <a:p>
            <a:r>
              <a:rPr lang="en-US" sz="1000" b="1" dirty="0" smtClean="0">
                <a:cs typeface="Arial" panose="020B0604020202020204" pitchFamily="34" charset="0"/>
              </a:rPr>
              <a:t>Denominator: Adults</a:t>
            </a:r>
            <a:r>
              <a:rPr lang="en-US" altLang="en-US" sz="1000" dirty="0" smtClean="0"/>
              <a:t> </a:t>
            </a:r>
            <a:r>
              <a:rPr lang="en-US" altLang="en-US" sz="1000" dirty="0"/>
              <a:t>age 18 years and over. </a:t>
            </a:r>
            <a:endParaRPr lang="en-US" sz="1000" b="1" dirty="0">
              <a:cs typeface="Arial" panose="020B0604020202020204" pitchFamily="34" charset="0"/>
            </a:endParaRPr>
          </a:p>
          <a:p>
            <a:r>
              <a:rPr lang="en-US" altLang="en-US" sz="1000" b="1" dirty="0" smtClean="0"/>
              <a:t>Note: </a:t>
            </a:r>
            <a:r>
              <a:rPr lang="en-US" altLang="en-US" sz="1000" dirty="0"/>
              <a:t>For this measure, lower </a:t>
            </a:r>
            <a:r>
              <a:rPr lang="en-US" altLang="en-US" sz="1000" dirty="0" smtClean="0"/>
              <a:t>percentages </a:t>
            </a:r>
            <a:r>
              <a:rPr lang="en-US" altLang="en-US" sz="1000" dirty="0"/>
              <a:t>are better. </a:t>
            </a:r>
            <a:r>
              <a:rPr lang="en-US" altLang="en-US" sz="1000" dirty="0" smtClean="0"/>
              <a:t>The participation in the ACS NSQIP is voluntary and current participation is weighted when calculating rates. Participating hospitals have changed over  time; 203 hospitals participated in 2008 and 531 hospitals participated in 2014. </a:t>
            </a:r>
            <a:r>
              <a:rPr lang="en-US" sz="1000" dirty="0" smtClean="0"/>
              <a:t>Other includes </a:t>
            </a:r>
            <a:r>
              <a:rPr lang="en-US" sz="1000" dirty="0"/>
              <a:t>Asian, American Indian or Alaska Native, and Native Hawaiian or Other Pacific Islander. White, Black, and Other </a:t>
            </a:r>
            <a:r>
              <a:rPr lang="en-US" sz="1000" dirty="0" smtClean="0"/>
              <a:t>are non-Hispanic. </a:t>
            </a:r>
            <a:r>
              <a:rPr lang="en-US" sz="1000" dirty="0"/>
              <a:t>Hispanic includes all races</a:t>
            </a:r>
            <a:r>
              <a:rPr lang="en-US" sz="1000" i="1" dirty="0" smtClean="0"/>
              <a:t>.</a:t>
            </a:r>
            <a:endParaRPr lang="en-US" altLang="en-US" sz="1000" dirty="0" smtClean="0"/>
          </a:p>
        </p:txBody>
      </p:sp>
      <p:graphicFrame>
        <p:nvGraphicFramePr>
          <p:cNvPr id="8" name="Chart 7"/>
          <p:cNvGraphicFramePr>
            <a:graphicFrameLocks/>
          </p:cNvGraphicFramePr>
          <p:nvPr>
            <p:extLst>
              <p:ext uri="{D42A27DB-BD31-4B8C-83A1-F6EECF244321}">
                <p14:modId xmlns:p14="http://schemas.microsoft.com/office/powerpoint/2010/main" val="1303649917"/>
              </p:ext>
            </p:extLst>
          </p:nvPr>
        </p:nvGraphicFramePr>
        <p:xfrm>
          <a:off x="457200" y="146304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56903160"/>
              </p:ext>
            </p:extLst>
          </p:nvPr>
        </p:nvGraphicFramePr>
        <p:xfrm>
          <a:off x="4572000" y="1463040"/>
          <a:ext cx="4114800" cy="40233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Adult patients receiving hip joint replacement due to fracture or degenerative conditions who experienced adverse events, by age and chronic obstructive pulmonary disease, 2009-2013</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18363559"/>
              </p:ext>
            </p:extLst>
          </p:nvPr>
        </p:nvGraphicFramePr>
        <p:xfrm>
          <a:off x="457200" y="1463040"/>
          <a:ext cx="411480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469197526"/>
              </p:ext>
            </p:extLst>
          </p:nvPr>
        </p:nvGraphicFramePr>
        <p:xfrm>
          <a:off x="4572000" y="1463040"/>
          <a:ext cx="4114800" cy="33832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57200" y="4937760"/>
            <a:ext cx="8229600" cy="163121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Key:</a:t>
            </a:r>
            <a:r>
              <a:rPr lang="en-US" sz="1000" dirty="0">
                <a:latin typeface="Arial" panose="020B0604020202020204" pitchFamily="34" charset="0"/>
                <a:cs typeface="Arial" panose="020B0604020202020204" pitchFamily="34" charset="0"/>
              </a:rPr>
              <a:t> COPD = chronic obstructive pulmonary disease.</a:t>
            </a:r>
          </a:p>
          <a:p>
            <a:r>
              <a:rPr lang="en-US" sz="1000" b="1" dirty="0">
                <a:latin typeface="Arial" panose="020B0604020202020204" pitchFamily="34" charset="0"/>
                <a:cs typeface="Arial" panose="020B0604020202020204" pitchFamily="34" charset="0"/>
              </a:rPr>
              <a:t>Source:</a:t>
            </a:r>
            <a:r>
              <a:rPr lang="en-US" sz="1000" dirty="0">
                <a:latin typeface="Arial" panose="020B0604020202020204" pitchFamily="34" charset="0"/>
                <a:cs typeface="Arial" panose="020B0604020202020204" pitchFamily="34" charset="0"/>
              </a:rPr>
              <a:t> Agency for Healthcare Research and Quality (AHRQ) and Centers for Medicare &amp; Medicaid Services (CMS), Medicare Patient Safety Monitoring System (MPSMS), </a:t>
            </a:r>
            <a:r>
              <a:rPr lang="en-US" sz="1000" dirty="0" smtClean="0">
                <a:latin typeface="Arial" panose="020B0604020202020204" pitchFamily="34" charset="0"/>
                <a:cs typeface="Arial" panose="020B0604020202020204" pitchFamily="34" charset="0"/>
              </a:rPr>
              <a:t>2009-2013</a:t>
            </a:r>
            <a:r>
              <a:rPr lang="en-US" sz="1000" dirty="0">
                <a:latin typeface="Arial" panose="020B0604020202020204" pitchFamily="34" charset="0"/>
                <a:cs typeface="Arial" panose="020B0604020202020204" pitchFamily="34" charset="0"/>
              </a:rPr>
              <a:t>.</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All </a:t>
            </a:r>
            <a:r>
              <a:rPr lang="en-US" sz="1000" dirty="0" smtClean="0">
                <a:latin typeface="Arial" panose="020B0604020202020204" pitchFamily="34" charset="0"/>
                <a:cs typeface="Arial" panose="020B0604020202020204" pitchFamily="34" charset="0"/>
              </a:rPr>
              <a:t>patients age </a:t>
            </a:r>
            <a:r>
              <a:rPr lang="en-US" sz="1000" dirty="0">
                <a:latin typeface="Arial" panose="020B0604020202020204" pitchFamily="34" charset="0"/>
                <a:cs typeface="Arial" panose="020B0604020202020204" pitchFamily="34" charset="0"/>
              </a:rPr>
              <a:t>18 years and </a:t>
            </a:r>
            <a:r>
              <a:rPr lang="en-US" sz="1000" dirty="0" smtClean="0">
                <a:latin typeface="Arial" panose="020B0604020202020204" pitchFamily="34" charset="0"/>
                <a:cs typeface="Arial" panose="020B0604020202020204" pitchFamily="34" charset="0"/>
              </a:rPr>
              <a:t>over </a:t>
            </a:r>
            <a:r>
              <a:rPr lang="en-US" sz="1000" dirty="0">
                <a:latin typeface="Arial" panose="020B0604020202020204" pitchFamily="34" charset="0"/>
                <a:cs typeface="Arial" panose="020B0604020202020204" pitchFamily="34" charset="0"/>
              </a:rPr>
              <a:t>in the MPSMS sample who had a surgical procedure performed to replace a hip joint due to degenerative conditions or a fractured </a:t>
            </a:r>
            <a:r>
              <a:rPr lang="en-US" sz="1000" dirty="0" smtClean="0">
                <a:latin typeface="Arial" panose="020B0604020202020204" pitchFamily="34" charset="0"/>
                <a:cs typeface="Arial" panose="020B0604020202020204" pitchFamily="34" charset="0"/>
              </a:rPr>
              <a:t>hip. </a:t>
            </a:r>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For this measure, lower percentages are better. Hospitals in Puerto Rico, the Virgin Islands, and Maryland were not included in the annual samples. Samples were drawn from the CMS Hospital Inpatient Quality Reporting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program and consist of medical records for discharges following hip </a:t>
            </a:r>
            <a:r>
              <a:rPr lang="en-US" sz="1000" dirty="0" err="1">
                <a:latin typeface="Arial" panose="020B0604020202020204" pitchFamily="34" charset="0"/>
                <a:cs typeface="Arial" panose="020B0604020202020204" pitchFamily="34" charset="0"/>
              </a:rPr>
              <a:t>arthroplasty</a:t>
            </a:r>
            <a:r>
              <a:rPr lang="en-US" sz="1000" dirty="0">
                <a:latin typeface="Arial" panose="020B0604020202020204" pitchFamily="34" charset="0"/>
                <a:cs typeface="Arial" panose="020B0604020202020204" pitchFamily="34" charset="0"/>
              </a:rPr>
              <a:t> procedures as defined by the Surgical Care Improvement Project. Rates for patients </a:t>
            </a:r>
            <a:r>
              <a:rPr lang="en-US" sz="1000" dirty="0" smtClean="0">
                <a:latin typeface="Arial" panose="020B0604020202020204" pitchFamily="34" charset="0"/>
                <a:cs typeface="Arial" panose="020B0604020202020204" pitchFamily="34" charset="0"/>
              </a:rPr>
              <a:t>age </a:t>
            </a:r>
            <a:r>
              <a:rPr lang="en-US" sz="1000" dirty="0">
                <a:latin typeface="Arial" panose="020B0604020202020204" pitchFamily="34" charset="0"/>
                <a:cs typeface="Arial" panose="020B0604020202020204" pitchFamily="34" charset="0"/>
              </a:rPr>
              <a:t>85 years and over in 2013 and for </a:t>
            </a:r>
            <a:r>
              <a:rPr lang="en-US" sz="1000" dirty="0" smtClean="0">
                <a:latin typeface="Arial" panose="020B0604020202020204" pitchFamily="34" charset="0"/>
                <a:cs typeface="Arial" panose="020B0604020202020204" pitchFamily="34" charset="0"/>
              </a:rPr>
              <a:t>ages 18-64 years old </a:t>
            </a:r>
            <a:r>
              <a:rPr lang="en-US" sz="1000" dirty="0">
                <a:latin typeface="Arial" panose="020B0604020202020204" pitchFamily="34" charset="0"/>
                <a:cs typeface="Arial" panose="020B0604020202020204" pitchFamily="34" charset="0"/>
              </a:rPr>
              <a:t>for all years are not shown </a:t>
            </a:r>
            <a:r>
              <a:rPr lang="en-US" sz="1000" dirty="0" smtClean="0">
                <a:latin typeface="Arial" panose="020B0604020202020204" pitchFamily="34" charset="0"/>
                <a:cs typeface="Arial" panose="020B0604020202020204" pitchFamily="34" charset="0"/>
              </a:rPr>
              <a:t>because </a:t>
            </a:r>
            <a:r>
              <a:rPr lang="en-US" sz="1000" dirty="0">
                <a:latin typeface="Arial" panose="020B0604020202020204" pitchFamily="34" charset="0"/>
                <a:cs typeface="Arial" panose="020B0604020202020204" pitchFamily="34" charset="0"/>
              </a:rPr>
              <a:t>the data did not meet the criteria for statistical reliability, data quality, or confidentiality. COPD status relates to patients with a principal or secondary discharge diagnosis of </a:t>
            </a:r>
            <a:r>
              <a:rPr lang="en-US" sz="1000" dirty="0" smtClean="0">
                <a:latin typeface="Arial" panose="020B0604020202020204" pitchFamily="34" charset="0"/>
                <a:cs typeface="Arial" panose="020B0604020202020204" pitchFamily="34" charset="0"/>
              </a:rPr>
              <a:t>COPD.</a:t>
            </a:r>
            <a:endParaRPr lang="en-US" sz="1000" dirty="0"/>
          </a:p>
        </p:txBody>
      </p:sp>
    </p:spTree>
    <p:extLst>
      <p:ext uri="{BB962C8B-B14F-4D97-AF65-F5344CB8AC3E}">
        <p14:creationId xmlns:p14="http://schemas.microsoft.com/office/powerpoint/2010/main" val="343157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mechanical adverse events associated with central venous catheter placement, by race and obesity status, 2009-2013</a:t>
            </a:r>
            <a:endParaRPr lang="en-US" sz="2000" dirty="0"/>
          </a:p>
        </p:txBody>
      </p:sp>
      <p:sp>
        <p:nvSpPr>
          <p:cNvPr id="6" name="TextBox 5"/>
          <p:cNvSpPr txBox="1"/>
          <p:nvPr/>
        </p:nvSpPr>
        <p:spPr>
          <a:xfrm>
            <a:off x="457200" y="5669280"/>
            <a:ext cx="8229600" cy="1015663"/>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Agency for Healthcare Research and Quality and Centers for Medicare &amp; Medicaid Services, Medicare Patient Safety Monitoring System, </a:t>
            </a:r>
            <a:r>
              <a:rPr lang="en-US" sz="1000" dirty="0" smtClean="0">
                <a:latin typeface="Arial" panose="020B0604020202020204" pitchFamily="34" charset="0"/>
                <a:cs typeface="Arial" panose="020B0604020202020204" pitchFamily="34" charset="0"/>
              </a:rPr>
              <a:t>2009-2013</a:t>
            </a:r>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Selected discharges of hospitalized patients age 18 years and over with central venous catheter placement.</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For this measure, lower percentages are better. Mechanical adverse events include allergic reaction to the catheter, </a:t>
            </a:r>
            <a:r>
              <a:rPr lang="en-US" sz="1000" dirty="0" err="1" smtClean="0">
                <a:latin typeface="Arial" panose="020B0604020202020204" pitchFamily="34" charset="0"/>
                <a:cs typeface="Arial" panose="020B0604020202020204" pitchFamily="34" charset="0"/>
              </a:rPr>
              <a:t>tamponade</a:t>
            </a:r>
            <a:r>
              <a:rPr lang="en-US" sz="1000" dirty="0" smtClean="0">
                <a:latin typeface="Arial" panose="020B0604020202020204" pitchFamily="34" charset="0"/>
                <a:cs typeface="Arial" panose="020B0604020202020204" pitchFamily="34" charset="0"/>
              </a:rPr>
              <a:t>, perforation, pneumothorax, hematoma, shearing off of the catheter, air embolism, misplaced catheter, thrombosis/embolism, knotting of the pulmonary artery catheter, and certain other events. </a:t>
            </a:r>
          </a:p>
        </p:txBody>
      </p:sp>
      <p:graphicFrame>
        <p:nvGraphicFramePr>
          <p:cNvPr id="7" name="Chart 6"/>
          <p:cNvGraphicFramePr>
            <a:graphicFrameLocks/>
          </p:cNvGraphicFramePr>
          <p:nvPr>
            <p:extLst>
              <p:ext uri="{D42A27DB-BD31-4B8C-83A1-F6EECF244321}">
                <p14:modId xmlns:p14="http://schemas.microsoft.com/office/powerpoint/2010/main" val="392025124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58751080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Adverse Drug Events</a:t>
            </a:r>
            <a:endParaRPr lang="en-US" dirty="0"/>
          </a:p>
        </p:txBody>
      </p:sp>
      <p:sp>
        <p:nvSpPr>
          <p:cNvPr id="3" name="Content Placeholder 2"/>
          <p:cNvSpPr>
            <a:spLocks noGrp="1"/>
          </p:cNvSpPr>
          <p:nvPr>
            <p:ph idx="1"/>
          </p:nvPr>
        </p:nvSpPr>
        <p:spPr/>
        <p:txBody>
          <a:bodyPr>
            <a:normAutofit/>
          </a:bodyPr>
          <a:lstStyle/>
          <a:p>
            <a:r>
              <a:rPr lang="en-US" dirty="0" smtClean="0"/>
              <a:t>An estimated 400,000 preventable ADEs occur each year in U.S hospitals, generating additional costs of $3.5 billion in 2006 dollars (IOM, 2007).  </a:t>
            </a:r>
          </a:p>
          <a:p>
            <a:r>
              <a:rPr lang="en-US" dirty="0" smtClean="0"/>
              <a:t>The three initial targets of the HHS National Action Plan for Adverse Drug Event Prevention are:</a:t>
            </a:r>
          </a:p>
          <a:p>
            <a:pPr lvl="1"/>
            <a:r>
              <a:rPr lang="en-US" dirty="0" smtClean="0"/>
              <a:t>Anticoagulants and related bleeding.</a:t>
            </a:r>
          </a:p>
          <a:p>
            <a:pPr lvl="1"/>
            <a:r>
              <a:rPr lang="en-US" dirty="0" smtClean="0"/>
              <a:t>Diabetes agents and related hypoglycemia.</a:t>
            </a:r>
          </a:p>
          <a:p>
            <a:pPr lvl="1"/>
            <a:r>
              <a:rPr lang="en-US" dirty="0" smtClean="0"/>
              <a:t>Opioids and accidental overdose, </a:t>
            </a:r>
            <a:r>
              <a:rPr lang="en-US" dirty="0" err="1" smtClean="0"/>
              <a:t>oversedation</a:t>
            </a:r>
            <a:r>
              <a:rPr lang="en-US" dirty="0" smtClean="0"/>
              <a:t>, and respiratory depression.</a:t>
            </a:r>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239000" cy="868362"/>
          </a:xfrm>
        </p:spPr>
        <p:txBody>
          <a:bodyPr>
            <a:noAutofit/>
          </a:bodyPr>
          <a:lstStyle/>
          <a:p>
            <a:r>
              <a:rPr lang="en-US" sz="2800" dirty="0" smtClean="0"/>
              <a:t>Measures of Patient Safety in the Hospital Setting: Adverse Drug Events</a:t>
            </a:r>
            <a:endParaRPr lang="en-US" sz="2800" dirty="0"/>
          </a:p>
        </p:txBody>
      </p:sp>
      <p:sp>
        <p:nvSpPr>
          <p:cNvPr id="3" name="Content Placeholder 2"/>
          <p:cNvSpPr>
            <a:spLocks noGrp="1"/>
          </p:cNvSpPr>
          <p:nvPr>
            <p:ph idx="1"/>
          </p:nvPr>
        </p:nvSpPr>
        <p:spPr/>
        <p:txBody>
          <a:bodyPr>
            <a:normAutofit/>
          </a:bodyPr>
          <a:lstStyle/>
          <a:p>
            <a:r>
              <a:rPr lang="en-US" dirty="0" smtClean="0"/>
              <a:t>Percentage of </a:t>
            </a:r>
            <a:r>
              <a:rPr lang="en-US" dirty="0"/>
              <a:t>hospitalized adult </a:t>
            </a:r>
            <a:r>
              <a:rPr lang="en-US" dirty="0" smtClean="0"/>
              <a:t>patients who received a hypoglycemic agent and had an adverse drug event</a:t>
            </a:r>
          </a:p>
          <a:p>
            <a:r>
              <a:rPr lang="en-US" dirty="0" smtClean="0"/>
              <a:t>Percentage of hospitalized adult patients who had an anticoagulant-related adverse drug event to warfarin</a:t>
            </a:r>
          </a:p>
          <a:p>
            <a:r>
              <a:rPr lang="en-US" dirty="0" smtClean="0"/>
              <a:t>Number of opioid-related medication errors </a:t>
            </a:r>
            <a:r>
              <a:rPr lang="en-US" dirty="0"/>
              <a:t>in patients of all ages</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solidFill>
                  <a:srgbClr val="4F81BD"/>
                </a:solidFill>
              </a:rPr>
              <a:t>Hospitalized adult patients who received a hypoglycemic agent who had adverse drug events with hypoglycemic agents, by race/ethnicity, 2010-2013, and renal disease, 2009-2013</a:t>
            </a:r>
            <a:endParaRPr lang="en-US" sz="1800" dirty="0">
              <a:solidFill>
                <a:srgbClr val="4F81BD"/>
              </a:solidFill>
            </a:endParaRPr>
          </a:p>
        </p:txBody>
      </p:sp>
      <p:sp>
        <p:nvSpPr>
          <p:cNvPr id="11" name="TextBox 10"/>
          <p:cNvSpPr txBox="1"/>
          <p:nvPr/>
        </p:nvSpPr>
        <p:spPr>
          <a:xfrm>
            <a:off x="457200" y="5486400"/>
            <a:ext cx="8229600" cy="861774"/>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Agency for Healthcare Research and Quality and Centers for Medicare &amp; Medicaid Services, Medicare Patient Safety Monitoring System, </a:t>
            </a:r>
            <a:r>
              <a:rPr lang="en-US" sz="1000" dirty="0" smtClean="0">
                <a:latin typeface="Arial" panose="020B0604020202020204" pitchFamily="34" charset="0"/>
                <a:cs typeface="Arial" panose="020B0604020202020204" pitchFamily="34" charset="0"/>
              </a:rPr>
              <a:t>2009-2013</a:t>
            </a:r>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Note: </a:t>
            </a:r>
            <a:r>
              <a:rPr lang="en-US" sz="1000" dirty="0" smtClean="0">
                <a:latin typeface="Arial" panose="020B0604020202020204" pitchFamily="34" charset="0"/>
                <a:cs typeface="Arial" panose="020B0604020202020204" pitchFamily="34" charset="0"/>
              </a:rPr>
              <a:t>For this measure, lower percentages are better. Hypoglycemic agents received by patients age 18 and over during a hospital stay include insulin, oral hypoglycemic, or a combination of both. The 2009 data for races did </a:t>
            </a:r>
            <a:r>
              <a:rPr lang="en-US" sz="1000" dirty="0">
                <a:latin typeface="Arial" panose="020B0604020202020204" pitchFamily="34" charset="0"/>
                <a:cs typeface="Arial" panose="020B0604020202020204" pitchFamily="34" charset="0"/>
              </a:rPr>
              <a:t>not meet the criteria for statistical reliability, data quality, or </a:t>
            </a:r>
            <a:r>
              <a:rPr lang="en-US" sz="1000" dirty="0" smtClean="0">
                <a:latin typeface="Arial" panose="020B0604020202020204" pitchFamily="34" charset="0"/>
                <a:cs typeface="Arial" panose="020B0604020202020204" pitchFamily="34" charset="0"/>
              </a:rPr>
              <a:t>confidentiality.</a:t>
            </a:r>
            <a:endParaRPr lang="en-US" sz="1000" dirty="0"/>
          </a:p>
        </p:txBody>
      </p:sp>
      <p:graphicFrame>
        <p:nvGraphicFramePr>
          <p:cNvPr id="6" name="Chart 5"/>
          <p:cNvGraphicFramePr>
            <a:graphicFrameLocks/>
          </p:cNvGraphicFramePr>
          <p:nvPr>
            <p:extLst>
              <p:ext uri="{D42A27DB-BD31-4B8C-83A1-F6EECF244321}">
                <p14:modId xmlns:p14="http://schemas.microsoft.com/office/powerpoint/2010/main" val="2018723226"/>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907848176"/>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a:xfrm>
            <a:off x="228600" y="1447800"/>
            <a:ext cx="8686800" cy="5410200"/>
          </a:xfrm>
        </p:spPr>
        <p:txBody>
          <a:bodyPr>
            <a:normAutofit/>
          </a:bodyPr>
          <a:lstStyle/>
          <a:p>
            <a:r>
              <a:rPr lang="en-US" dirty="0" smtClean="0"/>
              <a:t>Based </a:t>
            </a:r>
            <a:r>
              <a:rPr lang="en-US" dirty="0"/>
              <a:t>on more than 250 measures of quality and disparities covering a broad array of health care services and </a:t>
            </a:r>
            <a:r>
              <a:rPr lang="en-US" dirty="0" smtClean="0"/>
              <a:t>settings</a:t>
            </a:r>
          </a:p>
          <a:p>
            <a:r>
              <a:rPr lang="en-US" dirty="0" smtClean="0"/>
              <a:t>Includes data </a:t>
            </a:r>
            <a:r>
              <a:rPr lang="en-US" dirty="0"/>
              <a:t>from 2015 </a:t>
            </a:r>
            <a:r>
              <a:rPr lang="en-US" dirty="0" smtClean="0"/>
              <a:t>QDR, which generally cover 2001-2013 </a:t>
            </a:r>
            <a:endParaRPr lang="en-US" dirty="0"/>
          </a:p>
          <a:p>
            <a:r>
              <a:rPr lang="en-US" dirty="0" smtClean="0"/>
              <a:t>Produced </a:t>
            </a:r>
            <a:r>
              <a:rPr lang="en-US" dirty="0"/>
              <a:t>with the help of an Interagency Work Group led by the Agency for Healthcare Research and </a:t>
            </a:r>
            <a:r>
              <a:rPr lang="en-US" dirty="0" smtClean="0"/>
              <a:t>Quality and </a:t>
            </a:r>
            <a:r>
              <a:rPr lang="en-US" dirty="0"/>
              <a:t>submitted on behalf of the Secretary </a:t>
            </a:r>
            <a:r>
              <a:rPr lang="en-US" dirty="0" smtClean="0"/>
              <a:t>of the Department of </a:t>
            </a:r>
            <a:r>
              <a:rPr lang="en-US" dirty="0"/>
              <a:t>Health and Human </a:t>
            </a:r>
            <a:r>
              <a:rPr lang="en-US" dirty="0" smtClean="0"/>
              <a:t>Services</a:t>
            </a:r>
            <a:endParaRPr lang="en-US" dirty="0"/>
          </a:p>
        </p:txBody>
      </p:sp>
    </p:spTree>
    <p:extLst>
      <p:ext uri="{BB962C8B-B14F-4D97-AF65-F5344CB8AC3E}">
        <p14:creationId xmlns:p14="http://schemas.microsoft.com/office/powerpoint/2010/main" val="1582427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Hospitalized adult patients with an anticoagulant-related adverse drug event with warfarin, by age and corticosteroid use, 2009-2013</a:t>
            </a:r>
            <a:endParaRPr lang="en-US" sz="2000" dirty="0"/>
          </a:p>
        </p:txBody>
      </p:sp>
      <p:sp>
        <p:nvSpPr>
          <p:cNvPr id="6" name="TextBox 5"/>
          <p:cNvSpPr txBox="1"/>
          <p:nvPr/>
        </p:nvSpPr>
        <p:spPr>
          <a:xfrm>
            <a:off x="457200" y="5669280"/>
            <a:ext cx="8229600" cy="861774"/>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Agency for Healthcare Research and Quality and Centers for Medicare &amp; Medicaid Services, Medicare Patient Safety Monitoring System, 2009</a:t>
            </a:r>
            <a:r>
              <a:rPr lang="en-US" sz="1000" dirty="0">
                <a:latin typeface="Calibri" panose="020F0502020204030204" pitchFamily="34" charset="0"/>
              </a:rPr>
              <a:t>–</a:t>
            </a:r>
            <a:r>
              <a:rPr lang="en-US" sz="1000" dirty="0">
                <a:latin typeface="Arial" panose="020B0604020202020204" pitchFamily="34" charset="0"/>
                <a:cs typeface="Arial" panose="020B0604020202020204" pitchFamily="34" charset="0"/>
              </a:rPr>
              <a:t>2013.</a:t>
            </a: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Patients 18 and over who received warfarin and had their international normalized ratio (INR) measured during their hospital stay.</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For this measure, lower percentages are better. Adverse events occurring the day of hospital arrival were excluded.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96239282"/>
              </p:ext>
            </p:extLst>
          </p:nvPr>
        </p:nvGraphicFramePr>
        <p:xfrm>
          <a:off x="4572000" y="1463040"/>
          <a:ext cx="4114800"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102010412"/>
              </p:ext>
            </p:extLst>
          </p:nvPr>
        </p:nvGraphicFramePr>
        <p:xfrm>
          <a:off x="457200" y="1463040"/>
          <a:ext cx="4114800" cy="38404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Number of opioid-related medication errors reported in Pennsylvania, by AHRQ event/harm category and age, 2006</a:t>
            </a:r>
            <a:r>
              <a:rPr lang="en-US" sz="2000" dirty="0" smtClean="0">
                <a:solidFill>
                  <a:srgbClr val="0072C6"/>
                </a:solidFill>
              </a:rPr>
              <a:t>, </a:t>
            </a:r>
            <a:r>
              <a:rPr lang="en-US" sz="2000" dirty="0">
                <a:solidFill>
                  <a:srgbClr val="0072C6"/>
                </a:solidFill>
              </a:rPr>
              <a:t>2008, 2010, 2012, </a:t>
            </a:r>
            <a:r>
              <a:rPr lang="en-US" sz="2000" dirty="0" smtClean="0">
                <a:solidFill>
                  <a:srgbClr val="0072C6"/>
                </a:solidFill>
              </a:rPr>
              <a:t>2014</a:t>
            </a:r>
            <a:endParaRPr lang="en-US" sz="2000" dirty="0">
              <a:solidFill>
                <a:srgbClr val="0072C6"/>
              </a:solidFill>
            </a:endParaRPr>
          </a:p>
        </p:txBody>
      </p:sp>
      <p:sp>
        <p:nvSpPr>
          <p:cNvPr id="3076" name="Text Box 4"/>
          <p:cNvSpPr txBox="1">
            <a:spLocks noChangeArrowheads="1"/>
          </p:cNvSpPr>
          <p:nvPr/>
        </p:nvSpPr>
        <p:spPr bwMode="auto">
          <a:xfrm>
            <a:off x="548640" y="5669280"/>
            <a:ext cx="8229600"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latin typeface="Arial" pitchFamily="34" charset="0"/>
                <a:cs typeface="Arial" pitchFamily="34" charset="0"/>
              </a:rPr>
              <a:t>Source: </a:t>
            </a:r>
            <a:r>
              <a:rPr lang="en-US" sz="1000" dirty="0">
                <a:latin typeface="Arial" pitchFamily="34" charset="0"/>
                <a:cs typeface="Arial" pitchFamily="34" charset="0"/>
              </a:rPr>
              <a:t>Institute of Safe Medication Practices on behalf of the Pennsylvania Patient Safety Authority, 2006-2014.</a:t>
            </a:r>
          </a:p>
          <a:p>
            <a:pPr marL="0" marR="0" lvl="0" indent="0" algn="l" defTabSz="914400" rtl="0" eaLnBrk="1" fontAlgn="base" latinLnBrk="0" hangingPunct="1">
              <a:lnSpc>
                <a:spcPct val="100000"/>
              </a:lnSpc>
              <a:spcBef>
                <a:spcPct val="0"/>
              </a:spcBef>
              <a:buClrTx/>
              <a:buSzTx/>
              <a:buFontTx/>
              <a:buNone/>
              <a:tabLst/>
            </a:pPr>
            <a:r>
              <a:rPr kumimoji="0" lang="en-US" sz="1000" b="1" i="0" u="none" strike="noStrike" cap="none" normalizeH="0" baseline="0" dirty="0" smtClean="0">
                <a:ln>
                  <a:noFill/>
                </a:ln>
                <a:effectLst/>
                <a:latin typeface="Arial" pitchFamily="34" charset="0"/>
                <a:cs typeface="Arial" pitchFamily="34" charset="0"/>
              </a:rPr>
              <a:t>Note:</a:t>
            </a:r>
            <a:r>
              <a:rPr kumimoji="0" lang="en-US" sz="1000" b="0" i="0" u="none" strike="noStrike" cap="none" normalizeH="0" baseline="0" dirty="0" smtClean="0">
                <a:ln>
                  <a:noFill/>
                </a:ln>
                <a:effectLst/>
                <a:latin typeface="Arial" pitchFamily="34" charset="0"/>
                <a:cs typeface="Arial" pitchFamily="34" charset="0"/>
              </a:rPr>
              <a:t> Pennsylvania</a:t>
            </a:r>
            <a:r>
              <a:rPr kumimoji="0" lang="en-US" sz="1000" b="0" i="0" u="none" strike="noStrike" cap="none" normalizeH="0" dirty="0" smtClean="0">
                <a:ln>
                  <a:noFill/>
                </a:ln>
                <a:effectLst/>
                <a:latin typeface="Arial" pitchFamily="34" charset="0"/>
                <a:cs typeface="Arial" pitchFamily="34" charset="0"/>
              </a:rPr>
              <a:t> </a:t>
            </a:r>
            <a:r>
              <a:rPr kumimoji="0" lang="en-US" sz="1000" b="0" i="0" u="none" strike="noStrike" cap="none" normalizeH="0" baseline="0" dirty="0" smtClean="0">
                <a:ln>
                  <a:noFill/>
                </a:ln>
                <a:effectLst/>
                <a:latin typeface="Arial" pitchFamily="34" charset="0"/>
                <a:cs typeface="Arial" pitchFamily="34" charset="0"/>
              </a:rPr>
              <a:t>Patient Safety Reporting System reports of medication errors are from acute-level facilities that consist of hospitals, ambulatory surgical facilities, birthing centers, and abortion facilities. Medication errors do not include adverse drug reactions. Event/harm categories refer to those in the Agency</a:t>
            </a:r>
            <a:r>
              <a:rPr kumimoji="0" lang="en-US" sz="1000" b="0" i="0" u="none" strike="noStrike" cap="none" normalizeH="0" dirty="0" smtClean="0">
                <a:ln>
                  <a:noFill/>
                </a:ln>
                <a:effectLst/>
                <a:latin typeface="Arial" pitchFamily="34" charset="0"/>
                <a:cs typeface="Arial" pitchFamily="34" charset="0"/>
              </a:rPr>
              <a:t> for Healthcare Research and Quality</a:t>
            </a:r>
            <a:r>
              <a:rPr kumimoji="0" lang="en-US" sz="1000" b="0" i="0" u="none" strike="noStrike" cap="none" normalizeH="0" baseline="0" dirty="0" smtClean="0">
                <a:ln>
                  <a:noFill/>
                </a:ln>
                <a:effectLst/>
                <a:latin typeface="Arial" pitchFamily="34" charset="0"/>
                <a:cs typeface="Arial" pitchFamily="34" charset="0"/>
              </a:rPr>
              <a:t> Common </a:t>
            </a:r>
            <a:r>
              <a:rPr kumimoji="0" lang="en-US" sz="1000" b="0" i="0" u="none" strike="noStrike" cap="none" normalizeH="0" baseline="0" dirty="0" smtClean="0">
                <a:ln>
                  <a:noFill/>
                </a:ln>
                <a:solidFill>
                  <a:schemeClr val="tx1"/>
                </a:solidFill>
                <a:effectLst/>
                <a:latin typeface="Arial" pitchFamily="34" charset="0"/>
                <a:cs typeface="Arial" pitchFamily="34" charset="0"/>
              </a:rPr>
              <a:t>Formats. Unsafe condition is defined as any</a:t>
            </a:r>
            <a:r>
              <a:rPr kumimoji="0" lang="en-US" sz="1000" b="0" i="0" u="none" strike="noStrike" cap="none" normalizeH="0" dirty="0" smtClean="0">
                <a:ln>
                  <a:noFill/>
                </a:ln>
                <a:solidFill>
                  <a:schemeClr val="tx1"/>
                </a:solidFill>
                <a:effectLst/>
                <a:latin typeface="Arial" pitchFamily="34" charset="0"/>
                <a:cs typeface="Arial" pitchFamily="34" charset="0"/>
              </a:rPr>
              <a:t> circumstance that increases the probability of a patient safety event. A near miss is defined as a patient safety event that did not reach the patient</a:t>
            </a:r>
            <a:r>
              <a:rPr lang="en-US" sz="1000" dirty="0" smtClean="0">
                <a:latin typeface="Arial" pitchFamily="34" charset="0"/>
                <a:cs typeface="Arial" pitchFamily="34" charset="0"/>
              </a:rPr>
              <a:t>. Deaths are included in the total but not shown on the chart because there were too few to render graphically.</a:t>
            </a:r>
            <a:endParaRPr kumimoji="0" lang="en-US" sz="1000" b="0" i="0" u="none" strike="noStrike" cap="none" normalizeH="0" baseline="0" dirty="0" smtClean="0">
              <a:ln>
                <a:noFill/>
              </a:ln>
              <a:effectLst/>
              <a:latin typeface="Arial" pitchFamily="34" charset="0"/>
              <a:cs typeface="Arial"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9527383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84210777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Patient Safety in the Nursing Home Setting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More than 3 million people receive care in U.S. nursing homes and skilled nursing facilities each year (CDC, 2015). </a:t>
            </a:r>
          </a:p>
          <a:p>
            <a:r>
              <a:rPr lang="en-US" dirty="0" smtClean="0"/>
              <a:t>For nursing home residents, optimal care seeks to maximize quality of life and minimize unintended complications.</a:t>
            </a:r>
          </a:p>
          <a:p>
            <a:r>
              <a:rPr lang="en-US" dirty="0" smtClean="0"/>
              <a:t>Measures tracked for patients of various age ranges include:</a:t>
            </a:r>
          </a:p>
          <a:p>
            <a:pPr lvl="1"/>
            <a:r>
              <a:rPr lang="en-US" dirty="0" smtClean="0"/>
              <a:t>Nursing home residents with urinary tract infections.</a:t>
            </a:r>
          </a:p>
          <a:p>
            <a:pPr lvl="1"/>
            <a:r>
              <a:rPr lang="en-US" dirty="0" smtClean="0"/>
              <a:t>Nursing home residents experiencing use of restraints.</a:t>
            </a:r>
          </a:p>
          <a:p>
            <a:pPr lvl="1"/>
            <a:r>
              <a:rPr lang="en-US" dirty="0" smtClean="0"/>
              <a:t>Nursing home residents who have pressure ulcers. </a:t>
            </a:r>
          </a:p>
          <a:p>
            <a:pPr lvl="1"/>
            <a:r>
              <a:rPr lang="en-US" dirty="0" smtClean="0"/>
              <a:t>Nursing home residents who had a fall with major injury.</a:t>
            </a:r>
          </a:p>
          <a:p>
            <a:pPr lvl="1"/>
            <a:r>
              <a:rPr lang="en-US" dirty="0" smtClean="0"/>
              <a:t>Nursing home residents who received antipsychotic medication.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Long-stay nursing home residents experiencing urinary tract infections, by sex and race/ethnicity, 2011-2013</a:t>
            </a:r>
            <a:endParaRPr lang="en-US" sz="2000" dirty="0"/>
          </a:p>
        </p:txBody>
      </p:sp>
      <p:sp>
        <p:nvSpPr>
          <p:cNvPr id="6" name="TextBox 5"/>
          <p:cNvSpPr txBox="1"/>
          <p:nvPr/>
        </p:nvSpPr>
        <p:spPr>
          <a:xfrm>
            <a:off x="457200" y="5486400"/>
            <a:ext cx="8229600"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Centers for Medicare &amp; Medicaid Services, Minimum Data Set, 2011-2013. </a:t>
            </a: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Nursing home residents of any age who have at least 101 cumulative days in the facility.</a:t>
            </a:r>
          </a:p>
          <a:p>
            <a:r>
              <a:rPr lang="en-US" sz="1000" b="1" dirty="0" smtClean="0">
                <a:latin typeface="Arial" panose="020B0604020202020204" pitchFamily="34" charset="0"/>
                <a:cs typeface="Arial" panose="020B0604020202020204" pitchFamily="34" charset="0"/>
              </a:rPr>
              <a:t>Note: </a:t>
            </a:r>
            <a:r>
              <a:rPr lang="en-US" sz="1000" dirty="0" smtClean="0">
                <a:latin typeface="Arial" panose="020B0604020202020204" pitchFamily="34" charset="0"/>
                <a:cs typeface="Arial" panose="020B0604020202020204" pitchFamily="34" charset="0"/>
              </a:rPr>
              <a:t>For this measure, lower percentages are better. The measure was calculated as follows: Percentage of long-stay residents with a urinary tract infection within the 30 days prior to assessment. White, Black, and Asian are non-Hispanic. Hispanic includes all races. </a:t>
            </a:r>
          </a:p>
        </p:txBody>
      </p:sp>
      <p:graphicFrame>
        <p:nvGraphicFramePr>
          <p:cNvPr id="7" name="Chart 6"/>
          <p:cNvGraphicFramePr>
            <a:graphicFrameLocks/>
          </p:cNvGraphicFramePr>
          <p:nvPr>
            <p:extLst>
              <p:ext uri="{D42A27DB-BD31-4B8C-83A1-F6EECF244321}">
                <p14:modId xmlns:p14="http://schemas.microsoft.com/office/powerpoint/2010/main" val="50549662"/>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603306595"/>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2"/>
          <p:cNvSpPr txBox="1">
            <a:spLocks noChangeArrowheads="1"/>
          </p:cNvSpPr>
          <p:nvPr/>
        </p:nvSpPr>
        <p:spPr bwMode="auto">
          <a:xfrm>
            <a:off x="5326098" y="3352800"/>
            <a:ext cx="1219200" cy="457200"/>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2011 Achievable Benchmark: 6.1%</a:t>
            </a:r>
          </a:p>
        </p:txBody>
      </p:sp>
      <p:cxnSp>
        <p:nvCxnSpPr>
          <p:cNvPr id="5" name="Straight Connector 4"/>
          <p:cNvCxnSpPr/>
          <p:nvPr/>
        </p:nvCxnSpPr>
        <p:spPr>
          <a:xfrm>
            <a:off x="5303520" y="3108960"/>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8720" y="3108960"/>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375376585"/>
              </p:ext>
            </p:extLst>
          </p:nvPr>
        </p:nvGraphicFramePr>
        <p:xfrm>
          <a:off x="4572000" y="1463040"/>
          <a:ext cx="4114800"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646288356"/>
              </p:ext>
            </p:extLst>
          </p:nvPr>
        </p:nvGraphicFramePr>
        <p:xfrm>
          <a:off x="457200" y="1463040"/>
          <a:ext cx="411480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600200" y="228600"/>
            <a:ext cx="7086600" cy="868362"/>
          </a:xfrm>
        </p:spPr>
        <p:txBody>
          <a:bodyPr>
            <a:noAutofit/>
          </a:bodyPr>
          <a:lstStyle/>
          <a:p>
            <a:r>
              <a:rPr lang="en-US" sz="2000" dirty="0" smtClean="0"/>
              <a:t>Long-stay nursing home residents experiencing use of restraints, by age and race/ethnicity, 2011-2013</a:t>
            </a:r>
            <a:endParaRPr lang="en-US" sz="2000" dirty="0"/>
          </a:p>
        </p:txBody>
      </p:sp>
      <p:sp>
        <p:nvSpPr>
          <p:cNvPr id="6" name="TextBox 5"/>
          <p:cNvSpPr txBox="1"/>
          <p:nvPr/>
        </p:nvSpPr>
        <p:spPr>
          <a:xfrm>
            <a:off x="457200" y="5394960"/>
            <a:ext cx="8229600"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Centers for Medicare &amp; Medicaid Services, Minimum Data Set, </a:t>
            </a:r>
            <a:r>
              <a:rPr lang="en-US" sz="1000" dirty="0" smtClean="0">
                <a:latin typeface="Arial" panose="020B0604020202020204" pitchFamily="34" charset="0"/>
                <a:cs typeface="Arial" panose="020B0604020202020204" pitchFamily="34" charset="0"/>
              </a:rPr>
              <a:t>2011-2013</a:t>
            </a:r>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Nursing home residents of any age who have at least 101 cumulative days in the facility.</a:t>
            </a:r>
          </a:p>
          <a:p>
            <a:r>
              <a:rPr lang="en-US" sz="1000" b="1" dirty="0" smtClean="0">
                <a:latin typeface="Arial" panose="020B0604020202020204" pitchFamily="34" charset="0"/>
                <a:cs typeface="Arial" panose="020B0604020202020204" pitchFamily="34" charset="0"/>
              </a:rPr>
              <a:t>Note: </a:t>
            </a:r>
            <a:r>
              <a:rPr lang="en-US" sz="1000" dirty="0" smtClean="0">
                <a:latin typeface="Arial" panose="020B0604020202020204" pitchFamily="34" charset="0"/>
                <a:cs typeface="Arial" panose="020B0604020202020204" pitchFamily="34" charset="0"/>
              </a:rPr>
              <a:t>For this measure, lower percentages are better. The measure was calculated as follows: Percentage of long-stay residents who are physically restrained on a daily basis. </a:t>
            </a:r>
            <a:endParaRPr lang="en-US" dirty="0">
              <a:latin typeface="Arial" panose="020B0604020202020204" pitchFamily="34" charset="0"/>
              <a:cs typeface="Arial" panose="020B0604020202020204" pitchFamily="34" charset="0"/>
            </a:endParaRPr>
          </a:p>
        </p:txBody>
      </p:sp>
      <p:cxnSp>
        <p:nvCxnSpPr>
          <p:cNvPr id="13" name="AutoShape 3"/>
          <p:cNvCxnSpPr>
            <a:cxnSpLocks noChangeShapeType="1"/>
          </p:cNvCxnSpPr>
          <p:nvPr/>
        </p:nvCxnSpPr>
        <p:spPr bwMode="auto">
          <a:xfrm flipV="1">
            <a:off x="1295400" y="4297680"/>
            <a:ext cx="3200400" cy="15240"/>
          </a:xfrm>
          <a:prstGeom prst="straightConnector1">
            <a:avLst/>
          </a:prstGeom>
          <a:noFill/>
          <a:ln w="19050">
            <a:solidFill>
              <a:srgbClr val="FF0000"/>
            </a:solidFill>
            <a:prstDash val="dash"/>
            <a:round/>
            <a:headEnd/>
            <a:tailEnd/>
          </a:ln>
        </p:spPr>
      </p:cxnSp>
      <p:cxnSp>
        <p:nvCxnSpPr>
          <p:cNvPr id="15" name="AutoShape 3"/>
          <p:cNvCxnSpPr>
            <a:cxnSpLocks noChangeShapeType="1"/>
          </p:cNvCxnSpPr>
          <p:nvPr/>
        </p:nvCxnSpPr>
        <p:spPr bwMode="auto">
          <a:xfrm flipV="1">
            <a:off x="5410200" y="4297680"/>
            <a:ext cx="3200400" cy="15240"/>
          </a:xfrm>
          <a:prstGeom prst="straightConnector1">
            <a:avLst/>
          </a:prstGeom>
          <a:noFill/>
          <a:ln w="19050">
            <a:solidFill>
              <a:srgbClr val="FF0000"/>
            </a:solidFill>
            <a:prstDash val="dash"/>
            <a:round/>
            <a:headEnd/>
            <a:tailEnd/>
          </a:ln>
        </p:spPr>
      </p:cxnSp>
      <p:sp>
        <p:nvSpPr>
          <p:cNvPr id="8" name="Text Box 2"/>
          <p:cNvSpPr txBox="1">
            <a:spLocks noChangeArrowheads="1"/>
          </p:cNvSpPr>
          <p:nvPr/>
        </p:nvSpPr>
        <p:spPr bwMode="auto">
          <a:xfrm>
            <a:off x="5562600" y="3846971"/>
            <a:ext cx="1272042" cy="434340"/>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2011 Achievable Benchmark: 0.7%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781800" cy="868362"/>
          </a:xfrm>
        </p:spPr>
        <p:txBody>
          <a:bodyPr>
            <a:noAutofit/>
          </a:bodyPr>
          <a:lstStyle/>
          <a:p>
            <a:r>
              <a:rPr lang="en-US" sz="2000" dirty="0" smtClean="0"/>
              <a:t>Low-risk short-stay and high-risk long-stay nursing </a:t>
            </a:r>
            <a:r>
              <a:rPr lang="en-US" sz="2000" dirty="0"/>
              <a:t>home residents who have pressure </a:t>
            </a:r>
            <a:r>
              <a:rPr lang="en-US" sz="2000" dirty="0" smtClean="0"/>
              <a:t>ulcers, </a:t>
            </a:r>
            <a:r>
              <a:rPr lang="en-US" sz="2000" dirty="0"/>
              <a:t>by </a:t>
            </a:r>
            <a:r>
              <a:rPr lang="en-US" sz="2000" dirty="0" smtClean="0">
                <a:solidFill>
                  <a:srgbClr val="4F81BD"/>
                </a:solidFill>
              </a:rPr>
              <a:t>sex</a:t>
            </a:r>
            <a:r>
              <a:rPr lang="en-US" sz="2000" dirty="0" smtClean="0"/>
              <a:t>, 2011-2013</a:t>
            </a:r>
            <a:endParaRPr lang="en-US" sz="2000" dirty="0"/>
          </a:p>
        </p:txBody>
      </p:sp>
      <p:sp>
        <p:nvSpPr>
          <p:cNvPr id="12" name="TextBox 11"/>
          <p:cNvSpPr txBox="1"/>
          <p:nvPr/>
        </p:nvSpPr>
        <p:spPr>
          <a:xfrm>
            <a:off x="457200" y="5486400"/>
            <a:ext cx="8229600" cy="1015663"/>
          </a:xfrm>
          <a:prstGeom prst="rect">
            <a:avLst/>
          </a:prstGeom>
          <a:noFill/>
        </p:spPr>
        <p:txBody>
          <a:bodyPr wrap="square" rtlCol="0">
            <a:spAutoFit/>
          </a:bodyPr>
          <a:lstStyle/>
          <a:p>
            <a:r>
              <a:rPr lang="en-US" sz="1000" b="1" dirty="0"/>
              <a:t>Source: </a:t>
            </a:r>
            <a:r>
              <a:rPr lang="en-US" sz="1000" dirty="0"/>
              <a:t>Centers for Medicare &amp; Medicaid Services, Minimum Data Set, </a:t>
            </a:r>
            <a:r>
              <a:rPr lang="en-US" sz="1000" dirty="0" smtClean="0"/>
              <a:t>2011-2013</a:t>
            </a:r>
            <a:r>
              <a:rPr lang="en-US" sz="1000" dirty="0"/>
              <a:t>.</a:t>
            </a:r>
            <a:endParaRPr lang="en-US" sz="1000" dirty="0">
              <a:latin typeface="Arial" panose="020B0604020202020204" pitchFamily="34" charset="0"/>
              <a:cs typeface="Arial" panose="020B0604020202020204" pitchFamily="34" charset="0"/>
            </a:endParaRPr>
          </a:p>
          <a:p>
            <a:r>
              <a:rPr lang="en-US" sz="1000" b="1" dirty="0" smtClean="0"/>
              <a:t>Denominator:</a:t>
            </a:r>
            <a:r>
              <a:rPr lang="en-US" sz="1000" dirty="0" smtClean="0"/>
              <a:t> Low-risk short-stay: Nursing home residents of any age who have 100 or fewer cumulative days in the facility and are active, can change positions, and are getting the nutrients they need to maintain good skin health. High-risk long-stay: Nursing home residents of any age who have at least 101 cumulative days in the facility and are in a coma, do not get the nutrients needed to maintain good skin health, or cannot change position on their own.</a:t>
            </a:r>
            <a:endParaRPr lang="en-US" sz="1000" dirty="0" smtClean="0">
              <a:solidFill>
                <a:srgbClr val="FF0000"/>
              </a:solidFill>
            </a:endParaRPr>
          </a:p>
          <a:p>
            <a:r>
              <a:rPr lang="en-US" sz="1000" b="1" dirty="0" smtClean="0"/>
              <a:t>Note:</a:t>
            </a:r>
            <a:r>
              <a:rPr lang="en-US" sz="1000" dirty="0" smtClean="0"/>
              <a:t> For this measure, lower percentages are better. </a:t>
            </a:r>
            <a:endParaRPr lang="en-US" sz="1000" dirty="0"/>
          </a:p>
        </p:txBody>
      </p:sp>
      <p:graphicFrame>
        <p:nvGraphicFramePr>
          <p:cNvPr id="10" name="Chart 9"/>
          <p:cNvGraphicFramePr>
            <a:graphicFrameLocks/>
          </p:cNvGraphicFramePr>
          <p:nvPr>
            <p:extLst>
              <p:ext uri="{D42A27DB-BD31-4B8C-83A1-F6EECF244321}">
                <p14:modId xmlns:p14="http://schemas.microsoft.com/office/powerpoint/2010/main" val="3779867524"/>
              </p:ext>
            </p:extLst>
          </p:nvPr>
        </p:nvGraphicFramePr>
        <p:xfrm>
          <a:off x="457200" y="1463040"/>
          <a:ext cx="4114800" cy="384048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295400" y="4572000"/>
            <a:ext cx="3200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49600" y="3960607"/>
            <a:ext cx="1179689" cy="400110"/>
          </a:xfrm>
          <a:prstGeom prst="rect">
            <a:avLst/>
          </a:prstGeom>
          <a:solidFill>
            <a:schemeClr val="bg1"/>
          </a:solidFill>
          <a:ln w="3175">
            <a:solidFill>
              <a:schemeClr val="tx1"/>
            </a:solidFill>
          </a:ln>
        </p:spPr>
        <p:txBody>
          <a:bodyPr wrap="square" rtlCol="0">
            <a:spAutoFit/>
          </a:bodyPr>
          <a:lstStyle/>
          <a:p>
            <a:pPr algn="ctr"/>
            <a:r>
              <a:rPr lang="en-US" sz="1000" dirty="0" smtClean="0"/>
              <a:t>2011 Achievable Benchmark:1.0%</a:t>
            </a:r>
            <a:endParaRPr lang="en-US" sz="1000" dirty="0"/>
          </a:p>
        </p:txBody>
      </p:sp>
      <p:graphicFrame>
        <p:nvGraphicFramePr>
          <p:cNvPr id="14" name="Chart 13"/>
          <p:cNvGraphicFramePr>
            <a:graphicFrameLocks/>
          </p:cNvGraphicFramePr>
          <p:nvPr>
            <p:extLst>
              <p:ext uri="{D42A27DB-BD31-4B8C-83A1-F6EECF244321}">
                <p14:modId xmlns:p14="http://schemas.microsoft.com/office/powerpoint/2010/main" val="2697993027"/>
              </p:ext>
            </p:extLst>
          </p:nvPr>
        </p:nvGraphicFramePr>
        <p:xfrm>
          <a:off x="4572000" y="1463040"/>
          <a:ext cx="411480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6248400" y="3266821"/>
            <a:ext cx="1280160" cy="365760"/>
          </a:xfrm>
          <a:prstGeom prst="rect">
            <a:avLst/>
          </a:prstGeom>
          <a:solidFill>
            <a:schemeClr val="bg1"/>
          </a:solidFill>
          <a:ln w="3175">
            <a:solidFill>
              <a:schemeClr val="tx1"/>
            </a:solidFill>
          </a:ln>
        </p:spPr>
        <p:txBody>
          <a:bodyPr wrap="square" rtlCol="0">
            <a:spAutoFit/>
          </a:bodyPr>
          <a:lstStyle/>
          <a:p>
            <a:pPr algn="ctr"/>
            <a:r>
              <a:rPr lang="en-US" sz="1000" dirty="0" smtClean="0"/>
              <a:t>2008 Achievable Benchmark: 7.1%</a:t>
            </a:r>
            <a:endParaRPr lang="en-US" sz="1000" dirty="0"/>
          </a:p>
        </p:txBody>
      </p:sp>
      <p:cxnSp>
        <p:nvCxnSpPr>
          <p:cNvPr id="15" name="Straight Connector 14"/>
          <p:cNvCxnSpPr/>
          <p:nvPr/>
        </p:nvCxnSpPr>
        <p:spPr>
          <a:xfrm>
            <a:off x="5413248" y="3200400"/>
            <a:ext cx="31089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90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43381413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000" dirty="0" smtClean="0"/>
              <a:t>Long-stay nursing home residents who had a fall with major injury, by sex, age, and </a:t>
            </a:r>
            <a:r>
              <a:rPr lang="en-US" sz="2000" dirty="0" smtClean="0">
                <a:solidFill>
                  <a:srgbClr val="4F81BD"/>
                </a:solidFill>
              </a:rPr>
              <a:t>race</a:t>
            </a:r>
            <a:r>
              <a:rPr lang="en-US" sz="2000" dirty="0" smtClean="0">
                <a:solidFill>
                  <a:srgbClr val="0000FF"/>
                </a:solidFill>
              </a:rPr>
              <a:t>/</a:t>
            </a:r>
            <a:r>
              <a:rPr lang="en-US" sz="2000" dirty="0" smtClean="0"/>
              <a:t>ethnicity, 2012-2013</a:t>
            </a:r>
            <a:endParaRPr lang="en-US" sz="2000" dirty="0"/>
          </a:p>
        </p:txBody>
      </p:sp>
      <p:sp>
        <p:nvSpPr>
          <p:cNvPr id="6" name="TextBox 5"/>
          <p:cNvSpPr txBox="1"/>
          <p:nvPr/>
        </p:nvSpPr>
        <p:spPr>
          <a:xfrm>
            <a:off x="457200" y="5486400"/>
            <a:ext cx="8229600" cy="707886"/>
          </a:xfrm>
          <a:prstGeom prst="rect">
            <a:avLst/>
          </a:prstGeom>
          <a:noFill/>
        </p:spPr>
        <p:txBody>
          <a:bodyPr wrap="square" rtlCol="0">
            <a:spAutoFit/>
          </a:bodyPr>
          <a:lstStyle/>
          <a:p>
            <a:r>
              <a:rPr lang="en-US" sz="1000" b="1" dirty="0" smtClean="0"/>
              <a:t>Source</a:t>
            </a:r>
            <a:r>
              <a:rPr lang="en-US" sz="1000" b="1" dirty="0"/>
              <a:t>:</a:t>
            </a:r>
            <a:r>
              <a:rPr lang="en-US" sz="1000" dirty="0"/>
              <a:t> Centers for Medicare &amp; Medicaid Services, Minimum Data Set, </a:t>
            </a:r>
            <a:r>
              <a:rPr lang="en-US" sz="1000" dirty="0" smtClean="0"/>
              <a:t>2012-2013.</a:t>
            </a:r>
          </a:p>
          <a:p>
            <a:r>
              <a:rPr lang="en-US" sz="1000" b="1" dirty="0" smtClean="0"/>
              <a:t>Denominator</a:t>
            </a:r>
            <a:r>
              <a:rPr lang="en-US" sz="1000" b="1" dirty="0"/>
              <a:t>:</a:t>
            </a:r>
            <a:r>
              <a:rPr lang="en-US" sz="1000" dirty="0"/>
              <a:t> </a:t>
            </a:r>
            <a:r>
              <a:rPr lang="en-US" sz="1000" dirty="0" smtClean="0"/>
              <a:t>Nursing </a:t>
            </a:r>
            <a:r>
              <a:rPr lang="en-US" sz="1000" dirty="0"/>
              <a:t>home </a:t>
            </a:r>
            <a:r>
              <a:rPr lang="en-US" sz="1000" dirty="0" smtClean="0"/>
              <a:t>residents of any age </a:t>
            </a:r>
            <a:r>
              <a:rPr lang="en-US" sz="1000" dirty="0" smtClean="0">
                <a:latin typeface="Arial" panose="020B0604020202020204" pitchFamily="34" charset="0"/>
                <a:cs typeface="Arial" panose="020B0604020202020204" pitchFamily="34" charset="0"/>
              </a:rPr>
              <a:t>who have at least 101 cumulative days in the facility, </a:t>
            </a:r>
            <a:r>
              <a:rPr lang="en-US" sz="1000" dirty="0" smtClean="0"/>
              <a:t>with </a:t>
            </a:r>
            <a:r>
              <a:rPr lang="en-US" sz="1000" dirty="0"/>
              <a:t>one or more look-back scan </a:t>
            </a:r>
            <a:r>
              <a:rPr lang="en-US" sz="1000" dirty="0" smtClean="0"/>
              <a:t>assessments except </a:t>
            </a:r>
            <a:r>
              <a:rPr lang="en-US" sz="1000" dirty="0"/>
              <a:t>when the occurrence of </a:t>
            </a:r>
            <a:r>
              <a:rPr lang="en-US" sz="1000" dirty="0" smtClean="0"/>
              <a:t>falls </a:t>
            </a:r>
            <a:r>
              <a:rPr lang="en-US" sz="1000" dirty="0"/>
              <a:t>or number of falls with major injury was not assessed in the look-back scan assessment.</a:t>
            </a:r>
          </a:p>
          <a:p>
            <a:r>
              <a:rPr lang="en-US" sz="1000" b="1" dirty="0" smtClean="0"/>
              <a:t>Note: </a:t>
            </a:r>
            <a:r>
              <a:rPr lang="en-US" sz="1000" dirty="0"/>
              <a:t>For this measure, lower </a:t>
            </a:r>
            <a:r>
              <a:rPr lang="en-US" sz="1000" dirty="0" smtClean="0"/>
              <a:t>percentages </a:t>
            </a:r>
            <a:r>
              <a:rPr lang="en-US" sz="1000" dirty="0"/>
              <a:t>are better. White, Black, and Other are non-Hispanic. Hispanic includes all races. </a:t>
            </a:r>
            <a:endParaRPr lang="en-US" sz="1000" dirty="0" smtClean="0"/>
          </a:p>
        </p:txBody>
      </p:sp>
      <p:cxnSp>
        <p:nvCxnSpPr>
          <p:cNvPr id="8" name="AutoShape 123"/>
          <p:cNvCxnSpPr>
            <a:cxnSpLocks noChangeShapeType="1"/>
          </p:cNvCxnSpPr>
          <p:nvPr/>
        </p:nvCxnSpPr>
        <p:spPr bwMode="auto">
          <a:xfrm>
            <a:off x="1371600" y="3476978"/>
            <a:ext cx="7132320" cy="0"/>
          </a:xfrm>
          <a:prstGeom prst="straightConnector1">
            <a:avLst/>
          </a:prstGeom>
          <a:noFill/>
          <a:ln w="19050">
            <a:solidFill>
              <a:srgbClr val="FF0000"/>
            </a:solidFill>
            <a:prstDash val="dash"/>
            <a:round/>
            <a:headEnd/>
            <a:tailEnd/>
          </a:ln>
        </p:spPr>
      </p:cxnSp>
      <p:sp>
        <p:nvSpPr>
          <p:cNvPr id="7" name="Text Box 2"/>
          <p:cNvSpPr txBox="1">
            <a:spLocks noChangeArrowheads="1"/>
          </p:cNvSpPr>
          <p:nvPr/>
        </p:nvSpPr>
        <p:spPr bwMode="auto">
          <a:xfrm>
            <a:off x="2971800" y="3078480"/>
            <a:ext cx="1181100" cy="365760"/>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2012 Achievable Benchmark: </a:t>
            </a:r>
            <a:r>
              <a:rPr lang="en-US" sz="1000" dirty="0" smtClean="0">
                <a:cs typeface="Arial" pitchFamily="34" charset="0"/>
              </a:rPr>
              <a:t>2.2%</a:t>
            </a:r>
            <a:endParaRPr kumimoji="0" lang="en-US" sz="1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2832496"/>
              </p:ext>
            </p:extLst>
          </p:nvPr>
        </p:nvGraphicFramePr>
        <p:xfrm>
          <a:off x="457200" y="1463040"/>
          <a:ext cx="822960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600200" y="228600"/>
            <a:ext cx="7086600" cy="868362"/>
          </a:xfrm>
        </p:spPr>
        <p:txBody>
          <a:bodyPr>
            <a:noAutofit/>
          </a:bodyPr>
          <a:lstStyle/>
          <a:p>
            <a:r>
              <a:rPr lang="en-US" sz="2000" dirty="0" smtClean="0"/>
              <a:t>Adult long-stay nursing home residents who received antipsychotic medication, by race/ethnicity and number of chronic conditions, 2012-2013</a:t>
            </a:r>
            <a:endParaRPr lang="en-US" sz="2000" dirty="0"/>
          </a:p>
        </p:txBody>
      </p:sp>
      <p:sp>
        <p:nvSpPr>
          <p:cNvPr id="8" name="TextBox 7"/>
          <p:cNvSpPr txBox="1"/>
          <p:nvPr/>
        </p:nvSpPr>
        <p:spPr>
          <a:xfrm>
            <a:off x="457200" y="5212080"/>
            <a:ext cx="8229600" cy="1015663"/>
          </a:xfrm>
          <a:prstGeom prst="rect">
            <a:avLst/>
          </a:prstGeom>
          <a:noFill/>
        </p:spPr>
        <p:txBody>
          <a:bodyPr wrap="square" rtlCol="0">
            <a:spAutoFit/>
          </a:bodyPr>
          <a:lstStyle/>
          <a:p>
            <a:r>
              <a:rPr lang="en-US" sz="1000" b="1" dirty="0" smtClean="0"/>
              <a:t>Key:</a:t>
            </a:r>
            <a:r>
              <a:rPr lang="en-US" sz="1000" dirty="0" smtClean="0"/>
              <a:t> NHOPI = Native Hawaiian or Other Pacific Islander; AI/AN = American Indian or Alaska Native. </a:t>
            </a:r>
          </a:p>
          <a:p>
            <a:r>
              <a:rPr lang="en-US" sz="1000" b="1" dirty="0"/>
              <a:t>Source:</a:t>
            </a:r>
            <a:r>
              <a:rPr lang="en-US" sz="1000" dirty="0"/>
              <a:t> Centers for Medicare &amp; Medicaid Services, Minimum Data Set, </a:t>
            </a:r>
            <a:r>
              <a:rPr lang="en-US" sz="1000" dirty="0" smtClean="0"/>
              <a:t>2012-2013</a:t>
            </a:r>
            <a:r>
              <a:rPr lang="en-US" sz="1000" dirty="0"/>
              <a:t>.</a:t>
            </a:r>
            <a:endParaRPr lang="en-US" sz="1000" dirty="0">
              <a:latin typeface="Arial" panose="020B0604020202020204" pitchFamily="34" charset="0"/>
              <a:cs typeface="Arial" panose="020B0604020202020204" pitchFamily="34" charset="0"/>
            </a:endParaRPr>
          </a:p>
          <a:p>
            <a:r>
              <a:rPr lang="en-US" sz="1000" b="1" dirty="0" smtClean="0"/>
              <a:t>Denominator</a:t>
            </a:r>
            <a:r>
              <a:rPr lang="en-US" sz="1000" b="1" dirty="0"/>
              <a:t>: </a:t>
            </a:r>
            <a:r>
              <a:rPr lang="en-US" sz="1000" dirty="0" smtClean="0"/>
              <a:t>Nursing home residents of any age who</a:t>
            </a:r>
            <a:r>
              <a:rPr lang="en-US" sz="1000" dirty="0" smtClean="0">
                <a:latin typeface="Arial" panose="020B0604020202020204" pitchFamily="34" charset="0"/>
                <a:cs typeface="Arial" panose="020B0604020202020204" pitchFamily="34" charset="0"/>
              </a:rPr>
              <a:t> have at least 101 cumulative days in the facility, excluding residents with schizophrenia, Tourette’s syndrome, and Huntington’s disease. </a:t>
            </a:r>
          </a:p>
          <a:p>
            <a:r>
              <a:rPr lang="en-US" sz="1000" b="1" dirty="0" smtClean="0">
                <a:latin typeface="Arial" panose="020B0604020202020204" pitchFamily="34" charset="0"/>
                <a:cs typeface="Arial" panose="020B0604020202020204" pitchFamily="34" charset="0"/>
              </a:rPr>
              <a:t>Numerator:</a:t>
            </a:r>
            <a:r>
              <a:rPr lang="en-US" sz="1000" dirty="0" smtClean="0">
                <a:latin typeface="Arial" panose="020B0604020202020204" pitchFamily="34" charset="0"/>
                <a:cs typeface="Arial" panose="020B0604020202020204" pitchFamily="34" charset="0"/>
              </a:rPr>
              <a:t> Subset of denominator who received </a:t>
            </a:r>
            <a:r>
              <a:rPr lang="en-US" sz="1000" dirty="0" smtClean="0"/>
              <a:t>an </a:t>
            </a:r>
            <a:r>
              <a:rPr lang="en-US" sz="1000" smtClean="0"/>
              <a:t>antipsychotic medication.</a:t>
            </a:r>
            <a:endParaRPr lang="en-US" sz="1000" dirty="0" smtClean="0"/>
          </a:p>
          <a:p>
            <a:pPr lvl="0"/>
            <a:r>
              <a:rPr lang="en-US" sz="1000" b="1" dirty="0" smtClean="0"/>
              <a:t>Note:</a:t>
            </a:r>
            <a:r>
              <a:rPr lang="en-US" sz="1000" dirty="0" smtClean="0"/>
              <a:t> </a:t>
            </a:r>
            <a:r>
              <a:rPr lang="en-US" sz="1000" dirty="0"/>
              <a:t>For this measure, lower </a:t>
            </a:r>
            <a:r>
              <a:rPr lang="en-US" sz="1000" dirty="0" smtClean="0"/>
              <a:t>percentages </a:t>
            </a:r>
            <a:r>
              <a:rPr lang="en-US" sz="1000" dirty="0"/>
              <a:t>are better</a:t>
            </a:r>
            <a:r>
              <a:rPr lang="en-US" sz="1000" dirty="0" smtClean="0"/>
              <a:t>. </a:t>
            </a:r>
            <a:endParaRPr lang="en-US" dirty="0">
              <a:latin typeface="Arial" panose="020B0604020202020204" pitchFamily="34" charset="0"/>
              <a:cs typeface="Arial" panose="020B0604020202020204" pitchFamily="34" charset="0"/>
            </a:endParaRPr>
          </a:p>
        </p:txBody>
      </p:sp>
      <p:cxnSp>
        <p:nvCxnSpPr>
          <p:cNvPr id="7" name="AutoShape 123"/>
          <p:cNvCxnSpPr>
            <a:cxnSpLocks noChangeShapeType="1"/>
          </p:cNvCxnSpPr>
          <p:nvPr/>
        </p:nvCxnSpPr>
        <p:spPr bwMode="auto">
          <a:xfrm>
            <a:off x="1280160" y="2834640"/>
            <a:ext cx="7132320" cy="0"/>
          </a:xfrm>
          <a:prstGeom prst="straightConnector1">
            <a:avLst/>
          </a:prstGeom>
          <a:noFill/>
          <a:ln w="19050">
            <a:solidFill>
              <a:srgbClr val="FF0000"/>
            </a:solidFill>
            <a:prstDash val="dash"/>
            <a:round/>
            <a:headEnd/>
            <a:tailEnd/>
          </a:ln>
        </p:spPr>
      </p:cxnSp>
      <p:sp>
        <p:nvSpPr>
          <p:cNvPr id="6" name="Text Box 2"/>
          <p:cNvSpPr txBox="1">
            <a:spLocks noChangeArrowheads="1"/>
          </p:cNvSpPr>
          <p:nvPr/>
        </p:nvSpPr>
        <p:spPr bwMode="auto">
          <a:xfrm>
            <a:off x="5486400" y="2362200"/>
            <a:ext cx="1257300" cy="350922"/>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2012 Achievable Benchmark: </a:t>
            </a:r>
            <a:r>
              <a:rPr lang="en-US" sz="1000" dirty="0" smtClean="0">
                <a:cs typeface="Arial" pitchFamily="34" charset="0"/>
              </a:rPr>
              <a:t>15.0%</a:t>
            </a:r>
            <a:endParaRPr kumimoji="0" lang="en-US" sz="1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Long-stay nursing home residents who received antipsychotic medication, by State, </a:t>
            </a:r>
            <a:r>
              <a:rPr lang="en-US" sz="2000" dirty="0" smtClean="0"/>
              <a:t>2013</a:t>
            </a:r>
            <a:endParaRPr lang="en-US" sz="2000" dirty="0"/>
          </a:p>
        </p:txBody>
      </p:sp>
      <p:sp>
        <p:nvSpPr>
          <p:cNvPr id="4" name="Title 3"/>
          <p:cNvSpPr txBox="1">
            <a:spLocks/>
          </p:cNvSpPr>
          <p:nvPr/>
        </p:nvSpPr>
        <p:spPr>
          <a:xfrm>
            <a:off x="1600200" y="274638"/>
            <a:ext cx="7086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5" name="TextBox 4"/>
          <p:cNvSpPr txBox="1"/>
          <p:nvPr/>
        </p:nvSpPr>
        <p:spPr>
          <a:xfrm>
            <a:off x="457200" y="6035040"/>
            <a:ext cx="8229600" cy="553998"/>
          </a:xfrm>
          <a:prstGeom prst="rect">
            <a:avLst/>
          </a:prstGeom>
          <a:noFill/>
        </p:spPr>
        <p:txBody>
          <a:bodyPr wrap="square" rtlCol="0">
            <a:spAutoFit/>
          </a:bodyPr>
          <a:lstStyle/>
          <a:p>
            <a:r>
              <a:rPr lang="en-US" sz="1000" b="1" dirty="0"/>
              <a:t>Source: </a:t>
            </a:r>
            <a:r>
              <a:rPr lang="en-US" sz="1000" dirty="0"/>
              <a:t>Centers for Medicare &amp; Medicaid Services, Minimum Data Set, 2013.</a:t>
            </a:r>
          </a:p>
          <a:p>
            <a:r>
              <a:rPr lang="en-US" sz="1000" b="1" dirty="0" smtClean="0"/>
              <a:t>Denominator</a:t>
            </a:r>
            <a:r>
              <a:rPr lang="en-US" sz="1000" b="1" dirty="0"/>
              <a:t>: </a:t>
            </a:r>
            <a:r>
              <a:rPr lang="en-US" sz="1000" dirty="0"/>
              <a:t>Nursing home residents of any age </a:t>
            </a:r>
            <a:r>
              <a:rPr lang="en-US" sz="1000" dirty="0">
                <a:latin typeface="Arial" panose="020B0604020202020204" pitchFamily="34" charset="0"/>
                <a:cs typeface="Arial" panose="020B0604020202020204" pitchFamily="34" charset="0"/>
              </a:rPr>
              <a:t>who have at least 101 cumulative days in the </a:t>
            </a:r>
            <a:r>
              <a:rPr lang="en-US" sz="1000" dirty="0" smtClean="0">
                <a:latin typeface="Arial" panose="020B0604020202020204" pitchFamily="34" charset="0"/>
                <a:cs typeface="Arial" panose="020B0604020202020204" pitchFamily="34" charset="0"/>
              </a:rPr>
              <a:t>facility.</a:t>
            </a:r>
          </a:p>
          <a:p>
            <a:r>
              <a:rPr lang="en-US" sz="1000" b="1" dirty="0" smtClean="0">
                <a:latin typeface="Arial" panose="020B0604020202020204" pitchFamily="34" charset="0"/>
                <a:cs typeface="Arial" panose="020B0604020202020204" pitchFamily="34" charset="0"/>
              </a:rPr>
              <a:t>Note: </a:t>
            </a:r>
            <a:r>
              <a:rPr lang="en-US" sz="1000" dirty="0" smtClean="0"/>
              <a:t>For </a:t>
            </a:r>
            <a:r>
              <a:rPr lang="en-US" sz="1000" dirty="0"/>
              <a:t>this measure, lower </a:t>
            </a:r>
            <a:r>
              <a:rPr lang="en-US" sz="1000" dirty="0" smtClean="0"/>
              <a:t>percentages </a:t>
            </a:r>
            <a:r>
              <a:rPr lang="en-US" sz="1000" dirty="0"/>
              <a:t>are better</a:t>
            </a:r>
            <a:r>
              <a:rPr lang="en-US" sz="1000" dirty="0" smtClean="0"/>
              <a:t>. </a:t>
            </a:r>
            <a:endParaRPr lang="en-US" sz="1000" b="1" dirty="0" smtClean="0"/>
          </a:p>
        </p:txBody>
      </p:sp>
      <p:grpSp>
        <p:nvGrpSpPr>
          <p:cNvPr id="6" name="Group 332"/>
          <p:cNvGrpSpPr>
            <a:grpSpLocks noChangeAspect="1"/>
          </p:cNvGrpSpPr>
          <p:nvPr/>
        </p:nvGrpSpPr>
        <p:grpSpPr bwMode="auto">
          <a:xfrm>
            <a:off x="1143000" y="1371600"/>
            <a:ext cx="6400800" cy="3887778"/>
            <a:chOff x="816" y="576"/>
            <a:chExt cx="4854" cy="2948"/>
          </a:xfrm>
        </p:grpSpPr>
        <p:sp>
          <p:nvSpPr>
            <p:cNvPr id="7"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7F7F7F"/>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0"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5"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0072C6"/>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01"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4"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6"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17"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CA</a:t>
              </a:r>
            </a:p>
          </p:txBody>
        </p:sp>
        <p:sp>
          <p:nvSpPr>
            <p:cNvPr id="118"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19" name="Text Box 143"/>
            <p:cNvSpPr txBox="1">
              <a:spLocks noChangeArrowheads="1"/>
            </p:cNvSpPr>
            <p:nvPr/>
          </p:nvSpPr>
          <p:spPr bwMode="auto">
            <a:xfrm>
              <a:off x="5187" y="1622"/>
              <a:ext cx="242"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CT</a:t>
              </a:r>
            </a:p>
          </p:txBody>
        </p:sp>
        <p:sp>
          <p:nvSpPr>
            <p:cNvPr id="120"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1"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2"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3"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IA</a:t>
              </a:r>
            </a:p>
          </p:txBody>
        </p:sp>
        <p:sp>
          <p:nvSpPr>
            <p:cNvPr id="124"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IL</a:t>
              </a:r>
            </a:p>
          </p:txBody>
        </p:sp>
        <p:sp>
          <p:nvSpPr>
            <p:cNvPr id="125" name="Text Box 149"/>
            <p:cNvSpPr txBox="1">
              <a:spLocks noChangeArrowheads="1"/>
            </p:cNvSpPr>
            <p:nvPr/>
          </p:nvSpPr>
          <p:spPr bwMode="auto">
            <a:xfrm>
              <a:off x="2794" y="2006"/>
              <a:ext cx="241"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KS</a:t>
              </a:r>
            </a:p>
          </p:txBody>
        </p:sp>
        <p:sp>
          <p:nvSpPr>
            <p:cNvPr id="126"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27"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8" name="Text Box 152"/>
            <p:cNvSpPr txBox="1">
              <a:spLocks noChangeArrowheads="1"/>
            </p:cNvSpPr>
            <p:nvPr/>
          </p:nvSpPr>
          <p:spPr bwMode="auto">
            <a:xfrm>
              <a:off x="5328" y="1976"/>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29" name="Line 153"/>
            <p:cNvSpPr>
              <a:spLocks noChangeShapeType="1"/>
            </p:cNvSpPr>
            <p:nvPr/>
          </p:nvSpPr>
          <p:spPr bwMode="auto">
            <a:xfrm>
              <a:off x="4903" y="1954"/>
              <a:ext cx="425" cy="69"/>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31"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2" name="Text Box 156"/>
            <p:cNvSpPr txBox="1">
              <a:spLocks noChangeArrowheads="1"/>
            </p:cNvSpPr>
            <p:nvPr/>
          </p:nvSpPr>
          <p:spPr bwMode="auto">
            <a:xfrm>
              <a:off x="5172" y="1717"/>
              <a:ext cx="233" cy="17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133"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4"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135"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PA</a:t>
              </a:r>
            </a:p>
          </p:txBody>
        </p:sp>
        <p:sp>
          <p:nvSpPr>
            <p:cNvPr id="136"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SC</a:t>
              </a:r>
            </a:p>
          </p:txBody>
        </p:sp>
        <p:sp>
          <p:nvSpPr>
            <p:cNvPr id="137"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TN</a:t>
              </a:r>
            </a:p>
          </p:txBody>
        </p:sp>
        <p:sp>
          <p:nvSpPr>
            <p:cNvPr id="138" name="Text Box 162"/>
            <p:cNvSpPr txBox="1">
              <a:spLocks noChangeArrowheads="1"/>
            </p:cNvSpPr>
            <p:nvPr/>
          </p:nvSpPr>
          <p:spPr bwMode="auto">
            <a:xfrm>
              <a:off x="2162" y="1910"/>
              <a:ext cx="257"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CO</a:t>
              </a:r>
            </a:p>
          </p:txBody>
        </p:sp>
        <p:sp>
          <p:nvSpPr>
            <p:cNvPr id="139"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140"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WI</a:t>
              </a:r>
            </a:p>
          </p:txBody>
        </p:sp>
        <p:sp>
          <p:nvSpPr>
            <p:cNvPr id="141" name="Text Box 165"/>
            <p:cNvSpPr txBox="1">
              <a:spLocks noChangeArrowheads="1"/>
            </p:cNvSpPr>
            <p:nvPr/>
          </p:nvSpPr>
          <p:spPr bwMode="auto">
            <a:xfrm>
              <a:off x="4508" y="1958"/>
              <a:ext cx="241"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VA</a:t>
              </a:r>
            </a:p>
          </p:txBody>
        </p:sp>
        <p:sp>
          <p:nvSpPr>
            <p:cNvPr id="142"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143"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MN</a:t>
              </a:r>
            </a:p>
          </p:txBody>
        </p:sp>
        <p:sp>
          <p:nvSpPr>
            <p:cNvPr id="144"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MI</a:t>
              </a:r>
            </a:p>
          </p:txBody>
        </p:sp>
        <p:sp>
          <p:nvSpPr>
            <p:cNvPr id="145"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NC</a:t>
              </a:r>
            </a:p>
          </p:txBody>
        </p:sp>
        <p:sp>
          <p:nvSpPr>
            <p:cNvPr id="146"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47"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KY</a:t>
              </a:r>
            </a:p>
          </p:txBody>
        </p:sp>
        <p:sp>
          <p:nvSpPr>
            <p:cNvPr id="148"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WV</a:t>
              </a:r>
            </a:p>
          </p:txBody>
        </p:sp>
        <p:sp>
          <p:nvSpPr>
            <p:cNvPr id="149" name="Text Box 173"/>
            <p:cNvSpPr txBox="1">
              <a:spLocks noChangeArrowheads="1"/>
            </p:cNvSpPr>
            <p:nvPr/>
          </p:nvSpPr>
          <p:spPr bwMode="auto">
            <a:xfrm>
              <a:off x="5309" y="1435"/>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RI</a:t>
              </a:r>
            </a:p>
          </p:txBody>
        </p:sp>
        <p:sp>
          <p:nvSpPr>
            <p:cNvPr id="150"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1"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NE</a:t>
              </a:r>
            </a:p>
          </p:txBody>
        </p:sp>
        <p:sp>
          <p:nvSpPr>
            <p:cNvPr id="152"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3"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4" name="Group 178"/>
            <p:cNvGrpSpPr>
              <a:grpSpLocks/>
            </p:cNvGrpSpPr>
            <p:nvPr/>
          </p:nvGrpSpPr>
          <p:grpSpPr bwMode="auto">
            <a:xfrm>
              <a:off x="1248" y="1153"/>
              <a:ext cx="4422" cy="1774"/>
              <a:chOff x="912" y="961"/>
              <a:chExt cx="4700" cy="1808"/>
            </a:xfrm>
          </p:grpSpPr>
          <p:sp>
            <p:nvSpPr>
              <p:cNvPr id="166"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latin typeface="Arial" pitchFamily="34" charset="0"/>
                    <a:cs typeface="Arial" pitchFamily="34" charset="0"/>
                  </a:rPr>
                  <a:t>NV</a:t>
                </a:r>
              </a:p>
            </p:txBody>
          </p:sp>
          <p:sp>
            <p:nvSpPr>
              <p:cNvPr id="167"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68" name="Text Box 181"/>
              <p:cNvSpPr txBox="1">
                <a:spLocks noChangeArrowheads="1"/>
              </p:cNvSpPr>
              <p:nvPr/>
            </p:nvSpPr>
            <p:spPr bwMode="auto">
              <a:xfrm>
                <a:off x="2437" y="1113"/>
                <a:ext cx="386"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SD</a:t>
                </a:r>
              </a:p>
            </p:txBody>
          </p:sp>
          <p:sp>
            <p:nvSpPr>
              <p:cNvPr id="169"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0"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AR</a:t>
                </a:r>
              </a:p>
            </p:txBody>
          </p:sp>
          <p:sp>
            <p:nvSpPr>
              <p:cNvPr id="171"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 IN</a:t>
                </a:r>
              </a:p>
            </p:txBody>
          </p:sp>
          <p:sp>
            <p:nvSpPr>
              <p:cNvPr id="172"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solidFill>
                      <a:sysClr val="windowText" lastClr="000000"/>
                    </a:solidFill>
                    <a:latin typeface="Arial" pitchFamily="34" charset="0"/>
                    <a:cs typeface="Arial" pitchFamily="34" charset="0"/>
                  </a:rPr>
                  <a:t>NH</a:t>
                </a:r>
                <a:endParaRPr lang="en-US" sz="1000" kern="0" dirty="0">
                  <a:solidFill>
                    <a:sysClr val="windowText" lastClr="000000"/>
                  </a:solidFill>
                  <a:latin typeface="Arial" pitchFamily="34" charset="0"/>
                  <a:cs typeface="Arial" pitchFamily="34" charset="0"/>
                </a:endParaRPr>
              </a:p>
            </p:txBody>
          </p:sp>
          <p:sp>
            <p:nvSpPr>
              <p:cNvPr id="173"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5" name="Text Box 207"/>
            <p:cNvSpPr txBox="1">
              <a:spLocks noChangeArrowheads="1"/>
            </p:cNvSpPr>
            <p:nvPr/>
          </p:nvSpPr>
          <p:spPr bwMode="auto">
            <a:xfrm>
              <a:off x="1924" y="915"/>
              <a:ext cx="361"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p>
          </p:txBody>
        </p:sp>
        <p:sp>
          <p:nvSpPr>
            <p:cNvPr id="156"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ID</a:t>
              </a:r>
            </a:p>
          </p:txBody>
        </p:sp>
        <p:sp>
          <p:nvSpPr>
            <p:cNvPr id="157" name="Text Box 209"/>
            <p:cNvSpPr txBox="1">
              <a:spLocks noChangeArrowheads="1"/>
            </p:cNvSpPr>
            <p:nvPr/>
          </p:nvSpPr>
          <p:spPr bwMode="auto">
            <a:xfrm>
              <a:off x="2059" y="1387"/>
              <a:ext cx="310" cy="164"/>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WY</a:t>
              </a:r>
            </a:p>
          </p:txBody>
        </p:sp>
        <p:sp>
          <p:nvSpPr>
            <p:cNvPr id="158"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ND</a:t>
              </a:r>
            </a:p>
          </p:txBody>
        </p:sp>
        <p:sp>
          <p:nvSpPr>
            <p:cNvPr id="159"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NM</a:t>
              </a:r>
            </a:p>
          </p:txBody>
        </p:sp>
        <p:sp>
          <p:nvSpPr>
            <p:cNvPr id="160" name="Text Box 212"/>
            <p:cNvSpPr txBox="1">
              <a:spLocks noChangeArrowheads="1"/>
            </p:cNvSpPr>
            <p:nvPr/>
          </p:nvSpPr>
          <p:spPr bwMode="auto">
            <a:xfrm>
              <a:off x="2839" y="2332"/>
              <a:ext cx="362" cy="16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OK</a:t>
              </a:r>
            </a:p>
          </p:txBody>
        </p:sp>
        <p:sp>
          <p:nvSpPr>
            <p:cNvPr id="161"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LA</a:t>
              </a:r>
            </a:p>
          </p:txBody>
        </p:sp>
        <p:sp>
          <p:nvSpPr>
            <p:cNvPr id="162"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MS</a:t>
              </a:r>
            </a:p>
          </p:txBody>
        </p:sp>
        <p:sp>
          <p:nvSpPr>
            <p:cNvPr id="163"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AL</a:t>
              </a:r>
            </a:p>
          </p:txBody>
        </p:sp>
        <p:sp>
          <p:nvSpPr>
            <p:cNvPr id="164"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5" name="Text Box 217"/>
            <p:cNvSpPr txBox="1">
              <a:spLocks noChangeArrowheads="1"/>
            </p:cNvSpPr>
            <p:nvPr/>
          </p:nvSpPr>
          <p:spPr bwMode="auto">
            <a:xfrm>
              <a:off x="5224" y="1872"/>
              <a:ext cx="314" cy="17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DE</a:t>
              </a:r>
            </a:p>
          </p:txBody>
        </p:sp>
      </p:grpSp>
      <p:grpSp>
        <p:nvGrpSpPr>
          <p:cNvPr id="174" name="Group 188"/>
          <p:cNvGrpSpPr>
            <a:grpSpLocks/>
          </p:cNvGrpSpPr>
          <p:nvPr/>
        </p:nvGrpSpPr>
        <p:grpSpPr bwMode="auto">
          <a:xfrm>
            <a:off x="685800" y="4572000"/>
            <a:ext cx="1139825" cy="1150938"/>
            <a:chOff x="4" y="3976"/>
            <a:chExt cx="1253" cy="975"/>
          </a:xfrm>
        </p:grpSpPr>
        <p:grpSp>
          <p:nvGrpSpPr>
            <p:cNvPr id="175" name="Group 191"/>
            <p:cNvGrpSpPr>
              <a:grpSpLocks/>
            </p:cNvGrpSpPr>
            <p:nvPr/>
          </p:nvGrpSpPr>
          <p:grpSpPr bwMode="auto">
            <a:xfrm>
              <a:off x="77" y="4073"/>
              <a:ext cx="1087" cy="711"/>
              <a:chOff x="77" y="4073"/>
              <a:chExt cx="1087" cy="711"/>
            </a:xfrm>
          </p:grpSpPr>
          <p:sp>
            <p:nvSpPr>
              <p:cNvPr id="187"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8"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6"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77"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78" name="Group 196"/>
            <p:cNvGrpSpPr>
              <a:grpSpLocks/>
            </p:cNvGrpSpPr>
            <p:nvPr/>
          </p:nvGrpSpPr>
          <p:grpSpPr bwMode="auto">
            <a:xfrm>
              <a:off x="4" y="3976"/>
              <a:ext cx="1253" cy="975"/>
              <a:chOff x="4" y="3976"/>
              <a:chExt cx="1253" cy="975"/>
            </a:xfrm>
          </p:grpSpPr>
          <p:grpSp>
            <p:nvGrpSpPr>
              <p:cNvPr id="179" name="Group 198"/>
              <p:cNvGrpSpPr>
                <a:grpSpLocks/>
              </p:cNvGrpSpPr>
              <p:nvPr/>
            </p:nvGrpSpPr>
            <p:grpSpPr bwMode="auto">
              <a:xfrm>
                <a:off x="77" y="4073"/>
                <a:ext cx="1087" cy="711"/>
                <a:chOff x="77" y="4073"/>
                <a:chExt cx="1087" cy="711"/>
              </a:xfrm>
            </p:grpSpPr>
            <p:sp>
              <p:nvSpPr>
                <p:cNvPr id="185"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6"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80" name="Group 202"/>
              <p:cNvGrpSpPr>
                <a:grpSpLocks/>
              </p:cNvGrpSpPr>
              <p:nvPr/>
            </p:nvGrpSpPr>
            <p:grpSpPr bwMode="auto">
              <a:xfrm>
                <a:off x="77" y="4073"/>
                <a:ext cx="1087" cy="711"/>
                <a:chOff x="77" y="4073"/>
                <a:chExt cx="1087" cy="711"/>
              </a:xfrm>
            </p:grpSpPr>
            <p:sp>
              <p:nvSpPr>
                <p:cNvPr id="183"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4"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0072C6"/>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81"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2"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89"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90"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1" name="Group 13"/>
            <p:cNvGrpSpPr>
              <a:grpSpLocks noChangeAspect="1"/>
            </p:cNvGrpSpPr>
            <p:nvPr/>
          </p:nvGrpSpPr>
          <p:grpSpPr bwMode="auto">
            <a:xfrm>
              <a:off x="190" y="2940"/>
              <a:ext cx="695" cy="478"/>
              <a:chOff x="240" y="3317"/>
              <a:chExt cx="869" cy="594"/>
            </a:xfrm>
            <a:grpFill/>
          </p:grpSpPr>
          <p:sp>
            <p:nvSpPr>
              <p:cNvPr id="193"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4"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5"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6"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28"/>
              <p:cNvSpPr>
                <a:spLocks noChangeAspect="1"/>
              </p:cNvSpPr>
              <p:nvPr/>
            </p:nvSpPr>
            <p:spPr bwMode="auto">
              <a:xfrm>
                <a:off x="316" y="3317"/>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2"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09"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0"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DC</a:t>
            </a:r>
          </a:p>
        </p:txBody>
      </p:sp>
      <p:sp>
        <p:nvSpPr>
          <p:cNvPr id="211" name="Line 153"/>
          <p:cNvSpPr>
            <a:spLocks noChangeShapeType="1"/>
          </p:cNvSpPr>
          <p:nvPr/>
        </p:nvSpPr>
        <p:spPr bwMode="auto">
          <a:xfrm>
            <a:off x="6302936" y="3061619"/>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12" name="Group 245"/>
          <p:cNvGrpSpPr>
            <a:grpSpLocks/>
          </p:cNvGrpSpPr>
          <p:nvPr/>
        </p:nvGrpSpPr>
        <p:grpSpPr bwMode="auto">
          <a:xfrm>
            <a:off x="6675121" y="4389121"/>
            <a:ext cx="2280920" cy="1737357"/>
            <a:chOff x="6826469" y="5507997"/>
            <a:chExt cx="2359572" cy="1034258"/>
          </a:xfrm>
        </p:grpSpPr>
        <p:sp>
          <p:nvSpPr>
            <p:cNvPr id="213" name="Rectangle 222"/>
            <p:cNvSpPr>
              <a:spLocks noChangeArrowheads="1"/>
            </p:cNvSpPr>
            <p:nvPr/>
          </p:nvSpPr>
          <p:spPr bwMode="auto">
            <a:xfrm>
              <a:off x="6826469" y="5943473"/>
              <a:ext cx="283779" cy="163304"/>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4" name="Rectangle 222"/>
            <p:cNvSpPr>
              <a:spLocks noChangeArrowheads="1"/>
            </p:cNvSpPr>
            <p:nvPr/>
          </p:nvSpPr>
          <p:spPr bwMode="auto">
            <a:xfrm>
              <a:off x="6826469" y="5725734"/>
              <a:ext cx="283779" cy="163304"/>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5" name="Rectangle 222"/>
            <p:cNvSpPr>
              <a:spLocks noChangeArrowheads="1"/>
            </p:cNvSpPr>
            <p:nvPr/>
          </p:nvSpPr>
          <p:spPr bwMode="auto">
            <a:xfrm>
              <a:off x="6826469" y="6378951"/>
              <a:ext cx="283779" cy="163304"/>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6" name="Text Box 220"/>
            <p:cNvSpPr txBox="1">
              <a:spLocks noChangeArrowheads="1"/>
            </p:cNvSpPr>
            <p:nvPr/>
          </p:nvSpPr>
          <p:spPr bwMode="auto">
            <a:xfrm>
              <a:off x="7204841" y="5545192"/>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8.5-15.3%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17" name="Text Box 220"/>
            <p:cNvSpPr txBox="1">
              <a:spLocks noChangeArrowheads="1"/>
            </p:cNvSpPr>
            <p:nvPr/>
          </p:nvSpPr>
          <p:spPr bwMode="auto">
            <a:xfrm>
              <a:off x="7204840" y="5763838"/>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smtClean="0">
                  <a:solidFill>
                    <a:sysClr val="windowText" lastClr="000000"/>
                  </a:solidFill>
                  <a:cs typeface="Arial" pitchFamily="34" charset="0"/>
                </a:rPr>
                <a:t> 15.4-17.3</a:t>
              </a:r>
              <a:r>
                <a:rPr lang="en-US" sz="1000" kern="0" dirty="0" smtClean="0">
                  <a:solidFill>
                    <a:sysClr val="windowText" lastClr="000000"/>
                  </a:solidFill>
                  <a:cs typeface="Arial" pitchFamily="34" charset="0"/>
                </a:rPr>
                <a:t>%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18" name="Text Box 220"/>
            <p:cNvSpPr txBox="1">
              <a:spLocks noChangeArrowheads="1"/>
            </p:cNvSpPr>
            <p:nvPr/>
          </p:nvSpPr>
          <p:spPr bwMode="auto">
            <a:xfrm>
              <a:off x="7204840" y="6417057"/>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No Data</a:t>
              </a:r>
              <a:endParaRPr lang="en-US" sz="1000" kern="0" dirty="0">
                <a:solidFill>
                  <a:sysClr val="windowText" lastClr="000000"/>
                </a:solidFill>
                <a:cs typeface="Arial" pitchFamily="34" charset="0"/>
              </a:endParaRPr>
            </a:p>
          </p:txBody>
        </p:sp>
        <p:sp>
          <p:nvSpPr>
            <p:cNvPr id="219" name="Rectangle 222"/>
            <p:cNvSpPr>
              <a:spLocks noChangeArrowheads="1"/>
            </p:cNvSpPr>
            <p:nvPr/>
          </p:nvSpPr>
          <p:spPr bwMode="auto">
            <a:xfrm>
              <a:off x="6826469" y="5507997"/>
              <a:ext cx="283779" cy="163304"/>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grpSp>
      <p:sp>
        <p:nvSpPr>
          <p:cNvPr id="220" name="Text Box 220"/>
          <p:cNvSpPr txBox="1">
            <a:spLocks noChangeArrowheads="1"/>
          </p:cNvSpPr>
          <p:nvPr/>
        </p:nvSpPr>
        <p:spPr bwMode="auto">
          <a:xfrm>
            <a:off x="7040880" y="5181600"/>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cs typeface="Arial" pitchFamily="34" charset="0"/>
              </a:rPr>
              <a:t>17.4-19.2</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(3</a:t>
            </a:r>
            <a:r>
              <a:rPr lang="en-US" sz="1000" kern="0" baseline="30000" dirty="0" smtClean="0">
                <a:solidFill>
                  <a:sysClr val="windowText" lastClr="000000"/>
                </a:solidFill>
                <a:latin typeface="Arial" panose="020B0604020202020204" pitchFamily="34" charset="0"/>
                <a:cs typeface="Arial" panose="020B0604020202020204" pitchFamily="34" charset="0"/>
              </a:rPr>
              <a:t>rd</a:t>
            </a:r>
            <a:r>
              <a:rPr lang="en-US" sz="1000" kern="0" dirty="0" smtClean="0">
                <a:solidFill>
                  <a:sysClr val="windowText" lastClr="000000"/>
                </a:solidFill>
                <a:latin typeface="Arial" panose="020B0604020202020204" pitchFamily="34" charset="0"/>
                <a:cs typeface="Arial" panose="020B0604020202020204" pitchFamily="34" charset="0"/>
              </a:rPr>
              <a:t> Quartile)</a:t>
            </a: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221" name="Rectangle 12"/>
          <p:cNvSpPr>
            <a:spLocks noChangeArrowheads="1"/>
          </p:cNvSpPr>
          <p:nvPr/>
        </p:nvSpPr>
        <p:spPr bwMode="auto">
          <a:xfrm>
            <a:off x="4982953" y="5041416"/>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2" name="Freeform 221"/>
          <p:cNvSpPr/>
          <p:nvPr/>
        </p:nvSpPr>
        <p:spPr>
          <a:xfrm>
            <a:off x="5132495" y="506551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23" name="Text Box 30"/>
          <p:cNvSpPr txBox="1">
            <a:spLocks noChangeArrowheads="1"/>
          </p:cNvSpPr>
          <p:nvPr/>
        </p:nvSpPr>
        <p:spPr bwMode="auto">
          <a:xfrm>
            <a:off x="5220753" y="5394958"/>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PR</a:t>
            </a:r>
            <a:endParaRPr lang="en-US" sz="1000" kern="0" dirty="0">
              <a:solidFill>
                <a:srgbClr val="000000"/>
              </a:solidFill>
              <a:latin typeface="Arial" pitchFamily="34" charset="0"/>
              <a:cs typeface="Arial" pitchFamily="34" charset="0"/>
            </a:endParaRPr>
          </a:p>
        </p:txBody>
      </p:sp>
      <p:sp>
        <p:nvSpPr>
          <p:cNvPr id="224" name="Rectangle 222"/>
          <p:cNvSpPr>
            <a:spLocks noChangeArrowheads="1"/>
          </p:cNvSpPr>
          <p:nvPr/>
        </p:nvSpPr>
        <p:spPr bwMode="auto">
          <a:xfrm>
            <a:off x="6675120" y="5486400"/>
            <a:ext cx="274320" cy="274320"/>
          </a:xfrm>
          <a:prstGeom prst="rect">
            <a:avLst/>
          </a:prstGeom>
          <a:solidFill>
            <a:srgbClr val="7F7F7F"/>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5" name="Text Box 220"/>
          <p:cNvSpPr txBox="1">
            <a:spLocks noChangeArrowheads="1"/>
          </p:cNvSpPr>
          <p:nvPr/>
        </p:nvSpPr>
        <p:spPr bwMode="auto">
          <a:xfrm>
            <a:off x="7040880" y="555040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19.3-23.4</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(4</a:t>
            </a:r>
            <a:r>
              <a:rPr lang="en-US" sz="1000" kern="0" baseline="30000" dirty="0" smtClean="0">
                <a:solidFill>
                  <a:sysClr val="windowText" lastClr="000000"/>
                </a:solidFill>
                <a:latin typeface="Arial" panose="020B0604020202020204" pitchFamily="34" charset="0"/>
                <a:cs typeface="Arial" panose="020B0604020202020204" pitchFamily="34" charset="0"/>
              </a:rPr>
              <a:t>th</a:t>
            </a:r>
            <a:r>
              <a:rPr lang="en-US" sz="1000" kern="0" dirty="0" smtClean="0">
                <a:solidFill>
                  <a:sysClr val="windowText" lastClr="000000"/>
                </a:solidFill>
                <a:latin typeface="Arial" panose="020B0604020202020204" pitchFamily="34" charset="0"/>
                <a:cs typeface="Arial" panose="020B0604020202020204" pitchFamily="34" charset="0"/>
              </a:rPr>
              <a:t> Quartile)</a:t>
            </a:r>
            <a:endParaRPr lang="en-US" sz="10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274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Safety in the Home Health Setting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Home health agencies provide services to beneficiaries who are homebound and need skilled nursing care or therapy.</a:t>
            </a:r>
          </a:p>
          <a:p>
            <a:r>
              <a:rPr lang="en-US" dirty="0" smtClean="0"/>
              <a:t>Approximately 12 million individuals receive home health care from more than 33,000 providers for causes including acute illness, long-term health conditions, permanent disability, or terminal illness (NAHCH, 2010). </a:t>
            </a:r>
          </a:p>
          <a:p>
            <a:r>
              <a:rPr lang="en-US" dirty="0" smtClean="0"/>
              <a:t>Improvements among home health patients can reflect the quality of care from home health agencies. </a:t>
            </a:r>
          </a:p>
          <a:p>
            <a:r>
              <a:rPr lang="en-US" dirty="0" smtClean="0"/>
              <a:t>Measures include:</a:t>
            </a:r>
          </a:p>
          <a:p>
            <a:pPr lvl="1"/>
            <a:r>
              <a:rPr lang="en-US" dirty="0" smtClean="0"/>
              <a:t>Home health patients with improvement in surgical wounds.</a:t>
            </a:r>
          </a:p>
          <a:p>
            <a:pPr lvl="1"/>
            <a:r>
              <a:rPr lang="en-US" dirty="0" smtClean="0"/>
              <a:t>Home health patients with improvements in their ability to take medications orally.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Chartbooks</a:t>
            </a:r>
            <a:r>
              <a:rPr lang="en-US" sz="2800" dirty="0" smtClean="0"/>
              <a:t> Organized Around Priorities of the National Quality Strategy</a:t>
            </a:r>
            <a:endParaRPr lang="en-US" sz="2800"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marL="514350" indent="-514350">
              <a:buSzPct val="100000"/>
              <a:buFont typeface="+mj-lt"/>
              <a:buAutoNum type="arabicPeriod"/>
            </a:pPr>
            <a:r>
              <a:rPr lang="en-US" b="1" dirty="0" smtClean="0"/>
              <a:t>Making care safer by reducing harm caused in the delivery of care</a:t>
            </a:r>
          </a:p>
          <a:p>
            <a:pPr marL="514350" indent="-514350">
              <a:buSzPct val="100000"/>
              <a:buFont typeface="+mj-lt"/>
              <a:buAutoNum type="arabicPeriod"/>
            </a:pPr>
            <a:r>
              <a:rPr lang="en-US" dirty="0" smtClean="0"/>
              <a:t>Ensuring that each person and family are engaged as partners in their care</a:t>
            </a:r>
          </a:p>
          <a:p>
            <a:pPr marL="514350" indent="-514350">
              <a:buSzPct val="100000"/>
              <a:buFont typeface="+mj-lt"/>
              <a:buAutoNum type="arabicPeriod"/>
            </a:pPr>
            <a:r>
              <a:rPr lang="en-US" dirty="0" smtClean="0"/>
              <a:t>Promoting effective communication and coordination of care</a:t>
            </a:r>
          </a:p>
          <a:p>
            <a:pPr marL="514350" indent="-514350">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buSzPct val="100000"/>
              <a:buFont typeface="+mj-lt"/>
              <a:buAutoNum type="arabicPeriod"/>
            </a:pPr>
            <a:r>
              <a:rPr lang="en-US" dirty="0" smtClean="0"/>
              <a:t>Working with communities to promote wide use of best practices to enable healthy living</a:t>
            </a:r>
          </a:p>
          <a:p>
            <a:pPr marL="514350" indent="-514350">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1483045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4243788286"/>
              </p:ext>
            </p:extLst>
          </p:nvPr>
        </p:nvGraphicFramePr>
        <p:xfrm>
          <a:off x="4572000" y="146304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788346157"/>
              </p:ext>
            </p:extLst>
          </p:nvPr>
        </p:nvGraphicFramePr>
        <p:xfrm>
          <a:off x="457200" y="1463040"/>
          <a:ext cx="411480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sz="2000" dirty="0" smtClean="0"/>
              <a:t>Home health patients with improvement in surgical wounds, by age and race/ethnicity, 2010-2013</a:t>
            </a:r>
            <a:endParaRPr lang="en-US" sz="2000" dirty="0"/>
          </a:p>
        </p:txBody>
      </p:sp>
      <p:sp>
        <p:nvSpPr>
          <p:cNvPr id="6" name="TextBox 5"/>
          <p:cNvSpPr txBox="1"/>
          <p:nvPr/>
        </p:nvSpPr>
        <p:spPr>
          <a:xfrm>
            <a:off x="457200" y="5486400"/>
            <a:ext cx="8229600"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Centers for Medicare &amp; Medicaid Services, Outcome and Assessment Information Set, </a:t>
            </a:r>
            <a:r>
              <a:rPr lang="en-US" sz="1000" dirty="0" smtClean="0">
                <a:latin typeface="Arial" panose="020B0604020202020204" pitchFamily="34" charset="0"/>
                <a:cs typeface="Arial" panose="020B0604020202020204" pitchFamily="34" charset="0"/>
              </a:rPr>
              <a:t>2010-2013</a:t>
            </a:r>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Number of home health episodes during the measurement period in which the patient of any age had a surgical wound and the episode ended with the patient discharged from home health care.</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White, Black, and Asian are non-Hispanic. Hispanic includes all races.</a:t>
            </a:r>
            <a:endParaRPr lang="en-US" dirty="0">
              <a:latin typeface="Arial" panose="020B0604020202020204" pitchFamily="34" charset="0"/>
              <a:cs typeface="Arial" panose="020B0604020202020204" pitchFamily="34" charset="0"/>
            </a:endParaRPr>
          </a:p>
        </p:txBody>
      </p:sp>
      <p:cxnSp>
        <p:nvCxnSpPr>
          <p:cNvPr id="9" name="AutoShape 123"/>
          <p:cNvCxnSpPr>
            <a:cxnSpLocks noChangeShapeType="1"/>
          </p:cNvCxnSpPr>
          <p:nvPr/>
        </p:nvCxnSpPr>
        <p:spPr bwMode="auto">
          <a:xfrm>
            <a:off x="1316736" y="3108960"/>
            <a:ext cx="3108960" cy="0"/>
          </a:xfrm>
          <a:prstGeom prst="straightConnector1">
            <a:avLst/>
          </a:prstGeom>
          <a:noFill/>
          <a:ln w="22225">
            <a:solidFill>
              <a:srgbClr val="FF0000"/>
            </a:solidFill>
            <a:prstDash val="dash"/>
            <a:round/>
            <a:headEnd/>
            <a:tailEnd/>
          </a:ln>
        </p:spPr>
      </p:cxnSp>
      <p:sp>
        <p:nvSpPr>
          <p:cNvPr id="5123" name="Text Box 3"/>
          <p:cNvSpPr txBox="1">
            <a:spLocks noChangeArrowheads="1"/>
          </p:cNvSpPr>
          <p:nvPr/>
        </p:nvSpPr>
        <p:spPr bwMode="auto">
          <a:xfrm>
            <a:off x="6438900" y="2477911"/>
            <a:ext cx="1280160" cy="457200"/>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2011 Achievable Benchmark: 91.3%</a:t>
            </a:r>
          </a:p>
        </p:txBody>
      </p:sp>
      <p:cxnSp>
        <p:nvCxnSpPr>
          <p:cNvPr id="8" name="AutoShape 123"/>
          <p:cNvCxnSpPr>
            <a:cxnSpLocks noChangeShapeType="1"/>
          </p:cNvCxnSpPr>
          <p:nvPr/>
        </p:nvCxnSpPr>
        <p:spPr bwMode="auto">
          <a:xfrm>
            <a:off x="5410200" y="3108960"/>
            <a:ext cx="3200400" cy="0"/>
          </a:xfrm>
          <a:prstGeom prst="straightConnector1">
            <a:avLst/>
          </a:prstGeom>
          <a:noFill/>
          <a:ln w="22225">
            <a:solidFill>
              <a:srgbClr val="FF3300"/>
            </a:solidFill>
            <a:prstDash val="dash"/>
            <a:round/>
            <a:headEnd/>
            <a:tailEnd/>
          </a:ln>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04194532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66357924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Autofit/>
          </a:bodyPr>
          <a:lstStyle/>
          <a:p>
            <a:r>
              <a:rPr lang="en-US" sz="2000" dirty="0" smtClean="0"/>
              <a:t>Home health patients with improvement in their ability to take medications orally, by age and race/ethnicity, </a:t>
            </a:r>
            <a:br>
              <a:rPr lang="en-US" sz="2000" dirty="0" smtClean="0"/>
            </a:br>
            <a:r>
              <a:rPr lang="en-US" sz="2000" dirty="0" smtClean="0"/>
              <a:t>2010-2013 </a:t>
            </a:r>
            <a:endParaRPr lang="en-US" sz="2000" dirty="0"/>
          </a:p>
        </p:txBody>
      </p:sp>
      <p:sp>
        <p:nvSpPr>
          <p:cNvPr id="6" name="TextBox 5"/>
          <p:cNvSpPr txBox="1"/>
          <p:nvPr/>
        </p:nvSpPr>
        <p:spPr>
          <a:xfrm>
            <a:off x="457200" y="5669280"/>
            <a:ext cx="8229600" cy="984885"/>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Centers for Medicare &amp; Medicaid Services, Outcome and Assessment Information Set, </a:t>
            </a:r>
            <a:r>
              <a:rPr lang="en-US" sz="1000" dirty="0" smtClean="0">
                <a:latin typeface="Arial" panose="020B0604020202020204" pitchFamily="34" charset="0"/>
                <a:cs typeface="Arial" panose="020B0604020202020204" pitchFamily="34" charset="0"/>
              </a:rPr>
              <a:t>2010-2013</a:t>
            </a:r>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a:t>
            </a:r>
            <a:r>
              <a:rPr lang="en-US" sz="1000" dirty="0" smtClean="0">
                <a:latin typeface="Arial" panose="020B0604020202020204" pitchFamily="34" charset="0"/>
                <a:cs typeface="Arial" panose="020B0604020202020204" pitchFamily="34" charset="0"/>
              </a:rPr>
              <a:t>umber of home health care episodes in which a patient of any age was unable to take oral medications independently at the start of the episode that ended during the measurement period.</a:t>
            </a:r>
          </a:p>
          <a:p>
            <a:pPr marL="0" lvl="1"/>
            <a:r>
              <a:rPr lang="en-US" sz="1000" b="1" dirty="0" smtClean="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White, Black, and Asian are non-Hispanic. Hispanic includes all races.</a:t>
            </a:r>
          </a:p>
          <a:p>
            <a:endParaRPr lang="en-US" b="1" dirty="0">
              <a:latin typeface="Arial" panose="020B0604020202020204" pitchFamily="34" charset="0"/>
              <a:cs typeface="Arial" panose="020B0604020202020204" pitchFamily="34" charset="0"/>
            </a:endParaRPr>
          </a:p>
        </p:txBody>
      </p:sp>
      <p:cxnSp>
        <p:nvCxnSpPr>
          <p:cNvPr id="8" name="AutoShape 3"/>
          <p:cNvCxnSpPr>
            <a:cxnSpLocks noChangeShapeType="1"/>
          </p:cNvCxnSpPr>
          <p:nvPr/>
        </p:nvCxnSpPr>
        <p:spPr bwMode="auto">
          <a:xfrm>
            <a:off x="1280160" y="3520440"/>
            <a:ext cx="3200400" cy="0"/>
          </a:xfrm>
          <a:prstGeom prst="straightConnector1">
            <a:avLst/>
          </a:prstGeom>
          <a:noFill/>
          <a:ln w="25400">
            <a:solidFill>
              <a:srgbClr val="FF0000"/>
            </a:solidFill>
            <a:prstDash val="dash"/>
            <a:round/>
            <a:headEnd/>
            <a:tailEnd/>
          </a:ln>
        </p:spPr>
      </p:cxnSp>
      <p:sp>
        <p:nvSpPr>
          <p:cNvPr id="6148" name="Text Box 122"/>
          <p:cNvSpPr txBox="1">
            <a:spLocks noChangeArrowheads="1"/>
          </p:cNvSpPr>
          <p:nvPr/>
        </p:nvSpPr>
        <p:spPr bwMode="auto">
          <a:xfrm>
            <a:off x="6495062" y="2971800"/>
            <a:ext cx="1280160" cy="457200"/>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2008 Achievable Benchmark: 51.6%</a:t>
            </a:r>
          </a:p>
        </p:txBody>
      </p:sp>
      <p:cxnSp>
        <p:nvCxnSpPr>
          <p:cNvPr id="12" name="AutoShape 3"/>
          <p:cNvCxnSpPr>
            <a:cxnSpLocks noChangeShapeType="1"/>
          </p:cNvCxnSpPr>
          <p:nvPr/>
        </p:nvCxnSpPr>
        <p:spPr bwMode="auto">
          <a:xfrm>
            <a:off x="5410200" y="3520440"/>
            <a:ext cx="3200400" cy="0"/>
          </a:xfrm>
          <a:prstGeom prst="straightConnector1">
            <a:avLst/>
          </a:prstGeom>
          <a:noFill/>
          <a:ln w="22225">
            <a:solidFill>
              <a:srgbClr val="FF0000"/>
            </a:solidFill>
            <a:prstDash val="dash"/>
            <a:round/>
            <a:headEnd/>
            <a:tailEnd/>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Home health patients with improvement in their ability to take medications orally, by race/ethnicity, by State, 2013 </a:t>
            </a:r>
            <a:endParaRPr lang="en-US" sz="2000" dirty="0"/>
          </a:p>
        </p:txBody>
      </p:sp>
      <p:sp>
        <p:nvSpPr>
          <p:cNvPr id="5" name="TextBox 4"/>
          <p:cNvSpPr txBox="1"/>
          <p:nvPr/>
        </p:nvSpPr>
        <p:spPr>
          <a:xfrm>
            <a:off x="457200" y="6035040"/>
            <a:ext cx="8229600" cy="553998"/>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a:t>
            </a:r>
            <a:r>
              <a:rPr lang="en-US" sz="1000" dirty="0">
                <a:latin typeface="Arial" panose="020B0604020202020204" pitchFamily="34" charset="0"/>
                <a:cs typeface="Arial" panose="020B0604020202020204" pitchFamily="34" charset="0"/>
              </a:rPr>
              <a:t> Centers for Medicare &amp; Medicaid Services, Outcome and Assessment Information Set, 2013.</a:t>
            </a: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Number of home health care episodes in which a patient of any age was unable to take oral medications independently at the start of the episode that ended during the measurement period.</a:t>
            </a:r>
            <a:endParaRPr lang="en-US" dirty="0">
              <a:latin typeface="Arial" panose="020B0604020202020204" pitchFamily="34" charset="0"/>
              <a:cs typeface="Arial" panose="020B0604020202020204" pitchFamily="34" charset="0"/>
            </a:endParaRPr>
          </a:p>
        </p:txBody>
      </p:sp>
      <p:grpSp>
        <p:nvGrpSpPr>
          <p:cNvPr id="220" name="Group 332"/>
          <p:cNvGrpSpPr>
            <a:grpSpLocks noChangeAspect="1"/>
          </p:cNvGrpSpPr>
          <p:nvPr/>
        </p:nvGrpSpPr>
        <p:grpSpPr bwMode="auto">
          <a:xfrm>
            <a:off x="1143000" y="1371600"/>
            <a:ext cx="6400800" cy="3887778"/>
            <a:chOff x="816" y="576"/>
            <a:chExt cx="4854" cy="2948"/>
          </a:xfrm>
        </p:grpSpPr>
        <p:sp>
          <p:nvSpPr>
            <p:cNvPr id="221"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2"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3"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4"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5"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6"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7"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8"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9"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0"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1"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2"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3"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4"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5"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6"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7"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8"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9"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0"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1"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2"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3"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4"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5"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6"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7"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8"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9"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0"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1"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2"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3"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4"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5"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6"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7"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8"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9"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0"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1"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2"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3"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4"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5"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6"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7"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8"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9"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0"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1"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2"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3"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4"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5"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6"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7"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EEECE1"/>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8"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9"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0"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1"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2"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FFFFF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3"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284"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5"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6"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7"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8"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9"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FFFFF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0"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1"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2"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3"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4"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5"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6"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7"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8"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299"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0"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1"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2"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3"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4"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5"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6"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7"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8"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9"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0"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1"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EEECE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2"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3"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4"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315"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6"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EEECE1"/>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7"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8"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9"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0"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1"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2"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3"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4"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5"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6"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7"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8"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9"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FFFFF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330"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331"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CA</a:t>
              </a:r>
            </a:p>
          </p:txBody>
        </p:sp>
        <p:sp>
          <p:nvSpPr>
            <p:cNvPr id="332" name="Text Box 142"/>
            <p:cNvSpPr txBox="1">
              <a:spLocks noChangeArrowheads="1"/>
            </p:cNvSpPr>
            <p:nvPr/>
          </p:nvSpPr>
          <p:spPr bwMode="auto">
            <a:xfrm>
              <a:off x="1665" y="1814"/>
              <a:ext cx="242" cy="169"/>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UT</a:t>
              </a:r>
            </a:p>
          </p:txBody>
        </p:sp>
        <p:sp>
          <p:nvSpPr>
            <p:cNvPr id="333" name="Text Box 143"/>
            <p:cNvSpPr txBox="1">
              <a:spLocks noChangeArrowheads="1"/>
            </p:cNvSpPr>
            <p:nvPr/>
          </p:nvSpPr>
          <p:spPr bwMode="auto">
            <a:xfrm>
              <a:off x="5187" y="1622"/>
              <a:ext cx="242"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CT</a:t>
              </a:r>
            </a:p>
          </p:txBody>
        </p:sp>
        <p:sp>
          <p:nvSpPr>
            <p:cNvPr id="334"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5"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FL</a:t>
              </a:r>
            </a:p>
          </p:txBody>
        </p:sp>
        <p:sp>
          <p:nvSpPr>
            <p:cNvPr id="336"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337" name="Text Box 147"/>
            <p:cNvSpPr txBox="1">
              <a:spLocks noChangeArrowheads="1"/>
            </p:cNvSpPr>
            <p:nvPr/>
          </p:nvSpPr>
          <p:spPr bwMode="auto">
            <a:xfrm>
              <a:off x="3198" y="1574"/>
              <a:ext cx="206"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p>
          </p:txBody>
        </p:sp>
        <p:sp>
          <p:nvSpPr>
            <p:cNvPr id="338"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IL</a:t>
              </a:r>
            </a:p>
          </p:txBody>
        </p:sp>
        <p:sp>
          <p:nvSpPr>
            <p:cNvPr id="339" name="Text Box 149"/>
            <p:cNvSpPr txBox="1">
              <a:spLocks noChangeArrowheads="1"/>
            </p:cNvSpPr>
            <p:nvPr/>
          </p:nvSpPr>
          <p:spPr bwMode="auto">
            <a:xfrm>
              <a:off x="2794" y="2006"/>
              <a:ext cx="241"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KS</a:t>
              </a:r>
            </a:p>
          </p:txBody>
        </p:sp>
        <p:sp>
          <p:nvSpPr>
            <p:cNvPr id="340"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341"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9" name="Text Box 152"/>
            <p:cNvSpPr txBox="1">
              <a:spLocks noChangeArrowheads="1"/>
            </p:cNvSpPr>
            <p:nvPr/>
          </p:nvSpPr>
          <p:spPr bwMode="auto">
            <a:xfrm>
              <a:off x="5328" y="1976"/>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390" name="Line 153"/>
            <p:cNvSpPr>
              <a:spLocks noChangeShapeType="1"/>
            </p:cNvSpPr>
            <p:nvPr/>
          </p:nvSpPr>
          <p:spPr bwMode="auto">
            <a:xfrm>
              <a:off x="4903" y="1954"/>
              <a:ext cx="425" cy="69"/>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1"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392"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3" name="Text Box 156"/>
            <p:cNvSpPr txBox="1">
              <a:spLocks noChangeArrowheads="1"/>
            </p:cNvSpPr>
            <p:nvPr/>
          </p:nvSpPr>
          <p:spPr bwMode="auto">
            <a:xfrm>
              <a:off x="5172" y="1717"/>
              <a:ext cx="233" cy="17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394"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395"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396"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PA</a:t>
              </a:r>
            </a:p>
          </p:txBody>
        </p:sp>
        <p:sp>
          <p:nvSpPr>
            <p:cNvPr id="397"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SC</a:t>
              </a:r>
            </a:p>
          </p:txBody>
        </p:sp>
        <p:sp>
          <p:nvSpPr>
            <p:cNvPr id="398" name="Text Box 161"/>
            <p:cNvSpPr txBox="1">
              <a:spLocks noChangeArrowheads="1"/>
            </p:cNvSpPr>
            <p:nvPr/>
          </p:nvSpPr>
          <p:spPr bwMode="auto">
            <a:xfrm>
              <a:off x="3893" y="2272"/>
              <a:ext cx="242"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TN</a:t>
              </a:r>
            </a:p>
          </p:txBody>
        </p:sp>
        <p:sp>
          <p:nvSpPr>
            <p:cNvPr id="399" name="Text Box 162"/>
            <p:cNvSpPr txBox="1">
              <a:spLocks noChangeArrowheads="1"/>
            </p:cNvSpPr>
            <p:nvPr/>
          </p:nvSpPr>
          <p:spPr bwMode="auto">
            <a:xfrm>
              <a:off x="2162" y="1910"/>
              <a:ext cx="257"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CO</a:t>
              </a:r>
            </a:p>
          </p:txBody>
        </p:sp>
        <p:sp>
          <p:nvSpPr>
            <p:cNvPr id="400"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401" name="Text Box 164"/>
            <p:cNvSpPr txBox="1">
              <a:spLocks noChangeArrowheads="1"/>
            </p:cNvSpPr>
            <p:nvPr/>
          </p:nvSpPr>
          <p:spPr bwMode="auto">
            <a:xfrm>
              <a:off x="3494" y="1274"/>
              <a:ext cx="233"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WI</a:t>
              </a:r>
            </a:p>
          </p:txBody>
        </p:sp>
        <p:sp>
          <p:nvSpPr>
            <p:cNvPr id="402" name="Text Box 165"/>
            <p:cNvSpPr txBox="1">
              <a:spLocks noChangeArrowheads="1"/>
            </p:cNvSpPr>
            <p:nvPr/>
          </p:nvSpPr>
          <p:spPr bwMode="auto">
            <a:xfrm>
              <a:off x="4508" y="1958"/>
              <a:ext cx="241"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VA</a:t>
              </a:r>
            </a:p>
          </p:txBody>
        </p:sp>
        <p:sp>
          <p:nvSpPr>
            <p:cNvPr id="403"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404" name="Text Box 167"/>
            <p:cNvSpPr txBox="1">
              <a:spLocks noChangeArrowheads="1"/>
            </p:cNvSpPr>
            <p:nvPr/>
          </p:nvSpPr>
          <p:spPr bwMode="auto">
            <a:xfrm>
              <a:off x="3132" y="1082"/>
              <a:ext cx="258" cy="174"/>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MN</a:t>
              </a:r>
            </a:p>
          </p:txBody>
        </p:sp>
        <p:sp>
          <p:nvSpPr>
            <p:cNvPr id="405"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MI</a:t>
              </a:r>
            </a:p>
          </p:txBody>
        </p:sp>
        <p:sp>
          <p:nvSpPr>
            <p:cNvPr id="406"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407"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TX</a:t>
              </a:r>
            </a:p>
          </p:txBody>
        </p:sp>
        <p:sp>
          <p:nvSpPr>
            <p:cNvPr id="408"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409"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410" name="Text Box 173"/>
            <p:cNvSpPr txBox="1">
              <a:spLocks noChangeArrowheads="1"/>
            </p:cNvSpPr>
            <p:nvPr/>
          </p:nvSpPr>
          <p:spPr bwMode="auto">
            <a:xfrm>
              <a:off x="5309" y="1435"/>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RI</a:t>
              </a:r>
            </a:p>
          </p:txBody>
        </p:sp>
        <p:sp>
          <p:nvSpPr>
            <p:cNvPr id="411"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2"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413"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414"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415" name="Group 178"/>
            <p:cNvGrpSpPr>
              <a:grpSpLocks/>
            </p:cNvGrpSpPr>
            <p:nvPr/>
          </p:nvGrpSpPr>
          <p:grpSpPr bwMode="auto">
            <a:xfrm>
              <a:off x="1248" y="1153"/>
              <a:ext cx="4422" cy="1774"/>
              <a:chOff x="912" y="961"/>
              <a:chExt cx="4700" cy="1808"/>
            </a:xfrm>
          </p:grpSpPr>
          <p:sp>
            <p:nvSpPr>
              <p:cNvPr id="427"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latin typeface="Arial" pitchFamily="34" charset="0"/>
                    <a:cs typeface="Arial" pitchFamily="34" charset="0"/>
                  </a:rPr>
                  <a:t>NV</a:t>
                </a:r>
              </a:p>
            </p:txBody>
          </p:sp>
          <p:sp>
            <p:nvSpPr>
              <p:cNvPr id="428"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429" name="Text Box 181"/>
              <p:cNvSpPr txBox="1">
                <a:spLocks noChangeArrowheads="1"/>
              </p:cNvSpPr>
              <p:nvPr/>
            </p:nvSpPr>
            <p:spPr bwMode="auto">
              <a:xfrm>
                <a:off x="2437" y="1113"/>
                <a:ext cx="386"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SD</a:t>
                </a:r>
              </a:p>
            </p:txBody>
          </p:sp>
          <p:sp>
            <p:nvSpPr>
              <p:cNvPr id="430"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431"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AR</a:t>
                </a:r>
              </a:p>
            </p:txBody>
          </p:sp>
          <p:sp>
            <p:nvSpPr>
              <p:cNvPr id="432"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 IN</a:t>
                </a:r>
              </a:p>
            </p:txBody>
          </p:sp>
          <p:sp>
            <p:nvSpPr>
              <p:cNvPr id="433"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solidFill>
                      <a:sysClr val="windowText" lastClr="000000"/>
                    </a:solidFill>
                    <a:latin typeface="Arial" pitchFamily="34" charset="0"/>
                    <a:cs typeface="Arial" pitchFamily="34" charset="0"/>
                  </a:rPr>
                  <a:t>NH</a:t>
                </a:r>
                <a:endParaRPr lang="en-US" sz="1000" kern="0" dirty="0">
                  <a:solidFill>
                    <a:sysClr val="windowText" lastClr="000000"/>
                  </a:solidFill>
                  <a:latin typeface="Arial" pitchFamily="34" charset="0"/>
                  <a:cs typeface="Arial" pitchFamily="34" charset="0"/>
                </a:endParaRPr>
              </a:p>
            </p:txBody>
          </p:sp>
          <p:sp>
            <p:nvSpPr>
              <p:cNvPr id="434"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416" name="Text Box 207"/>
            <p:cNvSpPr txBox="1">
              <a:spLocks noChangeArrowheads="1"/>
            </p:cNvSpPr>
            <p:nvPr/>
          </p:nvSpPr>
          <p:spPr bwMode="auto">
            <a:xfrm>
              <a:off x="1924" y="915"/>
              <a:ext cx="361"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p>
          </p:txBody>
        </p:sp>
        <p:sp>
          <p:nvSpPr>
            <p:cNvPr id="417" name="Text Box 208"/>
            <p:cNvSpPr txBox="1">
              <a:spLocks noChangeArrowheads="1"/>
            </p:cNvSpPr>
            <p:nvPr/>
          </p:nvSpPr>
          <p:spPr bwMode="auto">
            <a:xfrm>
              <a:off x="1542" y="1198"/>
              <a:ext cx="271" cy="16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ID</a:t>
              </a:r>
            </a:p>
          </p:txBody>
        </p:sp>
        <p:sp>
          <p:nvSpPr>
            <p:cNvPr id="418" name="Text Box 209"/>
            <p:cNvSpPr txBox="1">
              <a:spLocks noChangeArrowheads="1"/>
            </p:cNvSpPr>
            <p:nvPr/>
          </p:nvSpPr>
          <p:spPr bwMode="auto">
            <a:xfrm>
              <a:off x="2059" y="1387"/>
              <a:ext cx="310" cy="164"/>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WY</a:t>
              </a:r>
            </a:p>
          </p:txBody>
        </p:sp>
        <p:sp>
          <p:nvSpPr>
            <p:cNvPr id="419"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ND</a:t>
              </a:r>
            </a:p>
          </p:txBody>
        </p:sp>
        <p:sp>
          <p:nvSpPr>
            <p:cNvPr id="420"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NM</a:t>
              </a:r>
            </a:p>
          </p:txBody>
        </p:sp>
        <p:sp>
          <p:nvSpPr>
            <p:cNvPr id="421" name="Text Box 212"/>
            <p:cNvSpPr txBox="1">
              <a:spLocks noChangeArrowheads="1"/>
            </p:cNvSpPr>
            <p:nvPr/>
          </p:nvSpPr>
          <p:spPr bwMode="auto">
            <a:xfrm>
              <a:off x="2839" y="2332"/>
              <a:ext cx="362" cy="16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OK</a:t>
              </a:r>
            </a:p>
          </p:txBody>
        </p:sp>
        <p:sp>
          <p:nvSpPr>
            <p:cNvPr id="422" name="Text Box 213"/>
            <p:cNvSpPr txBox="1">
              <a:spLocks noChangeArrowheads="1"/>
            </p:cNvSpPr>
            <p:nvPr/>
          </p:nvSpPr>
          <p:spPr bwMode="auto">
            <a:xfrm>
              <a:off x="3323" y="2808"/>
              <a:ext cx="309" cy="17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LA</a:t>
              </a:r>
            </a:p>
          </p:txBody>
        </p:sp>
        <p:sp>
          <p:nvSpPr>
            <p:cNvPr id="423" name="Text Box 214"/>
            <p:cNvSpPr txBox="1">
              <a:spLocks noChangeArrowheads="1"/>
            </p:cNvSpPr>
            <p:nvPr/>
          </p:nvSpPr>
          <p:spPr bwMode="auto">
            <a:xfrm>
              <a:off x="3513" y="2616"/>
              <a:ext cx="362" cy="1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MS</a:t>
              </a:r>
            </a:p>
          </p:txBody>
        </p:sp>
        <p:sp>
          <p:nvSpPr>
            <p:cNvPr id="424" name="Text Box 215"/>
            <p:cNvSpPr txBox="1">
              <a:spLocks noChangeArrowheads="1"/>
            </p:cNvSpPr>
            <p:nvPr/>
          </p:nvSpPr>
          <p:spPr bwMode="auto">
            <a:xfrm>
              <a:off x="3856" y="2623"/>
              <a:ext cx="231" cy="16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AL</a:t>
              </a:r>
            </a:p>
          </p:txBody>
        </p:sp>
        <p:sp>
          <p:nvSpPr>
            <p:cNvPr id="425"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6" name="Text Box 217"/>
            <p:cNvSpPr txBox="1">
              <a:spLocks noChangeArrowheads="1"/>
            </p:cNvSpPr>
            <p:nvPr/>
          </p:nvSpPr>
          <p:spPr bwMode="auto">
            <a:xfrm>
              <a:off x="5224" y="1872"/>
              <a:ext cx="314" cy="17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DE</a:t>
              </a:r>
            </a:p>
          </p:txBody>
        </p:sp>
      </p:grpSp>
      <p:grpSp>
        <p:nvGrpSpPr>
          <p:cNvPr id="435" name="Group 188"/>
          <p:cNvGrpSpPr>
            <a:grpSpLocks/>
          </p:cNvGrpSpPr>
          <p:nvPr/>
        </p:nvGrpSpPr>
        <p:grpSpPr bwMode="auto">
          <a:xfrm>
            <a:off x="685800" y="4572000"/>
            <a:ext cx="1139825" cy="1150938"/>
            <a:chOff x="4" y="3976"/>
            <a:chExt cx="1253" cy="975"/>
          </a:xfrm>
        </p:grpSpPr>
        <p:grpSp>
          <p:nvGrpSpPr>
            <p:cNvPr id="436" name="Group 191"/>
            <p:cNvGrpSpPr>
              <a:grpSpLocks/>
            </p:cNvGrpSpPr>
            <p:nvPr/>
          </p:nvGrpSpPr>
          <p:grpSpPr bwMode="auto">
            <a:xfrm>
              <a:off x="77" y="4073"/>
              <a:ext cx="1087" cy="711"/>
              <a:chOff x="77" y="4073"/>
              <a:chExt cx="1087" cy="711"/>
            </a:xfrm>
          </p:grpSpPr>
          <p:sp>
            <p:nvSpPr>
              <p:cNvPr id="448"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9"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437"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438"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439" name="Group 196"/>
            <p:cNvGrpSpPr>
              <a:grpSpLocks/>
            </p:cNvGrpSpPr>
            <p:nvPr/>
          </p:nvGrpSpPr>
          <p:grpSpPr bwMode="auto">
            <a:xfrm>
              <a:off x="4" y="3976"/>
              <a:ext cx="1253" cy="975"/>
              <a:chOff x="4" y="3976"/>
              <a:chExt cx="1253" cy="975"/>
            </a:xfrm>
          </p:grpSpPr>
          <p:grpSp>
            <p:nvGrpSpPr>
              <p:cNvPr id="440" name="Group 198"/>
              <p:cNvGrpSpPr>
                <a:grpSpLocks/>
              </p:cNvGrpSpPr>
              <p:nvPr/>
            </p:nvGrpSpPr>
            <p:grpSpPr bwMode="auto">
              <a:xfrm>
                <a:off x="77" y="4073"/>
                <a:ext cx="1087" cy="711"/>
                <a:chOff x="77" y="4073"/>
                <a:chExt cx="1087" cy="711"/>
              </a:xfrm>
            </p:grpSpPr>
            <p:sp>
              <p:nvSpPr>
                <p:cNvPr id="446"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7"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441" name="Group 202"/>
              <p:cNvGrpSpPr>
                <a:grpSpLocks/>
              </p:cNvGrpSpPr>
              <p:nvPr/>
            </p:nvGrpSpPr>
            <p:grpSpPr bwMode="auto">
              <a:xfrm>
                <a:off x="77" y="4073"/>
                <a:ext cx="1087" cy="711"/>
                <a:chOff x="77" y="4073"/>
                <a:chExt cx="1087" cy="711"/>
              </a:xfrm>
            </p:grpSpPr>
            <p:sp>
              <p:nvSpPr>
                <p:cNvPr id="444"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5"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EEECE1"/>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442"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p>
            </p:txBody>
          </p:sp>
          <p:sp>
            <p:nvSpPr>
              <p:cNvPr id="443"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450" name="Group 11"/>
          <p:cNvGrpSpPr>
            <a:grpSpLocks/>
          </p:cNvGrpSpPr>
          <p:nvPr/>
        </p:nvGrpSpPr>
        <p:grpSpPr bwMode="auto">
          <a:xfrm>
            <a:off x="2057400" y="4876800"/>
            <a:ext cx="873125" cy="865188"/>
            <a:chOff x="144" y="2832"/>
            <a:chExt cx="912" cy="672"/>
          </a:xfrm>
          <a:solidFill>
            <a:schemeClr val="accent1">
              <a:lumMod val="20000"/>
              <a:lumOff val="80000"/>
            </a:schemeClr>
          </a:solidFill>
        </p:grpSpPr>
        <p:sp>
          <p:nvSpPr>
            <p:cNvPr id="451"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452" name="Group 13"/>
            <p:cNvGrpSpPr>
              <a:grpSpLocks noChangeAspect="1"/>
            </p:cNvGrpSpPr>
            <p:nvPr/>
          </p:nvGrpSpPr>
          <p:grpSpPr bwMode="auto">
            <a:xfrm>
              <a:off x="190" y="2940"/>
              <a:ext cx="695" cy="478"/>
              <a:chOff x="240" y="3317"/>
              <a:chExt cx="869" cy="594"/>
            </a:xfrm>
            <a:grpFill/>
          </p:grpSpPr>
          <p:sp>
            <p:nvSpPr>
              <p:cNvPr id="454"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5"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6"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7"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8"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9"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0"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1"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2"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3"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4"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5"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6"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7"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8" name="Freeform 28"/>
              <p:cNvSpPr>
                <a:spLocks noChangeAspect="1"/>
              </p:cNvSpPr>
              <p:nvPr/>
            </p:nvSpPr>
            <p:spPr bwMode="auto">
              <a:xfrm>
                <a:off x="316" y="3317"/>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0072C6"/>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9"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453"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grpSp>
        <p:nvGrpSpPr>
          <p:cNvPr id="470" name="Group 245"/>
          <p:cNvGrpSpPr>
            <a:grpSpLocks/>
          </p:cNvGrpSpPr>
          <p:nvPr/>
        </p:nvGrpSpPr>
        <p:grpSpPr bwMode="auto">
          <a:xfrm>
            <a:off x="6705600" y="4419600"/>
            <a:ext cx="2209800" cy="1524000"/>
            <a:chOff x="6858000" y="5526144"/>
            <a:chExt cx="2286000" cy="1325760"/>
          </a:xfrm>
        </p:grpSpPr>
        <p:sp>
          <p:nvSpPr>
            <p:cNvPr id="471" name="Rectangle 222"/>
            <p:cNvSpPr>
              <a:spLocks noChangeArrowheads="1"/>
            </p:cNvSpPr>
            <p:nvPr/>
          </p:nvSpPr>
          <p:spPr bwMode="auto">
            <a:xfrm>
              <a:off x="6858000" y="6135696"/>
              <a:ext cx="269875" cy="265092"/>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2" name="Rectangle 222"/>
            <p:cNvSpPr>
              <a:spLocks noChangeArrowheads="1"/>
            </p:cNvSpPr>
            <p:nvPr/>
          </p:nvSpPr>
          <p:spPr bwMode="auto">
            <a:xfrm>
              <a:off x="6858000" y="5830920"/>
              <a:ext cx="268288" cy="265092"/>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3" name="Rectangle 222"/>
            <p:cNvSpPr>
              <a:spLocks noChangeArrowheads="1"/>
            </p:cNvSpPr>
            <p:nvPr/>
          </p:nvSpPr>
          <p:spPr bwMode="auto">
            <a:xfrm>
              <a:off x="6858000" y="6440471"/>
              <a:ext cx="268288" cy="265092"/>
            </a:xfrm>
            <a:prstGeom prst="rect">
              <a:avLst/>
            </a:prstGeom>
            <a:solidFill>
              <a:srgbClr val="FFFFFF"/>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4" name="Text Box 220"/>
            <p:cNvSpPr txBox="1">
              <a:spLocks noChangeArrowheads="1"/>
            </p:cNvSpPr>
            <p:nvPr/>
          </p:nvSpPr>
          <p:spPr bwMode="auto">
            <a:xfrm>
              <a:off x="7162800" y="5545192"/>
              <a:ext cx="1981200" cy="22758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850" kern="0" dirty="0">
                  <a:solidFill>
                    <a:sysClr val="windowText" lastClr="000000"/>
                  </a:solidFill>
                  <a:latin typeface="Arial" pitchFamily="34" charset="0"/>
                  <a:cs typeface="Arial" pitchFamily="34" charset="0"/>
                </a:rPr>
                <a:t>No significant difference between </a:t>
              </a:r>
              <a:r>
                <a:rPr lang="en-US" sz="850" kern="0" dirty="0" smtClean="0">
                  <a:solidFill>
                    <a:sysClr val="windowText" lastClr="000000"/>
                  </a:solidFill>
                  <a:latin typeface="Arial" pitchFamily="34" charset="0"/>
                  <a:cs typeface="Arial" pitchFamily="34" charset="0"/>
                </a:rPr>
                <a:t>rates </a:t>
              </a:r>
              <a:r>
                <a:rPr lang="en-US" sz="850" kern="0" dirty="0">
                  <a:solidFill>
                    <a:sysClr val="windowText" lastClr="000000"/>
                  </a:solidFill>
                  <a:latin typeface="Arial" pitchFamily="34" charset="0"/>
                  <a:cs typeface="Arial" pitchFamily="34" charset="0"/>
                </a:rPr>
                <a:t>of Hispanics and non-Hispanic Whites</a:t>
              </a:r>
            </a:p>
          </p:txBody>
        </p:sp>
        <p:sp>
          <p:nvSpPr>
            <p:cNvPr id="475" name="Text Box 220"/>
            <p:cNvSpPr txBox="1">
              <a:spLocks noChangeArrowheads="1"/>
            </p:cNvSpPr>
            <p:nvPr/>
          </p:nvSpPr>
          <p:spPr bwMode="auto">
            <a:xfrm>
              <a:off x="7162800" y="5849968"/>
              <a:ext cx="1981200" cy="22758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850" kern="0" dirty="0">
                  <a:solidFill>
                    <a:sysClr val="windowText" lastClr="000000"/>
                  </a:solidFill>
                  <a:latin typeface="Arial" pitchFamily="34" charset="0"/>
                  <a:cs typeface="Arial" pitchFamily="34" charset="0"/>
                </a:rPr>
                <a:t>Non-Hispanic Whites have significantly worse </a:t>
              </a:r>
              <a:r>
                <a:rPr lang="en-US" sz="850" kern="0" dirty="0" smtClean="0">
                  <a:solidFill>
                    <a:sysClr val="windowText" lastClr="000000"/>
                  </a:solidFill>
                  <a:latin typeface="Arial" pitchFamily="34" charset="0"/>
                  <a:cs typeface="Arial" pitchFamily="34" charset="0"/>
                </a:rPr>
                <a:t>rate </a:t>
              </a:r>
              <a:r>
                <a:rPr lang="en-US" sz="850" kern="0" dirty="0">
                  <a:solidFill>
                    <a:sysClr val="windowText" lastClr="000000"/>
                  </a:solidFill>
                  <a:latin typeface="Arial" pitchFamily="34" charset="0"/>
                  <a:cs typeface="Arial" pitchFamily="34" charset="0"/>
                </a:rPr>
                <a:t>than Hispanics</a:t>
              </a:r>
            </a:p>
          </p:txBody>
        </p:sp>
        <p:sp>
          <p:nvSpPr>
            <p:cNvPr id="476" name="Text Box 220"/>
            <p:cNvSpPr txBox="1">
              <a:spLocks noChangeArrowheads="1"/>
            </p:cNvSpPr>
            <p:nvPr/>
          </p:nvSpPr>
          <p:spPr bwMode="auto">
            <a:xfrm>
              <a:off x="7162800" y="6459520"/>
              <a:ext cx="1981200" cy="392384"/>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850" kern="0" dirty="0">
                  <a:solidFill>
                    <a:sysClr val="windowText" lastClr="000000"/>
                  </a:solidFill>
                  <a:latin typeface="Arial" pitchFamily="34" charset="0"/>
                  <a:cs typeface="Arial" pitchFamily="34" charset="0"/>
                </a:rPr>
                <a:t>States </a:t>
              </a:r>
              <a:r>
                <a:rPr lang="en-US" sz="850" kern="0" dirty="0" smtClean="0">
                  <a:solidFill>
                    <a:sysClr val="windowText" lastClr="000000"/>
                  </a:solidFill>
                  <a:latin typeface="Arial" pitchFamily="34" charset="0"/>
                  <a:cs typeface="Arial" pitchFamily="34" charset="0"/>
                </a:rPr>
                <a:t>do not have data that meet the criteria for statistical reliability, data quality, or confidentiality.</a:t>
              </a:r>
              <a:endParaRPr lang="en-US" sz="850" kern="0" dirty="0">
                <a:solidFill>
                  <a:sysClr val="windowText" lastClr="000000"/>
                </a:solidFill>
                <a:latin typeface="Arial" pitchFamily="34" charset="0"/>
                <a:cs typeface="Arial" pitchFamily="34" charset="0"/>
              </a:endParaRPr>
            </a:p>
          </p:txBody>
        </p:sp>
        <p:sp>
          <p:nvSpPr>
            <p:cNvPr id="477" name="Rectangle 222"/>
            <p:cNvSpPr>
              <a:spLocks noChangeArrowheads="1"/>
            </p:cNvSpPr>
            <p:nvPr/>
          </p:nvSpPr>
          <p:spPr bwMode="auto">
            <a:xfrm>
              <a:off x="6858000" y="5526144"/>
              <a:ext cx="268288" cy="265092"/>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478" name="Text Box 220"/>
          <p:cNvSpPr txBox="1">
            <a:spLocks noChangeArrowheads="1"/>
          </p:cNvSpPr>
          <p:nvPr/>
        </p:nvSpPr>
        <p:spPr bwMode="auto">
          <a:xfrm>
            <a:off x="7010400" y="5181600"/>
            <a:ext cx="1981200" cy="26193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850" kern="0" dirty="0">
                <a:solidFill>
                  <a:sysClr val="windowText" lastClr="000000"/>
                </a:solidFill>
                <a:latin typeface="Arial" pitchFamily="34" charset="0"/>
                <a:cs typeface="Arial" pitchFamily="34" charset="0"/>
              </a:rPr>
              <a:t>Hispanics have significantly worse </a:t>
            </a:r>
            <a:r>
              <a:rPr lang="en-US" sz="850" kern="0" dirty="0" smtClean="0">
                <a:solidFill>
                  <a:sysClr val="windowText" lastClr="000000"/>
                </a:solidFill>
                <a:latin typeface="Arial" pitchFamily="34" charset="0"/>
                <a:cs typeface="Arial" pitchFamily="34" charset="0"/>
              </a:rPr>
              <a:t>rate </a:t>
            </a:r>
            <a:r>
              <a:rPr lang="en-US" sz="850" kern="0" dirty="0">
                <a:solidFill>
                  <a:sysClr val="windowText" lastClr="000000"/>
                </a:solidFill>
                <a:latin typeface="Arial" pitchFamily="34" charset="0"/>
                <a:cs typeface="Arial" pitchFamily="34" charset="0"/>
              </a:rPr>
              <a:t>than non-Hispanic Whites</a:t>
            </a:r>
          </a:p>
        </p:txBody>
      </p:sp>
      <p:sp>
        <p:nvSpPr>
          <p:cNvPr id="479" name="Line 153"/>
          <p:cNvSpPr>
            <a:spLocks noChangeShapeType="1"/>
          </p:cNvSpPr>
          <p:nvPr/>
        </p:nvSpPr>
        <p:spPr bwMode="auto">
          <a:xfrm>
            <a:off x="6322716" y="3064920"/>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0" name="Freeform 94"/>
          <p:cNvSpPr>
            <a:spLocks/>
          </p:cNvSpPr>
          <p:nvPr/>
        </p:nvSpPr>
        <p:spPr bwMode="auto">
          <a:xfrm rot="13400463">
            <a:off x="6909692" y="353604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1" name="Text Box 217"/>
          <p:cNvSpPr txBox="1">
            <a:spLocks noChangeArrowheads="1"/>
          </p:cNvSpPr>
          <p:nvPr/>
        </p:nvSpPr>
        <p:spPr bwMode="auto">
          <a:xfrm>
            <a:off x="6914947" y="3536799"/>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DC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Patient Safety in the Ambulatory Setting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Although patient safety initiatives frequently focus on inpatient hospital events, adverse effects of medical care may be identified and treated in outpatient settings. </a:t>
            </a:r>
          </a:p>
          <a:p>
            <a:r>
              <a:rPr lang="en-US" dirty="0" smtClean="0"/>
              <a:t>Adverse effects of medical care can follow care or procedures in hospitals, emergency departments, physician offices, or other settings.</a:t>
            </a:r>
          </a:p>
          <a:p>
            <a:r>
              <a:rPr lang="en-US" dirty="0" smtClean="0"/>
              <a:t>Measures include:</a:t>
            </a:r>
          </a:p>
          <a:p>
            <a:pPr lvl="1"/>
            <a:r>
              <a:rPr lang="en-US" dirty="0"/>
              <a:t>Patient safety and quality </a:t>
            </a:r>
            <a:r>
              <a:rPr lang="en-US" dirty="0" smtClean="0"/>
              <a:t>issues </a:t>
            </a:r>
            <a:r>
              <a:rPr lang="en-US" dirty="0"/>
              <a:t>by frequency of occurrence in outpatient medical </a:t>
            </a:r>
            <a:r>
              <a:rPr lang="en-US" dirty="0" smtClean="0"/>
              <a:t>offices.</a:t>
            </a:r>
            <a:endParaRPr lang="en-US" dirty="0"/>
          </a:p>
          <a:p>
            <a:pPr lvl="1"/>
            <a:r>
              <a:rPr lang="en-US" dirty="0" smtClean="0"/>
              <a:t>Adults age 65 years and over who received potentially inappropriate prescription medications during the calendar year.</a:t>
            </a:r>
          </a:p>
          <a:p>
            <a:pPr lvl="1"/>
            <a:r>
              <a:rPr lang="en-US" dirty="0" smtClean="0"/>
              <a:t>Percentage of hemodialysis patients with vascular catheter in use for 90 days or longer.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737"/>
            <a:ext cx="7086600" cy="868362"/>
          </a:xfrm>
        </p:spPr>
        <p:txBody>
          <a:bodyPr>
            <a:noAutofit/>
          </a:bodyPr>
          <a:lstStyle/>
          <a:p>
            <a:r>
              <a:rPr lang="en-US" sz="2000" dirty="0" smtClean="0"/>
              <a:t>Patient safety and quality issues by frequency of occurrence in outpatient medical offices, 2014</a:t>
            </a:r>
            <a:endParaRPr lang="en-US" sz="2000" dirty="0"/>
          </a:p>
        </p:txBody>
      </p:sp>
      <p:sp>
        <p:nvSpPr>
          <p:cNvPr id="1027" name="Text Box 3"/>
          <p:cNvSpPr txBox="1">
            <a:spLocks noChangeArrowheads="1"/>
          </p:cNvSpPr>
          <p:nvPr/>
        </p:nvSpPr>
        <p:spPr bwMode="auto">
          <a:xfrm>
            <a:off x="457200" y="5852160"/>
            <a:ext cx="8229600" cy="4001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latin typeface="Arial" pitchFamily="34" charset="0"/>
                <a:cs typeface="Arial" pitchFamily="34" charset="0"/>
              </a:rPr>
              <a:t>Source: </a:t>
            </a:r>
            <a:r>
              <a:rPr lang="en-US" sz="1000" dirty="0" err="1">
                <a:latin typeface="Arial" pitchFamily="34" charset="0"/>
                <a:cs typeface="Arial" pitchFamily="34" charset="0"/>
              </a:rPr>
              <a:t>Westat</a:t>
            </a:r>
            <a:r>
              <a:rPr lang="en-US" sz="1000" dirty="0">
                <a:latin typeface="Arial" pitchFamily="34" charset="0"/>
                <a:cs typeface="Arial" pitchFamily="34" charset="0"/>
              </a:rPr>
              <a:t> analysis of the AHRQ 2014 Medical Office Survey on Patient Safety Culture Comparative Database (N=935</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a:p>
            <a:pPr lvl="0" fontAlgn="base">
              <a:spcBef>
                <a:spcPct val="0"/>
              </a:spcBef>
            </a:pPr>
            <a:r>
              <a:rPr kumimoji="0" lang="en-US" sz="1000" b="1" i="0" u="none" strike="noStrike" cap="none" normalizeH="0" baseline="0" dirty="0" smtClean="0">
                <a:ln>
                  <a:noFill/>
                </a:ln>
                <a:solidFill>
                  <a:schemeClr val="tx1"/>
                </a:solidFill>
                <a:effectLst/>
                <a:latin typeface="Arial" pitchFamily="34" charset="0"/>
                <a:cs typeface="Arial" pitchFamily="34" charset="0"/>
              </a:rPr>
              <a:t>Note:</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r>
              <a:rPr lang="en-US" sz="1000" dirty="0">
                <a:latin typeface="Arial" pitchFamily="34" charset="0"/>
                <a:cs typeface="Arial" pitchFamily="34" charset="0"/>
              </a:rPr>
              <a:t>For this measure, less frequent occurrences during the year are better. </a:t>
            </a:r>
            <a:endParaRPr kumimoji="0" lang="en-US" sz="1000" b="0" i="0" u="none" strike="noStrike" cap="none" normalizeH="0" baseline="0" dirty="0" smtClean="0">
              <a:ln>
                <a:noFill/>
              </a:ln>
              <a:effectLst/>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66658119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91400" cy="868362"/>
          </a:xfrm>
        </p:spPr>
        <p:txBody>
          <a:bodyPr>
            <a:noAutofit/>
          </a:bodyPr>
          <a:lstStyle/>
          <a:p>
            <a:r>
              <a:rPr lang="en-US" sz="2000" dirty="0" smtClean="0"/>
              <a:t>Adults age 65 years and over who received potentially inappropriate prescription medications during the calendar year, by sex and perceived health status, 2003</a:t>
            </a:r>
            <a:r>
              <a:rPr lang="en-US" sz="2000" dirty="0" smtClean="0">
                <a:latin typeface="Calibri" panose="020F0502020204030204" pitchFamily="34" charset="0"/>
              </a:rPr>
              <a:t>–</a:t>
            </a:r>
            <a:r>
              <a:rPr lang="en-US" sz="2000" dirty="0" smtClean="0"/>
              <a:t>2013</a:t>
            </a:r>
            <a:endParaRPr lang="en-US" sz="2000" dirty="0">
              <a:solidFill>
                <a:srgbClr val="FF0000"/>
              </a:solidFill>
            </a:endParaRPr>
          </a:p>
        </p:txBody>
      </p:sp>
      <p:sp>
        <p:nvSpPr>
          <p:cNvPr id="6" name="TextBox 5"/>
          <p:cNvSpPr txBox="1"/>
          <p:nvPr/>
        </p:nvSpPr>
        <p:spPr>
          <a:xfrm>
            <a:off x="457200" y="5669280"/>
            <a:ext cx="8229600" cy="861774"/>
          </a:xfrm>
          <a:prstGeom prst="rect">
            <a:avLst/>
          </a:prstGeom>
          <a:noFill/>
        </p:spPr>
        <p:txBody>
          <a:bodyPr wrap="square" rtlCol="0">
            <a:spAutoFit/>
          </a:bodyPr>
          <a:lstStyle/>
          <a:p>
            <a:r>
              <a:rPr lang="en-US" sz="1000" b="1" dirty="0">
                <a:solidFill>
                  <a:prstClr val="black"/>
                </a:solidFill>
                <a:cs typeface="Arial" panose="020B0604020202020204" pitchFamily="34" charset="0"/>
              </a:rPr>
              <a:t>Source: </a:t>
            </a:r>
            <a:r>
              <a:rPr lang="en-US" sz="1000" dirty="0">
                <a:solidFill>
                  <a:prstClr val="black"/>
                </a:solidFill>
                <a:cs typeface="Arial" panose="020B0604020202020204" pitchFamily="34" charset="0"/>
              </a:rPr>
              <a:t>Agency for Healthcare Research and Quality, Medical Expenditure Panel Survey, </a:t>
            </a:r>
            <a:r>
              <a:rPr lang="en-US" sz="1000" dirty="0" smtClean="0">
                <a:solidFill>
                  <a:prstClr val="black"/>
                </a:solidFill>
                <a:cs typeface="Arial" panose="020B0604020202020204" pitchFamily="34" charset="0"/>
              </a:rPr>
              <a:t>2003-2013</a:t>
            </a:r>
            <a:r>
              <a:rPr lang="en-US" sz="1000" dirty="0">
                <a:solidFill>
                  <a:prstClr val="black"/>
                </a:solidFill>
                <a:cs typeface="Arial" panose="020B0604020202020204" pitchFamily="34" charset="0"/>
              </a:rPr>
              <a:t>.</a:t>
            </a:r>
            <a:endParaRPr lang="en-US" sz="1000" dirty="0">
              <a:solidFill>
                <a:srgbClr val="FF0000"/>
              </a:solidFill>
              <a:cs typeface="Arial" panose="020B0604020202020204" pitchFamily="34" charset="0"/>
            </a:endParaRPr>
          </a:p>
          <a:p>
            <a:r>
              <a:rPr lang="en-US" sz="1000" b="1" dirty="0" smtClean="0">
                <a:solidFill>
                  <a:prstClr val="black"/>
                </a:solidFill>
                <a:cs typeface="Arial" panose="020B0604020202020204" pitchFamily="34" charset="0"/>
              </a:rPr>
              <a:t>Note:</a:t>
            </a:r>
            <a:r>
              <a:rPr lang="en-US" sz="1000" dirty="0" smtClean="0">
                <a:solidFill>
                  <a:prstClr val="black"/>
                </a:solidFill>
                <a:cs typeface="Arial" panose="020B0604020202020204" pitchFamily="34" charset="0"/>
              </a:rPr>
              <a:t> For this measure, lower percentages are better. Prescription medications received include all prescribed medications initially purchased or otherwise obtained as well as any refills. For more information on inappropriate medications, see the American Geriatrics Society 2012 Beers Criteria Update Expert Panel: </a:t>
            </a:r>
            <a:r>
              <a:rPr lang="en-US" sz="1000" dirty="0">
                <a:solidFill>
                  <a:prstClr val="black"/>
                </a:solidFill>
                <a:cs typeface="Arial" panose="020B0604020202020204" pitchFamily="34" charset="0"/>
              </a:rPr>
              <a:t>American Geriatrics Society updated Beers Criteria for potentially inappropriate medication use in older </a:t>
            </a:r>
            <a:r>
              <a:rPr lang="en-US" sz="1000" dirty="0" smtClean="0">
                <a:solidFill>
                  <a:prstClr val="black"/>
                </a:solidFill>
                <a:cs typeface="Arial" panose="020B0604020202020204" pitchFamily="34" charset="0"/>
              </a:rPr>
              <a:t>adults. J Am </a:t>
            </a:r>
            <a:r>
              <a:rPr lang="en-US" sz="1000" dirty="0" err="1" smtClean="0">
                <a:solidFill>
                  <a:prstClr val="black"/>
                </a:solidFill>
                <a:cs typeface="Arial" panose="020B0604020202020204" pitchFamily="34" charset="0"/>
              </a:rPr>
              <a:t>Geriatr</a:t>
            </a:r>
            <a:r>
              <a:rPr lang="en-US" sz="1000" dirty="0" smtClean="0">
                <a:solidFill>
                  <a:prstClr val="black"/>
                </a:solidFill>
                <a:cs typeface="Arial" panose="020B0604020202020204" pitchFamily="34" charset="0"/>
              </a:rPr>
              <a:t> </a:t>
            </a:r>
            <a:r>
              <a:rPr lang="en-US" sz="1000" dirty="0" err="1" smtClean="0">
                <a:solidFill>
                  <a:prstClr val="black"/>
                </a:solidFill>
                <a:cs typeface="Arial" panose="020B0604020202020204" pitchFamily="34" charset="0"/>
              </a:rPr>
              <a:t>Soc</a:t>
            </a:r>
            <a:r>
              <a:rPr lang="en-US" sz="1000" dirty="0" smtClean="0">
                <a:solidFill>
                  <a:prstClr val="black"/>
                </a:solidFill>
                <a:cs typeface="Arial" panose="020B0604020202020204" pitchFamily="34" charset="0"/>
              </a:rPr>
              <a:t> 2012 </a:t>
            </a:r>
            <a:r>
              <a:rPr lang="en-US" sz="1000" dirty="0">
                <a:solidFill>
                  <a:prstClr val="black"/>
                </a:solidFill>
                <a:cs typeface="Arial" panose="020B0604020202020204" pitchFamily="34" charset="0"/>
              </a:rPr>
              <a:t>Apr;60(4):</a:t>
            </a:r>
            <a:r>
              <a:rPr lang="en-US" sz="1000" dirty="0" smtClean="0">
                <a:solidFill>
                  <a:prstClr val="black"/>
                </a:solidFill>
                <a:cs typeface="Arial" panose="020B0604020202020204" pitchFamily="34" charset="0"/>
              </a:rPr>
              <a:t>616-31.</a:t>
            </a:r>
            <a:endParaRPr lang="en-US" dirty="0">
              <a:solidFill>
                <a:prstClr val="black"/>
              </a:solidFill>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45859365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14821203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4946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11"/>
          <p:cNvGrpSpPr>
            <a:grpSpLocks/>
          </p:cNvGrpSpPr>
          <p:nvPr/>
        </p:nvGrpSpPr>
        <p:grpSpPr bwMode="auto">
          <a:xfrm>
            <a:off x="1752600" y="4800600"/>
            <a:ext cx="949325" cy="941388"/>
            <a:chOff x="144" y="2832"/>
            <a:chExt cx="912" cy="672"/>
          </a:xfrm>
          <a:noFill/>
        </p:grpSpPr>
        <p:sp>
          <p:nvSpPr>
            <p:cNvPr id="6" name="Rectangle 12"/>
            <p:cNvSpPr>
              <a:spLocks noChangeArrowheads="1"/>
            </p:cNvSpPr>
            <p:nvPr/>
          </p:nvSpPr>
          <p:spPr bwMode="auto">
            <a:xfrm>
              <a:off x="144" y="2832"/>
              <a:ext cx="912" cy="672"/>
            </a:xfrm>
            <a:prstGeom prst="rect">
              <a:avLst/>
            </a:pr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nvGrpSpPr>
            <p:cNvPr id="2263" name="Group 13"/>
            <p:cNvGrpSpPr>
              <a:grpSpLocks noChangeAspect="1"/>
            </p:cNvGrpSpPr>
            <p:nvPr/>
          </p:nvGrpSpPr>
          <p:grpSpPr bwMode="auto">
            <a:xfrm>
              <a:off x="190" y="2937"/>
              <a:ext cx="695" cy="479"/>
              <a:chOff x="239" y="3311"/>
              <a:chExt cx="869" cy="595"/>
            </a:xfrm>
            <a:grpFill/>
          </p:grpSpPr>
          <p:sp>
            <p:nvSpPr>
              <p:cNvPr id="9"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6"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7"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8"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9"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0" name="Freeform 25"/>
              <p:cNvSpPr>
                <a:spLocks noChangeAspect="1"/>
              </p:cNvSpPr>
              <p:nvPr/>
            </p:nvSpPr>
            <p:spPr bwMode="auto">
              <a:xfrm>
                <a:off x="710" y="3531"/>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1"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 name="Freeform 27"/>
              <p:cNvSpPr>
                <a:spLocks noChangeAspect="1"/>
              </p:cNvSpPr>
              <p:nvPr/>
            </p:nvSpPr>
            <p:spPr bwMode="auto">
              <a:xfrm>
                <a:off x="456" y="3317"/>
                <a:ext cx="109" cy="82"/>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3"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4"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sp>
          <p:nvSpPr>
            <p:cNvPr id="8" name="Text Box 30"/>
            <p:cNvSpPr txBox="1">
              <a:spLocks noChangeArrowheads="1"/>
            </p:cNvSpPr>
            <p:nvPr/>
          </p:nvSpPr>
          <p:spPr bwMode="auto">
            <a:xfrm>
              <a:off x="191" y="3261"/>
              <a:ext cx="465" cy="177"/>
            </a:xfrm>
            <a:prstGeom prst="rect">
              <a:avLst/>
            </a:prstGeom>
            <a:grp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cs typeface="Arial" pitchFamily="34" charset="0"/>
                </a:rPr>
                <a:t>HI</a:t>
              </a:r>
            </a:p>
          </p:txBody>
        </p:sp>
      </p:grpSp>
      <p:grpSp>
        <p:nvGrpSpPr>
          <p:cNvPr id="2052" name="Group 188"/>
          <p:cNvGrpSpPr>
            <a:grpSpLocks/>
          </p:cNvGrpSpPr>
          <p:nvPr/>
        </p:nvGrpSpPr>
        <p:grpSpPr bwMode="auto">
          <a:xfrm>
            <a:off x="304800" y="4572000"/>
            <a:ext cx="1139825" cy="1150938"/>
            <a:chOff x="4" y="3976"/>
            <a:chExt cx="1253" cy="975"/>
          </a:xfrm>
        </p:grpSpPr>
        <p:grpSp>
          <p:nvGrpSpPr>
            <p:cNvPr id="2248" name="Group 191"/>
            <p:cNvGrpSpPr>
              <a:grpSpLocks/>
            </p:cNvGrpSpPr>
            <p:nvPr/>
          </p:nvGrpSpPr>
          <p:grpSpPr bwMode="auto">
            <a:xfrm>
              <a:off x="77" y="4073"/>
              <a:ext cx="1087" cy="711"/>
              <a:chOff x="77" y="4073"/>
              <a:chExt cx="1087" cy="711"/>
            </a:xfrm>
          </p:grpSpPr>
          <p:sp>
            <p:nvSpPr>
              <p:cNvPr id="38"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39"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sp>
          <p:nvSpPr>
            <p:cNvPr id="27"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ea typeface="Times New Roman" pitchFamily="18" charset="0"/>
                  <a:cs typeface="Arial" pitchFamily="34" charset="0"/>
                </a:rPr>
                <a:t>AK</a:t>
              </a:r>
              <a:endParaRPr lang="en-US" sz="1000" kern="0" dirty="0">
                <a:solidFill>
                  <a:sysClr val="windowText" lastClr="000000"/>
                </a:solidFill>
                <a:ea typeface="Times New Roman" pitchFamily="18" charset="0"/>
                <a:cs typeface="Arial" pitchFamily="34" charset="0"/>
              </a:endParaRPr>
            </a:p>
          </p:txBody>
        </p:sp>
        <p:sp>
          <p:nvSpPr>
            <p:cNvPr id="28"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nvGrpSpPr>
            <p:cNvPr id="2251" name="Group 196"/>
            <p:cNvGrpSpPr>
              <a:grpSpLocks/>
            </p:cNvGrpSpPr>
            <p:nvPr/>
          </p:nvGrpSpPr>
          <p:grpSpPr bwMode="auto">
            <a:xfrm>
              <a:off x="4" y="3976"/>
              <a:ext cx="1253" cy="975"/>
              <a:chOff x="4" y="3976"/>
              <a:chExt cx="1253" cy="975"/>
            </a:xfrm>
          </p:grpSpPr>
          <p:grpSp>
            <p:nvGrpSpPr>
              <p:cNvPr id="2252" name="Group 198"/>
              <p:cNvGrpSpPr>
                <a:grpSpLocks/>
              </p:cNvGrpSpPr>
              <p:nvPr/>
            </p:nvGrpSpPr>
            <p:grpSpPr bwMode="auto">
              <a:xfrm>
                <a:off x="77" y="4073"/>
                <a:ext cx="1087" cy="711"/>
                <a:chOff x="77" y="4073"/>
                <a:chExt cx="1087" cy="711"/>
              </a:xfrm>
            </p:grpSpPr>
            <p:sp>
              <p:nvSpPr>
                <p:cNvPr id="36"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37"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grpSp>
            <p:nvGrpSpPr>
              <p:cNvPr id="2253" name="Group 202"/>
              <p:cNvGrpSpPr>
                <a:grpSpLocks/>
              </p:cNvGrpSpPr>
              <p:nvPr/>
            </p:nvGrpSpPr>
            <p:grpSpPr bwMode="auto">
              <a:xfrm>
                <a:off x="77" y="4073"/>
                <a:ext cx="1087" cy="711"/>
                <a:chOff x="77" y="4073"/>
                <a:chExt cx="1087" cy="711"/>
              </a:xfrm>
            </p:grpSpPr>
            <p:sp>
              <p:nvSpPr>
                <p:cNvPr id="34"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35"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AABA0A"/>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sp>
            <p:nvSpPr>
              <p:cNvPr id="32" name="Rectangle 205"/>
              <p:cNvSpPr>
                <a:spLocks noChangeArrowheads="1"/>
              </p:cNvSpPr>
              <p:nvPr/>
            </p:nvSpPr>
            <p:spPr bwMode="auto">
              <a:xfrm>
                <a:off x="487" y="4234"/>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ea typeface="Times New Roman" pitchFamily="18" charset="0"/>
                    <a:cs typeface="Arial" pitchFamily="34" charset="0"/>
                  </a:rPr>
                  <a:t>AK</a:t>
                </a:r>
              </a:p>
            </p:txBody>
          </p:sp>
          <p:sp>
            <p:nvSpPr>
              <p:cNvPr id="33"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grpSp>
      <p:grpSp>
        <p:nvGrpSpPr>
          <p:cNvPr id="2053" name="Group 332"/>
          <p:cNvGrpSpPr>
            <a:grpSpLocks noChangeAspect="1"/>
          </p:cNvGrpSpPr>
          <p:nvPr/>
        </p:nvGrpSpPr>
        <p:grpSpPr bwMode="auto">
          <a:xfrm>
            <a:off x="1022931" y="1437481"/>
            <a:ext cx="7086600" cy="4332288"/>
            <a:chOff x="816" y="576"/>
            <a:chExt cx="4822" cy="2948"/>
          </a:xfrm>
        </p:grpSpPr>
        <p:sp>
          <p:nvSpPr>
            <p:cNvPr id="46"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47"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48"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49" name="Freeform 34"/>
            <p:cNvSpPr>
              <a:spLocks/>
            </p:cNvSpPr>
            <p:nvPr/>
          </p:nvSpPr>
          <p:spPr bwMode="auto">
            <a:xfrm>
              <a:off x="903" y="869"/>
              <a:ext cx="700"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0" name="Freeform 35"/>
            <p:cNvSpPr>
              <a:spLocks/>
            </p:cNvSpPr>
            <p:nvPr/>
          </p:nvSpPr>
          <p:spPr bwMode="auto">
            <a:xfrm>
              <a:off x="838" y="1327"/>
              <a:ext cx="699"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1"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2" name="Freeform 37"/>
            <p:cNvSpPr>
              <a:spLocks/>
            </p:cNvSpPr>
            <p:nvPr/>
          </p:nvSpPr>
          <p:spPr bwMode="auto">
            <a:xfrm>
              <a:off x="1470" y="709"/>
              <a:ext cx="525"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3" name="Freeform 38"/>
            <p:cNvSpPr>
              <a:spLocks/>
            </p:cNvSpPr>
            <p:nvPr/>
          </p:nvSpPr>
          <p:spPr bwMode="auto">
            <a:xfrm>
              <a:off x="1689" y="724"/>
              <a:ext cx="899"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4"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5" name="Freeform 40"/>
            <p:cNvSpPr>
              <a:spLocks/>
            </p:cNvSpPr>
            <p:nvPr/>
          </p:nvSpPr>
          <p:spPr bwMode="auto">
            <a:xfrm>
              <a:off x="1928" y="1244"/>
              <a:ext cx="619"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6"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7"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8" name="Freeform 43"/>
            <p:cNvSpPr>
              <a:spLocks/>
            </p:cNvSpPr>
            <p:nvPr/>
          </p:nvSpPr>
          <p:spPr bwMode="auto">
            <a:xfrm>
              <a:off x="2171" y="2298"/>
              <a:ext cx="1225"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59"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0" name="Freeform 45"/>
            <p:cNvSpPr>
              <a:spLocks/>
            </p:cNvSpPr>
            <p:nvPr/>
          </p:nvSpPr>
          <p:spPr bwMode="auto">
            <a:xfrm>
              <a:off x="2523" y="1208"/>
              <a:ext cx="617"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1"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2"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3"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4" name="Freeform 49"/>
            <p:cNvSpPr>
              <a:spLocks/>
            </p:cNvSpPr>
            <p:nvPr/>
          </p:nvSpPr>
          <p:spPr bwMode="auto">
            <a:xfrm>
              <a:off x="3084" y="861"/>
              <a:ext cx="567"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5" name="Freeform 50"/>
            <p:cNvSpPr>
              <a:spLocks/>
            </p:cNvSpPr>
            <p:nvPr/>
          </p:nvSpPr>
          <p:spPr bwMode="auto">
            <a:xfrm>
              <a:off x="3124" y="1509"/>
              <a:ext cx="524"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6"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7" name="Freeform 52"/>
            <p:cNvSpPr>
              <a:spLocks/>
            </p:cNvSpPr>
            <p:nvPr/>
          </p:nvSpPr>
          <p:spPr bwMode="auto">
            <a:xfrm>
              <a:off x="3287" y="2308"/>
              <a:ext cx="442"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8"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69" name="Freeform 54"/>
            <p:cNvSpPr>
              <a:spLocks/>
            </p:cNvSpPr>
            <p:nvPr/>
          </p:nvSpPr>
          <p:spPr bwMode="auto">
            <a:xfrm>
              <a:off x="3598" y="1045"/>
              <a:ext cx="498"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0"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1" name="Freeform 56"/>
            <p:cNvSpPr>
              <a:spLocks/>
            </p:cNvSpPr>
            <p:nvPr/>
          </p:nvSpPr>
          <p:spPr bwMode="auto">
            <a:xfrm>
              <a:off x="3410" y="1118"/>
              <a:ext cx="470"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2"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3"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4"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5" name="Freeform 60"/>
            <p:cNvSpPr>
              <a:spLocks/>
            </p:cNvSpPr>
            <p:nvPr/>
          </p:nvSpPr>
          <p:spPr bwMode="auto">
            <a:xfrm>
              <a:off x="3679" y="2219"/>
              <a:ext cx="752"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6"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7" name="Freeform 62"/>
            <p:cNvSpPr>
              <a:spLocks/>
            </p:cNvSpPr>
            <p:nvPr/>
          </p:nvSpPr>
          <p:spPr bwMode="auto">
            <a:xfrm>
              <a:off x="3866" y="2447"/>
              <a:ext cx="333"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8" name="Freeform 63"/>
            <p:cNvSpPr>
              <a:spLocks/>
            </p:cNvSpPr>
            <p:nvPr/>
          </p:nvSpPr>
          <p:spPr bwMode="auto">
            <a:xfrm>
              <a:off x="4097" y="2419"/>
              <a:ext cx="471"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79"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0"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1"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2" name="Freeform 67"/>
            <p:cNvSpPr>
              <a:spLocks/>
            </p:cNvSpPr>
            <p:nvPr/>
          </p:nvSpPr>
          <p:spPr bwMode="auto">
            <a:xfrm>
              <a:off x="4552" y="1774"/>
              <a:ext cx="401"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3"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4"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5"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6"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7"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8"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89"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0"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1"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2"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72C6"/>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3"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4"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5" name="Freeform 80"/>
            <p:cNvSpPr>
              <a:spLocks/>
            </p:cNvSpPr>
            <p:nvPr/>
          </p:nvSpPr>
          <p:spPr bwMode="auto">
            <a:xfrm>
              <a:off x="4987" y="1326"/>
              <a:ext cx="295"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6"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7" name="Freeform 82"/>
            <p:cNvSpPr>
              <a:spLocks/>
            </p:cNvSpPr>
            <p:nvPr/>
          </p:nvSpPr>
          <p:spPr bwMode="auto">
            <a:xfrm>
              <a:off x="5270" y="1472"/>
              <a:ext cx="25"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8" name="Freeform 83"/>
            <p:cNvSpPr>
              <a:spLocks/>
            </p:cNvSpPr>
            <p:nvPr/>
          </p:nvSpPr>
          <p:spPr bwMode="auto">
            <a:xfrm>
              <a:off x="4923" y="1102"/>
              <a:ext cx="143"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99"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0"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1"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2"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EEECE1"/>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3" name="Freeform 88"/>
            <p:cNvSpPr>
              <a:spLocks/>
            </p:cNvSpPr>
            <p:nvPr/>
          </p:nvSpPr>
          <p:spPr bwMode="auto">
            <a:xfrm>
              <a:off x="897"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4"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5"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6"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7"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8"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cs typeface="Arial" pitchFamily="34" charset="0"/>
              </a:endParaRPr>
            </a:p>
          </p:txBody>
        </p:sp>
        <p:sp>
          <p:nvSpPr>
            <p:cNvPr id="109"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0"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1" name="Freeform 96"/>
            <p:cNvSpPr>
              <a:spLocks/>
            </p:cNvSpPr>
            <p:nvPr/>
          </p:nvSpPr>
          <p:spPr bwMode="auto">
            <a:xfrm>
              <a:off x="1917" y="2154"/>
              <a:ext cx="617"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2"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3"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4"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5" name="Freeform 100"/>
            <p:cNvSpPr>
              <a:spLocks/>
            </p:cNvSpPr>
            <p:nvPr/>
          </p:nvSpPr>
          <p:spPr bwMode="auto">
            <a:xfrm>
              <a:off x="2480" y="1518"/>
              <a:ext cx="727"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6"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7"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8"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9" name="Freeform 104"/>
            <p:cNvSpPr>
              <a:spLocks/>
            </p:cNvSpPr>
            <p:nvPr/>
          </p:nvSpPr>
          <p:spPr bwMode="auto">
            <a:xfrm>
              <a:off x="3101" y="1487"/>
              <a:ext cx="524"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0"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1"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2"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3"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4"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5"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6"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7" name="Freeform 112"/>
            <p:cNvSpPr>
              <a:spLocks/>
            </p:cNvSpPr>
            <p:nvPr/>
          </p:nvSpPr>
          <p:spPr bwMode="auto">
            <a:xfrm>
              <a:off x="3827" y="1640"/>
              <a:ext cx="270"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8"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9"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0"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1" name="Freeform 116"/>
            <p:cNvSpPr>
              <a:spLocks/>
            </p:cNvSpPr>
            <p:nvPr/>
          </p:nvSpPr>
          <p:spPr bwMode="auto">
            <a:xfrm>
              <a:off x="3843" y="2424"/>
              <a:ext cx="334"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2"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3"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4"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5"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6" name="Freeform 121"/>
            <p:cNvSpPr>
              <a:spLocks/>
            </p:cNvSpPr>
            <p:nvPr/>
          </p:nvSpPr>
          <p:spPr bwMode="auto">
            <a:xfrm>
              <a:off x="4530" y="1749"/>
              <a:ext cx="401"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7" name="Freeform 122"/>
            <p:cNvSpPr>
              <a:spLocks/>
            </p:cNvSpPr>
            <p:nvPr/>
          </p:nvSpPr>
          <p:spPr bwMode="auto">
            <a:xfrm>
              <a:off x="4228" y="1824"/>
              <a:ext cx="675"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8"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9" name="Freeform 124"/>
            <p:cNvSpPr>
              <a:spLocks/>
            </p:cNvSpPr>
            <p:nvPr/>
          </p:nvSpPr>
          <p:spPr bwMode="auto">
            <a:xfrm>
              <a:off x="4191" y="2112"/>
              <a:ext cx="751"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0"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1"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2" name="Freeform 127"/>
            <p:cNvSpPr>
              <a:spLocks/>
            </p:cNvSpPr>
            <p:nvPr/>
          </p:nvSpPr>
          <p:spPr bwMode="auto">
            <a:xfrm>
              <a:off x="4405" y="1487"/>
              <a:ext cx="509"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3"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4" name="Freeform 129"/>
            <p:cNvSpPr>
              <a:spLocks/>
            </p:cNvSpPr>
            <p:nvPr/>
          </p:nvSpPr>
          <p:spPr bwMode="auto">
            <a:xfrm>
              <a:off x="4461" y="1113"/>
              <a:ext cx="522"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5"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6" name="Freeform 131"/>
            <p:cNvSpPr>
              <a:spLocks/>
            </p:cNvSpPr>
            <p:nvPr/>
          </p:nvSpPr>
          <p:spPr bwMode="auto">
            <a:xfrm>
              <a:off x="4957"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gradFill flip="none" rotWithShape="0">
              <a:gsLst>
                <a:gs pos="0">
                  <a:schemeClr val="accent6">
                    <a:lumMod val="60000"/>
                    <a:lumOff val="40000"/>
                  </a:schemeClr>
                </a:gs>
                <a:gs pos="100000">
                  <a:schemeClr val="accent6">
                    <a:lumMod val="60000"/>
                    <a:lumOff val="40000"/>
                    <a:tint val="23500"/>
                    <a:satMod val="160000"/>
                  </a:schemeClr>
                </a:gs>
              </a:gsLst>
              <a:lin ang="5400000" scaled="0"/>
              <a:tileRect/>
            </a:gra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7"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8"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9"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0"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1"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2"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3"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4" name="Freeform 139"/>
            <p:cNvSpPr>
              <a:spLocks/>
            </p:cNvSpPr>
            <p:nvPr/>
          </p:nvSpPr>
          <p:spPr bwMode="auto">
            <a:xfrm>
              <a:off x="5065" y="754"/>
              <a:ext cx="321"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5" name="Text Box 140"/>
            <p:cNvSpPr txBox="1">
              <a:spLocks noChangeArrowheads="1"/>
            </p:cNvSpPr>
            <p:nvPr/>
          </p:nvSpPr>
          <p:spPr bwMode="auto">
            <a:xfrm>
              <a:off x="1555" y="2356"/>
              <a:ext cx="238"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AZ</a:t>
              </a:r>
            </a:p>
          </p:txBody>
        </p:sp>
        <p:sp>
          <p:nvSpPr>
            <p:cNvPr id="156" name="Text Box 141"/>
            <p:cNvSpPr txBox="1">
              <a:spLocks noChangeArrowheads="1"/>
            </p:cNvSpPr>
            <p:nvPr/>
          </p:nvSpPr>
          <p:spPr bwMode="auto">
            <a:xfrm>
              <a:off x="999" y="1924"/>
              <a:ext cx="247"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CA</a:t>
              </a:r>
              <a:endParaRPr lang="en-US" sz="1600" kern="0" dirty="0">
                <a:solidFill>
                  <a:srgbClr val="000000"/>
                </a:solidFill>
                <a:cs typeface="Arial" pitchFamily="34" charset="0"/>
              </a:endParaRPr>
            </a:p>
          </p:txBody>
        </p:sp>
        <p:sp>
          <p:nvSpPr>
            <p:cNvPr id="157" name="Text Box 142"/>
            <p:cNvSpPr txBox="1">
              <a:spLocks noChangeArrowheads="1"/>
            </p:cNvSpPr>
            <p:nvPr/>
          </p:nvSpPr>
          <p:spPr bwMode="auto">
            <a:xfrm>
              <a:off x="1724" y="1769"/>
              <a:ext cx="242" cy="17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UT</a:t>
              </a:r>
              <a:endParaRPr lang="en-US" sz="1600" kern="0" dirty="0">
                <a:solidFill>
                  <a:srgbClr val="000000"/>
                </a:solidFill>
                <a:cs typeface="Arial" pitchFamily="34" charset="0"/>
              </a:endParaRPr>
            </a:p>
          </p:txBody>
        </p:sp>
        <p:sp>
          <p:nvSpPr>
            <p:cNvPr id="158" name="Text Box 143"/>
            <p:cNvSpPr txBox="1">
              <a:spLocks noChangeArrowheads="1"/>
            </p:cNvSpPr>
            <p:nvPr/>
          </p:nvSpPr>
          <p:spPr bwMode="auto">
            <a:xfrm>
              <a:off x="5224" y="1561"/>
              <a:ext cx="297" cy="165"/>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rgbClr val="000000"/>
                  </a:solidFill>
                  <a:cs typeface="Arial" pitchFamily="34" charset="0"/>
                </a:rPr>
                <a:t>CT</a:t>
              </a:r>
              <a:endParaRPr lang="en-US" sz="1600" kern="0" dirty="0">
                <a:solidFill>
                  <a:srgbClr val="000000"/>
                </a:solidFill>
                <a:cs typeface="Arial" pitchFamily="34" charset="0"/>
              </a:endParaRPr>
            </a:p>
          </p:txBody>
        </p:sp>
        <p:sp>
          <p:nvSpPr>
            <p:cNvPr id="159"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60" name="Text Box 145"/>
            <p:cNvSpPr txBox="1">
              <a:spLocks noChangeArrowheads="1"/>
            </p:cNvSpPr>
            <p:nvPr/>
          </p:nvSpPr>
          <p:spPr bwMode="auto">
            <a:xfrm>
              <a:off x="4445" y="3065"/>
              <a:ext cx="228" cy="16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FL</a:t>
              </a:r>
            </a:p>
          </p:txBody>
        </p:sp>
        <p:sp>
          <p:nvSpPr>
            <p:cNvPr id="161" name="Text Box 146"/>
            <p:cNvSpPr txBox="1">
              <a:spLocks noChangeArrowheads="1"/>
            </p:cNvSpPr>
            <p:nvPr/>
          </p:nvSpPr>
          <p:spPr bwMode="auto">
            <a:xfrm>
              <a:off x="4219" y="2582"/>
              <a:ext cx="253"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GA</a:t>
              </a:r>
            </a:p>
          </p:txBody>
        </p:sp>
        <p:sp>
          <p:nvSpPr>
            <p:cNvPr id="162" name="Text Box 147"/>
            <p:cNvSpPr txBox="1">
              <a:spLocks noChangeArrowheads="1"/>
            </p:cNvSpPr>
            <p:nvPr/>
          </p:nvSpPr>
          <p:spPr bwMode="auto">
            <a:xfrm>
              <a:off x="3253" y="1561"/>
              <a:ext cx="20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IA</a:t>
              </a:r>
              <a:endParaRPr lang="en-US" sz="1600" kern="0" dirty="0">
                <a:solidFill>
                  <a:srgbClr val="000000"/>
                </a:solidFill>
                <a:cs typeface="Arial" pitchFamily="34" charset="0"/>
              </a:endParaRPr>
            </a:p>
          </p:txBody>
        </p:sp>
        <p:sp>
          <p:nvSpPr>
            <p:cNvPr id="163" name="Text Box 148"/>
            <p:cNvSpPr txBox="1">
              <a:spLocks noChangeArrowheads="1"/>
            </p:cNvSpPr>
            <p:nvPr/>
          </p:nvSpPr>
          <p:spPr bwMode="auto">
            <a:xfrm>
              <a:off x="3643" y="1769"/>
              <a:ext cx="198"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IL</a:t>
              </a:r>
              <a:endParaRPr lang="en-US" sz="1600" kern="0" dirty="0">
                <a:solidFill>
                  <a:schemeClr val="bg1"/>
                </a:solidFill>
                <a:cs typeface="Arial" pitchFamily="34" charset="0"/>
              </a:endParaRPr>
            </a:p>
          </p:txBody>
        </p:sp>
        <p:sp>
          <p:nvSpPr>
            <p:cNvPr id="164" name="Text Box 149"/>
            <p:cNvSpPr txBox="1">
              <a:spLocks noChangeArrowheads="1"/>
            </p:cNvSpPr>
            <p:nvPr/>
          </p:nvSpPr>
          <p:spPr bwMode="auto">
            <a:xfrm>
              <a:off x="2794" y="1964"/>
              <a:ext cx="241"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cs typeface="Arial" pitchFamily="34" charset="0"/>
                </a:rPr>
                <a:t>KS</a:t>
              </a:r>
              <a:endParaRPr lang="en-US" sz="1600" kern="0" dirty="0">
                <a:solidFill>
                  <a:sysClr val="windowText" lastClr="000000"/>
                </a:solidFill>
                <a:cs typeface="Arial" pitchFamily="34" charset="0"/>
              </a:endParaRPr>
            </a:p>
          </p:txBody>
        </p:sp>
        <p:sp>
          <p:nvSpPr>
            <p:cNvPr id="165" name="Text Box 150"/>
            <p:cNvSpPr txBox="1">
              <a:spLocks noChangeArrowheads="1"/>
            </p:cNvSpPr>
            <p:nvPr/>
          </p:nvSpPr>
          <p:spPr bwMode="auto">
            <a:xfrm>
              <a:off x="5355" y="1250"/>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MA</a:t>
              </a:r>
              <a:endParaRPr lang="en-US" sz="1600" kern="0" dirty="0">
                <a:solidFill>
                  <a:srgbClr val="000000"/>
                </a:solidFill>
                <a:cs typeface="Arial" pitchFamily="34" charset="0"/>
              </a:endParaRPr>
            </a:p>
          </p:txBody>
        </p:sp>
        <p:sp>
          <p:nvSpPr>
            <p:cNvPr id="166"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67" name="Text Box 152"/>
            <p:cNvSpPr txBox="1">
              <a:spLocks noChangeArrowheads="1"/>
            </p:cNvSpPr>
            <p:nvPr/>
          </p:nvSpPr>
          <p:spPr bwMode="auto">
            <a:xfrm>
              <a:off x="5355" y="1924"/>
              <a:ext cx="262"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MD</a:t>
              </a:r>
              <a:endParaRPr lang="en-US" sz="1600" kern="0" dirty="0">
                <a:solidFill>
                  <a:srgbClr val="000000"/>
                </a:solidFill>
                <a:cs typeface="Arial" pitchFamily="34" charset="0"/>
              </a:endParaRPr>
            </a:p>
          </p:txBody>
        </p:sp>
        <p:sp>
          <p:nvSpPr>
            <p:cNvPr id="168" name="Line 153"/>
            <p:cNvSpPr>
              <a:spLocks noChangeShapeType="1"/>
            </p:cNvSpPr>
            <p:nvPr/>
          </p:nvSpPr>
          <p:spPr bwMode="auto">
            <a:xfrm>
              <a:off x="4903" y="1954"/>
              <a:ext cx="426" cy="69"/>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69" name="Text Box 154"/>
            <p:cNvSpPr txBox="1">
              <a:spLocks noChangeArrowheads="1"/>
            </p:cNvSpPr>
            <p:nvPr/>
          </p:nvSpPr>
          <p:spPr bwMode="auto">
            <a:xfrm>
              <a:off x="3287" y="2006"/>
              <a:ext cx="267"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MO</a:t>
              </a:r>
            </a:p>
          </p:txBody>
        </p:sp>
        <p:sp>
          <p:nvSpPr>
            <p:cNvPr id="170"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71" name="Text Box 156"/>
            <p:cNvSpPr txBox="1">
              <a:spLocks noChangeArrowheads="1"/>
            </p:cNvSpPr>
            <p:nvPr/>
          </p:nvSpPr>
          <p:spPr bwMode="auto">
            <a:xfrm>
              <a:off x="5147" y="1717"/>
              <a:ext cx="233"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NJ</a:t>
              </a:r>
              <a:endParaRPr lang="en-US" sz="1600" kern="0" dirty="0">
                <a:solidFill>
                  <a:srgbClr val="000000"/>
                </a:solidFill>
                <a:cs typeface="Arial" pitchFamily="34" charset="0"/>
              </a:endParaRPr>
            </a:p>
          </p:txBody>
        </p:sp>
        <p:sp>
          <p:nvSpPr>
            <p:cNvPr id="172" name="Text Box 157"/>
            <p:cNvSpPr txBox="1">
              <a:spLocks noChangeArrowheads="1"/>
            </p:cNvSpPr>
            <p:nvPr/>
          </p:nvSpPr>
          <p:spPr bwMode="auto">
            <a:xfrm>
              <a:off x="4679" y="1302"/>
              <a:ext cx="247" cy="17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NY</a:t>
              </a:r>
              <a:endParaRPr lang="en-US" sz="1600" kern="0" dirty="0">
                <a:solidFill>
                  <a:schemeClr val="bg1"/>
                </a:solidFill>
                <a:cs typeface="Arial" pitchFamily="34" charset="0"/>
              </a:endParaRPr>
            </a:p>
          </p:txBody>
        </p:sp>
        <p:sp>
          <p:nvSpPr>
            <p:cNvPr id="173" name="Text Box 158"/>
            <p:cNvSpPr txBox="1">
              <a:spLocks noChangeArrowheads="1"/>
            </p:cNvSpPr>
            <p:nvPr/>
          </p:nvSpPr>
          <p:spPr bwMode="auto">
            <a:xfrm>
              <a:off x="1049" y="1095"/>
              <a:ext cx="257" cy="17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OR</a:t>
              </a:r>
              <a:endParaRPr lang="en-US" sz="1100" kern="0" dirty="0">
                <a:solidFill>
                  <a:srgbClr val="000000"/>
                </a:solidFill>
                <a:cs typeface="Arial" pitchFamily="34" charset="0"/>
              </a:endParaRPr>
            </a:p>
          </p:txBody>
        </p:sp>
        <p:sp>
          <p:nvSpPr>
            <p:cNvPr id="174" name="Text Box 159"/>
            <p:cNvSpPr txBox="1">
              <a:spLocks noChangeArrowheads="1"/>
            </p:cNvSpPr>
            <p:nvPr/>
          </p:nvSpPr>
          <p:spPr bwMode="auto">
            <a:xfrm>
              <a:off x="4509" y="1574"/>
              <a:ext cx="241"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PA</a:t>
              </a:r>
              <a:endParaRPr lang="en-US" sz="1600" kern="0" dirty="0">
                <a:solidFill>
                  <a:srgbClr val="000000"/>
                </a:solidFill>
                <a:cs typeface="Arial" pitchFamily="34" charset="0"/>
              </a:endParaRPr>
            </a:p>
          </p:txBody>
        </p:sp>
        <p:sp>
          <p:nvSpPr>
            <p:cNvPr id="175" name="Text Box 160"/>
            <p:cNvSpPr txBox="1">
              <a:spLocks noChangeArrowheads="1"/>
            </p:cNvSpPr>
            <p:nvPr/>
          </p:nvSpPr>
          <p:spPr bwMode="auto">
            <a:xfrm>
              <a:off x="4421" y="2391"/>
              <a:ext cx="247" cy="17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SC</a:t>
              </a:r>
              <a:endParaRPr lang="en-US" sz="1600" kern="0" dirty="0">
                <a:solidFill>
                  <a:srgbClr val="000000"/>
                </a:solidFill>
                <a:cs typeface="Arial" pitchFamily="34" charset="0"/>
              </a:endParaRPr>
            </a:p>
          </p:txBody>
        </p:sp>
        <p:sp>
          <p:nvSpPr>
            <p:cNvPr id="176" name="Text Box 161"/>
            <p:cNvSpPr txBox="1">
              <a:spLocks noChangeArrowheads="1"/>
            </p:cNvSpPr>
            <p:nvPr/>
          </p:nvSpPr>
          <p:spPr bwMode="auto">
            <a:xfrm>
              <a:off x="3904" y="2235"/>
              <a:ext cx="242"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TN</a:t>
              </a:r>
              <a:endParaRPr lang="en-US" sz="1600" kern="0" dirty="0">
                <a:solidFill>
                  <a:srgbClr val="000000"/>
                </a:solidFill>
                <a:cs typeface="Arial" pitchFamily="34" charset="0"/>
              </a:endParaRPr>
            </a:p>
          </p:txBody>
        </p:sp>
        <p:sp>
          <p:nvSpPr>
            <p:cNvPr id="177" name="Text Box 162"/>
            <p:cNvSpPr txBox="1">
              <a:spLocks noChangeArrowheads="1"/>
            </p:cNvSpPr>
            <p:nvPr/>
          </p:nvSpPr>
          <p:spPr bwMode="auto">
            <a:xfrm>
              <a:off x="2191" y="1872"/>
              <a:ext cx="257"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CO</a:t>
              </a:r>
              <a:endParaRPr lang="en-US" sz="1600" kern="0" dirty="0">
                <a:solidFill>
                  <a:srgbClr val="000000"/>
                </a:solidFill>
                <a:cs typeface="Arial" pitchFamily="34" charset="0"/>
              </a:endParaRPr>
            </a:p>
          </p:txBody>
        </p:sp>
        <p:sp>
          <p:nvSpPr>
            <p:cNvPr id="178" name="Text Box 163"/>
            <p:cNvSpPr txBox="1">
              <a:spLocks noChangeArrowheads="1"/>
            </p:cNvSpPr>
            <p:nvPr/>
          </p:nvSpPr>
          <p:spPr bwMode="auto">
            <a:xfrm>
              <a:off x="1212" y="757"/>
              <a:ext cx="266"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WA</a:t>
              </a:r>
              <a:endParaRPr lang="en-US" sz="1600" kern="0" dirty="0">
                <a:solidFill>
                  <a:srgbClr val="000000"/>
                </a:solidFill>
                <a:cs typeface="Arial" pitchFamily="34" charset="0"/>
              </a:endParaRPr>
            </a:p>
          </p:txBody>
        </p:sp>
        <p:sp>
          <p:nvSpPr>
            <p:cNvPr id="179" name="Text Box 164"/>
            <p:cNvSpPr txBox="1">
              <a:spLocks noChangeArrowheads="1"/>
            </p:cNvSpPr>
            <p:nvPr/>
          </p:nvSpPr>
          <p:spPr bwMode="auto">
            <a:xfrm>
              <a:off x="3494" y="1274"/>
              <a:ext cx="233"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WI</a:t>
              </a:r>
            </a:p>
          </p:txBody>
        </p:sp>
        <p:sp>
          <p:nvSpPr>
            <p:cNvPr id="180" name="Text Box 165"/>
            <p:cNvSpPr txBox="1">
              <a:spLocks noChangeArrowheads="1"/>
            </p:cNvSpPr>
            <p:nvPr/>
          </p:nvSpPr>
          <p:spPr bwMode="auto">
            <a:xfrm>
              <a:off x="4509" y="1958"/>
              <a:ext cx="241"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VA</a:t>
              </a:r>
              <a:endParaRPr lang="en-US" sz="1600" kern="0" dirty="0">
                <a:solidFill>
                  <a:srgbClr val="000000"/>
                </a:solidFill>
                <a:cs typeface="Arial" pitchFamily="34" charset="0"/>
              </a:endParaRPr>
            </a:p>
          </p:txBody>
        </p:sp>
        <p:sp>
          <p:nvSpPr>
            <p:cNvPr id="181" name="Text Box 166"/>
            <p:cNvSpPr txBox="1">
              <a:spLocks noChangeArrowheads="1"/>
            </p:cNvSpPr>
            <p:nvPr/>
          </p:nvSpPr>
          <p:spPr bwMode="auto">
            <a:xfrm>
              <a:off x="5078" y="887"/>
              <a:ext cx="256"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ME</a:t>
              </a:r>
            </a:p>
          </p:txBody>
        </p:sp>
        <p:sp>
          <p:nvSpPr>
            <p:cNvPr id="182" name="Text Box 167"/>
            <p:cNvSpPr txBox="1">
              <a:spLocks noChangeArrowheads="1"/>
            </p:cNvSpPr>
            <p:nvPr/>
          </p:nvSpPr>
          <p:spPr bwMode="auto">
            <a:xfrm>
              <a:off x="3130" y="1082"/>
              <a:ext cx="262"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cs typeface="Arial" pitchFamily="34" charset="0"/>
                </a:rPr>
                <a:t>MN</a:t>
              </a:r>
            </a:p>
          </p:txBody>
        </p:sp>
        <p:sp>
          <p:nvSpPr>
            <p:cNvPr id="183" name="Text Box 168"/>
            <p:cNvSpPr txBox="1">
              <a:spLocks noChangeArrowheads="1"/>
            </p:cNvSpPr>
            <p:nvPr/>
          </p:nvSpPr>
          <p:spPr bwMode="auto">
            <a:xfrm>
              <a:off x="3927" y="1445"/>
              <a:ext cx="295" cy="172"/>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MI</a:t>
              </a:r>
              <a:endParaRPr lang="en-US" sz="1600" kern="0" dirty="0">
                <a:solidFill>
                  <a:srgbClr val="000000"/>
                </a:solidFill>
                <a:cs typeface="Arial" pitchFamily="34" charset="0"/>
              </a:endParaRPr>
            </a:p>
          </p:txBody>
        </p:sp>
        <p:sp>
          <p:nvSpPr>
            <p:cNvPr id="184" name="Text Box 169"/>
            <p:cNvSpPr txBox="1">
              <a:spLocks noChangeArrowheads="1"/>
            </p:cNvSpPr>
            <p:nvPr/>
          </p:nvSpPr>
          <p:spPr bwMode="auto">
            <a:xfrm>
              <a:off x="4514" y="2132"/>
              <a:ext cx="253" cy="17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NC</a:t>
              </a:r>
              <a:endParaRPr lang="en-US" sz="1600" kern="0" dirty="0">
                <a:solidFill>
                  <a:srgbClr val="000000"/>
                </a:solidFill>
                <a:cs typeface="Arial" pitchFamily="34" charset="0"/>
              </a:endParaRPr>
            </a:p>
          </p:txBody>
        </p:sp>
        <p:sp>
          <p:nvSpPr>
            <p:cNvPr id="185" name="Text Box 170"/>
            <p:cNvSpPr txBox="1">
              <a:spLocks noChangeArrowheads="1"/>
            </p:cNvSpPr>
            <p:nvPr/>
          </p:nvSpPr>
          <p:spPr bwMode="auto">
            <a:xfrm>
              <a:off x="2703" y="2807"/>
              <a:ext cx="237" cy="17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TX</a:t>
              </a:r>
              <a:endParaRPr lang="en-US" sz="1600" kern="0" dirty="0">
                <a:solidFill>
                  <a:srgbClr val="000000"/>
                </a:solidFill>
                <a:cs typeface="Arial" pitchFamily="34" charset="0"/>
              </a:endParaRPr>
            </a:p>
          </p:txBody>
        </p:sp>
        <p:sp>
          <p:nvSpPr>
            <p:cNvPr id="186"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cs typeface="Arial" pitchFamily="34" charset="0"/>
                </a:rPr>
                <a:t>KY</a:t>
              </a:r>
            </a:p>
          </p:txBody>
        </p:sp>
        <p:sp>
          <p:nvSpPr>
            <p:cNvPr id="187" name="Text Box 172"/>
            <p:cNvSpPr txBox="1">
              <a:spLocks noChangeArrowheads="1"/>
            </p:cNvSpPr>
            <p:nvPr/>
          </p:nvSpPr>
          <p:spPr bwMode="auto">
            <a:xfrm>
              <a:off x="4240" y="1872"/>
              <a:ext cx="363"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chemeClr val="bg1"/>
                  </a:solidFill>
                  <a:cs typeface="Arial" pitchFamily="34" charset="0"/>
                </a:rPr>
                <a:t>WV</a:t>
              </a:r>
              <a:endParaRPr lang="en-US" sz="1600" kern="0" dirty="0">
                <a:solidFill>
                  <a:schemeClr val="bg1"/>
                </a:solidFill>
                <a:cs typeface="Arial" pitchFamily="34" charset="0"/>
              </a:endParaRPr>
            </a:p>
          </p:txBody>
        </p:sp>
        <p:sp>
          <p:nvSpPr>
            <p:cNvPr id="188" name="Text Box 173"/>
            <p:cNvSpPr txBox="1">
              <a:spLocks noChangeArrowheads="1"/>
            </p:cNvSpPr>
            <p:nvPr/>
          </p:nvSpPr>
          <p:spPr bwMode="auto">
            <a:xfrm>
              <a:off x="5224" y="1406"/>
              <a:ext cx="363" cy="160"/>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cs typeface="Arial" pitchFamily="34" charset="0"/>
                </a:rPr>
                <a:t>RI</a:t>
              </a:r>
            </a:p>
          </p:txBody>
        </p:sp>
        <p:sp>
          <p:nvSpPr>
            <p:cNvPr id="189" name="Line 174"/>
            <p:cNvSpPr>
              <a:spLocks noChangeShapeType="1"/>
            </p:cNvSpPr>
            <p:nvPr/>
          </p:nvSpPr>
          <p:spPr bwMode="auto">
            <a:xfrm>
              <a:off x="5120" y="1457"/>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90" name="Rectangle 175"/>
            <p:cNvSpPr>
              <a:spLocks noChangeArrowheads="1"/>
            </p:cNvSpPr>
            <p:nvPr/>
          </p:nvSpPr>
          <p:spPr bwMode="auto">
            <a:xfrm>
              <a:off x="2727" y="1656"/>
              <a:ext cx="247" cy="168"/>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NE</a:t>
              </a:r>
            </a:p>
          </p:txBody>
        </p:sp>
        <p:sp>
          <p:nvSpPr>
            <p:cNvPr id="191"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cs typeface="Arial" pitchFamily="34" charset="0"/>
                </a:rPr>
                <a:t>VT</a:t>
              </a:r>
            </a:p>
          </p:txBody>
        </p:sp>
        <p:sp>
          <p:nvSpPr>
            <p:cNvPr id="192"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nvGrpSpPr>
            <p:cNvPr id="2228" name="Group 178"/>
            <p:cNvGrpSpPr>
              <a:grpSpLocks/>
            </p:cNvGrpSpPr>
            <p:nvPr/>
          </p:nvGrpSpPr>
          <p:grpSpPr bwMode="auto">
            <a:xfrm>
              <a:off x="1248" y="1153"/>
              <a:ext cx="4390" cy="1774"/>
              <a:chOff x="912" y="961"/>
              <a:chExt cx="4666" cy="1808"/>
            </a:xfrm>
          </p:grpSpPr>
          <p:sp>
            <p:nvSpPr>
              <p:cNvPr id="205" name="Text Box 179"/>
              <p:cNvSpPr txBox="1">
                <a:spLocks noChangeArrowheads="1"/>
              </p:cNvSpPr>
              <p:nvPr/>
            </p:nvSpPr>
            <p:spPr bwMode="auto">
              <a:xfrm>
                <a:off x="912" y="1536"/>
                <a:ext cx="369" cy="172"/>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NV</a:t>
                </a:r>
                <a:endParaRPr lang="en-US" sz="1600" kern="0" dirty="0">
                  <a:solidFill>
                    <a:srgbClr val="000000"/>
                  </a:solidFill>
                  <a:cs typeface="Arial" pitchFamily="34" charset="0"/>
                </a:endParaRPr>
              </a:p>
            </p:txBody>
          </p:sp>
          <p:sp>
            <p:nvSpPr>
              <p:cNvPr id="206"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OH</a:t>
                </a:r>
              </a:p>
            </p:txBody>
          </p:sp>
          <p:sp>
            <p:nvSpPr>
              <p:cNvPr id="207" name="Text Box 181"/>
              <p:cNvSpPr txBox="1">
                <a:spLocks noChangeArrowheads="1"/>
              </p:cNvSpPr>
              <p:nvPr/>
            </p:nvSpPr>
            <p:spPr bwMode="auto">
              <a:xfrm>
                <a:off x="2382" y="1113"/>
                <a:ext cx="342"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SD</a:t>
                </a:r>
              </a:p>
            </p:txBody>
          </p:sp>
          <p:sp>
            <p:nvSpPr>
              <p:cNvPr id="208"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cs typeface="Arial" pitchFamily="34" charset="0"/>
                </a:endParaRPr>
              </a:p>
            </p:txBody>
          </p:sp>
          <p:sp>
            <p:nvSpPr>
              <p:cNvPr id="209" name="Text Box 183"/>
              <p:cNvSpPr txBox="1">
                <a:spLocks noChangeArrowheads="1"/>
              </p:cNvSpPr>
              <p:nvPr/>
            </p:nvSpPr>
            <p:spPr bwMode="auto">
              <a:xfrm>
                <a:off x="3098" y="2170"/>
                <a:ext cx="386" cy="17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cs typeface="Arial" pitchFamily="34" charset="0"/>
                  </a:rPr>
                  <a:t>AR</a:t>
                </a:r>
                <a:endParaRPr lang="en-US" sz="1600" kern="0" dirty="0">
                  <a:solidFill>
                    <a:schemeClr val="bg1"/>
                  </a:solidFill>
                  <a:cs typeface="Arial" pitchFamily="34" charset="0"/>
                </a:endParaRPr>
              </a:p>
            </p:txBody>
          </p:sp>
          <p:sp>
            <p:nvSpPr>
              <p:cNvPr id="210" name="Text Box 184"/>
              <p:cNvSpPr txBox="1">
                <a:spLocks noChangeArrowheads="1"/>
              </p:cNvSpPr>
              <p:nvPr/>
            </p:nvSpPr>
            <p:spPr bwMode="auto">
              <a:xfrm>
                <a:off x="3650" y="1536"/>
                <a:ext cx="287" cy="17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 IN</a:t>
                </a:r>
                <a:endParaRPr lang="en-US" sz="1600" kern="0" dirty="0">
                  <a:solidFill>
                    <a:srgbClr val="000000"/>
                  </a:solidFill>
                  <a:cs typeface="Arial" pitchFamily="34" charset="0"/>
                </a:endParaRPr>
              </a:p>
            </p:txBody>
          </p:sp>
          <p:sp>
            <p:nvSpPr>
              <p:cNvPr id="211" name="Text Box 185"/>
              <p:cNvSpPr txBox="1">
                <a:spLocks noChangeArrowheads="1"/>
              </p:cNvSpPr>
              <p:nvPr/>
            </p:nvSpPr>
            <p:spPr bwMode="auto">
              <a:xfrm>
                <a:off x="5228" y="961"/>
                <a:ext cx="350" cy="17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cs typeface="Arial" pitchFamily="34" charset="0"/>
                  </a:rPr>
                  <a:t>NH</a:t>
                </a:r>
                <a:endParaRPr lang="en-US" sz="1600" kern="0" dirty="0">
                  <a:solidFill>
                    <a:sysClr val="windowText" lastClr="000000"/>
                  </a:solidFill>
                  <a:cs typeface="Arial" pitchFamily="34" charset="0"/>
                </a:endParaRPr>
              </a:p>
            </p:txBody>
          </p:sp>
          <p:sp>
            <p:nvSpPr>
              <p:cNvPr id="212"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sp>
          <p:nvSpPr>
            <p:cNvPr id="194" name="Text Box 207"/>
            <p:cNvSpPr txBox="1">
              <a:spLocks noChangeArrowheads="1"/>
            </p:cNvSpPr>
            <p:nvPr/>
          </p:nvSpPr>
          <p:spPr bwMode="auto">
            <a:xfrm>
              <a:off x="1924" y="915"/>
              <a:ext cx="361" cy="16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cs typeface="Arial" pitchFamily="34" charset="0"/>
                </a:rPr>
                <a:t>MT</a:t>
              </a:r>
              <a:endParaRPr lang="en-US" sz="1600" kern="0" dirty="0">
                <a:solidFill>
                  <a:schemeClr val="bg1"/>
                </a:solidFill>
                <a:cs typeface="Arial" pitchFamily="34" charset="0"/>
              </a:endParaRPr>
            </a:p>
          </p:txBody>
        </p:sp>
        <p:sp>
          <p:nvSpPr>
            <p:cNvPr id="195" name="Text Box 208"/>
            <p:cNvSpPr txBox="1">
              <a:spLocks noChangeArrowheads="1"/>
            </p:cNvSpPr>
            <p:nvPr/>
          </p:nvSpPr>
          <p:spPr bwMode="auto">
            <a:xfrm>
              <a:off x="1542" y="1198"/>
              <a:ext cx="271"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ID</a:t>
              </a:r>
              <a:endParaRPr lang="en-US" sz="1600" kern="0" dirty="0">
                <a:solidFill>
                  <a:srgbClr val="000000"/>
                </a:solidFill>
                <a:cs typeface="Arial" pitchFamily="34" charset="0"/>
              </a:endParaRPr>
            </a:p>
          </p:txBody>
        </p:sp>
        <p:sp>
          <p:nvSpPr>
            <p:cNvPr id="196" name="Text Box 209"/>
            <p:cNvSpPr txBox="1">
              <a:spLocks noChangeArrowheads="1"/>
            </p:cNvSpPr>
            <p:nvPr/>
          </p:nvSpPr>
          <p:spPr bwMode="auto">
            <a:xfrm>
              <a:off x="2059" y="1387"/>
              <a:ext cx="364"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WY</a:t>
              </a:r>
              <a:endParaRPr lang="en-US" sz="1600" kern="0" dirty="0">
                <a:solidFill>
                  <a:srgbClr val="000000"/>
                </a:solidFill>
                <a:cs typeface="Arial" pitchFamily="34" charset="0"/>
              </a:endParaRPr>
            </a:p>
          </p:txBody>
        </p:sp>
        <p:sp>
          <p:nvSpPr>
            <p:cNvPr id="197" name="Text Box 210"/>
            <p:cNvSpPr txBox="1">
              <a:spLocks noChangeArrowheads="1"/>
            </p:cNvSpPr>
            <p:nvPr/>
          </p:nvSpPr>
          <p:spPr bwMode="auto">
            <a:xfrm>
              <a:off x="2685" y="939"/>
              <a:ext cx="309" cy="169"/>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cs typeface="Arial" pitchFamily="34" charset="0"/>
                </a:rPr>
                <a:t>ND</a:t>
              </a:r>
            </a:p>
          </p:txBody>
        </p:sp>
        <p:sp>
          <p:nvSpPr>
            <p:cNvPr id="198" name="Text Box 211"/>
            <p:cNvSpPr txBox="1">
              <a:spLocks noChangeArrowheads="1"/>
            </p:cNvSpPr>
            <p:nvPr/>
          </p:nvSpPr>
          <p:spPr bwMode="auto">
            <a:xfrm>
              <a:off x="2059" y="2426"/>
              <a:ext cx="364"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NM</a:t>
              </a:r>
              <a:endParaRPr lang="en-US" sz="1600" kern="0" dirty="0">
                <a:solidFill>
                  <a:srgbClr val="000000"/>
                </a:solidFill>
                <a:cs typeface="Arial" pitchFamily="34" charset="0"/>
              </a:endParaRPr>
            </a:p>
          </p:txBody>
        </p:sp>
        <p:sp>
          <p:nvSpPr>
            <p:cNvPr id="199" name="Text Box 212"/>
            <p:cNvSpPr txBox="1">
              <a:spLocks noChangeArrowheads="1"/>
            </p:cNvSpPr>
            <p:nvPr/>
          </p:nvSpPr>
          <p:spPr bwMode="auto">
            <a:xfrm>
              <a:off x="2839" y="2332"/>
              <a:ext cx="362"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OK</a:t>
              </a:r>
              <a:endParaRPr lang="en-US" sz="1600" kern="0" dirty="0">
                <a:solidFill>
                  <a:srgbClr val="000000"/>
                </a:solidFill>
                <a:cs typeface="Arial" pitchFamily="34" charset="0"/>
              </a:endParaRPr>
            </a:p>
          </p:txBody>
        </p:sp>
        <p:sp>
          <p:nvSpPr>
            <p:cNvPr id="200" name="Text Box 213"/>
            <p:cNvSpPr txBox="1">
              <a:spLocks noChangeArrowheads="1"/>
            </p:cNvSpPr>
            <p:nvPr/>
          </p:nvSpPr>
          <p:spPr bwMode="auto">
            <a:xfrm>
              <a:off x="3323" y="2808"/>
              <a:ext cx="309" cy="17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LA</a:t>
              </a:r>
            </a:p>
          </p:txBody>
        </p:sp>
        <p:sp>
          <p:nvSpPr>
            <p:cNvPr id="201" name="Text Box 214"/>
            <p:cNvSpPr txBox="1">
              <a:spLocks noChangeArrowheads="1"/>
            </p:cNvSpPr>
            <p:nvPr/>
          </p:nvSpPr>
          <p:spPr bwMode="auto">
            <a:xfrm>
              <a:off x="3512" y="2616"/>
              <a:ext cx="363" cy="17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MS</a:t>
              </a:r>
            </a:p>
          </p:txBody>
        </p:sp>
        <p:sp>
          <p:nvSpPr>
            <p:cNvPr id="202" name="Text Box 215"/>
            <p:cNvSpPr txBox="1">
              <a:spLocks noChangeArrowheads="1"/>
            </p:cNvSpPr>
            <p:nvPr/>
          </p:nvSpPr>
          <p:spPr bwMode="auto">
            <a:xfrm>
              <a:off x="3904" y="2546"/>
              <a:ext cx="231" cy="16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AL</a:t>
              </a:r>
              <a:endParaRPr lang="en-US" sz="1600" kern="0" dirty="0">
                <a:solidFill>
                  <a:srgbClr val="000000"/>
                </a:solidFill>
                <a:cs typeface="Arial" pitchFamily="34" charset="0"/>
              </a:endParaRPr>
            </a:p>
          </p:txBody>
        </p:sp>
        <p:sp>
          <p:nvSpPr>
            <p:cNvPr id="203"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04" name="Text Box 217"/>
            <p:cNvSpPr txBox="1">
              <a:spLocks noChangeArrowheads="1"/>
            </p:cNvSpPr>
            <p:nvPr/>
          </p:nvSpPr>
          <p:spPr bwMode="auto">
            <a:xfrm>
              <a:off x="5224" y="1820"/>
              <a:ext cx="312"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cs typeface="Arial" pitchFamily="34" charset="0"/>
                </a:rPr>
                <a:t>DE</a:t>
              </a:r>
              <a:endParaRPr lang="en-US" sz="1600" kern="0" dirty="0">
                <a:solidFill>
                  <a:sysClr val="windowText" lastClr="000000"/>
                </a:solidFill>
                <a:cs typeface="Arial" pitchFamily="34" charset="0"/>
              </a:endParaRPr>
            </a:p>
          </p:txBody>
        </p:sp>
      </p:grpSp>
      <p:sp>
        <p:nvSpPr>
          <p:cNvPr id="214" name="Line 153"/>
          <p:cNvSpPr>
            <a:spLocks noChangeShapeType="1"/>
          </p:cNvSpPr>
          <p:nvPr/>
        </p:nvSpPr>
        <p:spPr bwMode="auto">
          <a:xfrm>
            <a:off x="6739464" y="3349007"/>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4" name="Freeform 94"/>
          <p:cNvSpPr>
            <a:spLocks/>
          </p:cNvSpPr>
          <p:nvPr/>
        </p:nvSpPr>
        <p:spPr bwMode="auto">
          <a:xfrm rot="13400463">
            <a:off x="7379377" y="3762528"/>
            <a:ext cx="473075" cy="390525"/>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15" name="Text Box 217"/>
          <p:cNvSpPr txBox="1">
            <a:spLocks noChangeArrowheads="1"/>
          </p:cNvSpPr>
          <p:nvPr/>
        </p:nvSpPr>
        <p:spPr bwMode="auto">
          <a:xfrm>
            <a:off x="7464359" y="3849043"/>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DC</a:t>
            </a:r>
            <a:endParaRPr lang="en-US" sz="1600" kern="0" dirty="0">
              <a:solidFill>
                <a:srgbClr val="000000"/>
              </a:solidFill>
              <a:cs typeface="Arial" pitchFamily="34" charset="0"/>
            </a:endParaRPr>
          </a:p>
        </p:txBody>
      </p:sp>
      <p:grpSp>
        <p:nvGrpSpPr>
          <p:cNvPr id="2070" name="Group 245"/>
          <p:cNvGrpSpPr>
            <a:grpSpLocks/>
          </p:cNvGrpSpPr>
          <p:nvPr/>
        </p:nvGrpSpPr>
        <p:grpSpPr bwMode="auto">
          <a:xfrm>
            <a:off x="7191344" y="4471467"/>
            <a:ext cx="1173163" cy="1069777"/>
            <a:chOff x="6858000" y="5525897"/>
            <a:chExt cx="1353649" cy="985767"/>
          </a:xfrm>
        </p:grpSpPr>
        <p:sp>
          <p:nvSpPr>
            <p:cNvPr id="44" name="Rectangle 222"/>
            <p:cNvSpPr>
              <a:spLocks noChangeArrowheads="1"/>
            </p:cNvSpPr>
            <p:nvPr/>
          </p:nvSpPr>
          <p:spPr bwMode="auto">
            <a:xfrm>
              <a:off x="6858000" y="6134436"/>
              <a:ext cx="351692" cy="266236"/>
            </a:xfrm>
            <a:prstGeom prst="rect">
              <a:avLst/>
            </a:prstGeom>
            <a:solidFill>
              <a:srgbClr val="0072C6"/>
            </a:solidFill>
            <a:ln w="9525">
              <a:solidFill>
                <a:schemeClr val="tx1"/>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26" name="Rectangle 222"/>
            <p:cNvSpPr>
              <a:spLocks noChangeArrowheads="1"/>
            </p:cNvSpPr>
            <p:nvPr/>
          </p:nvSpPr>
          <p:spPr bwMode="auto">
            <a:xfrm>
              <a:off x="6858000" y="5830166"/>
              <a:ext cx="351692" cy="264773"/>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28" name="Text Box 220"/>
            <p:cNvSpPr txBox="1">
              <a:spLocks noChangeArrowheads="1"/>
            </p:cNvSpPr>
            <p:nvPr/>
          </p:nvSpPr>
          <p:spPr bwMode="auto">
            <a:xfrm>
              <a:off x="7297615" y="5876977"/>
              <a:ext cx="914034" cy="141803"/>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10%-12%</a:t>
              </a:r>
            </a:p>
          </p:txBody>
        </p:sp>
        <p:sp>
          <p:nvSpPr>
            <p:cNvPr id="230" name="Text Box 220"/>
            <p:cNvSpPr txBox="1">
              <a:spLocks noChangeArrowheads="1"/>
            </p:cNvSpPr>
            <p:nvPr/>
          </p:nvSpPr>
          <p:spPr bwMode="auto">
            <a:xfrm>
              <a:off x="7297615" y="6228057"/>
              <a:ext cx="685067" cy="28360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13%-18%</a:t>
              </a:r>
            </a:p>
            <a:p>
              <a:pP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32" name="Rectangle 222"/>
            <p:cNvSpPr>
              <a:spLocks noChangeArrowheads="1"/>
            </p:cNvSpPr>
            <p:nvPr/>
          </p:nvSpPr>
          <p:spPr bwMode="auto">
            <a:xfrm>
              <a:off x="6858000" y="5525897"/>
              <a:ext cx="351692" cy="264773"/>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38" name="Text Box 220"/>
            <p:cNvSpPr txBox="1">
              <a:spLocks noChangeArrowheads="1"/>
            </p:cNvSpPr>
            <p:nvPr/>
          </p:nvSpPr>
          <p:spPr bwMode="auto">
            <a:xfrm>
              <a:off x="7297615" y="5596113"/>
              <a:ext cx="838932" cy="141803"/>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7%-9%</a:t>
              </a:r>
            </a:p>
          </p:txBody>
        </p:sp>
      </p:grpSp>
      <p:sp>
        <p:nvSpPr>
          <p:cNvPr id="245" name="Rectangle 12"/>
          <p:cNvSpPr>
            <a:spLocks noChangeArrowheads="1"/>
          </p:cNvSpPr>
          <p:nvPr/>
        </p:nvSpPr>
        <p:spPr bwMode="auto">
          <a:xfrm>
            <a:off x="5027612" y="5380038"/>
            <a:ext cx="838200" cy="53340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47" name="Freeform 246"/>
          <p:cNvSpPr/>
          <p:nvPr/>
        </p:nvSpPr>
        <p:spPr>
          <a:xfrm>
            <a:off x="5180203" y="5493508"/>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rgbClr val="0070C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52" name="Text Box 30"/>
          <p:cNvSpPr txBox="1">
            <a:spLocks noChangeArrowheads="1"/>
          </p:cNvSpPr>
          <p:nvPr/>
        </p:nvSpPr>
        <p:spPr bwMode="auto">
          <a:xfrm>
            <a:off x="5257745" y="5506308"/>
            <a:ext cx="381000" cy="228600"/>
          </a:xfrm>
          <a:prstGeom prst="rect">
            <a:avLst/>
          </a:prstGeom>
          <a:solidFill>
            <a:srgbClr val="0072C6"/>
          </a:solidFill>
          <a:ln w="19050">
            <a:noFill/>
            <a:round/>
            <a:headEnd/>
            <a:tailEnd/>
          </a:ln>
        </p:spPr>
        <p:txBody>
          <a:bodyPr/>
          <a:lstStyle/>
          <a:p>
            <a:pPr algn="ctr" eaLnBrk="0" fontAlgn="auto" hangingPunct="0">
              <a:spcBef>
                <a:spcPts val="0"/>
              </a:spcBef>
              <a:spcAft>
                <a:spcPts val="0"/>
              </a:spcAft>
              <a:defRPr/>
            </a:pPr>
            <a:r>
              <a:rPr lang="en-US" sz="1000" kern="0" dirty="0">
                <a:solidFill>
                  <a:schemeClr val="bg1"/>
                </a:solidFill>
                <a:cs typeface="Arial" pitchFamily="34" charset="0"/>
              </a:rPr>
              <a:t>PR</a:t>
            </a:r>
          </a:p>
        </p:txBody>
      </p:sp>
      <p:sp>
        <p:nvSpPr>
          <p:cNvPr id="220" name="TextBox 219"/>
          <p:cNvSpPr txBox="1"/>
          <p:nvPr/>
        </p:nvSpPr>
        <p:spPr>
          <a:xfrm>
            <a:off x="457200" y="5943600"/>
            <a:ext cx="8229600" cy="707886"/>
          </a:xfrm>
          <a:prstGeom prst="rect">
            <a:avLst/>
          </a:prstGeom>
          <a:noFill/>
        </p:spPr>
        <p:txBody>
          <a:bodyPr wrap="square" rtlCol="0">
            <a:spAutoFit/>
          </a:bodyPr>
          <a:lstStyle/>
          <a:p>
            <a:r>
              <a:rPr lang="en-US" sz="1000" b="1" dirty="0"/>
              <a:t>Source: </a:t>
            </a:r>
            <a:r>
              <a:rPr lang="en-US" sz="1000" dirty="0"/>
              <a:t>Centers for Medicare and Medicaid Services, Dialysis Facility Compare, 2014.</a:t>
            </a:r>
          </a:p>
          <a:p>
            <a:r>
              <a:rPr lang="en-US" sz="1000" b="1" dirty="0" smtClean="0"/>
              <a:t>Denominator: </a:t>
            </a:r>
            <a:r>
              <a:rPr lang="en-US" sz="1000" dirty="0" smtClean="0"/>
              <a:t>At-risk, adult Medicare patients with a central venous catheter who were receiving regular hemodialysis treatments</a:t>
            </a:r>
            <a:r>
              <a:rPr lang="en-US" sz="1000" dirty="0"/>
              <a:t> </a:t>
            </a:r>
            <a:r>
              <a:rPr lang="en-US" sz="1000" dirty="0" smtClean="0"/>
              <a:t>at dialysis facilities. </a:t>
            </a:r>
          </a:p>
          <a:p>
            <a:r>
              <a:rPr lang="en-US" sz="1000" b="1" dirty="0" smtClean="0"/>
              <a:t>Note: </a:t>
            </a:r>
            <a:r>
              <a:rPr lang="en-US" sz="1000" dirty="0"/>
              <a:t>F</a:t>
            </a:r>
            <a:r>
              <a:rPr lang="en-US" sz="1000" dirty="0" smtClean="0"/>
              <a:t>or this measure, lower percentages are better.</a:t>
            </a:r>
            <a:endParaRPr lang="en-US" sz="1000" b="1" dirty="0"/>
          </a:p>
        </p:txBody>
      </p:sp>
      <p:sp>
        <p:nvSpPr>
          <p:cNvPr id="5" name="Title 4"/>
          <p:cNvSpPr>
            <a:spLocks noGrp="1"/>
          </p:cNvSpPr>
          <p:nvPr>
            <p:ph type="title"/>
          </p:nvPr>
        </p:nvSpPr>
        <p:spPr/>
        <p:txBody>
          <a:bodyPr>
            <a:normAutofit fontScale="90000"/>
          </a:bodyPr>
          <a:lstStyle/>
          <a:p>
            <a:r>
              <a:rPr lang="en-US" sz="2200" dirty="0"/>
              <a:t>Percentage of </a:t>
            </a:r>
            <a:r>
              <a:rPr lang="en-US" sz="2200" dirty="0">
                <a:solidFill>
                  <a:srgbClr val="0072C6"/>
                </a:solidFill>
              </a:rPr>
              <a:t>hemodialysis </a:t>
            </a:r>
            <a:r>
              <a:rPr lang="en-US" sz="2200" dirty="0"/>
              <a:t>patients with central venous catheters used for vascular access for 90 days or longer, by State, </a:t>
            </a:r>
            <a:r>
              <a:rPr lang="en-US" sz="2200" dirty="0" smtClean="0"/>
              <a:t>2014</a:t>
            </a:r>
            <a:endParaRPr lang="en-US" dirty="0"/>
          </a:p>
        </p:txBody>
      </p:sp>
    </p:spTree>
    <p:extLst>
      <p:ext uri="{BB962C8B-B14F-4D97-AF65-F5344CB8AC3E}">
        <p14:creationId xmlns:p14="http://schemas.microsoft.com/office/powerpoint/2010/main" val="1286192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Safety Infrastructure</a:t>
            </a:r>
            <a:endParaRPr lang="en-US" dirty="0"/>
          </a:p>
        </p:txBody>
      </p:sp>
      <p:sp>
        <p:nvSpPr>
          <p:cNvPr id="3" name="Content Placeholder 2"/>
          <p:cNvSpPr>
            <a:spLocks noGrp="1"/>
          </p:cNvSpPr>
          <p:nvPr>
            <p:ph idx="1"/>
          </p:nvPr>
        </p:nvSpPr>
        <p:spPr/>
        <p:txBody>
          <a:bodyPr/>
          <a:lstStyle/>
          <a:p>
            <a:r>
              <a:rPr lang="en-US" dirty="0" smtClean="0"/>
              <a:t>Efforts to improve patient safety have been accompanied by various infrastructure enhancements:</a:t>
            </a:r>
          </a:p>
          <a:p>
            <a:pPr lvl="1"/>
            <a:r>
              <a:rPr lang="en-US" dirty="0" smtClean="0"/>
              <a:t>Growth in patient safety organizations, which assist providers in detecting and reducing risks and hazards from care delivery that may lead to patient harm </a:t>
            </a:r>
          </a:p>
          <a:p>
            <a:pPr lvl="1"/>
            <a:r>
              <a:rPr lang="en-US" dirty="0" smtClean="0"/>
              <a:t>System improvement initiatives at the Veterans Health Administration (VHA)</a:t>
            </a:r>
          </a:p>
          <a:p>
            <a:pPr lvl="1"/>
            <a:r>
              <a:rPr lang="en-US" dirty="0" smtClean="0"/>
              <a:t>Development of the National Practitioner Data Bank, a clearinghouse for information on medical malpractice payments</a:t>
            </a:r>
          </a:p>
        </p:txBody>
      </p:sp>
    </p:spTree>
    <p:extLst>
      <p:ext uri="{BB962C8B-B14F-4D97-AF65-F5344CB8AC3E}">
        <p14:creationId xmlns:p14="http://schemas.microsoft.com/office/powerpoint/2010/main" val="2030064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Patient Safety Organizations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Patient safety organizations (PSOs) aim to reduce preventable adverse events, near misses, and unsafe conditions in all health care settings.</a:t>
            </a:r>
          </a:p>
          <a:p>
            <a:r>
              <a:rPr lang="en-US" dirty="0" smtClean="0"/>
              <a:t>PSOs provide an environment for health care providers to voluntarily report, discuss, and learn from patient safety events and quality analyses on a privileged and confidential basis. </a:t>
            </a:r>
          </a:p>
          <a:p>
            <a:r>
              <a:rPr lang="en-US" dirty="0" smtClean="0"/>
              <a:t>Measures include:</a:t>
            </a:r>
          </a:p>
          <a:p>
            <a:pPr lvl="1"/>
            <a:r>
              <a:rPr lang="en-US" dirty="0" smtClean="0"/>
              <a:t>Number of PSOs serving each State.</a:t>
            </a:r>
          </a:p>
          <a:p>
            <a:pPr lvl="1"/>
            <a:r>
              <a:rPr lang="en-US" dirty="0" smtClean="0"/>
              <a:t>Variation in concentrations of compounded liquid medications for children.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Patient Safety Organizations: AHRQ Common Formats</a:t>
            </a:r>
            <a:endParaRPr lang="en-US" dirty="0"/>
          </a:p>
        </p:txBody>
      </p:sp>
      <p:sp>
        <p:nvSpPr>
          <p:cNvPr id="3" name="Content Placeholder 2"/>
          <p:cNvSpPr>
            <a:spLocks noGrp="1"/>
          </p:cNvSpPr>
          <p:nvPr>
            <p:ph idx="1"/>
          </p:nvPr>
        </p:nvSpPr>
        <p:spPr/>
        <p:txBody>
          <a:bodyPr>
            <a:normAutofit lnSpcReduction="10000"/>
          </a:bodyPr>
          <a:lstStyle/>
          <a:p>
            <a:r>
              <a:rPr lang="en-US" dirty="0" smtClean="0"/>
              <a:t>AHRQ Common Formats provide a standardized method for PSOs, health care providers, and other organizations to collect and report patient safety events. </a:t>
            </a:r>
          </a:p>
          <a:p>
            <a:pPr lvl="1"/>
            <a:r>
              <a:rPr lang="en-US" dirty="0" smtClean="0"/>
              <a:t>Data element standards are important for aggregating and analyzing events across providers.</a:t>
            </a:r>
          </a:p>
          <a:p>
            <a:r>
              <a:rPr lang="en-US" smtClean="0"/>
              <a:t>AHRQ </a:t>
            </a:r>
            <a:r>
              <a:rPr lang="en-US" dirty="0" smtClean="0"/>
              <a:t>Common Formats have been developed for a variety of settings of care: </a:t>
            </a:r>
          </a:p>
          <a:p>
            <a:pPr lvl="1"/>
            <a:r>
              <a:rPr lang="en-US" dirty="0" smtClean="0"/>
              <a:t>Acute care hospitals</a:t>
            </a:r>
          </a:p>
          <a:p>
            <a:pPr lvl="1"/>
            <a:r>
              <a:rPr lang="en-US" dirty="0" smtClean="0"/>
              <a:t>Skilled nursing facilities</a:t>
            </a:r>
          </a:p>
          <a:p>
            <a:pPr lvl="1"/>
            <a:r>
              <a:rPr lang="en-US" dirty="0" smtClean="0"/>
              <a:t>Retail pharmacy </a:t>
            </a:r>
          </a:p>
          <a:p>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3097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quot;&quot;"/>
          <p:cNvPicPr>
            <a:picLocks noChangeAspect="1"/>
          </p:cNvPicPr>
          <p:nvPr/>
        </p:nvPicPr>
        <p:blipFill>
          <a:blip r:embed="rId3" cstate="print"/>
          <a:stretch>
            <a:fillRect/>
          </a:stretch>
        </p:blipFill>
        <p:spPr>
          <a:xfrm>
            <a:off x="385519" y="449418"/>
            <a:ext cx="1319784" cy="1302494"/>
          </a:xfrm>
          <a:prstGeom prst="rect">
            <a:avLst/>
          </a:prstGeom>
        </p:spPr>
      </p:pic>
      <p:sp>
        <p:nvSpPr>
          <p:cNvPr id="2" name="Title 1"/>
          <p:cNvSpPr>
            <a:spLocks noGrp="1"/>
          </p:cNvSpPr>
          <p:nvPr>
            <p:ph type="title"/>
          </p:nvPr>
        </p:nvSpPr>
        <p:spPr>
          <a:xfrm>
            <a:off x="1981200" y="449418"/>
            <a:ext cx="6705600" cy="769782"/>
          </a:xfrm>
        </p:spPr>
        <p:txBody>
          <a:bodyPr>
            <a:noAutofit/>
          </a:bodyPr>
          <a:lstStyle/>
          <a:p>
            <a:r>
              <a:rPr lang="en-US" sz="2200" dirty="0"/>
              <a:t>Priority 1: Making care safer by reducing harm caused in the delivery of </a:t>
            </a:r>
            <a:r>
              <a:rPr lang="en-US" sz="2200" dirty="0" smtClean="0"/>
              <a:t>care</a:t>
            </a:r>
            <a:endParaRPr lang="en-US" sz="2200" dirty="0"/>
          </a:p>
        </p:txBody>
      </p:sp>
      <p:sp>
        <p:nvSpPr>
          <p:cNvPr id="4" name="Content Placeholder 3"/>
          <p:cNvSpPr>
            <a:spLocks noGrp="1"/>
          </p:cNvSpPr>
          <p:nvPr>
            <p:ph sz="quarter" idx="10"/>
          </p:nvPr>
        </p:nvSpPr>
        <p:spPr/>
        <p:txBody>
          <a:bodyPr>
            <a:noAutofit/>
          </a:bodyPr>
          <a:lstStyle/>
          <a:p>
            <a:pPr marL="0" indent="0" algn="ctr">
              <a:buNone/>
            </a:pPr>
            <a:r>
              <a:rPr lang="en-US" sz="2400" b="1" dirty="0" smtClean="0">
                <a:solidFill>
                  <a:srgbClr val="000000"/>
                </a:solidFill>
                <a:latin typeface="Arial" panose="020B0604020202020204" pitchFamily="34" charset="0"/>
                <a:cs typeface="Arial" panose="020B0604020202020204" pitchFamily="34" charset="0"/>
              </a:rPr>
              <a:t>LONG-TERM GOALS</a:t>
            </a:r>
            <a:endParaRPr lang="en-US" sz="2400" b="1" dirty="0">
              <a:solidFill>
                <a:srgbClr val="000000"/>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p:nvPr>
        </p:nvSpPr>
        <p:spPr>
          <a:xfrm>
            <a:off x="609600" y="2396770"/>
            <a:ext cx="8077200" cy="2403830"/>
          </a:xfrm>
          <a:solidFill>
            <a:schemeClr val="bg1">
              <a:lumMod val="95000"/>
            </a:schemeClr>
          </a:solidFill>
        </p:spPr>
        <p:txBody>
          <a:bodyPr>
            <a:noAutofit/>
          </a:bodyPr>
          <a:lstStyle/>
          <a:p>
            <a:pPr marL="347663" indent="-347663">
              <a:buSzPct val="100000"/>
            </a:pPr>
            <a:r>
              <a:rPr lang="en-US" sz="2400" dirty="0" smtClean="0">
                <a:latin typeface="Arial" panose="020B0604020202020204" pitchFamily="34" charset="0"/>
                <a:cs typeface="Arial" panose="020B0604020202020204" pitchFamily="34" charset="0"/>
              </a:rPr>
              <a:t>Reduce preventable hospital admissions and readmissions</a:t>
            </a:r>
            <a:r>
              <a:rPr lang="en-US" sz="2400" dirty="0" smtClean="0">
                <a:solidFill>
                  <a:srgbClr val="0000FF"/>
                </a:solidFill>
                <a:latin typeface="Arial" panose="020B0604020202020204" pitchFamily="34" charset="0"/>
                <a:cs typeface="Arial" panose="020B0604020202020204" pitchFamily="34" charset="0"/>
              </a:rPr>
              <a:t>.</a:t>
            </a:r>
          </a:p>
          <a:p>
            <a:pPr marL="347663" indent="-347663">
              <a:buSzPct val="100000"/>
            </a:pPr>
            <a:r>
              <a:rPr lang="en-US" sz="2400" dirty="0" smtClean="0">
                <a:latin typeface="Arial" panose="020B0604020202020204" pitchFamily="34" charset="0"/>
                <a:cs typeface="Arial" panose="020B0604020202020204" pitchFamily="34" charset="0"/>
              </a:rPr>
              <a:t>Reduce the incidence of adverse health care-associated conditions</a:t>
            </a:r>
            <a:r>
              <a:rPr lang="en-US" sz="2400" dirty="0" smtClean="0">
                <a:solidFill>
                  <a:srgbClr val="0000FF"/>
                </a:solidFill>
                <a:latin typeface="Arial" panose="020B0604020202020204" pitchFamily="34" charset="0"/>
                <a:cs typeface="Arial" panose="020B0604020202020204" pitchFamily="34" charset="0"/>
              </a:rPr>
              <a:t>.</a:t>
            </a:r>
          </a:p>
          <a:p>
            <a:pPr marL="347663" indent="-347663">
              <a:buSzPct val="100000"/>
            </a:pPr>
            <a:r>
              <a:rPr lang="en-US" sz="2400" dirty="0" smtClean="0">
                <a:latin typeface="Arial" panose="020B0604020202020204" pitchFamily="34" charset="0"/>
                <a:cs typeface="Arial" panose="020B0604020202020204" pitchFamily="34" charset="0"/>
              </a:rPr>
              <a:t>Reduce harm from inappropriate or unnecessary care</a:t>
            </a:r>
            <a:r>
              <a:rPr lang="en-US" sz="2400" dirty="0" smtClean="0">
                <a:solidFill>
                  <a:srgbClr val="0000FF"/>
                </a:solidFill>
                <a:latin typeface="Arial" panose="020B0604020202020204" pitchFamily="34" charset="0"/>
                <a:cs typeface="Arial" panose="020B0604020202020204" pitchFamily="34" charset="0"/>
              </a:rPr>
              <a:t>.</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838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332"/>
          <p:cNvGrpSpPr>
            <a:grpSpLocks noChangeAspect="1"/>
          </p:cNvGrpSpPr>
          <p:nvPr/>
        </p:nvGrpSpPr>
        <p:grpSpPr bwMode="auto">
          <a:xfrm>
            <a:off x="1066800" y="1407118"/>
            <a:ext cx="6949440" cy="4203241"/>
            <a:chOff x="816" y="576"/>
            <a:chExt cx="4874" cy="2948"/>
          </a:xfrm>
        </p:grpSpPr>
        <p:sp>
          <p:nvSpPr>
            <p:cNvPr id="46"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47"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48"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49" name="Freeform 34"/>
            <p:cNvSpPr>
              <a:spLocks/>
            </p:cNvSpPr>
            <p:nvPr/>
          </p:nvSpPr>
          <p:spPr bwMode="auto">
            <a:xfrm>
              <a:off x="903" y="869"/>
              <a:ext cx="700"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0" name="Freeform 35"/>
            <p:cNvSpPr>
              <a:spLocks/>
            </p:cNvSpPr>
            <p:nvPr/>
          </p:nvSpPr>
          <p:spPr bwMode="auto">
            <a:xfrm>
              <a:off x="838" y="1327"/>
              <a:ext cx="699"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1"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2" name="Freeform 37"/>
            <p:cNvSpPr>
              <a:spLocks/>
            </p:cNvSpPr>
            <p:nvPr/>
          </p:nvSpPr>
          <p:spPr bwMode="auto">
            <a:xfrm>
              <a:off x="1470" y="709"/>
              <a:ext cx="525"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3" name="Freeform 38"/>
            <p:cNvSpPr>
              <a:spLocks/>
            </p:cNvSpPr>
            <p:nvPr/>
          </p:nvSpPr>
          <p:spPr bwMode="auto">
            <a:xfrm>
              <a:off x="1689" y="724"/>
              <a:ext cx="899"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4"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5" name="Freeform 40"/>
            <p:cNvSpPr>
              <a:spLocks/>
            </p:cNvSpPr>
            <p:nvPr/>
          </p:nvSpPr>
          <p:spPr bwMode="auto">
            <a:xfrm>
              <a:off x="1928" y="1244"/>
              <a:ext cx="619"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6"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7" name="Freeform 42"/>
            <p:cNvSpPr>
              <a:spLocks/>
            </p:cNvSpPr>
            <p:nvPr/>
          </p:nvSpPr>
          <p:spPr bwMode="auto">
            <a:xfrm>
              <a:off x="1941" y="2178"/>
              <a:ext cx="619"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8" name="Freeform 43"/>
            <p:cNvSpPr>
              <a:spLocks/>
            </p:cNvSpPr>
            <p:nvPr/>
          </p:nvSpPr>
          <p:spPr bwMode="auto">
            <a:xfrm>
              <a:off x="2171" y="2298"/>
              <a:ext cx="1225"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59"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0" name="Freeform 45"/>
            <p:cNvSpPr>
              <a:spLocks/>
            </p:cNvSpPr>
            <p:nvPr/>
          </p:nvSpPr>
          <p:spPr bwMode="auto">
            <a:xfrm>
              <a:off x="2523" y="1208"/>
              <a:ext cx="617"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1"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2"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3"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4" name="Freeform 49"/>
            <p:cNvSpPr>
              <a:spLocks/>
            </p:cNvSpPr>
            <p:nvPr/>
          </p:nvSpPr>
          <p:spPr bwMode="auto">
            <a:xfrm>
              <a:off x="3084" y="861"/>
              <a:ext cx="566"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5" name="Freeform 50"/>
            <p:cNvSpPr>
              <a:spLocks/>
            </p:cNvSpPr>
            <p:nvPr/>
          </p:nvSpPr>
          <p:spPr bwMode="auto">
            <a:xfrm>
              <a:off x="3124" y="1509"/>
              <a:ext cx="524"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6"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7" name="Freeform 52"/>
            <p:cNvSpPr>
              <a:spLocks/>
            </p:cNvSpPr>
            <p:nvPr/>
          </p:nvSpPr>
          <p:spPr bwMode="auto">
            <a:xfrm>
              <a:off x="3286" y="2308"/>
              <a:ext cx="443"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8"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69" name="Freeform 54"/>
            <p:cNvSpPr>
              <a:spLocks/>
            </p:cNvSpPr>
            <p:nvPr/>
          </p:nvSpPr>
          <p:spPr bwMode="auto">
            <a:xfrm>
              <a:off x="3598" y="1045"/>
              <a:ext cx="498"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0"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1" name="Freeform 56"/>
            <p:cNvSpPr>
              <a:spLocks/>
            </p:cNvSpPr>
            <p:nvPr/>
          </p:nvSpPr>
          <p:spPr bwMode="auto">
            <a:xfrm>
              <a:off x="3410" y="1118"/>
              <a:ext cx="470"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2"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3"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4"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5" name="Freeform 60"/>
            <p:cNvSpPr>
              <a:spLocks/>
            </p:cNvSpPr>
            <p:nvPr/>
          </p:nvSpPr>
          <p:spPr bwMode="auto">
            <a:xfrm>
              <a:off x="3679" y="2219"/>
              <a:ext cx="753"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6"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7" name="Freeform 62"/>
            <p:cNvSpPr>
              <a:spLocks/>
            </p:cNvSpPr>
            <p:nvPr/>
          </p:nvSpPr>
          <p:spPr bwMode="auto">
            <a:xfrm>
              <a:off x="3865" y="2447"/>
              <a:ext cx="334"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8" name="Freeform 63"/>
            <p:cNvSpPr>
              <a:spLocks/>
            </p:cNvSpPr>
            <p:nvPr/>
          </p:nvSpPr>
          <p:spPr bwMode="auto">
            <a:xfrm>
              <a:off x="4097" y="2419"/>
              <a:ext cx="471"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79"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0"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1"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2" name="Freeform 67"/>
            <p:cNvSpPr>
              <a:spLocks/>
            </p:cNvSpPr>
            <p:nvPr/>
          </p:nvSpPr>
          <p:spPr bwMode="auto">
            <a:xfrm>
              <a:off x="4553" y="1774"/>
              <a:ext cx="404"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3"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4"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5"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6"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7"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8"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89"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0"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1"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2"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chemeClr val="accent3">
                <a:lumMod val="20000"/>
                <a:lumOff val="80000"/>
              </a:schemeClr>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3"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4"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5" name="Freeform 80"/>
            <p:cNvSpPr>
              <a:spLocks/>
            </p:cNvSpPr>
            <p:nvPr/>
          </p:nvSpPr>
          <p:spPr bwMode="auto">
            <a:xfrm>
              <a:off x="4987" y="1326"/>
              <a:ext cx="295"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6"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7" name="Freeform 82"/>
            <p:cNvSpPr>
              <a:spLocks/>
            </p:cNvSpPr>
            <p:nvPr/>
          </p:nvSpPr>
          <p:spPr bwMode="auto">
            <a:xfrm>
              <a:off x="5270" y="1472"/>
              <a:ext cx="25"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8" name="Freeform 83"/>
            <p:cNvSpPr>
              <a:spLocks/>
            </p:cNvSpPr>
            <p:nvPr/>
          </p:nvSpPr>
          <p:spPr bwMode="auto">
            <a:xfrm>
              <a:off x="4923" y="1102"/>
              <a:ext cx="143"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99"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0"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1"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chemeClr val="bg2">
                    <a:lumMod val="95000"/>
                  </a:schemeClr>
                </a:solidFill>
                <a:cs typeface="Arial" pitchFamily="34" charset="0"/>
              </a:endParaRPr>
            </a:p>
          </p:txBody>
        </p:sp>
        <p:sp>
          <p:nvSpPr>
            <p:cNvPr id="102"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EEECE1"/>
            </a:solidFill>
            <a:ln w="19050">
              <a:solidFill>
                <a:schemeClr val="accent6">
                  <a:lumMod val="75000"/>
                </a:schemeClr>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3" name="Freeform 88"/>
            <p:cNvSpPr>
              <a:spLocks/>
            </p:cNvSpPr>
            <p:nvPr/>
          </p:nvSpPr>
          <p:spPr bwMode="auto">
            <a:xfrm>
              <a:off x="868" y="83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4"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5"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6"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7"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EEECE1"/>
            </a:solidFill>
            <a:ln w="19050">
              <a:solidFill>
                <a:schemeClr val="tx1"/>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08"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rgbClr val="FFFFFF"/>
                </a:solidFill>
                <a:cs typeface="Arial" pitchFamily="34" charset="0"/>
              </a:endParaRPr>
            </a:p>
          </p:txBody>
        </p:sp>
        <p:sp>
          <p:nvSpPr>
            <p:cNvPr id="109"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0"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1" name="Freeform 96"/>
            <p:cNvSpPr>
              <a:spLocks/>
            </p:cNvSpPr>
            <p:nvPr/>
          </p:nvSpPr>
          <p:spPr bwMode="auto">
            <a:xfrm>
              <a:off x="1917" y="2154"/>
              <a:ext cx="617"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2"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3"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4"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5" name="Freeform 100"/>
            <p:cNvSpPr>
              <a:spLocks/>
            </p:cNvSpPr>
            <p:nvPr/>
          </p:nvSpPr>
          <p:spPr bwMode="auto">
            <a:xfrm>
              <a:off x="2480" y="1518"/>
              <a:ext cx="727"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6"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7"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8"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19" name="Freeform 104"/>
            <p:cNvSpPr>
              <a:spLocks/>
            </p:cNvSpPr>
            <p:nvPr/>
          </p:nvSpPr>
          <p:spPr bwMode="auto">
            <a:xfrm>
              <a:off x="3101" y="1487"/>
              <a:ext cx="524"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0"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1"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2"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3"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4"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5"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6"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7" name="Freeform 112"/>
            <p:cNvSpPr>
              <a:spLocks/>
            </p:cNvSpPr>
            <p:nvPr/>
          </p:nvSpPr>
          <p:spPr bwMode="auto">
            <a:xfrm>
              <a:off x="3827" y="1640"/>
              <a:ext cx="270"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8"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29"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0"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1" name="Freeform 116"/>
            <p:cNvSpPr>
              <a:spLocks/>
            </p:cNvSpPr>
            <p:nvPr/>
          </p:nvSpPr>
          <p:spPr bwMode="auto">
            <a:xfrm>
              <a:off x="3843" y="2424"/>
              <a:ext cx="334"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2"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3"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4"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5"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6" name="Freeform 121"/>
            <p:cNvSpPr>
              <a:spLocks/>
            </p:cNvSpPr>
            <p:nvPr/>
          </p:nvSpPr>
          <p:spPr bwMode="auto">
            <a:xfrm>
              <a:off x="4530" y="1749"/>
              <a:ext cx="401"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7" name="Freeform 122"/>
            <p:cNvSpPr>
              <a:spLocks/>
            </p:cNvSpPr>
            <p:nvPr/>
          </p:nvSpPr>
          <p:spPr bwMode="auto">
            <a:xfrm>
              <a:off x="4228" y="1824"/>
              <a:ext cx="674"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8"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39" name="Freeform 124"/>
            <p:cNvSpPr>
              <a:spLocks/>
            </p:cNvSpPr>
            <p:nvPr/>
          </p:nvSpPr>
          <p:spPr bwMode="auto">
            <a:xfrm>
              <a:off x="4191" y="2112"/>
              <a:ext cx="752"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0"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1" name="Freeform 126"/>
            <p:cNvSpPr>
              <a:spLocks/>
            </p:cNvSpPr>
            <p:nvPr/>
          </p:nvSpPr>
          <p:spPr bwMode="auto">
            <a:xfrm>
              <a:off x="4836" y="1735"/>
              <a:ext cx="94"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2" name="Freeform 127"/>
            <p:cNvSpPr>
              <a:spLocks/>
            </p:cNvSpPr>
            <p:nvPr/>
          </p:nvSpPr>
          <p:spPr bwMode="auto">
            <a:xfrm>
              <a:off x="4405" y="1487"/>
              <a:ext cx="511"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3"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4" name="Freeform 129"/>
            <p:cNvSpPr>
              <a:spLocks/>
            </p:cNvSpPr>
            <p:nvPr/>
          </p:nvSpPr>
          <p:spPr bwMode="auto">
            <a:xfrm>
              <a:off x="4461" y="1113"/>
              <a:ext cx="523"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5" name="Freeform 130"/>
            <p:cNvSpPr>
              <a:spLocks/>
            </p:cNvSpPr>
            <p:nvPr/>
          </p:nvSpPr>
          <p:spPr bwMode="auto">
            <a:xfrm>
              <a:off x="4942"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6" name="Freeform 131"/>
            <p:cNvSpPr>
              <a:spLocks/>
            </p:cNvSpPr>
            <p:nvPr/>
          </p:nvSpPr>
          <p:spPr bwMode="auto">
            <a:xfrm>
              <a:off x="4957"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3">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7"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8"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49"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50" name="Freeform 135"/>
            <p:cNvSpPr>
              <a:spLocks/>
            </p:cNvSpPr>
            <p:nvPr/>
          </p:nvSpPr>
          <p:spPr bwMode="auto">
            <a:xfrm>
              <a:off x="5198"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51"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52"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53" name="Freeform 138"/>
            <p:cNvSpPr>
              <a:spLocks/>
            </p:cNvSpPr>
            <p:nvPr/>
          </p:nvSpPr>
          <p:spPr bwMode="auto">
            <a:xfrm>
              <a:off x="5023" y="1034"/>
              <a:ext cx="132"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54" name="Freeform 139"/>
            <p:cNvSpPr>
              <a:spLocks/>
            </p:cNvSpPr>
            <p:nvPr/>
          </p:nvSpPr>
          <p:spPr bwMode="auto">
            <a:xfrm>
              <a:off x="5065" y="754"/>
              <a:ext cx="323"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55" name="Text Box 140"/>
            <p:cNvSpPr txBox="1">
              <a:spLocks noChangeArrowheads="1"/>
            </p:cNvSpPr>
            <p:nvPr/>
          </p:nvSpPr>
          <p:spPr bwMode="auto">
            <a:xfrm>
              <a:off x="1568" y="2339"/>
              <a:ext cx="368"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AZ (2)</a:t>
              </a:r>
            </a:p>
          </p:txBody>
        </p:sp>
        <p:sp>
          <p:nvSpPr>
            <p:cNvPr id="156" name="Text Box 141"/>
            <p:cNvSpPr txBox="1">
              <a:spLocks noChangeArrowheads="1"/>
            </p:cNvSpPr>
            <p:nvPr/>
          </p:nvSpPr>
          <p:spPr bwMode="auto">
            <a:xfrm>
              <a:off x="934" y="1924"/>
              <a:ext cx="378"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CA (3)</a:t>
              </a:r>
            </a:p>
          </p:txBody>
        </p:sp>
        <p:sp>
          <p:nvSpPr>
            <p:cNvPr id="157" name="Text Box 142"/>
            <p:cNvSpPr txBox="1">
              <a:spLocks noChangeArrowheads="1"/>
            </p:cNvSpPr>
            <p:nvPr/>
          </p:nvSpPr>
          <p:spPr bwMode="auto">
            <a:xfrm>
              <a:off x="1658" y="1769"/>
              <a:ext cx="373"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UT (2)</a:t>
              </a:r>
            </a:p>
          </p:txBody>
        </p:sp>
        <p:sp>
          <p:nvSpPr>
            <p:cNvPr id="158" name="Text Box 143"/>
            <p:cNvSpPr txBox="1">
              <a:spLocks noChangeArrowheads="1"/>
            </p:cNvSpPr>
            <p:nvPr/>
          </p:nvSpPr>
          <p:spPr bwMode="auto">
            <a:xfrm>
              <a:off x="5224" y="1561"/>
              <a:ext cx="414" cy="16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rgbClr val="000000"/>
                  </a:solidFill>
                  <a:cs typeface="Arial" pitchFamily="34" charset="0"/>
                </a:rPr>
                <a:t>CT(3)</a:t>
              </a:r>
            </a:p>
          </p:txBody>
        </p:sp>
        <p:sp>
          <p:nvSpPr>
            <p:cNvPr id="159"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60" name="Text Box 145"/>
            <p:cNvSpPr txBox="1">
              <a:spLocks noChangeArrowheads="1"/>
            </p:cNvSpPr>
            <p:nvPr/>
          </p:nvSpPr>
          <p:spPr bwMode="auto">
            <a:xfrm>
              <a:off x="4404" y="3013"/>
              <a:ext cx="259" cy="28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FL </a:t>
              </a:r>
            </a:p>
            <a:p>
              <a:pPr algn="ctr" eaLnBrk="0" fontAlgn="auto" hangingPunct="0">
                <a:spcBef>
                  <a:spcPts val="0"/>
                </a:spcBef>
                <a:spcAft>
                  <a:spcPts val="0"/>
                </a:spcAft>
                <a:defRPr/>
              </a:pPr>
              <a:r>
                <a:rPr lang="en-US" sz="1000" kern="0" dirty="0">
                  <a:solidFill>
                    <a:schemeClr val="bg1"/>
                  </a:solidFill>
                  <a:cs typeface="Arial" pitchFamily="34" charset="0"/>
                </a:rPr>
                <a:t>(8)</a:t>
              </a:r>
            </a:p>
          </p:txBody>
        </p:sp>
        <p:sp>
          <p:nvSpPr>
            <p:cNvPr id="161" name="Text Box 146"/>
            <p:cNvSpPr txBox="1">
              <a:spLocks noChangeArrowheads="1"/>
            </p:cNvSpPr>
            <p:nvPr/>
          </p:nvSpPr>
          <p:spPr bwMode="auto">
            <a:xfrm>
              <a:off x="4133" y="2495"/>
              <a:ext cx="284" cy="28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GA </a:t>
              </a:r>
            </a:p>
            <a:p>
              <a:pPr algn="ctr" eaLnBrk="0" fontAlgn="auto" hangingPunct="0">
                <a:spcBef>
                  <a:spcPts val="0"/>
                </a:spcBef>
                <a:spcAft>
                  <a:spcPts val="0"/>
                </a:spcAft>
                <a:defRPr/>
              </a:pPr>
              <a:r>
                <a:rPr lang="en-US" sz="1000" kern="0" dirty="0">
                  <a:solidFill>
                    <a:schemeClr val="bg1"/>
                  </a:solidFill>
                  <a:cs typeface="Arial" pitchFamily="34" charset="0"/>
                </a:rPr>
                <a:t>(5)</a:t>
              </a:r>
            </a:p>
          </p:txBody>
        </p:sp>
        <p:sp>
          <p:nvSpPr>
            <p:cNvPr id="162" name="Text Box 147"/>
            <p:cNvSpPr txBox="1">
              <a:spLocks noChangeArrowheads="1"/>
            </p:cNvSpPr>
            <p:nvPr/>
          </p:nvSpPr>
          <p:spPr bwMode="auto">
            <a:xfrm>
              <a:off x="3187" y="1561"/>
              <a:ext cx="338"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IA (4)</a:t>
              </a:r>
            </a:p>
          </p:txBody>
        </p:sp>
        <p:sp>
          <p:nvSpPr>
            <p:cNvPr id="163" name="Text Box 148"/>
            <p:cNvSpPr txBox="1">
              <a:spLocks noChangeArrowheads="1"/>
            </p:cNvSpPr>
            <p:nvPr/>
          </p:nvSpPr>
          <p:spPr bwMode="auto">
            <a:xfrm>
              <a:off x="3561" y="1769"/>
              <a:ext cx="363"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IL (7) </a:t>
              </a:r>
            </a:p>
          </p:txBody>
        </p:sp>
        <p:sp>
          <p:nvSpPr>
            <p:cNvPr id="164" name="Text Box 149"/>
            <p:cNvSpPr txBox="1">
              <a:spLocks noChangeArrowheads="1"/>
            </p:cNvSpPr>
            <p:nvPr/>
          </p:nvSpPr>
          <p:spPr bwMode="auto">
            <a:xfrm>
              <a:off x="2729" y="1964"/>
              <a:ext cx="372"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2"/>
                  </a:solidFill>
                  <a:cs typeface="Arial" pitchFamily="34" charset="0"/>
                </a:rPr>
                <a:t>KS (5)</a:t>
              </a:r>
            </a:p>
          </p:txBody>
        </p:sp>
        <p:sp>
          <p:nvSpPr>
            <p:cNvPr id="165" name="Text Box 150"/>
            <p:cNvSpPr txBox="1">
              <a:spLocks noChangeArrowheads="1"/>
            </p:cNvSpPr>
            <p:nvPr/>
          </p:nvSpPr>
          <p:spPr bwMode="auto">
            <a:xfrm>
              <a:off x="5301" y="1250"/>
              <a:ext cx="363"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MA(3)</a:t>
              </a:r>
            </a:p>
          </p:txBody>
        </p:sp>
        <p:sp>
          <p:nvSpPr>
            <p:cNvPr id="166"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67" name="Text Box 152"/>
            <p:cNvSpPr txBox="1">
              <a:spLocks noChangeArrowheads="1"/>
            </p:cNvSpPr>
            <p:nvPr/>
          </p:nvSpPr>
          <p:spPr bwMode="auto">
            <a:xfrm>
              <a:off x="5290" y="1924"/>
              <a:ext cx="393"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MD (4)</a:t>
              </a:r>
            </a:p>
          </p:txBody>
        </p:sp>
        <p:sp>
          <p:nvSpPr>
            <p:cNvPr id="168" name="Line 153"/>
            <p:cNvSpPr>
              <a:spLocks noChangeShapeType="1"/>
            </p:cNvSpPr>
            <p:nvPr/>
          </p:nvSpPr>
          <p:spPr bwMode="auto">
            <a:xfrm>
              <a:off x="4903" y="1954"/>
              <a:ext cx="431" cy="69"/>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69" name="Text Box 154"/>
            <p:cNvSpPr txBox="1">
              <a:spLocks noChangeArrowheads="1"/>
            </p:cNvSpPr>
            <p:nvPr/>
          </p:nvSpPr>
          <p:spPr bwMode="auto">
            <a:xfrm>
              <a:off x="3311" y="1924"/>
              <a:ext cx="266" cy="27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MO</a:t>
              </a:r>
            </a:p>
            <a:p>
              <a:pPr algn="ctr" eaLnBrk="0" fontAlgn="auto" hangingPunct="0">
                <a:spcBef>
                  <a:spcPts val="0"/>
                </a:spcBef>
                <a:spcAft>
                  <a:spcPts val="0"/>
                </a:spcAft>
                <a:defRPr/>
              </a:pPr>
              <a:r>
                <a:rPr lang="en-US" sz="1000" kern="0" dirty="0">
                  <a:solidFill>
                    <a:srgbClr val="000000"/>
                  </a:solidFill>
                  <a:cs typeface="Arial" pitchFamily="34" charset="0"/>
                </a:rPr>
                <a:t>(2)</a:t>
              </a:r>
            </a:p>
          </p:txBody>
        </p:sp>
        <p:sp>
          <p:nvSpPr>
            <p:cNvPr id="170"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71" name="Text Box 156"/>
            <p:cNvSpPr txBox="1">
              <a:spLocks noChangeArrowheads="1"/>
            </p:cNvSpPr>
            <p:nvPr/>
          </p:nvSpPr>
          <p:spPr bwMode="auto">
            <a:xfrm>
              <a:off x="5131" y="1717"/>
              <a:ext cx="339"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NJ(3)</a:t>
              </a:r>
            </a:p>
          </p:txBody>
        </p:sp>
        <p:sp>
          <p:nvSpPr>
            <p:cNvPr id="172" name="Text Box 157"/>
            <p:cNvSpPr txBox="1">
              <a:spLocks noChangeArrowheads="1"/>
            </p:cNvSpPr>
            <p:nvPr/>
          </p:nvSpPr>
          <p:spPr bwMode="auto">
            <a:xfrm>
              <a:off x="4633" y="1333"/>
              <a:ext cx="378"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2"/>
                  </a:solidFill>
                  <a:cs typeface="Arial" pitchFamily="34" charset="0"/>
                </a:rPr>
                <a:t>NY (5)</a:t>
              </a:r>
            </a:p>
          </p:txBody>
        </p:sp>
        <p:sp>
          <p:nvSpPr>
            <p:cNvPr id="173" name="Text Box 158"/>
            <p:cNvSpPr txBox="1">
              <a:spLocks noChangeArrowheads="1"/>
            </p:cNvSpPr>
            <p:nvPr/>
          </p:nvSpPr>
          <p:spPr bwMode="auto">
            <a:xfrm>
              <a:off x="984" y="1095"/>
              <a:ext cx="387"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OR (3)</a:t>
              </a:r>
            </a:p>
          </p:txBody>
        </p:sp>
        <p:sp>
          <p:nvSpPr>
            <p:cNvPr id="174" name="Text Box 159"/>
            <p:cNvSpPr txBox="1">
              <a:spLocks noChangeArrowheads="1"/>
            </p:cNvSpPr>
            <p:nvPr/>
          </p:nvSpPr>
          <p:spPr bwMode="auto">
            <a:xfrm>
              <a:off x="4444" y="1574"/>
              <a:ext cx="372"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2"/>
                  </a:solidFill>
                  <a:cs typeface="Arial" pitchFamily="34" charset="0"/>
                </a:rPr>
                <a:t>PA (5)</a:t>
              </a:r>
            </a:p>
          </p:txBody>
        </p:sp>
        <p:sp>
          <p:nvSpPr>
            <p:cNvPr id="175" name="Text Box 160"/>
            <p:cNvSpPr txBox="1">
              <a:spLocks noChangeArrowheads="1"/>
            </p:cNvSpPr>
            <p:nvPr/>
          </p:nvSpPr>
          <p:spPr bwMode="auto">
            <a:xfrm>
              <a:off x="4355" y="2391"/>
              <a:ext cx="378"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SC (4)</a:t>
              </a:r>
            </a:p>
          </p:txBody>
        </p:sp>
        <p:sp>
          <p:nvSpPr>
            <p:cNvPr id="176" name="Text Box 161"/>
            <p:cNvSpPr txBox="1">
              <a:spLocks noChangeArrowheads="1"/>
            </p:cNvSpPr>
            <p:nvPr/>
          </p:nvSpPr>
          <p:spPr bwMode="auto">
            <a:xfrm>
              <a:off x="3832" y="2235"/>
              <a:ext cx="385"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TN (5)</a:t>
              </a:r>
            </a:p>
          </p:txBody>
        </p:sp>
        <p:sp>
          <p:nvSpPr>
            <p:cNvPr id="177" name="Text Box 162"/>
            <p:cNvSpPr txBox="1">
              <a:spLocks noChangeArrowheads="1"/>
            </p:cNvSpPr>
            <p:nvPr/>
          </p:nvSpPr>
          <p:spPr bwMode="auto">
            <a:xfrm>
              <a:off x="2126" y="1872"/>
              <a:ext cx="387"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CO (2)</a:t>
              </a:r>
            </a:p>
          </p:txBody>
        </p:sp>
        <p:sp>
          <p:nvSpPr>
            <p:cNvPr id="178" name="Text Box 163"/>
            <p:cNvSpPr txBox="1">
              <a:spLocks noChangeArrowheads="1"/>
            </p:cNvSpPr>
            <p:nvPr/>
          </p:nvSpPr>
          <p:spPr bwMode="auto">
            <a:xfrm>
              <a:off x="1148" y="757"/>
              <a:ext cx="397"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WA (2)</a:t>
              </a:r>
            </a:p>
          </p:txBody>
        </p:sp>
        <p:sp>
          <p:nvSpPr>
            <p:cNvPr id="179" name="Text Box 164"/>
            <p:cNvSpPr txBox="1">
              <a:spLocks noChangeArrowheads="1"/>
            </p:cNvSpPr>
            <p:nvPr/>
          </p:nvSpPr>
          <p:spPr bwMode="auto">
            <a:xfrm>
              <a:off x="3428" y="1274"/>
              <a:ext cx="363"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2"/>
                  </a:solidFill>
                  <a:cs typeface="Arial" pitchFamily="34" charset="0"/>
                </a:rPr>
                <a:t>WI (5)</a:t>
              </a:r>
            </a:p>
          </p:txBody>
        </p:sp>
        <p:sp>
          <p:nvSpPr>
            <p:cNvPr id="180" name="Text Box 165"/>
            <p:cNvSpPr txBox="1">
              <a:spLocks noChangeArrowheads="1"/>
            </p:cNvSpPr>
            <p:nvPr/>
          </p:nvSpPr>
          <p:spPr bwMode="auto">
            <a:xfrm>
              <a:off x="4538" y="1872"/>
              <a:ext cx="273" cy="28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cs typeface="Arial" pitchFamily="34" charset="0"/>
                </a:rPr>
                <a:t>VA </a:t>
              </a:r>
            </a:p>
            <a:p>
              <a:pPr algn="ctr" eaLnBrk="0" fontAlgn="auto" hangingPunct="0">
                <a:spcBef>
                  <a:spcPts val="0"/>
                </a:spcBef>
                <a:spcAft>
                  <a:spcPts val="0"/>
                </a:spcAft>
                <a:defRPr/>
              </a:pPr>
              <a:r>
                <a:rPr lang="en-US" sz="1000" kern="0" dirty="0">
                  <a:solidFill>
                    <a:schemeClr val="bg1"/>
                  </a:solidFill>
                  <a:cs typeface="Arial" pitchFamily="34" charset="0"/>
                </a:rPr>
                <a:t>(7)</a:t>
              </a:r>
            </a:p>
          </p:txBody>
        </p:sp>
        <p:sp>
          <p:nvSpPr>
            <p:cNvPr id="181" name="Text Box 166"/>
            <p:cNvSpPr txBox="1">
              <a:spLocks noChangeArrowheads="1"/>
            </p:cNvSpPr>
            <p:nvPr/>
          </p:nvSpPr>
          <p:spPr bwMode="auto">
            <a:xfrm>
              <a:off x="5072" y="887"/>
              <a:ext cx="257" cy="27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ME</a:t>
              </a:r>
            </a:p>
            <a:p>
              <a:pPr algn="ctr" eaLnBrk="0" fontAlgn="auto" hangingPunct="0">
                <a:spcBef>
                  <a:spcPts val="0"/>
                </a:spcBef>
                <a:spcAft>
                  <a:spcPts val="0"/>
                </a:spcAft>
                <a:defRPr/>
              </a:pPr>
              <a:r>
                <a:rPr lang="en-US" sz="1000" kern="0" dirty="0">
                  <a:solidFill>
                    <a:srgbClr val="000000"/>
                  </a:solidFill>
                  <a:cs typeface="Arial" pitchFamily="34" charset="0"/>
                </a:rPr>
                <a:t>(2)</a:t>
              </a:r>
            </a:p>
          </p:txBody>
        </p:sp>
        <p:sp>
          <p:nvSpPr>
            <p:cNvPr id="182" name="Text Box 167"/>
            <p:cNvSpPr txBox="1">
              <a:spLocks noChangeArrowheads="1"/>
            </p:cNvSpPr>
            <p:nvPr/>
          </p:nvSpPr>
          <p:spPr bwMode="auto">
            <a:xfrm>
              <a:off x="3128" y="1082"/>
              <a:ext cx="262" cy="27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cs typeface="Arial" pitchFamily="34" charset="0"/>
                </a:rPr>
                <a:t>MN</a:t>
              </a:r>
            </a:p>
            <a:p>
              <a:pPr algn="ctr" eaLnBrk="0" fontAlgn="auto" hangingPunct="0">
                <a:spcBef>
                  <a:spcPts val="0"/>
                </a:spcBef>
                <a:spcAft>
                  <a:spcPts val="0"/>
                </a:spcAft>
                <a:defRPr/>
              </a:pPr>
              <a:r>
                <a:rPr lang="en-US" sz="1000" kern="0" dirty="0">
                  <a:solidFill>
                    <a:sysClr val="windowText" lastClr="000000"/>
                  </a:solidFill>
                  <a:cs typeface="Arial" pitchFamily="34" charset="0"/>
                </a:rPr>
                <a:t> (3)</a:t>
              </a:r>
            </a:p>
          </p:txBody>
        </p:sp>
        <p:sp>
          <p:nvSpPr>
            <p:cNvPr id="183" name="Text Box 168"/>
            <p:cNvSpPr txBox="1">
              <a:spLocks noChangeArrowheads="1"/>
            </p:cNvSpPr>
            <p:nvPr/>
          </p:nvSpPr>
          <p:spPr bwMode="auto">
            <a:xfrm>
              <a:off x="3875" y="1354"/>
              <a:ext cx="295" cy="272"/>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rgbClr val="000000"/>
                  </a:solidFill>
                  <a:cs typeface="Arial" pitchFamily="34" charset="0"/>
                </a:rPr>
                <a:t>MI (3)</a:t>
              </a:r>
            </a:p>
          </p:txBody>
        </p:sp>
        <p:sp>
          <p:nvSpPr>
            <p:cNvPr id="184" name="Text Box 169"/>
            <p:cNvSpPr txBox="1">
              <a:spLocks noChangeArrowheads="1"/>
            </p:cNvSpPr>
            <p:nvPr/>
          </p:nvSpPr>
          <p:spPr bwMode="auto">
            <a:xfrm>
              <a:off x="4476" y="2183"/>
              <a:ext cx="368"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900" kern="0" dirty="0">
                  <a:solidFill>
                    <a:schemeClr val="bg1"/>
                  </a:solidFill>
                  <a:cs typeface="Arial" pitchFamily="34" charset="0"/>
                </a:rPr>
                <a:t>NC (7)</a:t>
              </a:r>
            </a:p>
          </p:txBody>
        </p:sp>
        <p:sp>
          <p:nvSpPr>
            <p:cNvPr id="185" name="Text Box 170"/>
            <p:cNvSpPr txBox="1">
              <a:spLocks noChangeArrowheads="1"/>
            </p:cNvSpPr>
            <p:nvPr/>
          </p:nvSpPr>
          <p:spPr bwMode="auto">
            <a:xfrm>
              <a:off x="2638" y="2807"/>
              <a:ext cx="368"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2"/>
                  </a:solidFill>
                  <a:cs typeface="Arial" pitchFamily="34" charset="0"/>
                </a:rPr>
                <a:t>TX (6)</a:t>
              </a:r>
            </a:p>
          </p:txBody>
        </p:sp>
        <p:sp>
          <p:nvSpPr>
            <p:cNvPr id="186" name="Text Box 171"/>
            <p:cNvSpPr txBox="1">
              <a:spLocks noChangeArrowheads="1"/>
            </p:cNvSpPr>
            <p:nvPr/>
          </p:nvSpPr>
          <p:spPr bwMode="auto">
            <a:xfrm>
              <a:off x="3979" y="1976"/>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cs typeface="Arial" pitchFamily="34" charset="0"/>
                </a:rPr>
                <a:t>KY (4)</a:t>
              </a:r>
            </a:p>
          </p:txBody>
        </p:sp>
        <p:sp>
          <p:nvSpPr>
            <p:cNvPr id="187" name="Text Box 172"/>
            <p:cNvSpPr txBox="1">
              <a:spLocks noChangeArrowheads="1"/>
            </p:cNvSpPr>
            <p:nvPr/>
          </p:nvSpPr>
          <p:spPr bwMode="auto">
            <a:xfrm>
              <a:off x="4238" y="1872"/>
              <a:ext cx="363"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cs typeface="Arial" pitchFamily="34" charset="0"/>
                </a:rPr>
                <a:t>WV (3)</a:t>
              </a:r>
            </a:p>
          </p:txBody>
        </p:sp>
        <p:sp>
          <p:nvSpPr>
            <p:cNvPr id="188" name="Text Box 173"/>
            <p:cNvSpPr txBox="1">
              <a:spLocks noChangeArrowheads="1"/>
            </p:cNvSpPr>
            <p:nvPr/>
          </p:nvSpPr>
          <p:spPr bwMode="auto">
            <a:xfrm>
              <a:off x="5223" y="1457"/>
              <a:ext cx="466" cy="160"/>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cs typeface="Arial" pitchFamily="34" charset="0"/>
                </a:rPr>
                <a:t>RI(2)</a:t>
              </a:r>
            </a:p>
          </p:txBody>
        </p:sp>
        <p:sp>
          <p:nvSpPr>
            <p:cNvPr id="189" name="Line 174"/>
            <p:cNvSpPr>
              <a:spLocks noChangeShapeType="1"/>
            </p:cNvSpPr>
            <p:nvPr/>
          </p:nvSpPr>
          <p:spPr bwMode="auto">
            <a:xfrm>
              <a:off x="5125" y="1457"/>
              <a:ext cx="192"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190" name="Rectangle 175"/>
            <p:cNvSpPr>
              <a:spLocks noChangeArrowheads="1"/>
            </p:cNvSpPr>
            <p:nvPr/>
          </p:nvSpPr>
          <p:spPr bwMode="auto">
            <a:xfrm>
              <a:off x="2661" y="1656"/>
              <a:ext cx="378" cy="168"/>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cs typeface="Arial" pitchFamily="34" charset="0"/>
                </a:rPr>
                <a:t>NE (2)</a:t>
              </a:r>
            </a:p>
          </p:txBody>
        </p:sp>
        <p:sp>
          <p:nvSpPr>
            <p:cNvPr id="191"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cs typeface="Arial" pitchFamily="34" charset="0"/>
                </a:rPr>
                <a:t>VT(2)</a:t>
              </a:r>
            </a:p>
          </p:txBody>
        </p:sp>
        <p:sp>
          <p:nvSpPr>
            <p:cNvPr id="192"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grpSp>
          <p:nvGrpSpPr>
            <p:cNvPr id="4279" name="Group 178"/>
            <p:cNvGrpSpPr>
              <a:grpSpLocks/>
            </p:cNvGrpSpPr>
            <p:nvPr/>
          </p:nvGrpSpPr>
          <p:grpSpPr bwMode="auto">
            <a:xfrm>
              <a:off x="1248" y="1153"/>
              <a:ext cx="4442" cy="1759"/>
              <a:chOff x="912" y="961"/>
              <a:chExt cx="4721" cy="1793"/>
            </a:xfrm>
          </p:grpSpPr>
          <p:sp>
            <p:nvSpPr>
              <p:cNvPr id="205" name="Text Box 179"/>
              <p:cNvSpPr txBox="1">
                <a:spLocks noChangeArrowheads="1"/>
              </p:cNvSpPr>
              <p:nvPr/>
            </p:nvSpPr>
            <p:spPr bwMode="auto">
              <a:xfrm>
                <a:off x="912" y="1472"/>
                <a:ext cx="369" cy="27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NV (2)</a:t>
                </a:r>
              </a:p>
            </p:txBody>
          </p:sp>
          <p:sp>
            <p:nvSpPr>
              <p:cNvPr id="206" name="Text Box 180"/>
              <p:cNvSpPr txBox="1">
                <a:spLocks noChangeArrowheads="1"/>
              </p:cNvSpPr>
              <p:nvPr/>
            </p:nvSpPr>
            <p:spPr bwMode="auto">
              <a:xfrm>
                <a:off x="3925" y="1483"/>
                <a:ext cx="335" cy="27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OH (2)</a:t>
                </a:r>
              </a:p>
            </p:txBody>
          </p:sp>
          <p:sp>
            <p:nvSpPr>
              <p:cNvPr id="207" name="Text Box 181"/>
              <p:cNvSpPr txBox="1">
                <a:spLocks noChangeArrowheads="1"/>
              </p:cNvSpPr>
              <p:nvPr/>
            </p:nvSpPr>
            <p:spPr bwMode="auto">
              <a:xfrm>
                <a:off x="2327" y="1113"/>
                <a:ext cx="551"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SD (1)</a:t>
                </a:r>
              </a:p>
            </p:txBody>
          </p:sp>
          <p:sp>
            <p:nvSpPr>
              <p:cNvPr id="208" name="Text Box 182"/>
              <p:cNvSpPr txBox="1">
                <a:spLocks noChangeArrowheads="1"/>
              </p:cNvSpPr>
              <p:nvPr/>
            </p:nvSpPr>
            <p:spPr bwMode="auto">
              <a:xfrm>
                <a:off x="3120" y="2594"/>
                <a:ext cx="288" cy="160"/>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900" kern="0" dirty="0">
                  <a:solidFill>
                    <a:srgbClr val="000000"/>
                  </a:solidFill>
                  <a:cs typeface="Arial" pitchFamily="34" charset="0"/>
                </a:endParaRPr>
              </a:p>
            </p:txBody>
          </p:sp>
          <p:sp>
            <p:nvSpPr>
              <p:cNvPr id="209" name="Text Box 183"/>
              <p:cNvSpPr txBox="1">
                <a:spLocks noChangeArrowheads="1"/>
              </p:cNvSpPr>
              <p:nvPr/>
            </p:nvSpPr>
            <p:spPr bwMode="auto">
              <a:xfrm>
                <a:off x="3098" y="2170"/>
                <a:ext cx="386" cy="27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AR (4)</a:t>
                </a:r>
              </a:p>
            </p:txBody>
          </p:sp>
          <p:sp>
            <p:nvSpPr>
              <p:cNvPr id="210" name="Text Box 184"/>
              <p:cNvSpPr txBox="1">
                <a:spLocks noChangeArrowheads="1"/>
              </p:cNvSpPr>
              <p:nvPr/>
            </p:nvSpPr>
            <p:spPr bwMode="auto">
              <a:xfrm>
                <a:off x="3650" y="1536"/>
                <a:ext cx="287" cy="27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 IN (2)</a:t>
                </a:r>
              </a:p>
            </p:txBody>
          </p:sp>
          <p:sp>
            <p:nvSpPr>
              <p:cNvPr id="211" name="Text Box 185"/>
              <p:cNvSpPr txBox="1">
                <a:spLocks noChangeArrowheads="1"/>
              </p:cNvSpPr>
              <p:nvPr/>
            </p:nvSpPr>
            <p:spPr bwMode="auto">
              <a:xfrm>
                <a:off x="5228" y="961"/>
                <a:ext cx="405" cy="17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cs typeface="Arial" pitchFamily="34" charset="0"/>
                  </a:rPr>
                  <a:t>NH(2)</a:t>
                </a:r>
              </a:p>
            </p:txBody>
          </p:sp>
          <p:sp>
            <p:nvSpPr>
              <p:cNvPr id="212" name="Line 186"/>
              <p:cNvSpPr>
                <a:spLocks noChangeShapeType="1"/>
              </p:cNvSpPr>
              <p:nvPr/>
            </p:nvSpPr>
            <p:spPr bwMode="auto">
              <a:xfrm flipV="1">
                <a:off x="4988" y="1053"/>
                <a:ext cx="287" cy="43"/>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grpSp>
        <p:sp>
          <p:nvSpPr>
            <p:cNvPr id="194" name="Text Box 207"/>
            <p:cNvSpPr txBox="1">
              <a:spLocks noChangeArrowheads="1"/>
            </p:cNvSpPr>
            <p:nvPr/>
          </p:nvSpPr>
          <p:spPr bwMode="auto">
            <a:xfrm>
              <a:off x="1905" y="920"/>
              <a:ext cx="465" cy="168"/>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ysClr val="windowText" lastClr="000000"/>
                  </a:solidFill>
                  <a:cs typeface="Arial" pitchFamily="34" charset="0"/>
                </a:rPr>
                <a:t>MT (2)</a:t>
              </a:r>
            </a:p>
          </p:txBody>
        </p:sp>
        <p:sp>
          <p:nvSpPr>
            <p:cNvPr id="195" name="Text Box 208"/>
            <p:cNvSpPr txBox="1">
              <a:spLocks noChangeArrowheads="1"/>
            </p:cNvSpPr>
            <p:nvPr/>
          </p:nvSpPr>
          <p:spPr bwMode="auto">
            <a:xfrm>
              <a:off x="1542" y="1146"/>
              <a:ext cx="311" cy="27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ID (3)</a:t>
              </a:r>
            </a:p>
          </p:txBody>
        </p:sp>
        <p:sp>
          <p:nvSpPr>
            <p:cNvPr id="196" name="Text Box 209"/>
            <p:cNvSpPr txBox="1">
              <a:spLocks noChangeArrowheads="1"/>
            </p:cNvSpPr>
            <p:nvPr/>
          </p:nvSpPr>
          <p:spPr bwMode="auto">
            <a:xfrm>
              <a:off x="2059" y="1387"/>
              <a:ext cx="364" cy="27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WY (2)</a:t>
              </a:r>
            </a:p>
          </p:txBody>
        </p:sp>
        <p:sp>
          <p:nvSpPr>
            <p:cNvPr id="197" name="Text Box 210"/>
            <p:cNvSpPr txBox="1">
              <a:spLocks noChangeArrowheads="1"/>
            </p:cNvSpPr>
            <p:nvPr/>
          </p:nvSpPr>
          <p:spPr bwMode="auto">
            <a:xfrm>
              <a:off x="2683" y="887"/>
              <a:ext cx="309" cy="27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cs typeface="Arial" pitchFamily="34" charset="0"/>
                </a:rPr>
                <a:t>ND (1)</a:t>
              </a:r>
            </a:p>
          </p:txBody>
        </p:sp>
        <p:sp>
          <p:nvSpPr>
            <p:cNvPr id="198" name="Text Box 211"/>
            <p:cNvSpPr txBox="1">
              <a:spLocks noChangeArrowheads="1"/>
            </p:cNvSpPr>
            <p:nvPr/>
          </p:nvSpPr>
          <p:spPr bwMode="auto">
            <a:xfrm>
              <a:off x="2007" y="2349"/>
              <a:ext cx="466" cy="168"/>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rgbClr val="000000"/>
                  </a:solidFill>
                  <a:cs typeface="Arial" pitchFamily="34" charset="0"/>
                </a:rPr>
                <a:t>NM (3)</a:t>
              </a:r>
            </a:p>
          </p:txBody>
        </p:sp>
        <p:sp>
          <p:nvSpPr>
            <p:cNvPr id="199" name="Text Box 212"/>
            <p:cNvSpPr txBox="1">
              <a:spLocks noChangeArrowheads="1"/>
            </p:cNvSpPr>
            <p:nvPr/>
          </p:nvSpPr>
          <p:spPr bwMode="auto">
            <a:xfrm>
              <a:off x="2838" y="2287"/>
              <a:ext cx="362" cy="27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OK (2)</a:t>
              </a:r>
            </a:p>
          </p:txBody>
        </p:sp>
        <p:sp>
          <p:nvSpPr>
            <p:cNvPr id="200" name="Text Box 213"/>
            <p:cNvSpPr txBox="1">
              <a:spLocks noChangeArrowheads="1"/>
            </p:cNvSpPr>
            <p:nvPr/>
          </p:nvSpPr>
          <p:spPr bwMode="auto">
            <a:xfrm>
              <a:off x="3305" y="2754"/>
              <a:ext cx="309" cy="27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LA (1) </a:t>
              </a:r>
            </a:p>
          </p:txBody>
        </p:sp>
        <p:sp>
          <p:nvSpPr>
            <p:cNvPr id="201" name="Text Box 214"/>
            <p:cNvSpPr txBox="1">
              <a:spLocks noChangeArrowheads="1"/>
            </p:cNvSpPr>
            <p:nvPr/>
          </p:nvSpPr>
          <p:spPr bwMode="auto">
            <a:xfrm>
              <a:off x="3512" y="2546"/>
              <a:ext cx="363" cy="27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cs typeface="Arial" pitchFamily="34" charset="0"/>
                </a:rPr>
                <a:t>MS (2)</a:t>
              </a:r>
            </a:p>
          </p:txBody>
        </p:sp>
        <p:sp>
          <p:nvSpPr>
            <p:cNvPr id="202" name="Text Box 215"/>
            <p:cNvSpPr txBox="1">
              <a:spLocks noChangeArrowheads="1"/>
            </p:cNvSpPr>
            <p:nvPr/>
          </p:nvSpPr>
          <p:spPr bwMode="auto">
            <a:xfrm>
              <a:off x="3892" y="2546"/>
              <a:ext cx="255" cy="27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AL </a:t>
              </a:r>
            </a:p>
            <a:p>
              <a:pPr algn="ctr" fontAlgn="auto">
                <a:spcBef>
                  <a:spcPts val="0"/>
                </a:spcBef>
                <a:spcAft>
                  <a:spcPts val="0"/>
                </a:spcAft>
                <a:defRPr/>
              </a:pPr>
              <a:r>
                <a:rPr lang="en-US" sz="1000" kern="0" dirty="0">
                  <a:solidFill>
                    <a:srgbClr val="000000"/>
                  </a:solidFill>
                  <a:cs typeface="Arial" pitchFamily="34" charset="0"/>
                </a:rPr>
                <a:t>(2)</a:t>
              </a:r>
            </a:p>
          </p:txBody>
        </p:sp>
        <p:sp>
          <p:nvSpPr>
            <p:cNvPr id="203" name="Line 216"/>
            <p:cNvSpPr>
              <a:spLocks noChangeShapeType="1"/>
            </p:cNvSpPr>
            <p:nvPr/>
          </p:nvSpPr>
          <p:spPr bwMode="auto">
            <a:xfrm>
              <a:off x="4903" y="1860"/>
              <a:ext cx="323"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900" kern="0" dirty="0">
                <a:solidFill>
                  <a:sysClr val="windowText" lastClr="000000"/>
                </a:solidFill>
                <a:cs typeface="Arial" pitchFamily="34" charset="0"/>
              </a:endParaRPr>
            </a:p>
          </p:txBody>
        </p:sp>
        <p:sp>
          <p:nvSpPr>
            <p:cNvPr id="204" name="Text Box 217"/>
            <p:cNvSpPr txBox="1">
              <a:spLocks noChangeArrowheads="1"/>
            </p:cNvSpPr>
            <p:nvPr/>
          </p:nvSpPr>
          <p:spPr bwMode="auto">
            <a:xfrm>
              <a:off x="5224" y="1820"/>
              <a:ext cx="414" cy="16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cs typeface="Arial" pitchFamily="34" charset="0"/>
                </a:rPr>
                <a:t>DE(2)</a:t>
              </a:r>
            </a:p>
          </p:txBody>
        </p:sp>
      </p:grpSp>
      <p:grpSp>
        <p:nvGrpSpPr>
          <p:cNvPr id="4099" name="Group 11"/>
          <p:cNvGrpSpPr>
            <a:grpSpLocks/>
          </p:cNvGrpSpPr>
          <p:nvPr/>
        </p:nvGrpSpPr>
        <p:grpSpPr bwMode="auto">
          <a:xfrm>
            <a:off x="1752600" y="4800600"/>
            <a:ext cx="949325" cy="941388"/>
            <a:chOff x="144" y="2832"/>
            <a:chExt cx="912" cy="672"/>
          </a:xfrm>
          <a:solidFill>
            <a:schemeClr val="bg1"/>
          </a:solidFill>
        </p:grpSpPr>
        <p:sp>
          <p:nvSpPr>
            <p:cNvPr id="6" name="Rectangle 12"/>
            <p:cNvSpPr>
              <a:spLocks noChangeArrowheads="1"/>
            </p:cNvSpPr>
            <p:nvPr/>
          </p:nvSpPr>
          <p:spPr bwMode="auto">
            <a:xfrm>
              <a:off x="144" y="2832"/>
              <a:ext cx="912" cy="672"/>
            </a:xfrm>
            <a:prstGeom prst="rect">
              <a:avLst/>
            </a:pr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nvGrpSpPr>
            <p:cNvPr id="4314" name="Group 13"/>
            <p:cNvGrpSpPr>
              <a:grpSpLocks noChangeAspect="1"/>
            </p:cNvGrpSpPr>
            <p:nvPr/>
          </p:nvGrpSpPr>
          <p:grpSpPr bwMode="auto">
            <a:xfrm>
              <a:off x="190" y="2937"/>
              <a:ext cx="695" cy="479"/>
              <a:chOff x="239" y="3311"/>
              <a:chExt cx="869" cy="595"/>
            </a:xfrm>
            <a:grpFill/>
          </p:grpSpPr>
          <p:sp>
            <p:nvSpPr>
              <p:cNvPr id="9"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0"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1"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2"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3"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4"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solidFill>
                <a:srgbClr val="EEECE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5"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6"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7"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EEECE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8"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EEECE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19"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grp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0" name="Freeform 25"/>
              <p:cNvSpPr>
                <a:spLocks noChangeAspect="1"/>
              </p:cNvSpPr>
              <p:nvPr/>
            </p:nvSpPr>
            <p:spPr bwMode="auto">
              <a:xfrm>
                <a:off x="710" y="3531"/>
                <a:ext cx="80" cy="78"/>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1"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accent5">
                  <a:lumMod val="20000"/>
                  <a:lumOff val="80000"/>
                </a:schemeClr>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 name="Freeform 27"/>
              <p:cNvSpPr>
                <a:spLocks noChangeAspect="1"/>
              </p:cNvSpPr>
              <p:nvPr/>
            </p:nvSpPr>
            <p:spPr bwMode="auto">
              <a:xfrm>
                <a:off x="456" y="3317"/>
                <a:ext cx="109" cy="82"/>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EEECE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3"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EEECE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4"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grp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sp>
          <p:nvSpPr>
            <p:cNvPr id="8" name="Text Box 30"/>
            <p:cNvSpPr txBox="1">
              <a:spLocks noChangeArrowheads="1"/>
            </p:cNvSpPr>
            <p:nvPr/>
          </p:nvSpPr>
          <p:spPr bwMode="auto">
            <a:xfrm>
              <a:off x="217" y="3158"/>
              <a:ext cx="549" cy="196"/>
            </a:xfrm>
            <a:prstGeom prst="rect">
              <a:avLst/>
            </a:prstGeom>
            <a:no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cs typeface="Arial" pitchFamily="34" charset="0"/>
                </a:rPr>
                <a:t>HI (2)</a:t>
              </a:r>
            </a:p>
          </p:txBody>
        </p:sp>
      </p:grpSp>
      <p:grpSp>
        <p:nvGrpSpPr>
          <p:cNvPr id="4100" name="Group 188"/>
          <p:cNvGrpSpPr>
            <a:grpSpLocks/>
          </p:cNvGrpSpPr>
          <p:nvPr/>
        </p:nvGrpSpPr>
        <p:grpSpPr bwMode="auto">
          <a:xfrm>
            <a:off x="304800" y="4572000"/>
            <a:ext cx="1139825" cy="1150938"/>
            <a:chOff x="4" y="3976"/>
            <a:chExt cx="1253" cy="975"/>
          </a:xfrm>
        </p:grpSpPr>
        <p:grpSp>
          <p:nvGrpSpPr>
            <p:cNvPr id="4299" name="Group 191"/>
            <p:cNvGrpSpPr>
              <a:grpSpLocks/>
            </p:cNvGrpSpPr>
            <p:nvPr/>
          </p:nvGrpSpPr>
          <p:grpSpPr bwMode="auto">
            <a:xfrm>
              <a:off x="77" y="4073"/>
              <a:ext cx="1087" cy="711"/>
              <a:chOff x="77" y="4073"/>
              <a:chExt cx="1087" cy="711"/>
            </a:xfrm>
          </p:grpSpPr>
          <p:sp>
            <p:nvSpPr>
              <p:cNvPr id="38"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39"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sp>
          <p:nvSpPr>
            <p:cNvPr id="27"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ea typeface="Times New Roman" pitchFamily="18" charset="0"/>
                  <a:cs typeface="Arial" pitchFamily="34" charset="0"/>
                </a:rPr>
                <a:t>AK</a:t>
              </a:r>
              <a:endParaRPr lang="en-US" sz="1000" kern="0" dirty="0">
                <a:solidFill>
                  <a:sysClr val="windowText" lastClr="000000"/>
                </a:solidFill>
                <a:ea typeface="Times New Roman" pitchFamily="18" charset="0"/>
                <a:cs typeface="Arial" pitchFamily="34" charset="0"/>
              </a:endParaRPr>
            </a:p>
          </p:txBody>
        </p:sp>
        <p:sp>
          <p:nvSpPr>
            <p:cNvPr id="28"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nvGrpSpPr>
            <p:cNvPr id="4302" name="Group 196"/>
            <p:cNvGrpSpPr>
              <a:grpSpLocks/>
            </p:cNvGrpSpPr>
            <p:nvPr/>
          </p:nvGrpSpPr>
          <p:grpSpPr bwMode="auto">
            <a:xfrm>
              <a:off x="4" y="3976"/>
              <a:ext cx="1253" cy="975"/>
              <a:chOff x="4" y="3976"/>
              <a:chExt cx="1253" cy="975"/>
            </a:xfrm>
          </p:grpSpPr>
          <p:grpSp>
            <p:nvGrpSpPr>
              <p:cNvPr id="4303" name="Group 198"/>
              <p:cNvGrpSpPr>
                <a:grpSpLocks/>
              </p:cNvGrpSpPr>
              <p:nvPr/>
            </p:nvGrpSpPr>
            <p:grpSpPr bwMode="auto">
              <a:xfrm>
                <a:off x="77" y="4073"/>
                <a:ext cx="1087" cy="711"/>
                <a:chOff x="77" y="4073"/>
                <a:chExt cx="1087" cy="711"/>
              </a:xfrm>
            </p:grpSpPr>
            <p:sp>
              <p:nvSpPr>
                <p:cNvPr id="36"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37"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grpSp>
            <p:nvGrpSpPr>
              <p:cNvPr id="4304" name="Group 202"/>
              <p:cNvGrpSpPr>
                <a:grpSpLocks/>
              </p:cNvGrpSpPr>
              <p:nvPr/>
            </p:nvGrpSpPr>
            <p:grpSpPr bwMode="auto">
              <a:xfrm>
                <a:off x="77" y="4073"/>
                <a:ext cx="1087" cy="711"/>
                <a:chOff x="77" y="4073"/>
                <a:chExt cx="1087" cy="711"/>
              </a:xfrm>
            </p:grpSpPr>
            <p:sp>
              <p:nvSpPr>
                <p:cNvPr id="34"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35"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EEECE1"/>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sp>
            <p:nvSpPr>
              <p:cNvPr id="32" name="Rectangle 205"/>
              <p:cNvSpPr>
                <a:spLocks noChangeArrowheads="1"/>
              </p:cNvSpPr>
              <p:nvPr/>
            </p:nvSpPr>
            <p:spPr bwMode="auto">
              <a:xfrm>
                <a:off x="397" y="4273"/>
                <a:ext cx="39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ea typeface="Times New Roman" pitchFamily="18" charset="0"/>
                    <a:cs typeface="Arial" pitchFamily="34" charset="0"/>
                  </a:rPr>
                  <a:t>AK (2)</a:t>
                </a:r>
              </a:p>
            </p:txBody>
          </p:sp>
          <p:sp>
            <p:nvSpPr>
              <p:cNvPr id="33"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grpSp>
      </p:grpSp>
      <p:sp>
        <p:nvSpPr>
          <p:cNvPr id="214" name="Line 153"/>
          <p:cNvSpPr>
            <a:spLocks noChangeShapeType="1"/>
          </p:cNvSpPr>
          <p:nvPr/>
        </p:nvSpPr>
        <p:spPr bwMode="auto">
          <a:xfrm>
            <a:off x="6643545" y="3180964"/>
            <a:ext cx="573572" cy="398796"/>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4" name="Freeform 94"/>
          <p:cNvSpPr>
            <a:spLocks/>
          </p:cNvSpPr>
          <p:nvPr/>
        </p:nvSpPr>
        <p:spPr bwMode="auto">
          <a:xfrm rot="13400463">
            <a:off x="7041429" y="3582950"/>
            <a:ext cx="473075" cy="390525"/>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15" name="Text Box 217"/>
          <p:cNvSpPr txBox="1">
            <a:spLocks noChangeArrowheads="1"/>
          </p:cNvSpPr>
          <p:nvPr/>
        </p:nvSpPr>
        <p:spPr bwMode="auto">
          <a:xfrm>
            <a:off x="7085109" y="3578159"/>
            <a:ext cx="533400" cy="40011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DC</a:t>
            </a:r>
          </a:p>
          <a:p>
            <a:pPr algn="ctr" fontAlgn="auto">
              <a:spcBef>
                <a:spcPts val="0"/>
              </a:spcBef>
              <a:spcAft>
                <a:spcPts val="0"/>
              </a:spcAft>
              <a:defRPr/>
            </a:pPr>
            <a:r>
              <a:rPr lang="en-US" sz="1000" kern="0" dirty="0">
                <a:solidFill>
                  <a:srgbClr val="000000"/>
                </a:solidFill>
                <a:cs typeface="Arial" pitchFamily="34" charset="0"/>
              </a:rPr>
              <a:t>(3)</a:t>
            </a:r>
          </a:p>
        </p:txBody>
      </p:sp>
      <p:sp>
        <p:nvSpPr>
          <p:cNvPr id="245" name="Rectangle 12"/>
          <p:cNvSpPr>
            <a:spLocks noChangeArrowheads="1"/>
          </p:cNvSpPr>
          <p:nvPr/>
        </p:nvSpPr>
        <p:spPr bwMode="auto">
          <a:xfrm>
            <a:off x="5121919" y="5252300"/>
            <a:ext cx="838200" cy="533400"/>
          </a:xfrm>
          <a:prstGeom prst="rect">
            <a:avLst/>
          </a:pr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47" name="Freeform 246"/>
          <p:cNvSpPr/>
          <p:nvPr/>
        </p:nvSpPr>
        <p:spPr>
          <a:xfrm>
            <a:off x="5223774" y="5303520"/>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52" name="Text Box 30"/>
          <p:cNvSpPr txBox="1">
            <a:spLocks noChangeArrowheads="1"/>
          </p:cNvSpPr>
          <p:nvPr/>
        </p:nvSpPr>
        <p:spPr bwMode="auto">
          <a:xfrm>
            <a:off x="5188444" y="5577840"/>
            <a:ext cx="556468" cy="200498"/>
          </a:xfrm>
          <a:prstGeom prst="rect">
            <a:avLst/>
          </a:prstGeom>
          <a:solidFill>
            <a:schemeClr val="bg1"/>
          </a:solid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cs typeface="Arial" pitchFamily="34" charset="0"/>
              </a:rPr>
              <a:t>PR (0)</a:t>
            </a:r>
          </a:p>
        </p:txBody>
      </p:sp>
      <p:sp>
        <p:nvSpPr>
          <p:cNvPr id="255" name="Freeform 254"/>
          <p:cNvSpPr/>
          <p:nvPr/>
        </p:nvSpPr>
        <p:spPr>
          <a:xfrm>
            <a:off x="5343525" y="5340350"/>
            <a:ext cx="206375" cy="14288"/>
          </a:xfrm>
          <a:custGeom>
            <a:avLst/>
            <a:gdLst>
              <a:gd name="connsiteX0" fmla="*/ 0 w 206733"/>
              <a:gd name="connsiteY0" fmla="*/ 7604 h 15555"/>
              <a:gd name="connsiteX1" fmla="*/ 71561 w 206733"/>
              <a:gd name="connsiteY1" fmla="*/ 7604 h 15555"/>
              <a:gd name="connsiteX2" fmla="*/ 95415 w 206733"/>
              <a:gd name="connsiteY2" fmla="*/ 15555 h 15555"/>
              <a:gd name="connsiteX3" fmla="*/ 206733 w 206733"/>
              <a:gd name="connsiteY3" fmla="*/ 15555 h 15555"/>
            </a:gdLst>
            <a:ahLst/>
            <a:cxnLst>
              <a:cxn ang="0">
                <a:pos x="connsiteX0" y="connsiteY0"/>
              </a:cxn>
              <a:cxn ang="0">
                <a:pos x="connsiteX1" y="connsiteY1"/>
              </a:cxn>
              <a:cxn ang="0">
                <a:pos x="connsiteX2" y="connsiteY2"/>
              </a:cxn>
              <a:cxn ang="0">
                <a:pos x="connsiteX3" y="connsiteY3"/>
              </a:cxn>
            </a:cxnLst>
            <a:rect l="l" t="t" r="r" b="b"/>
            <a:pathLst>
              <a:path w="206733" h="15555">
                <a:moveTo>
                  <a:pt x="0" y="7604"/>
                </a:moveTo>
                <a:cubicBezTo>
                  <a:pt x="30421" y="0"/>
                  <a:pt x="22457" y="239"/>
                  <a:pt x="71561" y="7604"/>
                </a:cubicBezTo>
                <a:cubicBezTo>
                  <a:pt x="79850" y="8847"/>
                  <a:pt x="87034" y="15555"/>
                  <a:pt x="95415" y="15555"/>
                </a:cubicBezTo>
                <a:lnTo>
                  <a:pt x="206733" y="15555"/>
                </a:lnTo>
              </a:path>
            </a:pathLst>
          </a:cu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6" name="Rectangle 225"/>
          <p:cNvSpPr/>
          <p:nvPr/>
        </p:nvSpPr>
        <p:spPr>
          <a:xfrm>
            <a:off x="6971920" y="4078279"/>
            <a:ext cx="1333831" cy="1828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Rectangle 226"/>
          <p:cNvSpPr/>
          <p:nvPr/>
        </p:nvSpPr>
        <p:spPr>
          <a:xfrm>
            <a:off x="7255697" y="4634058"/>
            <a:ext cx="228600" cy="228600"/>
          </a:xfrm>
          <a:prstGeom prst="rect">
            <a:avLst/>
          </a:prstGeom>
          <a:solidFill>
            <a:srgbClr val="EEEC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Rectangle 227"/>
          <p:cNvSpPr/>
          <p:nvPr/>
        </p:nvSpPr>
        <p:spPr>
          <a:xfrm>
            <a:off x="7260336" y="4922593"/>
            <a:ext cx="228600" cy="228600"/>
          </a:xfrm>
          <a:prstGeom prst="rect">
            <a:avLst/>
          </a:prstGeom>
          <a:solidFill>
            <a:srgbClr val="AABA0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Rectangle 228"/>
          <p:cNvSpPr/>
          <p:nvPr/>
        </p:nvSpPr>
        <p:spPr>
          <a:xfrm>
            <a:off x="7259338" y="5226819"/>
            <a:ext cx="228600" cy="228600"/>
          </a:xfrm>
          <a:prstGeom prst="rect">
            <a:avLst/>
          </a:prstGeom>
          <a:solidFill>
            <a:srgbClr val="0072C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Rectangle 229"/>
          <p:cNvSpPr/>
          <p:nvPr/>
        </p:nvSpPr>
        <p:spPr>
          <a:xfrm>
            <a:off x="7259338" y="5531857"/>
            <a:ext cx="228600" cy="228600"/>
          </a:xfrm>
          <a:prstGeom prst="rect">
            <a:avLst/>
          </a:prstGeom>
          <a:solidFill>
            <a:srgbClr val="7F7F7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7" name="TextBox 230"/>
          <p:cNvSpPr txBox="1">
            <a:spLocks noChangeArrowheads="1"/>
          </p:cNvSpPr>
          <p:nvPr/>
        </p:nvSpPr>
        <p:spPr bwMode="auto">
          <a:xfrm>
            <a:off x="7654477" y="466515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t>1-2</a:t>
            </a:r>
          </a:p>
        </p:txBody>
      </p:sp>
      <p:sp>
        <p:nvSpPr>
          <p:cNvPr id="4128" name="TextBox 231"/>
          <p:cNvSpPr txBox="1">
            <a:spLocks noChangeArrowheads="1"/>
          </p:cNvSpPr>
          <p:nvPr/>
        </p:nvSpPr>
        <p:spPr bwMode="auto">
          <a:xfrm>
            <a:off x="7669589" y="4935064"/>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t>3-4</a:t>
            </a:r>
          </a:p>
        </p:txBody>
      </p:sp>
      <p:sp>
        <p:nvSpPr>
          <p:cNvPr id="4129" name="TextBox 237"/>
          <p:cNvSpPr txBox="1">
            <a:spLocks noChangeArrowheads="1"/>
          </p:cNvSpPr>
          <p:nvPr/>
        </p:nvSpPr>
        <p:spPr bwMode="auto">
          <a:xfrm>
            <a:off x="7669589" y="5242038"/>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t>5-6</a:t>
            </a:r>
          </a:p>
        </p:txBody>
      </p:sp>
      <p:sp>
        <p:nvSpPr>
          <p:cNvPr id="4130" name="TextBox 245"/>
          <p:cNvSpPr txBox="1">
            <a:spLocks noChangeArrowheads="1"/>
          </p:cNvSpPr>
          <p:nvPr/>
        </p:nvSpPr>
        <p:spPr bwMode="auto">
          <a:xfrm>
            <a:off x="7669929" y="5532885"/>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t>7-8</a:t>
            </a:r>
          </a:p>
        </p:txBody>
      </p:sp>
      <p:sp>
        <p:nvSpPr>
          <p:cNvPr id="4131" name="TextBox 249"/>
          <p:cNvSpPr txBox="1">
            <a:spLocks noChangeArrowheads="1"/>
          </p:cNvSpPr>
          <p:nvPr/>
        </p:nvSpPr>
        <p:spPr bwMode="auto">
          <a:xfrm>
            <a:off x="7004672" y="4078279"/>
            <a:ext cx="13682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t>Number of PSOs, excluding </a:t>
            </a:r>
            <a:r>
              <a:rPr lang="en-US" altLang="en-US" sz="1000" dirty="0" smtClean="0"/>
              <a:t>PSOs </a:t>
            </a:r>
            <a:r>
              <a:rPr lang="en-US" altLang="en-US" sz="1000" dirty="0"/>
              <a:t>operating nationally</a:t>
            </a:r>
          </a:p>
        </p:txBody>
      </p:sp>
      <p:sp>
        <p:nvSpPr>
          <p:cNvPr id="7" name="Title 6"/>
          <p:cNvSpPr>
            <a:spLocks noGrp="1"/>
          </p:cNvSpPr>
          <p:nvPr>
            <p:ph type="title"/>
          </p:nvPr>
        </p:nvSpPr>
        <p:spPr>
          <a:xfrm>
            <a:off x="1600200" y="274638"/>
            <a:ext cx="6629400" cy="868362"/>
          </a:xfrm>
        </p:spPr>
        <p:txBody>
          <a:bodyPr>
            <a:normAutofit/>
          </a:bodyPr>
          <a:lstStyle/>
          <a:p>
            <a:r>
              <a:rPr lang="en-US" sz="2000" dirty="0"/>
              <a:t>Number of Patient Safety Organizations by area served, </a:t>
            </a:r>
            <a:r>
              <a:rPr lang="en-US" sz="2000" dirty="0" smtClean="0"/>
              <a:t>2014</a:t>
            </a:r>
            <a:endParaRPr lang="en-US" sz="2000" dirty="0"/>
          </a:p>
        </p:txBody>
      </p:sp>
      <p:sp>
        <p:nvSpPr>
          <p:cNvPr id="26" name="TextBox 25"/>
          <p:cNvSpPr txBox="1"/>
          <p:nvPr/>
        </p:nvSpPr>
        <p:spPr>
          <a:xfrm>
            <a:off x="279722" y="5933073"/>
            <a:ext cx="8229600" cy="861774"/>
          </a:xfrm>
          <a:prstGeom prst="rect">
            <a:avLst/>
          </a:prstGeom>
          <a:noFill/>
        </p:spPr>
        <p:txBody>
          <a:bodyPr wrap="square" rtlCol="0">
            <a:spAutoFit/>
          </a:bodyPr>
          <a:lstStyle/>
          <a:p>
            <a:r>
              <a:rPr lang="en-US" sz="1000" b="1" dirty="0">
                <a:latin typeface="Arial" pitchFamily="34" charset="0"/>
                <a:cs typeface="Arial" pitchFamily="34" charset="0"/>
              </a:rPr>
              <a:t>Source: </a:t>
            </a:r>
            <a:r>
              <a:rPr lang="en-US" sz="1000" dirty="0">
                <a:latin typeface="Arial" pitchFamily="34" charset="0"/>
                <a:cs typeface="Arial" pitchFamily="34" charset="0"/>
              </a:rPr>
              <a:t>Agency for Healthcare Research and Quality, Patient Safety Organization Information Form, Calendar Year 2014, and PSO-PPC Contact </a:t>
            </a:r>
            <a:r>
              <a:rPr lang="en-US" sz="1000" dirty="0" smtClean="0">
                <a:latin typeface="Arial" pitchFamily="34" charset="0"/>
                <a:cs typeface="Arial" pitchFamily="34" charset="0"/>
              </a:rPr>
              <a:t>Database.</a:t>
            </a:r>
          </a:p>
          <a:p>
            <a:r>
              <a:rPr lang="en-US" sz="1000" b="1" dirty="0" smtClean="0">
                <a:latin typeface="Arial" pitchFamily="34" charset="0"/>
                <a:cs typeface="Arial" pitchFamily="34" charset="0"/>
              </a:rPr>
              <a:t>Note</a:t>
            </a:r>
            <a:r>
              <a:rPr lang="en-US" sz="1000" b="1" dirty="0">
                <a:latin typeface="Arial" pitchFamily="34" charset="0"/>
                <a:cs typeface="Arial" pitchFamily="34" charset="0"/>
              </a:rPr>
              <a:t>:</a:t>
            </a:r>
            <a:r>
              <a:rPr lang="en-US" sz="1000" dirty="0">
                <a:latin typeface="Arial" pitchFamily="34" charset="0"/>
                <a:cs typeface="Arial" pitchFamily="34" charset="0"/>
              </a:rPr>
              <a:t> PSOs included in this </a:t>
            </a:r>
            <a:r>
              <a:rPr lang="en-US" sz="1000" dirty="0" smtClean="0">
                <a:latin typeface="Arial" pitchFamily="34" charset="0"/>
                <a:cs typeface="Arial" pitchFamily="34" charset="0"/>
              </a:rPr>
              <a:t>map </a:t>
            </a:r>
            <a:r>
              <a:rPr lang="en-US" sz="1000" dirty="0">
                <a:latin typeface="Arial" pitchFamily="34" charset="0"/>
                <a:cs typeface="Arial" pitchFamily="34" charset="0"/>
              </a:rPr>
              <a:t>were "AHRQ-listed" during any part of 2014 and submitted the PSO Profile to the PSO Privacy Protection Center (PSO-PPC) in early 2015. A PSO may have members in one or more States regardless of headquarters location. </a:t>
            </a:r>
            <a:r>
              <a:rPr lang="en-US" sz="1000" dirty="0" smtClean="0">
                <a:latin typeface="Arial" pitchFamily="34" charset="0"/>
                <a:cs typeface="Arial" pitchFamily="34" charset="0"/>
              </a:rPr>
              <a:t>Each </a:t>
            </a:r>
            <a:r>
              <a:rPr lang="en-US" sz="1000" dirty="0">
                <a:latin typeface="Arial" pitchFamily="34" charset="0"/>
                <a:cs typeface="Arial" pitchFamily="34" charset="0"/>
              </a:rPr>
              <a:t>State </a:t>
            </a:r>
            <a:r>
              <a:rPr lang="en-US" sz="1000" dirty="0" smtClean="0">
                <a:latin typeface="Arial" pitchFamily="34" charset="0"/>
                <a:cs typeface="Arial" pitchFamily="34" charset="0"/>
              </a:rPr>
              <a:t>shows the number </a:t>
            </a:r>
            <a:r>
              <a:rPr lang="en-US" sz="1000" dirty="0">
                <a:latin typeface="Arial" pitchFamily="34" charset="0"/>
                <a:cs typeface="Arial" pitchFamily="34" charset="0"/>
              </a:rPr>
              <a:t>of PSOs that serve that State; map excludes 38 PSOs that are available to providers in all </a:t>
            </a:r>
            <a:r>
              <a:rPr lang="en-US" sz="1000" dirty="0" smtClean="0">
                <a:latin typeface="Arial" pitchFamily="34" charset="0"/>
                <a:cs typeface="Arial" pitchFamily="34" charset="0"/>
              </a:rPr>
              <a:t>States</a:t>
            </a:r>
            <a:r>
              <a:rPr lang="en-US" sz="1000" dirty="0">
                <a:latin typeface="Arial" pitchFamily="34" charset="0"/>
                <a:cs typeface="Arial" pitchFamily="34" charset="0"/>
              </a:rPr>
              <a:t>. </a:t>
            </a:r>
            <a:endParaRPr lang="en-US" sz="1000" dirty="0"/>
          </a:p>
        </p:txBody>
      </p:sp>
    </p:spTree>
    <p:extLst>
      <p:ext uri="{BB962C8B-B14F-4D97-AF65-F5344CB8AC3E}">
        <p14:creationId xmlns:p14="http://schemas.microsoft.com/office/powerpoint/2010/main" val="965710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a:bodyPr>
          <a:lstStyle/>
          <a:p>
            <a:r>
              <a:rPr lang="en-US" sz="2000" dirty="0" smtClean="0"/>
              <a:t>Compounded liquid medications for children in Michigan, 2012</a:t>
            </a:r>
          </a:p>
        </p:txBody>
      </p:sp>
      <p:sp>
        <p:nvSpPr>
          <p:cNvPr id="2052" name="TextBox 7"/>
          <p:cNvSpPr txBox="1">
            <a:spLocks noChangeArrowheads="1"/>
          </p:cNvSpPr>
          <p:nvPr/>
        </p:nvSpPr>
        <p:spPr bwMode="auto">
          <a:xfrm>
            <a:off x="609600" y="5638800"/>
            <a:ext cx="7772400" cy="861774"/>
          </a:xfrm>
          <a:prstGeom prst="rect">
            <a:avLst/>
          </a:prstGeom>
          <a:noFill/>
          <a:ln w="9525">
            <a:noFill/>
            <a:miter lim="800000"/>
            <a:headEnd/>
            <a:tailEnd/>
          </a:ln>
        </p:spPr>
        <p:txBody>
          <a:bodyPr wrap="square">
            <a:spAutoFit/>
          </a:bodyPr>
          <a:lstStyle/>
          <a:p>
            <a:r>
              <a:rPr lang="en-US" sz="1000" b="1" dirty="0"/>
              <a:t>Source: </a:t>
            </a:r>
            <a:r>
              <a:rPr lang="en-US" sz="1000" dirty="0"/>
              <a:t>Levy S, Buckley B. Safe Table Success: The MI Pediatric Safety Collaboration. Presentation presented at the 7th Annual Meeting of Patient Safety Organizations (PSOs), Rockville, MD; </a:t>
            </a:r>
            <a:r>
              <a:rPr lang="en-US" sz="1000" dirty="0" smtClean="0"/>
              <a:t>2015 April; </a:t>
            </a:r>
            <a:r>
              <a:rPr lang="en-US" sz="1000" dirty="0"/>
              <a:t>and Rood JM, Engels MJ, </a:t>
            </a:r>
            <a:r>
              <a:rPr lang="en-US" sz="1000" dirty="0" err="1"/>
              <a:t>Ciarkowski</a:t>
            </a:r>
            <a:r>
              <a:rPr lang="en-US" sz="1000" dirty="0"/>
              <a:t> SL, et al. Variability in compounding of oral liquids for pediatric patients: </a:t>
            </a:r>
            <a:r>
              <a:rPr lang="en-US" sz="1000" dirty="0" smtClean="0"/>
              <a:t>a </a:t>
            </a:r>
            <a:r>
              <a:rPr lang="en-US" sz="1000" dirty="0"/>
              <a:t>patient safety concern. </a:t>
            </a:r>
            <a:r>
              <a:rPr lang="en-US" sz="1000" dirty="0" smtClean="0"/>
              <a:t>J Am Pharm Assn 2014;54(4</a:t>
            </a:r>
            <a:r>
              <a:rPr lang="en-US" sz="1000" dirty="0"/>
              <a:t>):</a:t>
            </a:r>
            <a:r>
              <a:rPr lang="en-US" sz="1000" dirty="0" smtClean="0"/>
              <a:t>383-9</a:t>
            </a:r>
            <a:r>
              <a:rPr lang="en-US" sz="1000" dirty="0"/>
              <a:t>.</a:t>
            </a:r>
          </a:p>
          <a:p>
            <a:r>
              <a:rPr lang="en-US" sz="1000" b="1" dirty="0" smtClean="0"/>
              <a:t>Note:</a:t>
            </a:r>
            <a:r>
              <a:rPr lang="en-US" sz="1000" dirty="0" smtClean="0"/>
              <a:t> Information represents</a:t>
            </a:r>
            <a:r>
              <a:rPr lang="en-US" sz="1000" dirty="0" smtClean="0">
                <a:solidFill>
                  <a:srgbClr val="FF0000"/>
                </a:solidFill>
              </a:rPr>
              <a:t> </a:t>
            </a:r>
            <a:r>
              <a:rPr lang="en-US" sz="1000" dirty="0" smtClean="0"/>
              <a:t>244 responses to online survey of approximately</a:t>
            </a:r>
            <a:r>
              <a:rPr lang="en-US" sz="1000" dirty="0" smtClean="0">
                <a:solidFill>
                  <a:srgbClr val="FF0000"/>
                </a:solidFill>
              </a:rPr>
              <a:t> </a:t>
            </a:r>
            <a:r>
              <a:rPr lang="en-US" sz="1000" dirty="0" smtClean="0"/>
              <a:t>2,000 Michigan pharmacies conducted </a:t>
            </a:r>
            <a:r>
              <a:rPr lang="en-US" sz="1000" dirty="0"/>
              <a:t>in June </a:t>
            </a:r>
            <a:r>
              <a:rPr lang="en-US" sz="1000" dirty="0" smtClean="0"/>
              <a:t>2012 by </a:t>
            </a:r>
            <a:r>
              <a:rPr lang="en-US" sz="1000" dirty="0"/>
              <a:t>The University of Michigan </a:t>
            </a:r>
            <a:r>
              <a:rPr lang="en-US" sz="1000" dirty="0" smtClean="0"/>
              <a:t>College </a:t>
            </a:r>
            <a:r>
              <a:rPr lang="en-US" sz="1000" dirty="0"/>
              <a:t>of Pharmacy, in collaboration with the Michigan Pharmacists </a:t>
            </a:r>
            <a:r>
              <a:rPr lang="en-US" sz="1000" dirty="0" smtClean="0"/>
              <a:t>Association. </a:t>
            </a:r>
          </a:p>
        </p:txBody>
      </p:sp>
      <p:graphicFrame>
        <p:nvGraphicFramePr>
          <p:cNvPr id="7" name="Chart 6"/>
          <p:cNvGraphicFramePr>
            <a:graphicFrameLocks/>
          </p:cNvGraphicFramePr>
          <p:nvPr>
            <p:extLst>
              <p:ext uri="{D42A27DB-BD31-4B8C-83A1-F6EECF244321}">
                <p14:modId xmlns:p14="http://schemas.microsoft.com/office/powerpoint/2010/main" val="112312405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416219177"/>
              </p:ext>
            </p:extLst>
          </p:nvPr>
        </p:nvGraphicFramePr>
        <p:xfrm>
          <a:off x="4572000" y="1463040"/>
          <a:ext cx="4114800" cy="384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22195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57200" y="6126480"/>
            <a:ext cx="8229600" cy="457200"/>
          </a:xfrm>
          <a:prstGeom prst="rect">
            <a:avLst/>
          </a:prstGeom>
          <a:solidFill>
            <a:srgbClr val="FFFFFF"/>
          </a:solidFill>
          <a:ln w="9525">
            <a:noFill/>
            <a:miter lim="800000"/>
            <a:headEnd/>
            <a:tailEnd/>
          </a:ln>
        </p:spPr>
        <p:txBody>
          <a:bodyPr/>
          <a:lstStyle/>
          <a:p>
            <a:r>
              <a:rPr lang="en-US" sz="1000" b="1" dirty="0" smtClean="0"/>
              <a:t>Source:</a:t>
            </a:r>
            <a:r>
              <a:rPr lang="en-US" sz="1000" dirty="0" smtClean="0"/>
              <a:t> Michigan Health &amp; Hospital Association Keystone Center Patient Safety Organization; and University of Michigan College of Pharmacy, State-Wide Initiative to Standardize the Compounding of Oral Liquids in Pediatrics.</a:t>
            </a:r>
          </a:p>
        </p:txBody>
      </p:sp>
      <p:sp>
        <p:nvSpPr>
          <p:cNvPr id="10" name="Title 1"/>
          <p:cNvSpPr txBox="1">
            <a:spLocks/>
          </p:cNvSpPr>
          <p:nvPr/>
        </p:nvSpPr>
        <p:spPr bwMode="auto">
          <a:xfrm>
            <a:off x="1371600" y="228600"/>
            <a:ext cx="7315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accent1"/>
                </a:solidFill>
                <a:effectLst/>
                <a:uLnTx/>
                <a:uFillTx/>
                <a:latin typeface="+mj-lt"/>
                <a:ea typeface="+mj-ea"/>
                <a:cs typeface="+mj-cs"/>
              </a:rPr>
              <a:t>Standardization of compounded liquid medications for children in Michigan, 2011</a:t>
            </a:r>
          </a:p>
        </p:txBody>
      </p:sp>
      <p:pic>
        <p:nvPicPr>
          <p:cNvPr id="16" name="Picture 15" descr="Rifampin.png"/>
          <p:cNvPicPr>
            <a:picLocks noChangeAspect="1"/>
          </p:cNvPicPr>
          <p:nvPr/>
        </p:nvPicPr>
        <p:blipFill>
          <a:blip r:embed="rId3" cstate="print"/>
          <a:stretch>
            <a:fillRect/>
          </a:stretch>
        </p:blipFill>
        <p:spPr>
          <a:xfrm>
            <a:off x="2991065" y="1416169"/>
            <a:ext cx="4446611" cy="2971800"/>
          </a:xfrm>
          <a:prstGeom prst="flowChartDocument">
            <a:avLst/>
          </a:prstGeom>
          <a:ln>
            <a:noFill/>
          </a:ln>
          <a:effectLst>
            <a:outerShdw blurRad="50800" dist="38100" dir="2700000" algn="tl" rotWithShape="0">
              <a:prstClr val="black">
                <a:alpha val="40000"/>
              </a:prstClr>
            </a:outerShdw>
          </a:effectLst>
        </p:spPr>
      </p:pic>
      <p:pic>
        <p:nvPicPr>
          <p:cNvPr id="13" name="Picture 12" descr="Rifampin.png"/>
          <p:cNvPicPr>
            <a:picLocks noChangeAspect="1"/>
          </p:cNvPicPr>
          <p:nvPr/>
        </p:nvPicPr>
        <p:blipFill>
          <a:blip r:embed="rId4" cstate="print"/>
          <a:stretch>
            <a:fillRect/>
          </a:stretch>
        </p:blipFill>
        <p:spPr>
          <a:xfrm>
            <a:off x="3805485" y="3154680"/>
            <a:ext cx="4886959" cy="2971800"/>
          </a:xfrm>
          <a:prstGeom prst="flowChartDocument">
            <a:avLst/>
          </a:prstGeom>
          <a:ln>
            <a:noFill/>
          </a:ln>
          <a:effectLst>
            <a:outerShdw blurRad="50800" dist="38100" dir="2700000" algn="tl" rotWithShape="0">
              <a:prstClr val="black">
                <a:alpha val="40000"/>
              </a:prstClr>
            </a:outerShdw>
          </a:effectLst>
        </p:spPr>
      </p:pic>
      <p:sp>
        <p:nvSpPr>
          <p:cNvPr id="17" name="Down Arrow 16"/>
          <p:cNvSpPr/>
          <p:nvPr/>
        </p:nvSpPr>
        <p:spPr>
          <a:xfrm>
            <a:off x="149087" y="1347980"/>
            <a:ext cx="2819400" cy="4724400"/>
          </a:xfrm>
          <a:prstGeom prst="downArrow">
            <a:avLst/>
          </a:prstGeom>
          <a:solidFill>
            <a:srgbClr val="0072C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1404880"/>
            <a:ext cx="2133600" cy="1477328"/>
          </a:xfrm>
          <a:prstGeom prst="rect">
            <a:avLst/>
          </a:prstGeom>
          <a:solidFill>
            <a:schemeClr val="bg1"/>
          </a:solidFill>
          <a:ln w="19050">
            <a:solidFill>
              <a:srgbClr val="AABA0A"/>
            </a:solidFill>
          </a:ln>
        </p:spPr>
        <p:txBody>
          <a:bodyPr wrap="square" lIns="91440" rtlCol="0">
            <a:spAutoFit/>
          </a:bodyPr>
          <a:lstStyle/>
          <a:p>
            <a:pPr lvl="0"/>
            <a:r>
              <a:rPr lang="en-US" sz="900" b="1" dirty="0" smtClean="0">
                <a:solidFill>
                  <a:srgbClr val="0072C6"/>
                </a:solidFill>
              </a:rPr>
              <a:t>Issue identification</a:t>
            </a:r>
            <a:r>
              <a:rPr lang="en-US" sz="900" dirty="0" smtClean="0">
                <a:solidFill>
                  <a:srgbClr val="0072C6"/>
                </a:solidFill>
              </a:rPr>
              <a:t>:</a:t>
            </a:r>
          </a:p>
          <a:p>
            <a:pPr marL="57150" lvl="0" indent="-57150">
              <a:buFont typeface="Arial" pitchFamily="34" charset="0"/>
              <a:buChar char="•"/>
            </a:pPr>
            <a:r>
              <a:rPr lang="en-US" sz="900" dirty="0" smtClean="0"/>
              <a:t>Hospitals attending PSO Pediatrics  Safe Table raise compounded medication concentrations as a major safety issue</a:t>
            </a:r>
          </a:p>
          <a:p>
            <a:pPr marL="57150" indent="-57150">
              <a:buFont typeface="Arial" pitchFamily="34" charset="0"/>
              <a:buChar char="•"/>
            </a:pPr>
            <a:r>
              <a:rPr lang="en-US" sz="900" dirty="0" smtClean="0"/>
              <a:t>Small focus group determines extent of problem</a:t>
            </a:r>
          </a:p>
          <a:p>
            <a:pPr marL="57150" indent="-57150">
              <a:buFont typeface="Arial" pitchFamily="34" charset="0"/>
              <a:buChar char="•"/>
            </a:pPr>
            <a:r>
              <a:rPr lang="en-US" sz="900" dirty="0" smtClean="0"/>
              <a:t>Michigan pharmacies are surveyed about baseline concentrations </a:t>
            </a:r>
          </a:p>
          <a:p>
            <a:endParaRPr lang="en-US" sz="900" dirty="0"/>
          </a:p>
        </p:txBody>
      </p:sp>
      <p:sp>
        <p:nvSpPr>
          <p:cNvPr id="19" name="TextBox 18"/>
          <p:cNvSpPr txBox="1"/>
          <p:nvPr/>
        </p:nvSpPr>
        <p:spPr>
          <a:xfrm>
            <a:off x="533400" y="2971800"/>
            <a:ext cx="2133600" cy="1477328"/>
          </a:xfrm>
          <a:prstGeom prst="rect">
            <a:avLst/>
          </a:prstGeom>
          <a:solidFill>
            <a:schemeClr val="bg1"/>
          </a:solidFill>
          <a:ln w="19050">
            <a:solidFill>
              <a:srgbClr val="AABA0A"/>
            </a:solidFill>
          </a:ln>
        </p:spPr>
        <p:txBody>
          <a:bodyPr wrap="square" rtlCol="0">
            <a:spAutoFit/>
          </a:bodyPr>
          <a:lstStyle/>
          <a:p>
            <a:pPr lvl="0"/>
            <a:r>
              <a:rPr lang="en-US" sz="900" b="1" dirty="0" smtClean="0">
                <a:solidFill>
                  <a:srgbClr val="0072C6"/>
                </a:solidFill>
              </a:rPr>
              <a:t>Develop Intervention:</a:t>
            </a:r>
            <a:endParaRPr lang="en-US" sz="900" dirty="0" smtClean="0">
              <a:solidFill>
                <a:srgbClr val="0072C6"/>
              </a:solidFill>
            </a:endParaRPr>
          </a:p>
          <a:p>
            <a:pPr marL="57150" indent="-57150">
              <a:buFont typeface="Arial" pitchFamily="34" charset="0"/>
              <a:buChar char="•"/>
            </a:pPr>
            <a:r>
              <a:rPr lang="en-US" sz="900" dirty="0" smtClean="0"/>
              <a:t>PSO Quarterly Safe Tables are held to discuss cases and practices</a:t>
            </a:r>
          </a:p>
          <a:p>
            <a:pPr marL="57150" lvl="0" indent="-57150">
              <a:buFont typeface="Arial" pitchFamily="34" charset="0"/>
              <a:buChar char="•"/>
            </a:pPr>
            <a:r>
              <a:rPr lang="en-US" sz="900" dirty="0" smtClean="0"/>
              <a:t>Team develops recommendations for standard concentrations</a:t>
            </a:r>
          </a:p>
          <a:p>
            <a:pPr marL="57150" lvl="0" indent="-57150">
              <a:buFont typeface="Arial" pitchFamily="34" charset="0"/>
              <a:buChar char="•"/>
            </a:pPr>
            <a:r>
              <a:rPr lang="en-US" sz="900" dirty="0"/>
              <a:t>Consensus is achieved for frequently compounded pediatric medications: 470 formulations for 147 drug entities are reduced to 104 concentrations for 100 drugs</a:t>
            </a:r>
          </a:p>
        </p:txBody>
      </p:sp>
      <p:sp>
        <p:nvSpPr>
          <p:cNvPr id="20" name="TextBox 19"/>
          <p:cNvSpPr txBox="1"/>
          <p:nvPr/>
        </p:nvSpPr>
        <p:spPr>
          <a:xfrm>
            <a:off x="533400" y="4538291"/>
            <a:ext cx="2133600" cy="1200329"/>
          </a:xfrm>
          <a:prstGeom prst="rect">
            <a:avLst/>
          </a:prstGeom>
          <a:solidFill>
            <a:schemeClr val="bg1"/>
          </a:solidFill>
          <a:ln w="19050">
            <a:solidFill>
              <a:srgbClr val="AABA0A"/>
            </a:solidFill>
          </a:ln>
        </p:spPr>
        <p:txBody>
          <a:bodyPr wrap="square" rtlCol="0">
            <a:spAutoFit/>
          </a:bodyPr>
          <a:lstStyle/>
          <a:p>
            <a:pPr lvl="0"/>
            <a:r>
              <a:rPr lang="en-US" sz="900" b="1" dirty="0" smtClean="0">
                <a:solidFill>
                  <a:srgbClr val="0072C6"/>
                </a:solidFill>
              </a:rPr>
              <a:t>Practice change:</a:t>
            </a:r>
            <a:endParaRPr lang="en-US" sz="900" dirty="0" smtClean="0">
              <a:solidFill>
                <a:srgbClr val="0072C6"/>
              </a:solidFill>
            </a:endParaRPr>
          </a:p>
          <a:p>
            <a:pPr marL="57150" lvl="0" indent="-57150">
              <a:buFont typeface="Arial" pitchFamily="34" charset="0"/>
              <a:buChar char="•"/>
            </a:pPr>
            <a:r>
              <a:rPr lang="en-US" sz="900" dirty="0" smtClean="0"/>
              <a:t>Toolkit is created</a:t>
            </a:r>
          </a:p>
          <a:p>
            <a:pPr marL="57150" lvl="0" indent="-57150">
              <a:buFont typeface="Arial" pitchFamily="34" charset="0"/>
              <a:buChar char="•"/>
            </a:pPr>
            <a:r>
              <a:rPr lang="en-US" sz="900" dirty="0" smtClean="0"/>
              <a:t>Standards are disseminated to Michigan prescribers and pharmacies </a:t>
            </a:r>
          </a:p>
          <a:p>
            <a:pPr marL="57150" indent="-57150">
              <a:buFont typeface="Arial" pitchFamily="34" charset="0"/>
              <a:buChar char="•"/>
            </a:pPr>
            <a:r>
              <a:rPr lang="en-US" sz="900" dirty="0" smtClean="0"/>
              <a:t>Standards are disseminated to PSO members and Safe Table participants</a:t>
            </a:r>
          </a:p>
        </p:txBody>
      </p:sp>
    </p:spTree>
    <p:extLst>
      <p:ext uri="{BB962C8B-B14F-4D97-AF65-F5344CB8AC3E}">
        <p14:creationId xmlns:p14="http://schemas.microsoft.com/office/powerpoint/2010/main" val="4017376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Veterans Health Administration</a:t>
            </a:r>
            <a:endParaRPr lang="en-US" dirty="0"/>
          </a:p>
        </p:txBody>
      </p:sp>
      <p:sp>
        <p:nvSpPr>
          <p:cNvPr id="3" name="Content Placeholder 2"/>
          <p:cNvSpPr>
            <a:spLocks noGrp="1"/>
          </p:cNvSpPr>
          <p:nvPr>
            <p:ph idx="1"/>
          </p:nvPr>
        </p:nvSpPr>
        <p:spPr/>
        <p:txBody>
          <a:bodyPr/>
          <a:lstStyle/>
          <a:p>
            <a:r>
              <a:rPr lang="en-US" dirty="0" smtClean="0"/>
              <a:t>The National Center for Patient Safety is part of the Veterans Health Administration, the Nation’s largest integrated health care system. </a:t>
            </a:r>
          </a:p>
          <a:p>
            <a:r>
              <a:rPr lang="en-US" dirty="0" smtClean="0"/>
              <a:t>Patient safety-related system improvement initiatives include:</a:t>
            </a:r>
          </a:p>
          <a:p>
            <a:pPr lvl="1"/>
            <a:r>
              <a:rPr lang="en-US" dirty="0" smtClean="0"/>
              <a:t>The Daily Plan</a:t>
            </a:r>
            <a:r>
              <a:rPr lang="en-US" baseline="30000" dirty="0" smtClean="0"/>
              <a:t>®</a:t>
            </a:r>
            <a:r>
              <a:rPr lang="en-US" dirty="0" smtClean="0"/>
              <a:t>.</a:t>
            </a:r>
          </a:p>
          <a:p>
            <a:pPr lvl="1"/>
            <a:r>
              <a:rPr lang="en-US" dirty="0" smtClean="0"/>
              <a:t>Purchasing for Safety Initiative.</a:t>
            </a:r>
          </a:p>
          <a:p>
            <a:pPr lvl="1"/>
            <a:endParaRPr lang="en-US" dirty="0"/>
          </a:p>
        </p:txBody>
      </p:sp>
    </p:spTree>
    <p:extLst>
      <p:ext uri="{BB962C8B-B14F-4D97-AF65-F5344CB8AC3E}">
        <p14:creationId xmlns:p14="http://schemas.microsoft.com/office/powerpoint/2010/main" val="23660896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a:bodyPr>
          <a:lstStyle/>
          <a:p>
            <a:pPr algn="l"/>
            <a:r>
              <a:rPr lang="en-US" sz="2000" dirty="0" smtClean="0"/>
              <a:t>Patient safety </a:t>
            </a:r>
            <a:r>
              <a:rPr lang="en-US" sz="2000" dirty="0"/>
              <a:t>i</a:t>
            </a:r>
            <a:r>
              <a:rPr lang="en-US" sz="2000" dirty="0" smtClean="0"/>
              <a:t>mprovement </a:t>
            </a:r>
            <a:r>
              <a:rPr lang="en-US" sz="2000" dirty="0"/>
              <a:t>i</a:t>
            </a:r>
            <a:r>
              <a:rPr lang="en-US" sz="2000" dirty="0" smtClean="0"/>
              <a:t>nitiative: The Daily Plan</a:t>
            </a:r>
            <a:r>
              <a:rPr lang="en-US" sz="2000" baseline="30000" dirty="0" smtClean="0">
                <a:cs typeface="Arial" pitchFamily="34" charset="0"/>
              </a:rPr>
              <a:t>®</a:t>
            </a:r>
            <a:r>
              <a:rPr lang="en-US" sz="2000" baseline="30000" dirty="0" smtClean="0"/>
              <a:t> </a:t>
            </a:r>
            <a:r>
              <a:rPr lang="en-US" sz="2000" dirty="0" smtClean="0"/>
              <a:t>at Veterans Affairs Medical Centers, 2009</a:t>
            </a:r>
          </a:p>
        </p:txBody>
      </p:sp>
      <p:sp>
        <p:nvSpPr>
          <p:cNvPr id="2053" name="Text Box 3"/>
          <p:cNvSpPr txBox="1">
            <a:spLocks noChangeArrowheads="1"/>
          </p:cNvSpPr>
          <p:nvPr/>
        </p:nvSpPr>
        <p:spPr bwMode="auto">
          <a:xfrm>
            <a:off x="457200" y="6172200"/>
            <a:ext cx="8077200" cy="533400"/>
          </a:xfrm>
          <a:prstGeom prst="rect">
            <a:avLst/>
          </a:prstGeom>
          <a:solidFill>
            <a:srgbClr val="FFFFFF"/>
          </a:solidFill>
          <a:ln w="9525">
            <a:noFill/>
            <a:miter lim="800000"/>
            <a:headEnd/>
            <a:tailEnd/>
          </a:ln>
        </p:spPr>
        <p:txBody>
          <a:bodyPr/>
          <a:lstStyle/>
          <a:p>
            <a:pPr>
              <a:spcBef>
                <a:spcPts val="600"/>
              </a:spcBef>
              <a:spcAft>
                <a:spcPts val="600"/>
              </a:spcAft>
            </a:pPr>
            <a:r>
              <a:rPr lang="en-US" sz="1000" b="1" dirty="0"/>
              <a:t>Source: </a:t>
            </a:r>
            <a:r>
              <a:rPr lang="en-US" sz="1000" dirty="0" smtClean="0">
                <a:solidFill>
                  <a:srgbClr val="222222"/>
                </a:solidFill>
              </a:rPr>
              <a:t>King BJ, Mills PD, </a:t>
            </a:r>
            <a:r>
              <a:rPr lang="en-US" sz="1000" dirty="0" smtClean="0"/>
              <a:t>Fore A, et al. The </a:t>
            </a:r>
            <a:r>
              <a:rPr lang="en-US" sz="1000" dirty="0">
                <a:solidFill>
                  <a:srgbClr val="222222"/>
                </a:solidFill>
              </a:rPr>
              <a:t>Daily Plan®: </a:t>
            </a:r>
            <a:r>
              <a:rPr lang="en-US" sz="1000" dirty="0" smtClean="0">
                <a:solidFill>
                  <a:srgbClr val="222222"/>
                </a:solidFill>
              </a:rPr>
              <a:t>including </a:t>
            </a:r>
            <a:r>
              <a:rPr lang="en-US" sz="1000" dirty="0">
                <a:solidFill>
                  <a:srgbClr val="222222"/>
                </a:solidFill>
              </a:rPr>
              <a:t>patients for safety's sake. </a:t>
            </a:r>
            <a:r>
              <a:rPr lang="en-US" sz="1000" dirty="0" err="1" smtClean="0">
                <a:solidFill>
                  <a:srgbClr val="222222"/>
                </a:solidFill>
              </a:rPr>
              <a:t>Nurs</a:t>
            </a:r>
            <a:r>
              <a:rPr lang="en-US" sz="1000" dirty="0" smtClean="0">
                <a:solidFill>
                  <a:srgbClr val="222222"/>
                </a:solidFill>
              </a:rPr>
              <a:t> Manage 2012;43(3):</a:t>
            </a:r>
            <a:r>
              <a:rPr lang="en-US" sz="1000" dirty="0" smtClean="0"/>
              <a:t>15-8.</a:t>
            </a:r>
            <a:endParaRPr lang="en-US" sz="1000" dirty="0"/>
          </a:p>
        </p:txBody>
      </p:sp>
      <p:graphicFrame>
        <p:nvGraphicFramePr>
          <p:cNvPr id="7" name="Chart 6"/>
          <p:cNvGraphicFramePr>
            <a:graphicFrameLocks/>
          </p:cNvGraphicFramePr>
          <p:nvPr>
            <p:extLst>
              <p:ext uri="{D42A27DB-BD31-4B8C-83A1-F6EECF244321}">
                <p14:modId xmlns:p14="http://schemas.microsoft.com/office/powerpoint/2010/main" val="3144193242"/>
              </p:ext>
            </p:extLst>
          </p:nvPr>
        </p:nvGraphicFramePr>
        <p:xfrm>
          <a:off x="4572000" y="1463040"/>
          <a:ext cx="41148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092106415"/>
              </p:ext>
            </p:extLst>
          </p:nvPr>
        </p:nvGraphicFramePr>
        <p:xfrm>
          <a:off x="457200" y="1463040"/>
          <a:ext cx="4114800" cy="4572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a:bodyPr>
          <a:lstStyle/>
          <a:p>
            <a:r>
              <a:rPr lang="en-US" sz="2000" dirty="0" smtClean="0"/>
              <a:t>Common use-issues related to ventilators at the Veterans Health Administration, 2006-2014 (combined)</a:t>
            </a:r>
          </a:p>
        </p:txBody>
      </p:sp>
      <p:sp>
        <p:nvSpPr>
          <p:cNvPr id="2052" name="Text Box 3"/>
          <p:cNvSpPr txBox="1">
            <a:spLocks noChangeArrowheads="1"/>
          </p:cNvSpPr>
          <p:nvPr/>
        </p:nvSpPr>
        <p:spPr bwMode="auto">
          <a:xfrm>
            <a:off x="457200" y="5577840"/>
            <a:ext cx="8229600" cy="822960"/>
          </a:xfrm>
          <a:prstGeom prst="rect">
            <a:avLst/>
          </a:prstGeom>
          <a:solidFill>
            <a:srgbClr val="FFFFFF"/>
          </a:solidFill>
          <a:ln w="9525">
            <a:noFill/>
            <a:miter lim="800000"/>
            <a:headEnd/>
            <a:tailEnd/>
          </a:ln>
        </p:spPr>
        <p:txBody>
          <a:bodyPr/>
          <a:lstStyle/>
          <a:p>
            <a:r>
              <a:rPr lang="en-US" sz="1000" b="1" dirty="0">
                <a:solidFill>
                  <a:srgbClr val="000000"/>
                </a:solidFill>
                <a:cs typeface="Arial" pitchFamily="34" charset="0"/>
              </a:rPr>
              <a:t>Source: </a:t>
            </a:r>
            <a:r>
              <a:rPr lang="en-US" sz="1000" dirty="0">
                <a:solidFill>
                  <a:srgbClr val="000000"/>
                </a:solidFill>
                <a:cs typeface="Arial" pitchFamily="34" charset="0"/>
              </a:rPr>
              <a:t>Veterans Health Administration, National Center for Patient </a:t>
            </a:r>
            <a:r>
              <a:rPr lang="en-US" sz="1000" dirty="0" smtClean="0">
                <a:solidFill>
                  <a:srgbClr val="000000"/>
                </a:solidFill>
                <a:cs typeface="Arial" pitchFamily="34" charset="0"/>
              </a:rPr>
              <a:t>Safety, data </a:t>
            </a:r>
            <a:r>
              <a:rPr lang="en-US" sz="1000" dirty="0">
                <a:solidFill>
                  <a:srgbClr val="000000"/>
                </a:solidFill>
                <a:cs typeface="Arial" pitchFamily="34" charset="0"/>
              </a:rPr>
              <a:t>collected October 2006 to October 2014.</a:t>
            </a:r>
          </a:p>
          <a:p>
            <a:r>
              <a:rPr lang="en-US" sz="1000" b="1" dirty="0" smtClean="0">
                <a:cs typeface="Arial" pitchFamily="34" charset="0"/>
              </a:rPr>
              <a:t>Note: </a:t>
            </a:r>
            <a:r>
              <a:rPr lang="en-US" sz="1000" dirty="0" smtClean="0">
                <a:cs typeface="Arial" pitchFamily="34" charset="0"/>
              </a:rPr>
              <a:t>Examples of equipment failures include ventilator shutdown and </a:t>
            </a:r>
            <a:r>
              <a:rPr lang="en-US" sz="1000" dirty="0">
                <a:cs typeface="Arial" pitchFamily="34" charset="0"/>
              </a:rPr>
              <a:t>other ventilator </a:t>
            </a:r>
            <a:r>
              <a:rPr lang="en-US" sz="1000" dirty="0" smtClean="0">
                <a:cs typeface="Arial" pitchFamily="34" charset="0"/>
              </a:rPr>
              <a:t>problems. Ventilator settings include setup problems and </a:t>
            </a:r>
            <a:r>
              <a:rPr lang="en-US" sz="1000" dirty="0">
                <a:cs typeface="Arial" pitchFamily="34" charset="0"/>
              </a:rPr>
              <a:t>incorrect </a:t>
            </a:r>
            <a:r>
              <a:rPr lang="en-US" sz="1000" dirty="0" smtClean="0">
                <a:cs typeface="Arial" pitchFamily="34" charset="0"/>
              </a:rPr>
              <a:t>settings. Support activities include space</a:t>
            </a:r>
            <a:r>
              <a:rPr lang="en-US" sz="1000" dirty="0">
                <a:cs typeface="Arial" pitchFamily="34" charset="0"/>
              </a:rPr>
              <a:t>, </a:t>
            </a:r>
            <a:r>
              <a:rPr lang="en-US" sz="1000" dirty="0" smtClean="0">
                <a:cs typeface="Arial" pitchFamily="34" charset="0"/>
              </a:rPr>
              <a:t>utilities, and supplies. Transport includes accidental </a:t>
            </a:r>
            <a:r>
              <a:rPr lang="en-US" sz="1000" dirty="0" err="1">
                <a:cs typeface="Arial" pitchFamily="34" charset="0"/>
              </a:rPr>
              <a:t>extubation</a:t>
            </a:r>
            <a:r>
              <a:rPr lang="en-US" sz="1000" dirty="0">
                <a:cs typeface="Arial" pitchFamily="34" charset="0"/>
              </a:rPr>
              <a:t>, other transportation </a:t>
            </a:r>
            <a:r>
              <a:rPr lang="en-US" sz="1000" dirty="0" smtClean="0">
                <a:cs typeface="Arial" pitchFamily="34" charset="0"/>
              </a:rPr>
              <a:t>issues, and vehicle-related issues. Alarms include alarm settings and </a:t>
            </a:r>
            <a:r>
              <a:rPr lang="en-US" sz="1000" dirty="0">
                <a:cs typeface="Arial" pitchFamily="34" charset="0"/>
              </a:rPr>
              <a:t>alarm </a:t>
            </a:r>
            <a:r>
              <a:rPr lang="en-US" sz="1000" dirty="0" smtClean="0">
                <a:cs typeface="Arial" pitchFamily="34" charset="0"/>
              </a:rPr>
              <a:t>connection. Training includes unknown </a:t>
            </a:r>
            <a:r>
              <a:rPr lang="en-US" sz="1000" dirty="0">
                <a:cs typeface="Arial" pitchFamily="34" charset="0"/>
              </a:rPr>
              <a:t>ventilator </a:t>
            </a:r>
            <a:r>
              <a:rPr lang="en-US" sz="1000" dirty="0" smtClean="0">
                <a:cs typeface="Arial" pitchFamily="34" charset="0"/>
              </a:rPr>
              <a:t>model and </a:t>
            </a:r>
            <a:r>
              <a:rPr lang="en-US" sz="1000" dirty="0">
                <a:cs typeface="Arial" pitchFamily="34" charset="0"/>
              </a:rPr>
              <a:t>other training </a:t>
            </a:r>
            <a:r>
              <a:rPr lang="en-US" sz="1000" dirty="0" smtClean="0">
                <a:cs typeface="Arial" pitchFamily="34" charset="0"/>
              </a:rPr>
              <a:t>concerns.</a:t>
            </a:r>
          </a:p>
        </p:txBody>
      </p:sp>
      <p:graphicFrame>
        <p:nvGraphicFramePr>
          <p:cNvPr id="6" name="Chart 5"/>
          <p:cNvGraphicFramePr>
            <a:graphicFrameLocks/>
          </p:cNvGraphicFramePr>
          <p:nvPr>
            <p:extLst>
              <p:ext uri="{D42A27DB-BD31-4B8C-83A1-F6EECF244321}">
                <p14:modId xmlns:p14="http://schemas.microsoft.com/office/powerpoint/2010/main" val="654631642"/>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Practitioner Data Bank</a:t>
            </a:r>
            <a:endParaRPr lang="en-US" dirty="0"/>
          </a:p>
        </p:txBody>
      </p:sp>
      <p:sp>
        <p:nvSpPr>
          <p:cNvPr id="3" name="Content Placeholder 2"/>
          <p:cNvSpPr>
            <a:spLocks noGrp="1"/>
          </p:cNvSpPr>
          <p:nvPr>
            <p:ph idx="1"/>
          </p:nvPr>
        </p:nvSpPr>
        <p:spPr/>
        <p:txBody>
          <a:bodyPr>
            <a:normAutofit/>
          </a:bodyPr>
          <a:lstStyle/>
          <a:p>
            <a:r>
              <a:rPr lang="en-US" dirty="0" smtClean="0"/>
              <a:t>Medical malpractice actions are one way to flag potential medical errors. </a:t>
            </a:r>
          </a:p>
          <a:p>
            <a:r>
              <a:rPr lang="en-US" dirty="0" smtClean="0"/>
              <a:t>Medical Malpractice Payment Reports are submitted to the National Practitioner Data Bank by medical malpractice payers: </a:t>
            </a:r>
          </a:p>
          <a:p>
            <a:pPr lvl="1"/>
            <a:r>
              <a:rPr lang="en-US" dirty="0" smtClean="0"/>
              <a:t>Report of a monetary exchange made for the benefit of a physician, dentist, or other health care provider </a:t>
            </a:r>
          </a:p>
          <a:p>
            <a:pPr lvl="1"/>
            <a:r>
              <a:rPr lang="en-US" dirty="0" smtClean="0"/>
              <a:t>Result of a settlement or judgment of a written complaint or claim based on that provider’s delivery of or failure to deliver health care services </a:t>
            </a:r>
            <a:endParaRPr lang="en-US" dirty="0"/>
          </a:p>
        </p:txBody>
      </p:sp>
    </p:spTree>
    <p:extLst>
      <p:ext uri="{BB962C8B-B14F-4D97-AF65-F5344CB8AC3E}">
        <p14:creationId xmlns:p14="http://schemas.microsoft.com/office/powerpoint/2010/main" val="3339930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086600" cy="868362"/>
          </a:xfrm>
        </p:spPr>
        <p:txBody>
          <a:bodyPr>
            <a:normAutofit/>
          </a:bodyPr>
          <a:lstStyle/>
          <a:p>
            <a:r>
              <a:rPr lang="en-US" sz="2000" dirty="0" smtClean="0"/>
              <a:t>Number of </a:t>
            </a:r>
            <a:r>
              <a:rPr lang="en-US" sz="2000" dirty="0"/>
              <a:t>M</a:t>
            </a:r>
            <a:r>
              <a:rPr lang="en-US" sz="2000" dirty="0" smtClean="0"/>
              <a:t>edical Malpractice Payment Reports, by health care setting, 2004-2014</a:t>
            </a:r>
            <a:endParaRPr lang="en-US" sz="2000" dirty="0"/>
          </a:p>
        </p:txBody>
      </p:sp>
      <p:sp>
        <p:nvSpPr>
          <p:cNvPr id="6" name="TextBox 5"/>
          <p:cNvSpPr txBox="1"/>
          <p:nvPr/>
        </p:nvSpPr>
        <p:spPr>
          <a:xfrm>
            <a:off x="457200" y="5577840"/>
            <a:ext cx="8229600"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National Practitioner Data Bank </a:t>
            </a:r>
            <a:r>
              <a:rPr lang="en-US" sz="1000" dirty="0" smtClean="0">
                <a:latin typeface="Arial" panose="020B0604020202020204" pitchFamily="34" charset="0"/>
                <a:cs typeface="Arial" panose="020B0604020202020204" pitchFamily="34" charset="0"/>
              </a:rPr>
              <a:t>(NPDB) Public </a:t>
            </a:r>
            <a:r>
              <a:rPr lang="en-US" sz="1000" dirty="0">
                <a:latin typeface="Arial" panose="020B0604020202020204" pitchFamily="34" charset="0"/>
                <a:cs typeface="Arial" panose="020B0604020202020204" pitchFamily="34" charset="0"/>
              </a:rPr>
              <a:t>Use Data File, Health Resources and Services Administration, Bureau of Health Professions, Division of Practitioner Data Banks, </a:t>
            </a:r>
            <a:r>
              <a:rPr lang="en-US" sz="1000" dirty="0" smtClean="0">
                <a:latin typeface="Arial" panose="020B0604020202020204" pitchFamily="34" charset="0"/>
                <a:cs typeface="Arial" panose="020B0604020202020204" pitchFamily="34" charset="0"/>
              </a:rPr>
              <a:t>2004-2014</a:t>
            </a:r>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Health care setting was not collected by the NPDB for 2,104 reports in 2004. “Other” includes Medical Malpractice Payment Reports related to unknown settings as well as those for a combination of inpatient and outpatient settings. Reports pertain to patients of any age.</a:t>
            </a:r>
            <a:endParaRPr lang="en-US" sz="1000"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08044922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748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Number of Medical Malpractice Payment Reports, by </a:t>
            </a:r>
            <a:r>
              <a:rPr lang="en-US" sz="2000" dirty="0" smtClean="0"/>
              <a:t>type of allegation and harm severity, 2004-2014</a:t>
            </a:r>
            <a:endParaRPr lang="en-US" sz="2000" dirty="0"/>
          </a:p>
        </p:txBody>
      </p:sp>
      <p:sp>
        <p:nvSpPr>
          <p:cNvPr id="8" name="Text Box 3"/>
          <p:cNvSpPr txBox="1">
            <a:spLocks noChangeArrowheads="1"/>
          </p:cNvSpPr>
          <p:nvPr/>
        </p:nvSpPr>
        <p:spPr bwMode="auto">
          <a:xfrm>
            <a:off x="457200" y="5760720"/>
            <a:ext cx="8229600" cy="8229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buClrTx/>
              <a:buSzTx/>
              <a:buFontTx/>
              <a:buNone/>
              <a:tabLst/>
            </a:pPr>
            <a:r>
              <a:rPr lang="en-US" sz="1000" b="1" dirty="0" smtClean="0">
                <a:latin typeface="Arial" pitchFamily="34" charset="0"/>
                <a:cs typeface="Arial" pitchFamily="34" charset="0"/>
              </a:rPr>
              <a:t>Key: </a:t>
            </a:r>
            <a:r>
              <a:rPr lang="en-US" sz="1000" dirty="0" smtClean="0">
                <a:latin typeface="Arial" pitchFamily="34" charset="0"/>
                <a:cs typeface="Arial" pitchFamily="34" charset="0"/>
              </a:rPr>
              <a:t>Temporary injury = Minor temporary injury and Major temporary injury; Permanent, significant injury = Significant Permanent Injury, </a:t>
            </a:r>
          </a:p>
          <a:p>
            <a:pPr marL="0" marR="0" lvl="0" indent="0" algn="l" defTabSz="914400" rtl="0" eaLnBrk="1" fontAlgn="base" latinLnBrk="0" hangingPunct="1">
              <a:lnSpc>
                <a:spcPct val="100000"/>
              </a:lnSpc>
              <a:spcBef>
                <a:spcPct val="0"/>
              </a:spcBef>
              <a:buClrTx/>
              <a:buSzTx/>
              <a:buFontTx/>
              <a:buNone/>
              <a:tabLst/>
            </a:pPr>
            <a:r>
              <a:rPr lang="en-US" sz="1000" dirty="0" smtClean="0">
                <a:latin typeface="Arial" pitchFamily="34" charset="0"/>
                <a:cs typeface="Arial" pitchFamily="34" charset="0"/>
              </a:rPr>
              <a:t>Major Permanent Injury, Quadriplegia, Brain Damage, Lifelong care. </a:t>
            </a:r>
          </a:p>
          <a:p>
            <a:pPr fontAlgn="base">
              <a:spcBef>
                <a:spcPct val="0"/>
              </a:spcBef>
            </a:pPr>
            <a:r>
              <a:rPr lang="en-US" sz="1000" b="1" dirty="0">
                <a:latin typeface="Arial" pitchFamily="34" charset="0"/>
                <a:cs typeface="Arial" pitchFamily="34" charset="0"/>
              </a:rPr>
              <a:t>Source:</a:t>
            </a:r>
            <a:r>
              <a:rPr lang="en-US" sz="1000" dirty="0">
                <a:latin typeface="Arial" pitchFamily="34" charset="0"/>
                <a:cs typeface="Arial" pitchFamily="34" charset="0"/>
              </a:rPr>
              <a:t> National Practitioner Data Bank Public Use Data File, Health Resources and Services Administration, Bureau of Health Professions, Division of Practitioner Data Banks, </a:t>
            </a:r>
            <a:r>
              <a:rPr lang="en-US" sz="1000" dirty="0" smtClean="0">
                <a:latin typeface="Arial" pitchFamily="34" charset="0"/>
                <a:cs typeface="Arial" pitchFamily="34" charset="0"/>
              </a:rPr>
              <a:t>2004-2014</a:t>
            </a:r>
            <a:r>
              <a:rPr lang="en-US" sz="1000" dirty="0">
                <a:latin typeface="Arial" pitchFamily="34" charset="0"/>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lang="en-US" sz="1000" b="1" dirty="0" smtClean="0">
                <a:latin typeface="Arial" pitchFamily="34" charset="0"/>
                <a:cs typeface="Arial" pitchFamily="34" charset="0"/>
              </a:rPr>
              <a:t>Note: </a:t>
            </a:r>
            <a:r>
              <a:rPr lang="en-US" sz="1000" dirty="0" smtClean="0">
                <a:latin typeface="Arial" pitchFamily="34" charset="0"/>
                <a:cs typeface="Arial" pitchFamily="34" charset="0"/>
              </a:rPr>
              <a:t>Reports pertain to patients of any 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593398280"/>
              </p:ext>
            </p:extLst>
          </p:nvPr>
        </p:nvGraphicFramePr>
        <p:xfrm>
          <a:off x="457200" y="146304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583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References</a:t>
            </a:r>
            <a:endParaRPr lang="en-US" dirty="0"/>
          </a:p>
        </p:txBody>
      </p:sp>
      <p:sp>
        <p:nvSpPr>
          <p:cNvPr id="5" name="Content Placeholder 4"/>
          <p:cNvSpPr>
            <a:spLocks noGrp="1"/>
          </p:cNvSpPr>
          <p:nvPr>
            <p:ph idx="1"/>
          </p:nvPr>
        </p:nvSpPr>
        <p:spPr>
          <a:xfrm>
            <a:off x="457200" y="1600200"/>
            <a:ext cx="8229600" cy="4876800"/>
          </a:xfrm>
        </p:spPr>
        <p:txBody>
          <a:bodyPr>
            <a:normAutofit fontScale="40000" lnSpcReduction="20000"/>
          </a:bodyPr>
          <a:lstStyle/>
          <a:p>
            <a:pPr>
              <a:lnSpc>
                <a:spcPct val="120000"/>
              </a:lnSpc>
              <a:spcBef>
                <a:spcPts val="0"/>
              </a:spcBef>
            </a:pPr>
            <a:r>
              <a:rPr lang="en-US" sz="3000" dirty="0"/>
              <a:t>Agency for Healthcare Research and Quality. Making Health Care Safer II: An Updated Critical Analysis of the Evidence for Patient Safety Practices. Comparative Effectiveness Review No. 211. Rockville, MD: Agency for Healthcare Research and Quality; March 2013. AHRQ Publication No. 13-E001-EF.  </a:t>
            </a:r>
            <a:r>
              <a:rPr lang="en-US" sz="3000" dirty="0">
                <a:hlinkClick r:id="rId3"/>
              </a:rPr>
              <a:t>http://www.ahrq.gov/sites/default/files/wysiwyg/research/findings/evidence-based-reports/services/quality/ptsafetyII-full.pdf</a:t>
            </a:r>
            <a:r>
              <a:rPr lang="en-US" sz="3000" dirty="0"/>
              <a:t>.</a:t>
            </a:r>
          </a:p>
          <a:p>
            <a:pPr>
              <a:lnSpc>
                <a:spcPct val="120000"/>
              </a:lnSpc>
              <a:spcBef>
                <a:spcPts val="0"/>
              </a:spcBef>
            </a:pPr>
            <a:r>
              <a:rPr lang="en-US" sz="3000" dirty="0"/>
              <a:t>Arriaga AF, Lancaster RT, Berry RW, et al. The better colectomy project: association of evidence-based best-practice adherence rates to outcomes in colorectal surgery. Ann </a:t>
            </a:r>
            <a:r>
              <a:rPr lang="en-US" sz="3000" dirty="0" err="1"/>
              <a:t>Surg</a:t>
            </a:r>
            <a:r>
              <a:rPr lang="en-US" sz="3000" dirty="0"/>
              <a:t> 2009 Oct;250(4):507-13. </a:t>
            </a:r>
            <a:r>
              <a:rPr lang="en-US" sz="3000" dirty="0">
                <a:hlinkClick r:id="rId4"/>
              </a:rPr>
              <a:t>http://www.ncbi.nlm.nih.gov/pubmed/19734778</a:t>
            </a:r>
            <a:r>
              <a:rPr lang="en-US" sz="3000" dirty="0"/>
              <a:t> </a:t>
            </a:r>
          </a:p>
          <a:p>
            <a:pPr>
              <a:lnSpc>
                <a:spcPct val="120000"/>
              </a:lnSpc>
              <a:spcBef>
                <a:spcPts val="0"/>
              </a:spcBef>
            </a:pPr>
            <a:r>
              <a:rPr lang="en-US" sz="3000" dirty="0" smtClean="0"/>
              <a:t>Centers for Disease Control and Prevention. HAI Prevalence Survey. </a:t>
            </a:r>
            <a:r>
              <a:rPr lang="en-US" sz="3000" dirty="0" smtClean="0">
                <a:hlinkClick r:id="rId5"/>
              </a:rPr>
              <a:t>http://www.cdc.gov/HAI/surveillance/index.html</a:t>
            </a:r>
            <a:r>
              <a:rPr lang="en-US" sz="3000" dirty="0" smtClean="0"/>
              <a:t>. Last updated March 2016. Accessed March 4, 2016.</a:t>
            </a:r>
          </a:p>
          <a:p>
            <a:pPr>
              <a:lnSpc>
                <a:spcPct val="120000"/>
              </a:lnSpc>
              <a:spcBef>
                <a:spcPts val="0"/>
              </a:spcBef>
            </a:pPr>
            <a:r>
              <a:rPr lang="en-US" sz="3000" dirty="0" smtClean="0"/>
              <a:t>Centers for Disease Control and Prevention. Nursing Homes and Assisted Living (Long-Term Care Facilities). </a:t>
            </a:r>
            <a:r>
              <a:rPr lang="en-US" sz="3000" dirty="0" smtClean="0">
                <a:hlinkClick r:id="rId6"/>
              </a:rPr>
              <a:t>http://www.cdc.gov/longtermcare/</a:t>
            </a:r>
            <a:r>
              <a:rPr lang="en-US" sz="3000" dirty="0" smtClean="0"/>
              <a:t>. Last updated September 2015. Accessed March 4, 2016.</a:t>
            </a:r>
          </a:p>
          <a:p>
            <a:pPr>
              <a:lnSpc>
                <a:spcPct val="120000"/>
              </a:lnSpc>
              <a:spcBef>
                <a:spcPts val="0"/>
              </a:spcBef>
            </a:pPr>
            <a:r>
              <a:rPr lang="en-US" sz="3000" dirty="0" err="1" smtClean="0"/>
              <a:t>Chassin</a:t>
            </a:r>
            <a:r>
              <a:rPr lang="en-US" sz="3000" dirty="0" smtClean="0"/>
              <a:t> MR, Loeb JM. High-reliability health care: getting there from here. Milbank Q 2013;91(3):459-90.</a:t>
            </a:r>
            <a:r>
              <a:rPr lang="en-US" sz="3000" dirty="0" smtClean="0">
                <a:hlinkClick r:id="rId7"/>
              </a:rPr>
              <a:t> http://www.ncbi.nlm.nih.gov/pmc/articles/PMC3790522/</a:t>
            </a:r>
            <a:r>
              <a:rPr lang="en-US" sz="3000" dirty="0" smtClean="0"/>
              <a:t>. Accessed September 23, 2015.</a:t>
            </a:r>
          </a:p>
          <a:p>
            <a:pPr>
              <a:lnSpc>
                <a:spcPct val="120000"/>
              </a:lnSpc>
              <a:spcBef>
                <a:spcPts val="0"/>
              </a:spcBef>
            </a:pPr>
            <a:r>
              <a:rPr lang="en-US" sz="3000" dirty="0"/>
              <a:t>Chiu Y, </a:t>
            </a:r>
            <a:r>
              <a:rPr lang="en-US" sz="3000" dirty="0" err="1"/>
              <a:t>Bero</a:t>
            </a:r>
            <a:r>
              <a:rPr lang="en-US" sz="3000" dirty="0"/>
              <a:t> L, </a:t>
            </a:r>
            <a:r>
              <a:rPr lang="en-US" sz="3000" dirty="0" err="1"/>
              <a:t>Hessol</a:t>
            </a:r>
            <a:r>
              <a:rPr lang="en-US" sz="3000" dirty="0"/>
              <a:t> NA, et al. A literature review of clinical outcomes associated with antipsychotic medication use in North American nursing home residents. Health Policy 2015 Jun;119(6):802-813. </a:t>
            </a:r>
            <a:r>
              <a:rPr lang="en-US" sz="3000" dirty="0" err="1"/>
              <a:t>Epub</a:t>
            </a:r>
            <a:r>
              <a:rPr lang="en-US" sz="3000" dirty="0"/>
              <a:t> 2015 Feb 28. PMID: 25791166. </a:t>
            </a:r>
            <a:r>
              <a:rPr lang="en-US" sz="3000" dirty="0">
                <a:hlinkClick r:id="rId8"/>
              </a:rPr>
              <a:t>http://www.sciencedirect.com/science/article/pii/S0168851015000652</a:t>
            </a:r>
            <a:r>
              <a:rPr lang="en-US" sz="3000" dirty="0"/>
              <a:t>. Accessed June 17, 2015.</a:t>
            </a:r>
          </a:p>
          <a:p>
            <a:pPr>
              <a:lnSpc>
                <a:spcPct val="120000"/>
              </a:lnSpc>
              <a:spcBef>
                <a:spcPts val="0"/>
              </a:spcBef>
            </a:pPr>
            <a:r>
              <a:rPr lang="en-US" sz="3000" dirty="0" err="1"/>
              <a:t>Huybrechts</a:t>
            </a:r>
            <a:r>
              <a:rPr lang="en-US" sz="3000" dirty="0"/>
              <a:t> KF, Gerhard, Crystal S, et al. Differential risk of death in older residents in nursing homes prescribed specific antipsychotic drugs: Population based cohort study. BMJ 2012 Feb 23;344:e977. PMID: 22362541. </a:t>
            </a:r>
            <a:r>
              <a:rPr lang="en-US" sz="3000" dirty="0">
                <a:hlinkClick r:id="rId9"/>
              </a:rPr>
              <a:t>http://www.ncbi.nlm.nih.gov/pmc/articles/PMC3285717/</a:t>
            </a:r>
            <a:r>
              <a:rPr lang="en-US" sz="3000" dirty="0"/>
              <a:t>. Accessed June 17, 2015. </a:t>
            </a:r>
          </a:p>
          <a:p>
            <a:pPr>
              <a:lnSpc>
                <a:spcPct val="120000"/>
              </a:lnSpc>
              <a:spcBef>
                <a:spcPts val="0"/>
              </a:spcBef>
            </a:pPr>
            <a:r>
              <a:rPr lang="en-US" sz="3000" dirty="0" smtClean="0"/>
              <a:t>Institute of Medicine. Preventing Medication Errors: Quality Chasm Series. 2007. </a:t>
            </a:r>
            <a:r>
              <a:rPr lang="en-US" sz="3000" dirty="0" smtClean="0">
                <a:hlinkClick r:id="rId10"/>
              </a:rPr>
              <a:t>http://www.nap.edu/catalog/11623/preventing-medication-errors-quality-chasm-series</a:t>
            </a:r>
            <a:r>
              <a:rPr lang="en-US" sz="3000" dirty="0"/>
              <a:t> </a:t>
            </a:r>
            <a:endParaRPr lang="en-US" sz="3000" dirty="0" smtClean="0"/>
          </a:p>
          <a:p>
            <a:pPr>
              <a:lnSpc>
                <a:spcPct val="120000"/>
              </a:lnSpc>
              <a:spcBef>
                <a:spcPts val="0"/>
              </a:spcBef>
            </a:pPr>
            <a:r>
              <a:rPr lang="en-US" sz="3000" dirty="0" smtClean="0"/>
              <a:t>National </a:t>
            </a:r>
            <a:r>
              <a:rPr lang="en-US" sz="3000" dirty="0"/>
              <a:t>Association for Home Care &amp; Hospice. Basic Statistics About Home Care. Updated 2010. </a:t>
            </a:r>
            <a:r>
              <a:rPr lang="en-US" sz="3000" dirty="0">
                <a:hlinkClick r:id="rId11"/>
              </a:rPr>
              <a:t>http://www.nahc.org/assets/1/7/10hc_stats.pdf</a:t>
            </a:r>
            <a:r>
              <a:rPr lang="en-US" sz="3000" dirty="0"/>
              <a:t>. Accessed August 31, 2015.</a:t>
            </a:r>
          </a:p>
          <a:p>
            <a:endParaRPr lang="en-US" dirty="0" smtClean="0"/>
          </a:p>
        </p:txBody>
      </p:sp>
    </p:spTree>
    <p:extLst>
      <p:ext uri="{BB962C8B-B14F-4D97-AF65-F5344CB8AC3E}">
        <p14:creationId xmlns:p14="http://schemas.microsoft.com/office/powerpoint/2010/main" val="2043109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Chartbook</a:t>
            </a:r>
            <a:r>
              <a:rPr lang="en-US" dirty="0" smtClean="0"/>
              <a:t> Contents</a:t>
            </a:r>
            <a:endParaRPr lang="en-US" dirty="0"/>
          </a:p>
        </p:txBody>
      </p:sp>
      <p:sp>
        <p:nvSpPr>
          <p:cNvPr id="5" name="Content Placeholder 4"/>
          <p:cNvSpPr>
            <a:spLocks noGrp="1"/>
          </p:cNvSpPr>
          <p:nvPr>
            <p:ph idx="1"/>
          </p:nvPr>
        </p:nvSpPr>
        <p:spPr/>
        <p:txBody>
          <a:bodyPr/>
          <a:lstStyle/>
          <a:p>
            <a:r>
              <a:rPr lang="en-US" dirty="0" smtClean="0"/>
              <a:t>This </a:t>
            </a:r>
            <a:r>
              <a:rPr lang="en-US" dirty="0" err="1" smtClean="0"/>
              <a:t>chartbook</a:t>
            </a:r>
            <a:r>
              <a:rPr lang="en-US" dirty="0" smtClean="0"/>
              <a:t> includes: </a:t>
            </a:r>
          </a:p>
          <a:p>
            <a:pPr lvl="1"/>
            <a:r>
              <a:rPr lang="en-US" dirty="0" smtClean="0"/>
              <a:t>Summary of trends across measures of patient safety from the QDR.</a:t>
            </a:r>
          </a:p>
          <a:p>
            <a:pPr lvl="1"/>
            <a:r>
              <a:rPr lang="en-US" dirty="0" smtClean="0"/>
              <a:t>Figures illustrating select measures of patient safety. </a:t>
            </a:r>
          </a:p>
          <a:p>
            <a:r>
              <a:rPr lang="en-US" dirty="0" smtClean="0"/>
              <a:t>Introduction and Methods contains information about methods used in the </a:t>
            </a:r>
            <a:r>
              <a:rPr lang="en-US" dirty="0" err="1" smtClean="0"/>
              <a:t>chartbook</a:t>
            </a:r>
            <a:r>
              <a:rPr lang="en-US" dirty="0" smtClean="0"/>
              <a:t>. </a:t>
            </a:r>
          </a:p>
          <a:p>
            <a:r>
              <a:rPr lang="en-US" dirty="0" smtClean="0"/>
              <a:t>A Data Query tool (</a:t>
            </a:r>
            <a:r>
              <a:rPr lang="en-US" dirty="0" smtClean="0">
                <a:hlinkClick r:id="rId3"/>
              </a:rPr>
              <a:t>http://nhqrnet.ahrq.gov/</a:t>
            </a:r>
          </a:p>
          <a:p>
            <a:pPr marL="344488" indent="0">
              <a:buNone/>
            </a:pPr>
            <a:r>
              <a:rPr lang="en-US" dirty="0" err="1" smtClean="0">
                <a:hlinkClick r:id="rId3"/>
              </a:rPr>
              <a:t>inhqrdr</a:t>
            </a:r>
            <a:r>
              <a:rPr lang="en-US" dirty="0" smtClean="0">
                <a:hlinkClick r:id="rId3"/>
              </a:rPr>
              <a:t>/data/query</a:t>
            </a:r>
            <a:r>
              <a:rPr lang="en-US" dirty="0" smtClean="0"/>
              <a:t>) provides access to all data tables. </a:t>
            </a:r>
            <a:endParaRPr lang="en-US" dirty="0"/>
          </a:p>
        </p:txBody>
      </p:sp>
    </p:spTree>
    <p:extLst>
      <p:ext uri="{BB962C8B-B14F-4D97-AF65-F5344CB8AC3E}">
        <p14:creationId xmlns:p14="http://schemas.microsoft.com/office/powerpoint/2010/main" val="523844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Number and percentage of all quality measures that are improving, not changing, or worsening through 2013, overall and by NQS priority</a:t>
            </a:r>
            <a:endParaRPr lang="en-US" sz="2000" dirty="0"/>
          </a:p>
        </p:txBody>
      </p:sp>
      <p:graphicFrame>
        <p:nvGraphicFramePr>
          <p:cNvPr id="6" name="Object 3"/>
          <p:cNvGraphicFramePr>
            <a:graphicFrameLocks noGrp="1"/>
          </p:cNvGraphicFramePr>
          <p:nvPr>
            <p:ph idx="1"/>
            <p:extLst>
              <p:ext uri="{D42A27DB-BD31-4B8C-83A1-F6EECF244321}">
                <p14:modId xmlns:p14="http://schemas.microsoft.com/office/powerpoint/2010/main" val="410183273"/>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852160"/>
            <a:ext cx="1946367" cy="246221"/>
          </a:xfrm>
          <a:prstGeom prst="rect">
            <a:avLst/>
          </a:prstGeom>
        </p:spPr>
        <p:txBody>
          <a:bodyPr wrap="none">
            <a:spAutoFit/>
          </a:bodyPr>
          <a:lstStyle/>
          <a:p>
            <a:r>
              <a:rPr lang="en-US" sz="1000" b="1" dirty="0"/>
              <a:t>Key</a:t>
            </a:r>
            <a:r>
              <a:rPr lang="en-US" sz="1000" dirty="0"/>
              <a:t>: n = number of </a:t>
            </a:r>
            <a:r>
              <a:rPr lang="en-US" sz="1000" dirty="0" smtClean="0"/>
              <a:t>measures.</a:t>
            </a:r>
            <a:endParaRPr lang="en-US" sz="1000" dirty="0"/>
          </a:p>
        </p:txBody>
      </p:sp>
    </p:spTree>
    <p:extLst>
      <p:ext uri="{BB962C8B-B14F-4D97-AF65-F5344CB8AC3E}">
        <p14:creationId xmlns:p14="http://schemas.microsoft.com/office/powerpoint/2010/main" val="2502018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smtClean="0"/>
              <a:t>Number and percentage of patient safety measures for which members of selected groups experienced better, same, or worse quality of care compared with reference group</a:t>
            </a:r>
            <a:endParaRPr lang="en-US" sz="1800" dirty="0"/>
          </a:p>
        </p:txBody>
      </p:sp>
      <p:graphicFrame>
        <p:nvGraphicFramePr>
          <p:cNvPr id="4" name="Object 1"/>
          <p:cNvGraphicFramePr>
            <a:graphicFrameLocks noGrp="1"/>
          </p:cNvGraphicFramePr>
          <p:nvPr>
            <p:ph idx="1"/>
            <p:extLst>
              <p:ext uri="{D42A27DB-BD31-4B8C-83A1-F6EECF244321}">
                <p14:modId xmlns:p14="http://schemas.microsoft.com/office/powerpoint/2010/main" val="61826793"/>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852160"/>
            <a:ext cx="4445448" cy="246221"/>
          </a:xfrm>
          <a:prstGeom prst="rect">
            <a:avLst/>
          </a:prstGeom>
        </p:spPr>
        <p:txBody>
          <a:bodyPr wrap="none">
            <a:spAutoFit/>
          </a:bodyPr>
          <a:lstStyle/>
          <a:p>
            <a:r>
              <a:rPr lang="en-US" sz="1000" b="1" dirty="0"/>
              <a:t>Key</a:t>
            </a:r>
            <a:r>
              <a:rPr lang="en-US" sz="1000" dirty="0"/>
              <a:t>: </a:t>
            </a:r>
            <a:r>
              <a:rPr lang="en-US" sz="1000" dirty="0" smtClean="0"/>
              <a:t>AI/AN = American Indian and Alaska Native; n </a:t>
            </a:r>
            <a:r>
              <a:rPr lang="en-US" sz="1000" dirty="0"/>
              <a:t>= number of measures.</a:t>
            </a:r>
          </a:p>
        </p:txBody>
      </p:sp>
    </p:spTree>
    <p:extLst>
      <p:ext uri="{BB962C8B-B14F-4D97-AF65-F5344CB8AC3E}">
        <p14:creationId xmlns:p14="http://schemas.microsoft.com/office/powerpoint/2010/main" val="36653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Patient Safety Measures With Disparities That Were Getting Smaller Over Time</a:t>
            </a:r>
            <a:endParaRPr lang="en-US" sz="2800" dirty="0"/>
          </a:p>
        </p:txBody>
      </p:sp>
      <p:sp>
        <p:nvSpPr>
          <p:cNvPr id="3" name="Content Placeholder 2"/>
          <p:cNvSpPr>
            <a:spLocks noGrp="1"/>
          </p:cNvSpPr>
          <p:nvPr>
            <p:ph idx="1"/>
          </p:nvPr>
        </p:nvSpPr>
        <p:spPr>
          <a:xfrm>
            <a:off x="457200" y="1371600"/>
            <a:ext cx="8229600" cy="5091499"/>
          </a:xfrm>
        </p:spPr>
        <p:txBody>
          <a:bodyPr>
            <a:normAutofit fontScale="70000" lnSpcReduction="20000"/>
          </a:bodyPr>
          <a:lstStyle/>
          <a:p>
            <a:pPr>
              <a:lnSpc>
                <a:spcPct val="120000"/>
              </a:lnSpc>
              <a:spcBef>
                <a:spcPts val="0"/>
              </a:spcBef>
            </a:pPr>
            <a:r>
              <a:rPr lang="en-US" dirty="0" smtClean="0"/>
              <a:t>Black vs. White Gap:</a:t>
            </a:r>
          </a:p>
          <a:p>
            <a:pPr lvl="1">
              <a:lnSpc>
                <a:spcPct val="120000"/>
              </a:lnSpc>
              <a:spcBef>
                <a:spcPts val="0"/>
              </a:spcBef>
            </a:pPr>
            <a:r>
              <a:rPr lang="en-US" dirty="0" smtClean="0"/>
              <a:t>Admissions with central venous catheter-related bloodstream infection per 1,000 medical and surgical discharges of length 2 or more days</a:t>
            </a:r>
          </a:p>
          <a:p>
            <a:pPr lvl="1">
              <a:lnSpc>
                <a:spcPct val="120000"/>
              </a:lnSpc>
              <a:spcBef>
                <a:spcPts val="0"/>
              </a:spcBef>
            </a:pPr>
            <a:r>
              <a:rPr lang="en-US" dirty="0" smtClean="0"/>
              <a:t>Postoperative pulmonary embolism or deep vein thrombosis per 1,000 surgical admissions</a:t>
            </a:r>
          </a:p>
          <a:p>
            <a:pPr lvl="1">
              <a:lnSpc>
                <a:spcPct val="120000"/>
              </a:lnSpc>
              <a:spcBef>
                <a:spcPts val="0"/>
              </a:spcBef>
            </a:pPr>
            <a:r>
              <a:rPr lang="en-US" dirty="0" smtClean="0"/>
              <a:t>Postoperative respiratory failure per 1,000 elective-surgery admissions</a:t>
            </a:r>
          </a:p>
          <a:p>
            <a:pPr lvl="1">
              <a:lnSpc>
                <a:spcPct val="120000"/>
              </a:lnSpc>
              <a:spcBef>
                <a:spcPts val="0"/>
              </a:spcBef>
            </a:pPr>
            <a:r>
              <a:rPr lang="en-US" b="1" dirty="0" smtClean="0"/>
              <a:t>Admissions with iatrogenic pneumothorax per 1,000 discharges</a:t>
            </a:r>
          </a:p>
          <a:p>
            <a:pPr>
              <a:lnSpc>
                <a:spcPct val="120000"/>
              </a:lnSpc>
              <a:spcBef>
                <a:spcPts val="0"/>
              </a:spcBef>
            </a:pPr>
            <a:r>
              <a:rPr lang="en-US" dirty="0" smtClean="0"/>
              <a:t>Poor vs. High Income Gap: </a:t>
            </a:r>
          </a:p>
          <a:p>
            <a:pPr lvl="1">
              <a:lnSpc>
                <a:spcPct val="120000"/>
              </a:lnSpc>
              <a:spcBef>
                <a:spcPts val="0"/>
              </a:spcBef>
            </a:pPr>
            <a:r>
              <a:rPr lang="en-US" dirty="0" smtClean="0"/>
              <a:t>Admissions with accidental puncture or laceration during procedure per 1,000 medical and surgical admissions, age less than 18 years</a:t>
            </a:r>
          </a:p>
          <a:p>
            <a:pPr>
              <a:lnSpc>
                <a:spcPct val="120000"/>
              </a:lnSpc>
              <a:spcBef>
                <a:spcPts val="0"/>
              </a:spcBef>
            </a:pPr>
            <a:r>
              <a:rPr lang="en-US" dirty="0" smtClean="0"/>
              <a:t>Hispanic vs. Non-Hispanic White Gap: </a:t>
            </a:r>
          </a:p>
          <a:p>
            <a:pPr lvl="1">
              <a:lnSpc>
                <a:spcPct val="120000"/>
              </a:lnSpc>
              <a:spcBef>
                <a:spcPts val="0"/>
              </a:spcBef>
            </a:pPr>
            <a:r>
              <a:rPr lang="en-US" b="1" dirty="0" smtClean="0"/>
              <a:t>Adult surgery patients with postoperative catheter-associated urinary tract infection</a:t>
            </a:r>
          </a:p>
          <a:p>
            <a:pPr>
              <a:lnSpc>
                <a:spcPct val="120000"/>
              </a:lnSpc>
              <a:spcBef>
                <a:spcPts val="0"/>
              </a:spcBef>
            </a:pPr>
            <a:r>
              <a:rPr lang="en-US" dirty="0" smtClean="0"/>
              <a:t>Asian vs. White Gap: </a:t>
            </a:r>
          </a:p>
          <a:p>
            <a:pPr lvl="1">
              <a:lnSpc>
                <a:spcPct val="120000"/>
              </a:lnSpc>
              <a:spcBef>
                <a:spcPts val="0"/>
              </a:spcBef>
            </a:pPr>
            <a:r>
              <a:rPr lang="en-US" dirty="0" smtClean="0"/>
              <a:t>Deaths per 1,000 elective-surgery admissions having developed specified complications of care during hospitalization</a:t>
            </a:r>
            <a:endParaRPr lang="en-US" dirty="0"/>
          </a:p>
        </p:txBody>
      </p:sp>
      <p:sp>
        <p:nvSpPr>
          <p:cNvPr id="6" name="Rectangle 5"/>
          <p:cNvSpPr/>
          <p:nvPr/>
        </p:nvSpPr>
        <p:spPr>
          <a:xfrm>
            <a:off x="548640" y="5943600"/>
            <a:ext cx="3837910" cy="276999"/>
          </a:xfrm>
          <a:prstGeom prst="rect">
            <a:avLst/>
          </a:prstGeom>
        </p:spPr>
        <p:txBody>
          <a:bodyPr wrap="none">
            <a:spAutoFit/>
          </a:bodyPr>
          <a:lstStyle/>
          <a:p>
            <a:r>
              <a:rPr lang="en-US" sz="1200" b="1" dirty="0" smtClean="0"/>
              <a:t>Note</a:t>
            </a:r>
            <a:r>
              <a:rPr lang="en-US" sz="1200" dirty="0" smtClean="0"/>
              <a:t>: </a:t>
            </a:r>
            <a:r>
              <a:rPr lang="en-US" sz="1200" b="1" dirty="0" smtClean="0"/>
              <a:t>Bold</a:t>
            </a:r>
            <a:r>
              <a:rPr lang="en-US" sz="1200" dirty="0" smtClean="0"/>
              <a:t> indicates disparities that were eliminated.</a:t>
            </a:r>
            <a:endParaRPr lang="en-US" sz="1200" dirty="0"/>
          </a:p>
        </p:txBody>
      </p:sp>
    </p:spTree>
    <p:extLst>
      <p:ext uri="{BB962C8B-B14F-4D97-AF65-F5344CB8AC3E}">
        <p14:creationId xmlns:p14="http://schemas.microsoft.com/office/powerpoint/2010/main" val="129373517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38836</TotalTime>
  <Words>12983</Words>
  <Application>Microsoft Office PowerPoint</Application>
  <PresentationFormat>On-screen Show (4:3)</PresentationFormat>
  <Paragraphs>1003</Paragraphs>
  <Slides>59</Slides>
  <Notes>59</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2_Office Theme</vt:lpstr>
      <vt:lpstr>Custom Design</vt:lpstr>
      <vt:lpstr>3_Office Theme</vt:lpstr>
      <vt:lpstr>1_Office Theme</vt:lpstr>
      <vt:lpstr>NATIONAL HEALTHCARE QUALITY AND DISPARITIES REPORT </vt:lpstr>
      <vt:lpstr>National Healthcare Quality and Disparities Report</vt:lpstr>
      <vt:lpstr>National Healthcare Quality and Disparities Report</vt:lpstr>
      <vt:lpstr>Chartbooks Organized Around Priorities of the National Quality Strategy</vt:lpstr>
      <vt:lpstr>Priority 1: Making care safer by reducing harm caused in the delivery of care</vt:lpstr>
      <vt:lpstr>Chartbook Contents</vt:lpstr>
      <vt:lpstr>Number and percentage of all quality measures that are improving, not changing, or worsening through 2013, overall and by NQS priority</vt:lpstr>
      <vt:lpstr>Number and percentage of patient safety measures for which members of selected groups experienced better, same, or worse quality of care compared with reference group</vt:lpstr>
      <vt:lpstr>Patient Safety Measures With Disparities That Were Getting Smaller Over Time</vt:lpstr>
      <vt:lpstr>Patient Safety Measures That Developed New Disparities</vt:lpstr>
      <vt:lpstr>Measures of Patient Safety</vt:lpstr>
      <vt:lpstr>Patient Safety in the Hospital Setting</vt:lpstr>
      <vt:lpstr>Distribution of hospital-acquired conditions, based on national rates per 1,000 adult hospital discharges, 2010-2014</vt:lpstr>
      <vt:lpstr>Healthcare-Associated Infections </vt:lpstr>
      <vt:lpstr>Measures of Patient Safety in the Hospital Setting: HAIs</vt:lpstr>
      <vt:lpstr>Postoperative sepsis per 1,000 adult discharges with an elective operating room procedure, by sex and insurance status, 2008-2013</vt:lpstr>
      <vt:lpstr>Standardized infection ratios for central line-associated bloodstream infections and surgical site infections, 2009-2013, and catheter-associated urinary tract infections, 2010-2013 </vt:lpstr>
      <vt:lpstr>Change from 2012 to 2013 in Statewide SIRs for CAUTI</vt:lpstr>
      <vt:lpstr>Toolkit for Reducing Catheter-Associated Urinary Tract Infections in Hospitals</vt:lpstr>
      <vt:lpstr>Central line-associated bloodstream infections per 1,000 central-line days, by birth weight of child in Level III neonatal intensive care units and by type of pediatric ICU, 2009-2013</vt:lpstr>
      <vt:lpstr>Central line–associated bloodstream infections per 1,000 central-line days in adult medical vs. medical/surgical intensive care units, by hospital teaching status, 2006–2013</vt:lpstr>
      <vt:lpstr>Tools for Reducing Central Line-Associated Bloodstream Infections</vt:lpstr>
      <vt:lpstr>Procedure-Related Events</vt:lpstr>
      <vt:lpstr>Risk-adjusted mortality rate within 30 days postoperation for adults undergoing colorectal surgery in ACS NSQIP participating hospitals in the United States, by race/ethnicity and hospital teaching status, 2008-2014</vt:lpstr>
      <vt:lpstr>Adult patients receiving hip joint replacement due to fracture or degenerative conditions who experienced adverse events, by age and chronic obstructive pulmonary disease, 2009-2013</vt:lpstr>
      <vt:lpstr>Adults with mechanical adverse events associated with central venous catheter placement, by race and obesity status, 2009-2013</vt:lpstr>
      <vt:lpstr>Adverse Drug Events</vt:lpstr>
      <vt:lpstr>Measures of Patient Safety in the Hospital Setting: Adverse Drug Events</vt:lpstr>
      <vt:lpstr>Hospitalized adult patients who received a hypoglycemic agent who had adverse drug events with hypoglycemic agents, by race/ethnicity, 2010-2013, and renal disease, 2009-2013</vt:lpstr>
      <vt:lpstr>Hospitalized adult patients with an anticoagulant-related adverse drug event with warfarin, by age and corticosteroid use, 2009-2013</vt:lpstr>
      <vt:lpstr>Number of opioid-related medication errors reported in Pennsylvania, by AHRQ event/harm category and age, 2006, 2008, 2010, 2012, 2014</vt:lpstr>
      <vt:lpstr>Patient Safety in the Nursing Home Setting</vt:lpstr>
      <vt:lpstr>Long-stay nursing home residents experiencing urinary tract infections, by sex and race/ethnicity, 2011-2013</vt:lpstr>
      <vt:lpstr>Long-stay nursing home residents experiencing use of restraints, by age and race/ethnicity, 2011-2013</vt:lpstr>
      <vt:lpstr>Low-risk short-stay and high-risk long-stay nursing home residents who have pressure ulcers, by sex, 2011-2013</vt:lpstr>
      <vt:lpstr>Long-stay nursing home residents who had a fall with major injury, by sex, age, and race/ethnicity, 2012-2013</vt:lpstr>
      <vt:lpstr>Adult long-stay nursing home residents who received antipsychotic medication, by race/ethnicity and number of chronic conditions, 2012-2013</vt:lpstr>
      <vt:lpstr>Long-stay nursing home residents who received antipsychotic medication, by State, 2013</vt:lpstr>
      <vt:lpstr>Patient Safety in the Home Health Setting</vt:lpstr>
      <vt:lpstr>Home health patients with improvement in surgical wounds, by age and race/ethnicity, 2010-2013</vt:lpstr>
      <vt:lpstr>Home health patients with improvement in their ability to take medications orally, by age and race/ethnicity,  2010-2013 </vt:lpstr>
      <vt:lpstr>Home health patients with improvement in their ability to take medications orally, by race/ethnicity, by State, 2013 </vt:lpstr>
      <vt:lpstr>Patient Safety in the Ambulatory Setting</vt:lpstr>
      <vt:lpstr>Patient safety and quality issues by frequency of occurrence in outpatient medical offices, 2014</vt:lpstr>
      <vt:lpstr>Adults age 65 years and over who received potentially inappropriate prescription medications during the calendar year, by sex and perceived health status, 2003–2013</vt:lpstr>
      <vt:lpstr>Percentage of hemodialysis patients with central venous catheters used for vascular access for 90 days or longer, by State, 2014</vt:lpstr>
      <vt:lpstr>Patient Safety Infrastructure</vt:lpstr>
      <vt:lpstr>Patient Safety Organizations </vt:lpstr>
      <vt:lpstr>Patient Safety Organizations: AHRQ Common Formats</vt:lpstr>
      <vt:lpstr>Number of Patient Safety Organizations by area served, 2014</vt:lpstr>
      <vt:lpstr>Compounded liquid medications for children in Michigan, 2012</vt:lpstr>
      <vt:lpstr>PowerPoint Presentation</vt:lpstr>
      <vt:lpstr>Veterans Health Administration</vt:lpstr>
      <vt:lpstr>Patient safety improvement initiative: The Daily Plan® at Veterans Affairs Medical Centers, 2009</vt:lpstr>
      <vt:lpstr>Common use-issues related to ventilators at the Veterans Health Administration, 2006-2014 (combined)</vt:lpstr>
      <vt:lpstr>National Practitioner Data Bank</vt:lpstr>
      <vt:lpstr>Number of Medical Malpractice Payment Reports, by health care setting, 2004-2014</vt:lpstr>
      <vt:lpstr>Number of Medical Malpractice Payment Reports, by type of allegation and harm severity, 2004-2014</vt:lpstr>
      <vt:lpstr>References</vt:lpstr>
    </vt:vector>
  </TitlesOfParts>
  <Company>Thomson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Doreen Bonnett</cp:lastModifiedBy>
  <cp:revision>3385</cp:revision>
  <cp:lastPrinted>2015-09-23T02:03:04Z</cp:lastPrinted>
  <dcterms:created xsi:type="dcterms:W3CDTF">2014-10-06T19:28:36Z</dcterms:created>
  <dcterms:modified xsi:type="dcterms:W3CDTF">2016-04-12T15:43:05Z</dcterms:modified>
</cp:coreProperties>
</file>