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23.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24.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25.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26.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27.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30.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31.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notesSlides/notesSlide32.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notesSlides/notesSlide33.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notesSlides/notesSlide34.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notesSlides/notesSlide39.xml" ContentType="application/vnd.openxmlformats-officedocument.presentationml.notesSlide+xml"/>
  <Override PartName="/ppt/charts/chart16.xml" ContentType="application/vnd.openxmlformats-officedocument.drawingml.chart+xml"/>
  <Override PartName="/ppt/theme/themeOverride16.xml" ContentType="application/vnd.openxmlformats-officedocument.themeOverr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17.xml" ContentType="application/vnd.openxmlformats-officedocument.drawingml.chart+xml"/>
  <Override PartName="/ppt/theme/themeOverride17.xml" ContentType="application/vnd.openxmlformats-officedocument.themeOverride+xml"/>
  <Override PartName="/ppt/drawings/drawing1.xml" ContentType="application/vnd.openxmlformats-officedocument.drawingml.chartshapes+xml"/>
  <Override PartName="/ppt/notesSlides/notesSlide42.xml" ContentType="application/vnd.openxmlformats-officedocument.presentationml.notesSlide+xml"/>
  <Override PartName="/ppt/charts/chart18.xml" ContentType="application/vnd.openxmlformats-officedocument.drawingml.chart+xml"/>
  <Override PartName="/ppt/theme/themeOverride18.xml" ContentType="application/vnd.openxmlformats-officedocument.themeOverride+xml"/>
  <Override PartName="/ppt/notesSlides/notesSlide43.xml" ContentType="application/vnd.openxmlformats-officedocument.presentationml.notesSlide+xml"/>
  <Override PartName="/ppt/charts/chart19.xml" ContentType="application/vnd.openxmlformats-officedocument.drawingml.chart+xml"/>
  <Override PartName="/ppt/theme/themeOverride19.xml" ContentType="application/vnd.openxmlformats-officedocument.themeOverride+xml"/>
  <Override PartName="/ppt/drawings/drawing2.xml" ContentType="application/vnd.openxmlformats-officedocument.drawingml.chartshapes+xml"/>
  <Override PartName="/ppt/notesSlides/notesSlide44.xml" ContentType="application/vnd.openxmlformats-officedocument.presentationml.notesSlide+xml"/>
  <Override PartName="/ppt/charts/chart20.xml" ContentType="application/vnd.openxmlformats-officedocument.drawingml.chart+xml"/>
  <Override PartName="/ppt/theme/themeOverride20.xml" ContentType="application/vnd.openxmlformats-officedocument.themeOverride+xml"/>
  <Override PartName="/ppt/notesSlides/notesSlide45.xml" ContentType="application/vnd.openxmlformats-officedocument.presentationml.notesSlide+xml"/>
  <Override PartName="/ppt/charts/chart21.xml" ContentType="application/vnd.openxmlformats-officedocument.drawingml.chart+xml"/>
  <Override PartName="/ppt/theme/themeOverride21.xml" ContentType="application/vnd.openxmlformats-officedocument.themeOverride+xml"/>
  <Override PartName="/ppt/notesSlides/notesSlide46.xml" ContentType="application/vnd.openxmlformats-officedocument.presentationml.notesSlide+xml"/>
  <Override PartName="/ppt/charts/chart22.xml" ContentType="application/vnd.openxmlformats-officedocument.drawingml.chart+xml"/>
  <Override PartName="/ppt/theme/themeOverride22.xml" ContentType="application/vnd.openxmlformats-officedocument.themeOverr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23.xml" ContentType="application/vnd.openxmlformats-officedocument.drawingml.chart+xml"/>
  <Override PartName="/ppt/theme/themeOverride23.xml" ContentType="application/vnd.openxmlformats-officedocument.themeOverride+xml"/>
  <Override PartName="/ppt/notesSlides/notesSlide49.xml" ContentType="application/vnd.openxmlformats-officedocument.presentationml.notesSlide+xml"/>
  <Override PartName="/ppt/charts/chart24.xml" ContentType="application/vnd.openxmlformats-officedocument.drawingml.chart+xml"/>
  <Override PartName="/ppt/theme/themeOverride24.xml" ContentType="application/vnd.openxmlformats-officedocument.themeOverride+xml"/>
  <Override PartName="/ppt/notesSlides/notesSlide50.xml" ContentType="application/vnd.openxmlformats-officedocument.presentationml.notesSl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27.xml" ContentType="application/vnd.openxmlformats-officedocument.drawingml.chart+xml"/>
  <Override PartName="/ppt/theme/themeOverride27.xml" ContentType="application/vnd.openxmlformats-officedocument.themeOverride+xml"/>
  <Override PartName="/ppt/notesSlides/notesSlide53.xml" ContentType="application/vnd.openxmlformats-officedocument.presentationml.notesSlide+xml"/>
  <Override PartName="/ppt/charts/chart28.xml" ContentType="application/vnd.openxmlformats-officedocument.drawingml.chart+xml"/>
  <Override PartName="/ppt/theme/themeOverride28.xml" ContentType="application/vnd.openxmlformats-officedocument.themeOverride+xml"/>
  <Override PartName="/ppt/notesSlides/notesSlide54.xml" ContentType="application/vnd.openxmlformats-officedocument.presentationml.notesSlide+xml"/>
  <Override PartName="/ppt/charts/chart29.xml" ContentType="application/vnd.openxmlformats-officedocument.drawingml.chart+xml"/>
  <Override PartName="/ppt/theme/themeOverride29.xml" ContentType="application/vnd.openxmlformats-officedocument.themeOverride+xml"/>
  <Override PartName="/ppt/notesSlides/notesSlide55.xml" ContentType="application/vnd.openxmlformats-officedocument.presentationml.notesSlide+xml"/>
  <Override PartName="/ppt/charts/chart30.xml" ContentType="application/vnd.openxmlformats-officedocument.drawingml.chart+xml"/>
  <Override PartName="/ppt/theme/themeOverride30.xml" ContentType="application/vnd.openxmlformats-officedocument.themeOverride+xml"/>
  <Override PartName="/ppt/notesSlides/notesSlide56.xml" ContentType="application/vnd.openxmlformats-officedocument.presentationml.notesSlide+xml"/>
  <Override PartName="/ppt/charts/chart31.xml" ContentType="application/vnd.openxmlformats-officedocument.drawingml.chart+xml"/>
  <Override PartName="/ppt/theme/themeOverride31.xml" ContentType="application/vnd.openxmlformats-officedocument.themeOverride+xml"/>
  <Override PartName="/ppt/notesSlides/notesSlide57.xml" ContentType="application/vnd.openxmlformats-officedocument.presentationml.notesSlide+xml"/>
  <Override PartName="/ppt/charts/chart32.xml" ContentType="application/vnd.openxmlformats-officedocument.drawingml.chart+xml"/>
  <Override PartName="/ppt/theme/themeOverride32.xml" ContentType="application/vnd.openxmlformats-officedocument.themeOverride+xml"/>
  <Override PartName="/ppt/notesSlides/notesSlide58.xml" ContentType="application/vnd.openxmlformats-officedocument.presentationml.notesSlide+xml"/>
  <Override PartName="/ppt/charts/chart33.xml" ContentType="application/vnd.openxmlformats-officedocument.drawingml.chart+xml"/>
  <Override PartName="/ppt/theme/themeOverride33.xml" ContentType="application/vnd.openxmlformats-officedocument.themeOverride+xml"/>
  <Override PartName="/ppt/notesSlides/notesSlide59.xml" ContentType="application/vnd.openxmlformats-officedocument.presentationml.notesSlide+xml"/>
  <Override PartName="/ppt/charts/chart34.xml" ContentType="application/vnd.openxmlformats-officedocument.drawingml.chart+xml"/>
  <Override PartName="/ppt/theme/themeOverride34.xml" ContentType="application/vnd.openxmlformats-officedocument.themeOverride+xml"/>
  <Override PartName="/ppt/notesSlides/notesSlide60.xml" ContentType="application/vnd.openxmlformats-officedocument.presentationml.notesSlide+xml"/>
  <Override PartName="/ppt/charts/chart35.xml" ContentType="application/vnd.openxmlformats-officedocument.drawingml.chart+xml"/>
  <Override PartName="/ppt/theme/themeOverride35.xml" ContentType="application/vnd.openxmlformats-officedocument.themeOverride+xml"/>
  <Override PartName="/ppt/notesSlides/notesSlide61.xml" ContentType="application/vnd.openxmlformats-officedocument.presentationml.notesSlide+xml"/>
  <Override PartName="/ppt/charts/chart36.xml" ContentType="application/vnd.openxmlformats-officedocument.drawingml.chart+xml"/>
  <Override PartName="/ppt/theme/themeOverride36.xml" ContentType="application/vnd.openxmlformats-officedocument.themeOverride+xml"/>
  <Override PartName="/ppt/notesSlides/notesSlide62.xml" ContentType="application/vnd.openxmlformats-officedocument.presentationml.notesSlide+xml"/>
  <Override PartName="/ppt/charts/chart37.xml" ContentType="application/vnd.openxmlformats-officedocument.drawingml.chart+xml"/>
  <Override PartName="/ppt/theme/themeOverride37.xml" ContentType="application/vnd.openxmlformats-officedocument.themeOverride+xml"/>
  <Override PartName="/ppt/notesSlides/notesSlide63.xml" ContentType="application/vnd.openxmlformats-officedocument.presentationml.notesSlide+xml"/>
  <Override PartName="/ppt/charts/chart38.xml" ContentType="application/vnd.openxmlformats-officedocument.drawingml.chart+xml"/>
  <Override PartName="/ppt/theme/themeOverride38.xml" ContentType="application/vnd.openxmlformats-officedocument.themeOverride+xml"/>
  <Override PartName="/ppt/charts/chart39.xml" ContentType="application/vnd.openxmlformats-officedocument.drawingml.chart+xml"/>
  <Override PartName="/ppt/theme/themeOverride39.xml" ContentType="application/vnd.openxmlformats-officedocument.themeOverride+xml"/>
  <Override PartName="/ppt/notesSlides/notesSlide64.xml" ContentType="application/vnd.openxmlformats-officedocument.presentationml.notesSlide+xml"/>
  <Override PartName="/ppt/charts/chart40.xml" ContentType="application/vnd.openxmlformats-officedocument.drawingml.chart+xml"/>
  <Override PartName="/ppt/theme/themeOverride40.xml" ContentType="application/vnd.openxmlformats-officedocument.themeOverride+xml"/>
  <Override PartName="/ppt/notesSlides/notesSlide65.xml" ContentType="application/vnd.openxmlformats-officedocument.presentationml.notesSlide+xml"/>
  <Override PartName="/ppt/charts/chart41.xml" ContentType="application/vnd.openxmlformats-officedocument.drawingml.chart+xml"/>
  <Override PartName="/ppt/theme/themeOverride41.xml" ContentType="application/vnd.openxmlformats-officedocument.themeOverride+xml"/>
  <Override PartName="/ppt/charts/chart42.xml" ContentType="application/vnd.openxmlformats-officedocument.drawingml.chart+xml"/>
  <Override PartName="/ppt/theme/themeOverride42.xml" ContentType="application/vnd.openxmlformats-officedocument.themeOverr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43.xml" ContentType="application/vnd.openxmlformats-officedocument.drawingml.chart+xml"/>
  <Override PartName="/ppt/theme/themeOverride43.xml" ContentType="application/vnd.openxmlformats-officedocument.themeOverride+xml"/>
  <Override PartName="/ppt/charts/chart44.xml" ContentType="application/vnd.openxmlformats-officedocument.drawingml.chart+xml"/>
  <Override PartName="/ppt/theme/themeOverride44.xml" ContentType="application/vnd.openxmlformats-officedocument.themeOverride+xml"/>
  <Override PartName="/ppt/notesSlides/notesSlide68.xml" ContentType="application/vnd.openxmlformats-officedocument.presentationml.notesSlide+xml"/>
  <Override PartName="/ppt/charts/chart45.xml" ContentType="application/vnd.openxmlformats-officedocument.drawingml.chart+xml"/>
  <Override PartName="/ppt/theme/themeOverride45.xml" ContentType="application/vnd.openxmlformats-officedocument.themeOverride+xml"/>
  <Override PartName="/ppt/notesSlides/notesSlide69.xml" ContentType="application/vnd.openxmlformats-officedocument.presentationml.notesSlide+xml"/>
  <Override PartName="/ppt/charts/chart46.xml" ContentType="application/vnd.openxmlformats-officedocument.drawingml.chart+xml"/>
  <Override PartName="/ppt/theme/themeOverride46.xml" ContentType="application/vnd.openxmlformats-officedocument.themeOverr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rts/chart47.xml" ContentType="application/vnd.openxmlformats-officedocument.drawingml.chart+xml"/>
  <Override PartName="/ppt/theme/themeOverride47.xml" ContentType="application/vnd.openxmlformats-officedocument.themeOverride+xml"/>
  <Override PartName="/ppt/notesSlides/notesSlide72.xml" ContentType="application/vnd.openxmlformats-officedocument.presentationml.notesSlide+xml"/>
  <Override PartName="/ppt/charts/chart48.xml" ContentType="application/vnd.openxmlformats-officedocument.drawingml.chart+xml"/>
  <Override PartName="/ppt/theme/themeOverride48.xml" ContentType="application/vnd.openxmlformats-officedocument.themeOverride+xml"/>
  <Override PartName="/ppt/notesSlides/notesSlide73.xml" ContentType="application/vnd.openxmlformats-officedocument.presentationml.notesSlide+xml"/>
  <Override PartName="/ppt/charts/chart49.xml" ContentType="application/vnd.openxmlformats-officedocument.drawingml.chart+xml"/>
  <Override PartName="/ppt/theme/themeOverride49.xml" ContentType="application/vnd.openxmlformats-officedocument.themeOverride+xml"/>
  <Override PartName="/ppt/notesSlides/notesSlide74.xml" ContentType="application/vnd.openxmlformats-officedocument.presentationml.notesSlide+xml"/>
  <Override PartName="/ppt/charts/chart50.xml" ContentType="application/vnd.openxmlformats-officedocument.drawingml.chart+xml"/>
  <Override PartName="/ppt/theme/themeOverride50.xml" ContentType="application/vnd.openxmlformats-officedocument.themeOverr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9"/>
  </p:notesMasterIdLst>
  <p:handoutMasterIdLst>
    <p:handoutMasterId r:id="rId80"/>
  </p:handoutMasterIdLst>
  <p:sldIdLst>
    <p:sldId id="453" r:id="rId3"/>
    <p:sldId id="454" r:id="rId4"/>
    <p:sldId id="455" r:id="rId5"/>
    <p:sldId id="456" r:id="rId6"/>
    <p:sldId id="458" r:id="rId7"/>
    <p:sldId id="470" r:id="rId8"/>
    <p:sldId id="462" r:id="rId9"/>
    <p:sldId id="532" r:id="rId10"/>
    <p:sldId id="533" r:id="rId11"/>
    <p:sldId id="438" r:id="rId12"/>
    <p:sldId id="506" r:id="rId13"/>
    <p:sldId id="435" r:id="rId14"/>
    <p:sldId id="464" r:id="rId15"/>
    <p:sldId id="465" r:id="rId16"/>
    <p:sldId id="534" r:id="rId17"/>
    <p:sldId id="436" r:id="rId18"/>
    <p:sldId id="507" r:id="rId19"/>
    <p:sldId id="466" r:id="rId20"/>
    <p:sldId id="467" r:id="rId21"/>
    <p:sldId id="451" r:id="rId22"/>
    <p:sldId id="272" r:id="rId23"/>
    <p:sldId id="469" r:id="rId24"/>
    <p:sldId id="334" r:id="rId25"/>
    <p:sldId id="326" r:id="rId26"/>
    <p:sldId id="335" r:id="rId27"/>
    <p:sldId id="378" r:id="rId28"/>
    <p:sldId id="535" r:id="rId29"/>
    <p:sldId id="380" r:id="rId30"/>
    <p:sldId id="513" r:id="rId31"/>
    <p:sldId id="514" r:id="rId32"/>
    <p:sldId id="515" r:id="rId33"/>
    <p:sldId id="516" r:id="rId34"/>
    <p:sldId id="517" r:id="rId35"/>
    <p:sldId id="518" r:id="rId36"/>
    <p:sldId id="519" r:id="rId37"/>
    <p:sldId id="520" r:id="rId38"/>
    <p:sldId id="522" r:id="rId39"/>
    <p:sldId id="523" r:id="rId40"/>
    <p:sldId id="524" r:id="rId41"/>
    <p:sldId id="525" r:id="rId42"/>
    <p:sldId id="526" r:id="rId43"/>
    <p:sldId id="527" r:id="rId44"/>
    <p:sldId id="528" r:id="rId45"/>
    <p:sldId id="529" r:id="rId46"/>
    <p:sldId id="530" r:id="rId47"/>
    <p:sldId id="531" r:id="rId48"/>
    <p:sldId id="398" r:id="rId49"/>
    <p:sldId id="399" r:id="rId50"/>
    <p:sldId id="418" r:id="rId51"/>
    <p:sldId id="479" r:id="rId52"/>
    <p:sldId id="401" r:id="rId53"/>
    <p:sldId id="426" r:id="rId54"/>
    <p:sldId id="403" r:id="rId55"/>
    <p:sldId id="475" r:id="rId56"/>
    <p:sldId id="427" r:id="rId57"/>
    <p:sldId id="406" r:id="rId58"/>
    <p:sldId id="508" r:id="rId59"/>
    <p:sldId id="509" r:id="rId60"/>
    <p:sldId id="408" r:id="rId61"/>
    <p:sldId id="431" r:id="rId62"/>
    <p:sldId id="484" r:id="rId63"/>
    <p:sldId id="510" r:id="rId64"/>
    <p:sldId id="480" r:id="rId65"/>
    <p:sldId id="511" r:id="rId66"/>
    <p:sldId id="481" r:id="rId67"/>
    <p:sldId id="483" r:id="rId68"/>
    <p:sldId id="482" r:id="rId69"/>
    <p:sldId id="512" r:id="rId70"/>
    <p:sldId id="478" r:id="rId71"/>
    <p:sldId id="413" r:id="rId72"/>
    <p:sldId id="446" r:id="rId73"/>
    <p:sldId id="447" r:id="rId74"/>
    <p:sldId id="448" r:id="rId75"/>
    <p:sldId id="473" r:id="rId76"/>
    <p:sldId id="440" r:id="rId77"/>
    <p:sldId id="468" r:id="rId7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ton, Barbara (AHRQ/CQuIPS) (AHRQ Contractor)" initials="BB" lastIdx="4" clrIdx="0"/>
  <p:cmAuthor id="1" name="DHHS" initials="DMB" lastIdx="18" clrIdx="1"/>
  <p:cmAuthor id="2" name="Doreen Bonnett" initials="DMB" lastIdx="88" clrIdx="2"/>
  <p:cmAuthor id="3" name="DHHS" initials="EM" lastIdx="1" clrIdx="3"/>
  <p:cmAuthor id="4" name="Windows User" initials="WU" lastIdx="39" clrIdx="4"/>
  <p:cmAuthor id="5" name="Irim Azam" initials="IA" lastIdx="2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AABA0A"/>
    <a:srgbClr val="0072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486" autoAdjust="0"/>
    <p:restoredTop sz="75771" autoAdjust="0"/>
  </p:normalViewPr>
  <p:slideViewPr>
    <p:cSldViewPr>
      <p:cViewPr>
        <p:scale>
          <a:sx n="80" d="100"/>
          <a:sy n="80" d="100"/>
        </p:scale>
        <p:origin x="-1176" y="-72"/>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4560"/>
    </p:cViewPr>
  </p:sorterViewPr>
  <p:notesViewPr>
    <p:cSldViewPr>
      <p:cViewPr>
        <p:scale>
          <a:sx n="100" d="100"/>
          <a:sy n="100" d="100"/>
        </p:scale>
        <p:origin x="-3420" y="792"/>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presProps" Target="presProp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7.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9.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38.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40.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41.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42.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43.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44.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45.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46.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47.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48.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49.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50.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114375126186153E-2"/>
          <c:y val="0.11486585010207055"/>
          <c:w val="0.92132815128878121"/>
          <c:h val="0.75080571323933343"/>
        </c:manualLayout>
      </c:layout>
      <c:barChart>
        <c:barDir val="col"/>
        <c:grouping val="percentStacked"/>
        <c:varyColors val="0"/>
        <c:ser>
          <c:idx val="2"/>
          <c:order val="0"/>
          <c:tx>
            <c:strRef>
              <c:f>Sheet1!$D$1</c:f>
              <c:strCache>
                <c:ptCount val="1"/>
                <c:pt idx="0">
                  <c:v>Better</c:v>
                </c:pt>
              </c:strCache>
            </c:strRef>
          </c:tx>
          <c:spPr>
            <a:solidFill>
              <a:srgbClr val="27E833"/>
            </a:solidFill>
          </c:spPr>
          <c:invertIfNegative val="0"/>
          <c:dLbls>
            <c:txPr>
              <a:bodyPr/>
              <a:lstStyle/>
              <a:p>
                <a:pPr>
                  <a:defRPr sz="1600">
                    <a:solidFill>
                      <a:sysClr val="windowText" lastClr="000000"/>
                    </a:solidFill>
                    <a:latin typeface="Calibri" panose="020F0502020204030204" pitchFamily="34" charset="0"/>
                  </a:defRPr>
                </a:pPr>
                <a:endParaRPr lang="en-US"/>
              </a:p>
            </c:txPr>
            <c:showLegendKey val="0"/>
            <c:showVal val="1"/>
            <c:showCatName val="0"/>
            <c:showSerName val="0"/>
            <c:showPercent val="0"/>
            <c:showBubbleSize val="0"/>
            <c:showLeaderLines val="0"/>
          </c:dLbls>
          <c:cat>
            <c:strRef>
              <c:f>Sheet1!$A$2:$A$3</c:f>
              <c:strCache>
                <c:ptCount val="2"/>
                <c:pt idx="0">
                  <c:v>Micropolitan (n=101)</c:v>
                </c:pt>
                <c:pt idx="1">
                  <c:v>Noncore (n=97)</c:v>
                </c:pt>
              </c:strCache>
            </c:strRef>
          </c:cat>
          <c:val>
            <c:numRef>
              <c:f>Sheet1!$D$2:$D$3</c:f>
              <c:numCache>
                <c:formatCode>0</c:formatCode>
                <c:ptCount val="2"/>
                <c:pt idx="0">
                  <c:v>3</c:v>
                </c:pt>
                <c:pt idx="1">
                  <c:v>9</c:v>
                </c:pt>
              </c:numCache>
            </c:numRef>
          </c:val>
        </c:ser>
        <c:ser>
          <c:idx val="1"/>
          <c:order val="1"/>
          <c:tx>
            <c:strRef>
              <c:f>Sheet1!$C$1</c:f>
              <c:strCache>
                <c:ptCount val="1"/>
                <c:pt idx="0">
                  <c:v>Same</c:v>
                </c:pt>
              </c:strCache>
            </c:strRef>
          </c:tx>
          <c:spPr>
            <a:solidFill>
              <a:srgbClr val="FAD201"/>
            </a:solidFill>
          </c:spPr>
          <c:invertIfNegative val="0"/>
          <c:dLbls>
            <c:dLbl>
              <c:idx val="0"/>
              <c:layout/>
              <c:dLblPos val="ctr"/>
              <c:showLegendKey val="0"/>
              <c:showVal val="1"/>
              <c:showCatName val="0"/>
              <c:showSerName val="0"/>
              <c:showPercent val="0"/>
              <c:showBubbleSize val="0"/>
            </c:dLbl>
            <c:txPr>
              <a:bodyPr/>
              <a:lstStyle/>
              <a:p>
                <a:pPr>
                  <a:defRPr sz="1600">
                    <a:solidFill>
                      <a:sysClr val="windowText" lastClr="000000"/>
                    </a:solidFill>
                    <a:latin typeface="Calibri" panose="020F0502020204030204" pitchFamily="34" charset="0"/>
                  </a:defRPr>
                </a:pPr>
                <a:endParaRPr lang="en-US"/>
              </a:p>
            </c:txPr>
            <c:showLegendKey val="0"/>
            <c:showVal val="1"/>
            <c:showCatName val="0"/>
            <c:showSerName val="0"/>
            <c:showPercent val="0"/>
            <c:showBubbleSize val="0"/>
            <c:showLeaderLines val="0"/>
          </c:dLbls>
          <c:cat>
            <c:strRef>
              <c:f>Sheet1!$A$2:$A$3</c:f>
              <c:strCache>
                <c:ptCount val="2"/>
                <c:pt idx="0">
                  <c:v>Micropolitan (n=101)</c:v>
                </c:pt>
                <c:pt idx="1">
                  <c:v>Noncore (n=97)</c:v>
                </c:pt>
              </c:strCache>
            </c:strRef>
          </c:cat>
          <c:val>
            <c:numRef>
              <c:f>Sheet1!$C$2:$C$3</c:f>
              <c:numCache>
                <c:formatCode>0</c:formatCode>
                <c:ptCount val="2"/>
                <c:pt idx="0">
                  <c:v>66</c:v>
                </c:pt>
                <c:pt idx="1">
                  <c:v>54</c:v>
                </c:pt>
              </c:numCache>
            </c:numRef>
          </c:val>
        </c:ser>
        <c:ser>
          <c:idx val="0"/>
          <c:order val="2"/>
          <c:tx>
            <c:strRef>
              <c:f>Sheet1!$B$1</c:f>
              <c:strCache>
                <c:ptCount val="1"/>
                <c:pt idx="0">
                  <c:v>Worse </c:v>
                </c:pt>
              </c:strCache>
            </c:strRef>
          </c:tx>
          <c:spPr>
            <a:solidFill>
              <a:srgbClr val="F9152F"/>
            </a:solidFill>
          </c:spPr>
          <c:invertIfNegative val="0"/>
          <c:dLbls>
            <c:txPr>
              <a:bodyPr/>
              <a:lstStyle/>
              <a:p>
                <a:pPr>
                  <a:defRPr sz="1600">
                    <a:solidFill>
                      <a:schemeClr val="bg1"/>
                    </a:solidFill>
                    <a:latin typeface="Calibri" panose="020F0502020204030204" pitchFamily="34" charset="0"/>
                  </a:defRPr>
                </a:pPr>
                <a:endParaRPr lang="en-US"/>
              </a:p>
            </c:txPr>
            <c:dLblPos val="ctr"/>
            <c:showLegendKey val="0"/>
            <c:showVal val="1"/>
            <c:showCatName val="0"/>
            <c:showSerName val="0"/>
            <c:showPercent val="0"/>
            <c:showBubbleSize val="0"/>
            <c:showLeaderLines val="0"/>
          </c:dLbls>
          <c:cat>
            <c:strRef>
              <c:f>Sheet1!$A$2:$A$3</c:f>
              <c:strCache>
                <c:ptCount val="2"/>
                <c:pt idx="0">
                  <c:v>Micropolitan (n=101)</c:v>
                </c:pt>
                <c:pt idx="1">
                  <c:v>Noncore (n=97)</c:v>
                </c:pt>
              </c:strCache>
            </c:strRef>
          </c:cat>
          <c:val>
            <c:numRef>
              <c:f>Sheet1!$B$2:$B$3</c:f>
              <c:numCache>
                <c:formatCode>0</c:formatCode>
                <c:ptCount val="2"/>
                <c:pt idx="0">
                  <c:v>32</c:v>
                </c:pt>
                <c:pt idx="1">
                  <c:v>34</c:v>
                </c:pt>
              </c:numCache>
            </c:numRef>
          </c:val>
        </c:ser>
        <c:dLbls>
          <c:showLegendKey val="0"/>
          <c:showVal val="1"/>
          <c:showCatName val="0"/>
          <c:showSerName val="0"/>
          <c:showPercent val="0"/>
          <c:showBubbleSize val="0"/>
        </c:dLbls>
        <c:gapWidth val="150"/>
        <c:overlap val="100"/>
        <c:axId val="105588608"/>
        <c:axId val="105590144"/>
      </c:barChart>
      <c:catAx>
        <c:axId val="105588608"/>
        <c:scaling>
          <c:orientation val="minMax"/>
        </c:scaling>
        <c:delete val="0"/>
        <c:axPos val="b"/>
        <c:numFmt formatCode="General" sourceLinked="1"/>
        <c:majorTickMark val="out"/>
        <c:minorTickMark val="none"/>
        <c:tickLblPos val="nextTo"/>
        <c:txPr>
          <a:bodyPr rot="0" vert="horz"/>
          <a:lstStyle/>
          <a:p>
            <a:pPr>
              <a:defRPr sz="1600">
                <a:latin typeface="Calibri" panose="020F0502020204030204" pitchFamily="34" charset="0"/>
              </a:defRPr>
            </a:pPr>
            <a:endParaRPr lang="en-US"/>
          </a:p>
        </c:txPr>
        <c:crossAx val="105590144"/>
        <c:crosses val="autoZero"/>
        <c:auto val="1"/>
        <c:lblAlgn val="ctr"/>
        <c:lblOffset val="100"/>
        <c:tickLblSkip val="1"/>
        <c:tickMarkSkip val="1"/>
        <c:noMultiLvlLbl val="0"/>
      </c:catAx>
      <c:valAx>
        <c:axId val="105590144"/>
        <c:scaling>
          <c:orientation val="minMax"/>
        </c:scaling>
        <c:delete val="0"/>
        <c:axPos val="l"/>
        <c:majorGridlines/>
        <c:numFmt formatCode="0%" sourceLinked="1"/>
        <c:majorTickMark val="out"/>
        <c:minorTickMark val="none"/>
        <c:tickLblPos val="nextTo"/>
        <c:txPr>
          <a:bodyPr rot="0" vert="horz"/>
          <a:lstStyle/>
          <a:p>
            <a:pPr>
              <a:defRPr sz="1600">
                <a:latin typeface="Calibri" panose="020F0502020204030204" pitchFamily="34" charset="0"/>
              </a:defRPr>
            </a:pPr>
            <a:endParaRPr lang="en-US"/>
          </a:p>
        </c:txPr>
        <c:crossAx val="105588608"/>
        <c:crosses val="autoZero"/>
        <c:crossBetween val="between"/>
        <c:majorUnit val="0.2"/>
      </c:valAx>
    </c:plotArea>
    <c:legend>
      <c:legendPos val="t"/>
      <c:layout>
        <c:manualLayout>
          <c:xMode val="edge"/>
          <c:yMode val="edge"/>
          <c:x val="0"/>
          <c:y val="1.0723485953145214E-4"/>
          <c:w val="0.99860387643852211"/>
          <c:h val="7.853599733258119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txPr>
    <a:bodyPr/>
    <a:lstStyle/>
    <a:p>
      <a:pPr>
        <a:defRPr sz="10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012637309225237"/>
          <c:y val="0.19714869417918504"/>
          <c:w val="0.87503718285214349"/>
          <c:h val="0.69299091085836495"/>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Sheet1!$B$1:$F$1</c:f>
              <c:strCache>
                <c:ptCount val="5"/>
                <c:pt idx="0">
                  <c:v>2010</c:v>
                </c:pt>
                <c:pt idx="1">
                  <c:v>2011</c:v>
                </c:pt>
                <c:pt idx="2">
                  <c:v>2012</c:v>
                </c:pt>
                <c:pt idx="3">
                  <c:v>2013</c:v>
                </c:pt>
                <c:pt idx="4">
                  <c:v>2014</c:v>
                </c:pt>
              </c:strCache>
            </c:strRef>
          </c:cat>
          <c:val>
            <c:numRef>
              <c:f>Sheet1!$B$2:$F$2</c:f>
              <c:numCache>
                <c:formatCode>0.0</c:formatCode>
                <c:ptCount val="5"/>
                <c:pt idx="0">
                  <c:v>318.3</c:v>
                </c:pt>
                <c:pt idx="1">
                  <c:v>310.39999999999998</c:v>
                </c:pt>
                <c:pt idx="2">
                  <c:v>321</c:v>
                </c:pt>
                <c:pt idx="3">
                  <c:v>316.10000000000002</c:v>
                </c:pt>
                <c:pt idx="4">
                  <c:v>337</c:v>
                </c:pt>
              </c:numCache>
            </c:numRef>
          </c:val>
          <c:smooth val="0"/>
        </c:ser>
        <c:ser>
          <c:idx val="0"/>
          <c:order val="1"/>
          <c:tx>
            <c:strRef>
              <c:f>Sheet1!$A$3</c:f>
              <c:strCache>
                <c:ptCount val="1"/>
                <c:pt idx="0">
                  <c:v>Large Central Metro</c:v>
                </c:pt>
              </c:strCache>
            </c:strRef>
          </c:tx>
          <c:spPr>
            <a:ln w="25400">
              <a:solidFill>
                <a:srgbClr val="0072C6"/>
              </a:solidFill>
            </a:ln>
          </c:spPr>
          <c:marker>
            <c:symbol val="square"/>
            <c:size val="7"/>
            <c:spPr>
              <a:solidFill>
                <a:srgbClr val="0072C6"/>
              </a:solidFill>
              <a:ln>
                <a:noFill/>
              </a:ln>
            </c:spPr>
          </c:marker>
          <c:cat>
            <c:strRef>
              <c:f>Sheet1!$B$1:$F$1</c:f>
              <c:strCache>
                <c:ptCount val="5"/>
                <c:pt idx="0">
                  <c:v>2010</c:v>
                </c:pt>
                <c:pt idx="1">
                  <c:v>2011</c:v>
                </c:pt>
                <c:pt idx="2">
                  <c:v>2012</c:v>
                </c:pt>
                <c:pt idx="3">
                  <c:v>2013</c:v>
                </c:pt>
                <c:pt idx="4">
                  <c:v>2014</c:v>
                </c:pt>
              </c:strCache>
            </c:strRef>
          </c:cat>
          <c:val>
            <c:numRef>
              <c:f>Sheet1!$B$3:$F$3</c:f>
              <c:numCache>
                <c:formatCode>0.0</c:formatCode>
                <c:ptCount val="5"/>
                <c:pt idx="0">
                  <c:v>228.77528556544524</c:v>
                </c:pt>
                <c:pt idx="1">
                  <c:v>229.69027732653325</c:v>
                </c:pt>
                <c:pt idx="2">
                  <c:v>255.941</c:v>
                </c:pt>
                <c:pt idx="3">
                  <c:v>236.16861120748555</c:v>
                </c:pt>
                <c:pt idx="4">
                  <c:v>236.3914601889079</c:v>
                </c:pt>
              </c:numCache>
            </c:numRef>
          </c:val>
          <c:smooth val="0"/>
        </c:ser>
        <c:ser>
          <c:idx val="2"/>
          <c:order val="2"/>
          <c:tx>
            <c:strRef>
              <c:f>Sheet1!$A$4</c:f>
              <c:strCache>
                <c:ptCount val="1"/>
                <c:pt idx="0">
                  <c:v>Large Fringe Metro</c:v>
                </c:pt>
              </c:strCache>
            </c:strRef>
          </c:tx>
          <c:spPr>
            <a:ln w="25400">
              <a:solidFill>
                <a:srgbClr val="AABA0A"/>
              </a:solidFill>
            </a:ln>
          </c:spPr>
          <c:marker>
            <c:symbol val="triangle"/>
            <c:size val="9"/>
            <c:spPr>
              <a:solidFill>
                <a:srgbClr val="AABA0A"/>
              </a:solidFill>
              <a:ln>
                <a:noFill/>
              </a:ln>
            </c:spPr>
          </c:marker>
          <c:cat>
            <c:strRef>
              <c:f>Sheet1!$B$1:$F$1</c:f>
              <c:strCache>
                <c:ptCount val="5"/>
                <c:pt idx="0">
                  <c:v>2010</c:v>
                </c:pt>
                <c:pt idx="1">
                  <c:v>2011</c:v>
                </c:pt>
                <c:pt idx="2">
                  <c:v>2012</c:v>
                </c:pt>
                <c:pt idx="3">
                  <c:v>2013</c:v>
                </c:pt>
                <c:pt idx="4">
                  <c:v>2014</c:v>
                </c:pt>
              </c:strCache>
            </c:strRef>
          </c:cat>
          <c:val>
            <c:numRef>
              <c:f>Sheet1!$B$4:$F$4</c:f>
              <c:numCache>
                <c:formatCode>0.0</c:formatCode>
                <c:ptCount val="5"/>
                <c:pt idx="0">
                  <c:v>212.74307025362904</c:v>
                </c:pt>
                <c:pt idx="1">
                  <c:v>236.08614542570669</c:v>
                </c:pt>
                <c:pt idx="2">
                  <c:v>244.018</c:v>
                </c:pt>
                <c:pt idx="3">
                  <c:v>239.84167890986475</c:v>
                </c:pt>
                <c:pt idx="4">
                  <c:v>235.73189993705006</c:v>
                </c:pt>
              </c:numCache>
            </c:numRef>
          </c:val>
          <c:smooth val="0"/>
        </c:ser>
        <c:ser>
          <c:idx val="1"/>
          <c:order val="3"/>
          <c:tx>
            <c:strRef>
              <c:f>Sheet1!$A$5</c:f>
              <c:strCache>
                <c:ptCount val="1"/>
                <c:pt idx="0">
                  <c:v>Medium and Small Metro</c:v>
                </c:pt>
              </c:strCache>
            </c:strRef>
          </c:tx>
          <c:spPr>
            <a:ln w="34925">
              <a:solidFill>
                <a:srgbClr val="7BA8DF"/>
              </a:solidFill>
            </a:ln>
          </c:spPr>
          <c:marker>
            <c:symbol val="diamond"/>
            <c:size val="9"/>
            <c:spPr>
              <a:solidFill>
                <a:srgbClr val="7BA8DF"/>
              </a:solidFill>
              <a:ln>
                <a:noFill/>
              </a:ln>
            </c:spPr>
          </c:marker>
          <c:cat>
            <c:strRef>
              <c:f>Sheet1!$B$1:$F$1</c:f>
              <c:strCache>
                <c:ptCount val="5"/>
                <c:pt idx="0">
                  <c:v>2010</c:v>
                </c:pt>
                <c:pt idx="1">
                  <c:v>2011</c:v>
                </c:pt>
                <c:pt idx="2">
                  <c:v>2012</c:v>
                </c:pt>
                <c:pt idx="3">
                  <c:v>2013</c:v>
                </c:pt>
                <c:pt idx="4">
                  <c:v>2014</c:v>
                </c:pt>
              </c:strCache>
            </c:strRef>
          </c:cat>
          <c:val>
            <c:numRef>
              <c:f>Sheet1!$B$5:$F$5</c:f>
              <c:numCache>
                <c:formatCode>0.0</c:formatCode>
                <c:ptCount val="5"/>
                <c:pt idx="0">
                  <c:v>403.54435167938357</c:v>
                </c:pt>
                <c:pt idx="1">
                  <c:v>365.01461196517891</c:v>
                </c:pt>
                <c:pt idx="2">
                  <c:v>374.08300000000003</c:v>
                </c:pt>
                <c:pt idx="3">
                  <c:v>363.74885252376777</c:v>
                </c:pt>
                <c:pt idx="4">
                  <c:v>435.27184603498495</c:v>
                </c:pt>
              </c:numCache>
            </c:numRef>
          </c:val>
          <c:smooth val="0"/>
        </c:ser>
        <c:ser>
          <c:idx val="4"/>
          <c:order val="4"/>
          <c:tx>
            <c:strRef>
              <c:f>Sheet1!$A$6</c:f>
              <c:strCache>
                <c:ptCount val="1"/>
                <c:pt idx="0">
                  <c:v>Micropolitan and Noncore</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strRef>
              <c:f>Sheet1!$B$1:$F$1</c:f>
              <c:strCache>
                <c:ptCount val="5"/>
                <c:pt idx="0">
                  <c:v>2010</c:v>
                </c:pt>
                <c:pt idx="1">
                  <c:v>2011</c:v>
                </c:pt>
                <c:pt idx="2">
                  <c:v>2012</c:v>
                </c:pt>
                <c:pt idx="3">
                  <c:v>2013</c:v>
                </c:pt>
                <c:pt idx="4">
                  <c:v>2014</c:v>
                </c:pt>
              </c:strCache>
            </c:strRef>
          </c:cat>
          <c:val>
            <c:numRef>
              <c:f>Sheet1!$B$6:$F$6</c:f>
              <c:numCache>
                <c:formatCode>0.0</c:formatCode>
                <c:ptCount val="5"/>
                <c:pt idx="0">
                  <c:v>476.3112812043467</c:v>
                </c:pt>
                <c:pt idx="1">
                  <c:v>460.83391233310959</c:v>
                </c:pt>
                <c:pt idx="2">
                  <c:v>446.83100000000002</c:v>
                </c:pt>
                <c:pt idx="3">
                  <c:v>479.96791937914651</c:v>
                </c:pt>
                <c:pt idx="4">
                  <c:v>506.18993813800881</c:v>
                </c:pt>
              </c:numCache>
            </c:numRef>
          </c:val>
          <c:smooth val="0"/>
        </c:ser>
        <c:dLbls>
          <c:showLegendKey val="0"/>
          <c:showVal val="0"/>
          <c:showCatName val="0"/>
          <c:showSerName val="0"/>
          <c:showPercent val="0"/>
          <c:showBubbleSize val="0"/>
        </c:dLbls>
        <c:marker val="1"/>
        <c:smooth val="0"/>
        <c:axId val="107722624"/>
        <c:axId val="108003328"/>
      </c:lineChart>
      <c:catAx>
        <c:axId val="107722624"/>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08003328"/>
        <c:crosses val="autoZero"/>
        <c:auto val="1"/>
        <c:lblAlgn val="ctr"/>
        <c:lblOffset val="100"/>
        <c:noMultiLvlLbl val="0"/>
      </c:catAx>
      <c:valAx>
        <c:axId val="108003328"/>
        <c:scaling>
          <c:orientation val="minMax"/>
          <c:max val="60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100,000 Population</a:t>
                </a:r>
                <a:endParaRPr lang="en-US" dirty="0"/>
              </a:p>
            </c:rich>
          </c:tx>
          <c:layout>
            <c:manualLayout>
              <c:xMode val="edge"/>
              <c:yMode val="edge"/>
              <c:x val="3.0864197530864196E-3"/>
              <c:y val="0.24205082742316786"/>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07722624"/>
        <c:crosses val="autoZero"/>
        <c:crossBetween val="between"/>
        <c:majorUnit val="100"/>
      </c:valAx>
    </c:plotArea>
    <c:legend>
      <c:legendPos val="t"/>
      <c:layout>
        <c:manualLayout>
          <c:xMode val="edge"/>
          <c:yMode val="edge"/>
          <c:x val="0"/>
          <c:y val="1.1675185338674747E-3"/>
          <c:w val="1"/>
          <c:h val="0.12289072243629121"/>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0421891707980947E-2"/>
          <c:y val="0.1210702828813065"/>
          <c:w val="0.92132815128878132"/>
          <c:h val="0.78267431704589741"/>
        </c:manualLayout>
      </c:layout>
      <c:barChart>
        <c:barDir val="col"/>
        <c:grouping val="percentStacked"/>
        <c:varyColors val="0"/>
        <c:ser>
          <c:idx val="2"/>
          <c:order val="0"/>
          <c:tx>
            <c:strRef>
              <c:f>Sheet1!$B$1</c:f>
              <c:strCache>
                <c:ptCount val="1"/>
                <c:pt idx="0">
                  <c:v>Trauma Level I/II</c:v>
                </c:pt>
              </c:strCache>
            </c:strRef>
          </c:tx>
          <c:spPr>
            <a:solidFill>
              <a:sysClr val="windowText" lastClr="000000"/>
            </a:solidFill>
          </c:spPr>
          <c:invertIfNegative val="0"/>
          <c:cat>
            <c:strRef>
              <c:f>Sheet1!$A$2:$A$8</c:f>
              <c:strCache>
                <c:ptCount val="7"/>
                <c:pt idx="0">
                  <c:v>Total</c:v>
                </c:pt>
                <c:pt idx="1">
                  <c:v>Large Central Metro</c:v>
                </c:pt>
                <c:pt idx="2">
                  <c:v>Large Fringe Metro</c:v>
                </c:pt>
                <c:pt idx="3">
                  <c:v>Medium Metro</c:v>
                </c:pt>
                <c:pt idx="4">
                  <c:v>Small Metro</c:v>
                </c:pt>
                <c:pt idx="5">
                  <c:v>Micropolitan</c:v>
                </c:pt>
                <c:pt idx="6">
                  <c:v>Noncore</c:v>
                </c:pt>
              </c:strCache>
            </c:strRef>
          </c:cat>
          <c:val>
            <c:numRef>
              <c:f>Sheet1!$B$2:$B$8</c:f>
              <c:numCache>
                <c:formatCode>0.0</c:formatCode>
                <c:ptCount val="7"/>
                <c:pt idx="0">
                  <c:v>64.8</c:v>
                </c:pt>
                <c:pt idx="1">
                  <c:v>69.017476046060196</c:v>
                </c:pt>
                <c:pt idx="2">
                  <c:v>68.177826072163299</c:v>
                </c:pt>
                <c:pt idx="3">
                  <c:v>66.945515387646296</c:v>
                </c:pt>
                <c:pt idx="4">
                  <c:v>57.266765067643199</c:v>
                </c:pt>
                <c:pt idx="5">
                  <c:v>53.2455918161642</c:v>
                </c:pt>
                <c:pt idx="6">
                  <c:v>56.887499300717202</c:v>
                </c:pt>
              </c:numCache>
            </c:numRef>
          </c:val>
        </c:ser>
        <c:ser>
          <c:idx val="1"/>
          <c:order val="1"/>
          <c:tx>
            <c:strRef>
              <c:f>Sheet1!$C$1</c:f>
              <c:strCache>
                <c:ptCount val="1"/>
                <c:pt idx="0">
                  <c:v>Trauma Level III</c:v>
                </c:pt>
              </c:strCache>
            </c:strRef>
          </c:tx>
          <c:spPr>
            <a:solidFill>
              <a:srgbClr val="0072C6"/>
            </a:solidFill>
          </c:spPr>
          <c:invertIfNegative val="0"/>
          <c:cat>
            <c:strRef>
              <c:f>Sheet1!$A$2:$A$8</c:f>
              <c:strCache>
                <c:ptCount val="7"/>
                <c:pt idx="0">
                  <c:v>Total</c:v>
                </c:pt>
                <c:pt idx="1">
                  <c:v>Large Central Metro</c:v>
                </c:pt>
                <c:pt idx="2">
                  <c:v>Large Fringe Metro</c:v>
                </c:pt>
                <c:pt idx="3">
                  <c:v>Medium Metro</c:v>
                </c:pt>
                <c:pt idx="4">
                  <c:v>Small Metro</c:v>
                </c:pt>
                <c:pt idx="5">
                  <c:v>Micropolitan</c:v>
                </c:pt>
                <c:pt idx="6">
                  <c:v>Noncore</c:v>
                </c:pt>
              </c:strCache>
            </c:strRef>
          </c:cat>
          <c:val>
            <c:numRef>
              <c:f>Sheet1!$C$2:$C$8</c:f>
              <c:numCache>
                <c:formatCode>0.0</c:formatCode>
                <c:ptCount val="7"/>
                <c:pt idx="0">
                  <c:v>8.1999999999999993</c:v>
                </c:pt>
                <c:pt idx="1">
                  <c:v>2.3527596515187801</c:v>
                </c:pt>
                <c:pt idx="2">
                  <c:v>4.4931186390458802</c:v>
                </c:pt>
                <c:pt idx="3">
                  <c:v>12.4056326842363</c:v>
                </c:pt>
                <c:pt idx="4">
                  <c:v>13.3003301067282</c:v>
                </c:pt>
                <c:pt idx="5">
                  <c:v>16.1322984369707</c:v>
                </c:pt>
                <c:pt idx="6">
                  <c:v>9.0786074828680494</c:v>
                </c:pt>
              </c:numCache>
            </c:numRef>
          </c:val>
        </c:ser>
        <c:ser>
          <c:idx val="0"/>
          <c:order val="2"/>
          <c:tx>
            <c:strRef>
              <c:f>Sheet1!$D$1</c:f>
              <c:strCache>
                <c:ptCount val="1"/>
                <c:pt idx="0">
                  <c:v>Nontrauma Emergency Department</c:v>
                </c:pt>
              </c:strCache>
            </c:strRef>
          </c:tx>
          <c:spPr>
            <a:solidFill>
              <a:srgbClr val="AABA0A"/>
            </a:solidFill>
          </c:spPr>
          <c:invertIfNegative val="0"/>
          <c:cat>
            <c:strRef>
              <c:f>Sheet1!$A$2:$A$8</c:f>
              <c:strCache>
                <c:ptCount val="7"/>
                <c:pt idx="0">
                  <c:v>Total</c:v>
                </c:pt>
                <c:pt idx="1">
                  <c:v>Large Central Metro</c:v>
                </c:pt>
                <c:pt idx="2">
                  <c:v>Large Fringe Metro</c:v>
                </c:pt>
                <c:pt idx="3">
                  <c:v>Medium Metro</c:v>
                </c:pt>
                <c:pt idx="4">
                  <c:v>Small Metro</c:v>
                </c:pt>
                <c:pt idx="5">
                  <c:v>Micropolitan</c:v>
                </c:pt>
                <c:pt idx="6">
                  <c:v>Noncore</c:v>
                </c:pt>
              </c:strCache>
            </c:strRef>
          </c:cat>
          <c:val>
            <c:numRef>
              <c:f>Sheet1!$D$2:$D$8</c:f>
              <c:numCache>
                <c:formatCode>0.0</c:formatCode>
                <c:ptCount val="7"/>
                <c:pt idx="0">
                  <c:v>27</c:v>
                </c:pt>
                <c:pt idx="1">
                  <c:v>28.629764302420899</c:v>
                </c:pt>
                <c:pt idx="2">
                  <c:v>27.329055288790801</c:v>
                </c:pt>
                <c:pt idx="3">
                  <c:v>20.648851928117299</c:v>
                </c:pt>
                <c:pt idx="4">
                  <c:v>29.432904825628501</c:v>
                </c:pt>
                <c:pt idx="5">
                  <c:v>30.622109746865</c:v>
                </c:pt>
                <c:pt idx="6">
                  <c:v>34.033893216414597</c:v>
                </c:pt>
              </c:numCache>
            </c:numRef>
          </c:val>
        </c:ser>
        <c:dLbls>
          <c:showLegendKey val="0"/>
          <c:showVal val="0"/>
          <c:showCatName val="0"/>
          <c:showSerName val="0"/>
          <c:showPercent val="0"/>
          <c:showBubbleSize val="0"/>
        </c:dLbls>
        <c:gapWidth val="150"/>
        <c:overlap val="100"/>
        <c:axId val="108355584"/>
        <c:axId val="108357120"/>
      </c:barChart>
      <c:catAx>
        <c:axId val="108355584"/>
        <c:scaling>
          <c:orientation val="minMax"/>
        </c:scaling>
        <c:delete val="0"/>
        <c:axPos val="b"/>
        <c:numFmt formatCode="General" sourceLinked="1"/>
        <c:majorTickMark val="out"/>
        <c:minorTickMark val="none"/>
        <c:tickLblPos val="nextTo"/>
        <c:txPr>
          <a:bodyPr rot="0" vert="horz"/>
          <a:lstStyle/>
          <a:p>
            <a:pPr>
              <a:defRPr sz="1600">
                <a:latin typeface="Calibri" panose="020F0502020204030204" pitchFamily="34" charset="0"/>
              </a:defRPr>
            </a:pPr>
            <a:endParaRPr lang="en-US"/>
          </a:p>
        </c:txPr>
        <c:crossAx val="108357120"/>
        <c:crosses val="autoZero"/>
        <c:auto val="1"/>
        <c:lblAlgn val="ctr"/>
        <c:lblOffset val="100"/>
        <c:tickLblSkip val="1"/>
        <c:tickMarkSkip val="1"/>
        <c:noMultiLvlLbl val="0"/>
      </c:catAx>
      <c:valAx>
        <c:axId val="108357120"/>
        <c:scaling>
          <c:orientation val="minMax"/>
        </c:scaling>
        <c:delete val="0"/>
        <c:axPos val="l"/>
        <c:majorGridlines/>
        <c:numFmt formatCode="0%" sourceLinked="1"/>
        <c:majorTickMark val="out"/>
        <c:minorTickMark val="none"/>
        <c:tickLblPos val="nextTo"/>
        <c:txPr>
          <a:bodyPr rot="0" vert="horz"/>
          <a:lstStyle/>
          <a:p>
            <a:pPr>
              <a:defRPr sz="1600">
                <a:latin typeface="Calibri" panose="020F0502020204030204" pitchFamily="34" charset="0"/>
              </a:defRPr>
            </a:pPr>
            <a:endParaRPr lang="en-US"/>
          </a:p>
        </c:txPr>
        <c:crossAx val="108355584"/>
        <c:crosses val="autoZero"/>
        <c:crossBetween val="between"/>
        <c:majorUnit val="0.2"/>
      </c:valAx>
    </c:plotArea>
    <c:legend>
      <c:legendPos val="t"/>
      <c:layout>
        <c:manualLayout>
          <c:xMode val="edge"/>
          <c:yMode val="edge"/>
          <c:x val="5.3998493243900075E-2"/>
          <c:y val="0"/>
          <c:w val="0.88962950811704089"/>
          <c:h val="7.8535997332581209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txPr>
    <a:bodyPr/>
    <a:lstStyle/>
    <a:p>
      <a:pPr>
        <a:defRPr sz="10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460897248955"/>
          <c:y val="0.16615317707379598"/>
          <c:w val="0.88825750947798177"/>
          <c:h val="0.73311435634499189"/>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Sheet1!$B$2:$B$11</c:f>
              <c:numCache>
                <c:formatCode>General</c:formatCode>
                <c:ptCount val="10"/>
                <c:pt idx="0">
                  <c:v>43.9</c:v>
                </c:pt>
                <c:pt idx="1">
                  <c:v>42.9</c:v>
                </c:pt>
                <c:pt idx="2">
                  <c:v>42.5</c:v>
                </c:pt>
                <c:pt idx="3">
                  <c:v>42.6</c:v>
                </c:pt>
                <c:pt idx="4">
                  <c:v>43.1</c:v>
                </c:pt>
                <c:pt idx="5">
                  <c:v>43.7</c:v>
                </c:pt>
                <c:pt idx="6">
                  <c:v>41.5</c:v>
                </c:pt>
                <c:pt idx="7">
                  <c:v>42.5</c:v>
                </c:pt>
                <c:pt idx="8">
                  <c:v>42.8</c:v>
                </c:pt>
                <c:pt idx="9">
                  <c:v>41.8</c:v>
                </c:pt>
              </c:numCache>
            </c:numRef>
          </c:val>
          <c:smooth val="0"/>
        </c:ser>
        <c:ser>
          <c:idx val="0"/>
          <c:order val="1"/>
          <c:tx>
            <c:strRef>
              <c:f>Sheet1!$C$1</c:f>
              <c:strCache>
                <c:ptCount val="1"/>
                <c:pt idx="0">
                  <c:v>Large Central Metro</c:v>
                </c:pt>
              </c:strCache>
            </c:strRef>
          </c:tx>
          <c:spPr>
            <a:ln w="25400">
              <a:solidFill>
                <a:srgbClr val="0072C6"/>
              </a:solidFill>
            </a:ln>
          </c:spPr>
          <c:marker>
            <c:symbol val="square"/>
            <c:size val="7"/>
            <c:spPr>
              <a:solidFill>
                <a:srgbClr val="0072C6"/>
              </a:solidFill>
              <a:ln>
                <a:noFill/>
              </a:ln>
            </c:spPr>
          </c:marker>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Sheet1!$C$2:$C$11</c:f>
              <c:numCache>
                <c:formatCode>General</c:formatCode>
                <c:ptCount val="10"/>
                <c:pt idx="0">
                  <c:v>45.4</c:v>
                </c:pt>
                <c:pt idx="1">
                  <c:v>45.8</c:v>
                </c:pt>
                <c:pt idx="2">
                  <c:v>46.1</c:v>
                </c:pt>
                <c:pt idx="3">
                  <c:v>45.8</c:v>
                </c:pt>
                <c:pt idx="4">
                  <c:v>44.8</c:v>
                </c:pt>
                <c:pt idx="5">
                  <c:v>46.4</c:v>
                </c:pt>
                <c:pt idx="6">
                  <c:v>44.1</c:v>
                </c:pt>
                <c:pt idx="7">
                  <c:v>44.1</c:v>
                </c:pt>
                <c:pt idx="8">
                  <c:v>46.1</c:v>
                </c:pt>
                <c:pt idx="9">
                  <c:v>46.4</c:v>
                </c:pt>
              </c:numCache>
            </c:numRef>
          </c:val>
          <c:smooth val="0"/>
        </c:ser>
        <c:ser>
          <c:idx val="2"/>
          <c:order val="2"/>
          <c:tx>
            <c:strRef>
              <c:f>Sheet1!$D$1</c:f>
              <c:strCache>
                <c:ptCount val="1"/>
                <c:pt idx="0">
                  <c:v>Large Fringe Metro</c:v>
                </c:pt>
              </c:strCache>
            </c:strRef>
          </c:tx>
          <c:spPr>
            <a:ln w="25400">
              <a:solidFill>
                <a:srgbClr val="AABA0A"/>
              </a:solidFill>
            </a:ln>
          </c:spPr>
          <c:marker>
            <c:symbol val="triangle"/>
            <c:size val="9"/>
            <c:spPr>
              <a:solidFill>
                <a:srgbClr val="AABA0A"/>
              </a:solidFill>
              <a:ln>
                <a:noFill/>
              </a:ln>
            </c:spPr>
          </c:marker>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Sheet1!$D$2:$D$11</c:f>
              <c:numCache>
                <c:formatCode>General</c:formatCode>
                <c:ptCount val="10"/>
                <c:pt idx="0">
                  <c:v>52.7</c:v>
                </c:pt>
                <c:pt idx="1">
                  <c:v>52</c:v>
                </c:pt>
                <c:pt idx="2">
                  <c:v>49.6</c:v>
                </c:pt>
                <c:pt idx="3">
                  <c:v>49.2</c:v>
                </c:pt>
                <c:pt idx="4">
                  <c:v>49.3</c:v>
                </c:pt>
                <c:pt idx="5">
                  <c:v>52.4</c:v>
                </c:pt>
                <c:pt idx="6">
                  <c:v>49.7</c:v>
                </c:pt>
                <c:pt idx="7">
                  <c:v>51</c:v>
                </c:pt>
                <c:pt idx="8">
                  <c:v>48.6</c:v>
                </c:pt>
                <c:pt idx="9">
                  <c:v>48.1</c:v>
                </c:pt>
              </c:numCache>
            </c:numRef>
          </c:val>
          <c:smooth val="0"/>
        </c:ser>
        <c:ser>
          <c:idx val="1"/>
          <c:order val="3"/>
          <c:tx>
            <c:strRef>
              <c:f>Sheet1!$E$1</c:f>
              <c:strCache>
                <c:ptCount val="1"/>
                <c:pt idx="0">
                  <c:v>Medium Metro</c:v>
                </c:pt>
              </c:strCache>
            </c:strRef>
          </c:tx>
          <c:spPr>
            <a:ln w="34925">
              <a:solidFill>
                <a:srgbClr val="7BA8DF"/>
              </a:solidFill>
            </a:ln>
          </c:spPr>
          <c:marker>
            <c:symbol val="diamond"/>
            <c:size val="9"/>
            <c:spPr>
              <a:solidFill>
                <a:srgbClr val="7BA8DF"/>
              </a:solidFill>
              <a:ln>
                <a:noFill/>
              </a:ln>
            </c:spPr>
          </c:marker>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Sheet1!$E$2:$E$11</c:f>
              <c:numCache>
                <c:formatCode>General</c:formatCode>
                <c:ptCount val="10"/>
                <c:pt idx="0">
                  <c:v>40.4</c:v>
                </c:pt>
                <c:pt idx="1">
                  <c:v>39.5</c:v>
                </c:pt>
                <c:pt idx="2">
                  <c:v>39.5</c:v>
                </c:pt>
                <c:pt idx="3">
                  <c:v>39.5</c:v>
                </c:pt>
                <c:pt idx="4">
                  <c:v>42.4</c:v>
                </c:pt>
                <c:pt idx="5">
                  <c:v>39.9</c:v>
                </c:pt>
                <c:pt idx="6">
                  <c:v>38.6</c:v>
                </c:pt>
                <c:pt idx="7">
                  <c:v>39.5</c:v>
                </c:pt>
                <c:pt idx="8">
                  <c:v>42</c:v>
                </c:pt>
                <c:pt idx="9">
                  <c:v>39.5</c:v>
                </c:pt>
              </c:numCache>
            </c:numRef>
          </c:val>
          <c:smooth val="0"/>
        </c:ser>
        <c:ser>
          <c:idx val="4"/>
          <c:order val="4"/>
          <c:tx>
            <c:strRef>
              <c:f>Sheet1!$F$1</c:f>
              <c:strCache>
                <c:ptCount val="1"/>
                <c:pt idx="0">
                  <c:v>Small Metro</c:v>
                </c:pt>
              </c:strCache>
            </c:strRef>
          </c:tx>
          <c:spPr>
            <a:ln>
              <a:solidFill>
                <a:sysClr val="window" lastClr="FFFFFF">
                  <a:lumMod val="50000"/>
                </a:sysClr>
              </a:solidFill>
            </a:ln>
          </c:spPr>
          <c:marker>
            <c:symbol val="star"/>
            <c:size val="7"/>
            <c:spPr>
              <a:noFill/>
              <a:ln>
                <a:solidFill>
                  <a:sysClr val="window" lastClr="FFFFFF">
                    <a:lumMod val="50000"/>
                  </a:sysClr>
                </a:solidFill>
              </a:ln>
            </c:spPr>
          </c:marker>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Sheet1!$F$2:$F$11</c:f>
              <c:numCache>
                <c:formatCode>General</c:formatCode>
                <c:ptCount val="10"/>
                <c:pt idx="0">
                  <c:v>46.6</c:v>
                </c:pt>
                <c:pt idx="1">
                  <c:v>40.1</c:v>
                </c:pt>
                <c:pt idx="2">
                  <c:v>38.9</c:v>
                </c:pt>
                <c:pt idx="3">
                  <c:v>40.1</c:v>
                </c:pt>
                <c:pt idx="4">
                  <c:v>39.4</c:v>
                </c:pt>
                <c:pt idx="5">
                  <c:v>36.5</c:v>
                </c:pt>
                <c:pt idx="6">
                  <c:v>34.1</c:v>
                </c:pt>
                <c:pt idx="7">
                  <c:v>39</c:v>
                </c:pt>
                <c:pt idx="8">
                  <c:v>38.700000000000003</c:v>
                </c:pt>
                <c:pt idx="9">
                  <c:v>38.799999999999997</c:v>
                </c:pt>
              </c:numCache>
            </c:numRef>
          </c:val>
          <c:smooth val="0"/>
        </c:ser>
        <c:ser>
          <c:idx val="5"/>
          <c:order val="5"/>
          <c:tx>
            <c:strRef>
              <c:f>Sheet1!$G$1</c:f>
              <c:strCache>
                <c:ptCount val="1"/>
                <c:pt idx="0">
                  <c:v>Micropolitan</c:v>
                </c:pt>
              </c:strCache>
            </c:strRef>
          </c:tx>
          <c:spPr>
            <a:ln>
              <a:solidFill>
                <a:srgbClr val="EEECE1">
                  <a:lumMod val="50000"/>
                </a:srgbClr>
              </a:solidFill>
            </a:ln>
          </c:spPr>
          <c:marker>
            <c:symbol val="x"/>
            <c:size val="7"/>
            <c:spPr>
              <a:noFill/>
              <a:ln>
                <a:solidFill>
                  <a:srgbClr val="EEECE1">
                    <a:lumMod val="50000"/>
                  </a:srgbClr>
                </a:solidFill>
              </a:ln>
            </c:spPr>
          </c:marker>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Sheet1!$G$2:$G$11</c:f>
              <c:numCache>
                <c:formatCode>General</c:formatCode>
                <c:ptCount val="10"/>
                <c:pt idx="0">
                  <c:v>32.200000000000003</c:v>
                </c:pt>
                <c:pt idx="1">
                  <c:v>31.1</c:v>
                </c:pt>
                <c:pt idx="2">
                  <c:v>30.2</c:v>
                </c:pt>
                <c:pt idx="3">
                  <c:v>34.700000000000003</c:v>
                </c:pt>
                <c:pt idx="4">
                  <c:v>37.6</c:v>
                </c:pt>
                <c:pt idx="5">
                  <c:v>38.5</c:v>
                </c:pt>
                <c:pt idx="6">
                  <c:v>37</c:v>
                </c:pt>
                <c:pt idx="7">
                  <c:v>35.700000000000003</c:v>
                </c:pt>
                <c:pt idx="8">
                  <c:v>33.200000000000003</c:v>
                </c:pt>
                <c:pt idx="9">
                  <c:v>31.7</c:v>
                </c:pt>
              </c:numCache>
            </c:numRef>
          </c:val>
          <c:smooth val="0"/>
        </c:ser>
        <c:ser>
          <c:idx val="6"/>
          <c:order val="6"/>
          <c:tx>
            <c:strRef>
              <c:f>Sheet1!$H$1</c:f>
              <c:strCache>
                <c:ptCount val="1"/>
                <c:pt idx="0">
                  <c:v>Noncore</c:v>
                </c:pt>
              </c:strCache>
            </c:strRef>
          </c:tx>
          <c:cat>
            <c:numRef>
              <c:f>Sheet1!$A$2:$A$11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Sheet1!$H$2:$H$11</c:f>
              <c:numCache>
                <c:formatCode>General</c:formatCode>
                <c:ptCount val="10"/>
                <c:pt idx="0">
                  <c:v>29.8</c:v>
                </c:pt>
                <c:pt idx="1">
                  <c:v>31.5</c:v>
                </c:pt>
                <c:pt idx="2">
                  <c:v>35</c:v>
                </c:pt>
                <c:pt idx="3">
                  <c:v>29.2</c:v>
                </c:pt>
                <c:pt idx="4">
                  <c:v>26.8</c:v>
                </c:pt>
                <c:pt idx="5">
                  <c:v>26.9</c:v>
                </c:pt>
                <c:pt idx="6">
                  <c:v>25.7</c:v>
                </c:pt>
                <c:pt idx="7">
                  <c:v>26.5</c:v>
                </c:pt>
                <c:pt idx="8">
                  <c:v>30</c:v>
                </c:pt>
                <c:pt idx="9">
                  <c:v>28</c:v>
                </c:pt>
              </c:numCache>
            </c:numRef>
          </c:val>
          <c:smooth val="0"/>
        </c:ser>
        <c:dLbls>
          <c:showLegendKey val="0"/>
          <c:showVal val="0"/>
          <c:showCatName val="0"/>
          <c:showSerName val="0"/>
          <c:showPercent val="0"/>
          <c:showBubbleSize val="0"/>
        </c:dLbls>
        <c:marker val="1"/>
        <c:smooth val="0"/>
        <c:axId val="108712704"/>
        <c:axId val="108714240"/>
      </c:lineChart>
      <c:catAx>
        <c:axId val="108712704"/>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08714240"/>
        <c:crosses val="autoZero"/>
        <c:auto val="1"/>
        <c:lblAlgn val="ctr"/>
        <c:lblOffset val="100"/>
        <c:noMultiLvlLbl val="0"/>
      </c:catAx>
      <c:valAx>
        <c:axId val="108714240"/>
        <c:scaling>
          <c:orientation val="minMax"/>
          <c:max val="10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393891421560450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08712704"/>
        <c:crosses val="autoZero"/>
        <c:crossBetween val="between"/>
        <c:majorUnit val="10"/>
      </c:valAx>
    </c:plotArea>
    <c:legend>
      <c:legendPos val="t"/>
      <c:layout>
        <c:manualLayout>
          <c:xMode val="edge"/>
          <c:yMode val="edge"/>
          <c:x val="8.1995479731700217E-3"/>
          <c:y val="1.167518533867475E-3"/>
          <c:w val="0.99127867697093419"/>
          <c:h val="0.1273561008362327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6"/>
          <c:y val="0.18129653932147374"/>
          <c:w val="0.87597939146495574"/>
          <c:h val="0.72244799261203463"/>
        </c:manualLayout>
      </c:layout>
      <c:barChart>
        <c:barDir val="col"/>
        <c:grouping val="clustered"/>
        <c:varyColors val="0"/>
        <c:ser>
          <c:idx val="0"/>
          <c:order val="0"/>
          <c:tx>
            <c:strRef>
              <c:f>Sheet1!$A$2</c:f>
              <c:strCache>
                <c:ptCount val="1"/>
                <c:pt idx="0">
                  <c:v>Large Central Metro</c:v>
                </c:pt>
              </c:strCache>
            </c:strRef>
          </c:tx>
          <c:spPr>
            <a:solidFill>
              <a:srgbClr val="0072C6"/>
            </a:solidFill>
          </c:spPr>
          <c:invertIfNegative val="0"/>
          <c:cat>
            <c:strRef>
              <c:f>Sheet1!$B$1:$F$1</c:f>
              <c:strCache>
                <c:ptCount val="5"/>
                <c:pt idx="0">
                  <c:v>Total</c:v>
                </c:pt>
                <c:pt idx="1">
                  <c:v>Poor</c:v>
                </c:pt>
                <c:pt idx="2">
                  <c:v>Low Income</c:v>
                </c:pt>
                <c:pt idx="3">
                  <c:v>Middle Income</c:v>
                </c:pt>
                <c:pt idx="4">
                  <c:v>High Income</c:v>
                </c:pt>
              </c:strCache>
            </c:strRef>
          </c:cat>
          <c:val>
            <c:numRef>
              <c:f>Sheet1!$B$2:$F$2</c:f>
              <c:numCache>
                <c:formatCode>0.0</c:formatCode>
                <c:ptCount val="5"/>
                <c:pt idx="0">
                  <c:v>46.386890000000001</c:v>
                </c:pt>
                <c:pt idx="1">
                  <c:v>43.537472000000001</c:v>
                </c:pt>
                <c:pt idx="2">
                  <c:v>44.247849000000002</c:v>
                </c:pt>
                <c:pt idx="3">
                  <c:v>48.007961000000002</c:v>
                </c:pt>
                <c:pt idx="4">
                  <c:v>47.605699999999999</c:v>
                </c:pt>
              </c:numCache>
            </c:numRef>
          </c:val>
        </c:ser>
        <c:ser>
          <c:idx val="1"/>
          <c:order val="1"/>
          <c:tx>
            <c:strRef>
              <c:f>Sheet1!$A$3</c:f>
              <c:strCache>
                <c:ptCount val="1"/>
                <c:pt idx="0">
                  <c:v>Large Fringe Metro</c:v>
                </c:pt>
              </c:strCache>
            </c:strRef>
          </c:tx>
          <c:spPr>
            <a:pattFill prst="wdDnDiag">
              <a:fgClr>
                <a:srgbClr val="AABA0A"/>
              </a:fgClr>
              <a:bgClr>
                <a:sysClr val="window" lastClr="FFFFFF"/>
              </a:bgClr>
            </a:pattFill>
          </c:spPr>
          <c:invertIfNegative val="0"/>
          <c:cat>
            <c:strRef>
              <c:f>Sheet1!$B$1:$F$1</c:f>
              <c:strCache>
                <c:ptCount val="5"/>
                <c:pt idx="0">
                  <c:v>Total</c:v>
                </c:pt>
                <c:pt idx="1">
                  <c:v>Poor</c:v>
                </c:pt>
                <c:pt idx="2">
                  <c:v>Low Income</c:v>
                </c:pt>
                <c:pt idx="3">
                  <c:v>Middle Income</c:v>
                </c:pt>
                <c:pt idx="4">
                  <c:v>High Income</c:v>
                </c:pt>
              </c:strCache>
            </c:strRef>
          </c:cat>
          <c:val>
            <c:numRef>
              <c:f>Sheet1!$B$3:$F$3</c:f>
              <c:numCache>
                <c:formatCode>0.0</c:formatCode>
                <c:ptCount val="5"/>
                <c:pt idx="0">
                  <c:v>48.140424000000003</c:v>
                </c:pt>
                <c:pt idx="1">
                  <c:v>44.530971000000001</c:v>
                </c:pt>
                <c:pt idx="2">
                  <c:v>44.587589000000001</c:v>
                </c:pt>
                <c:pt idx="3">
                  <c:v>46.793433</c:v>
                </c:pt>
                <c:pt idx="4">
                  <c:v>50.5473</c:v>
                </c:pt>
              </c:numCache>
            </c:numRef>
          </c:val>
        </c:ser>
        <c:ser>
          <c:idx val="2"/>
          <c:order val="2"/>
          <c:tx>
            <c:strRef>
              <c:f>Sheet1!$A$4</c:f>
              <c:strCache>
                <c:ptCount val="1"/>
                <c:pt idx="0">
                  <c:v>Medium Metro</c:v>
                </c:pt>
              </c:strCache>
            </c:strRef>
          </c:tx>
          <c:spPr>
            <a:solidFill>
              <a:sysClr val="window" lastClr="FFFFFF"/>
            </a:solidFill>
            <a:ln>
              <a:solidFill>
                <a:sysClr val="windowText" lastClr="000000"/>
              </a:solidFill>
            </a:ln>
          </c:spPr>
          <c:invertIfNegative val="0"/>
          <c:cat>
            <c:strRef>
              <c:f>Sheet1!$B$1:$F$1</c:f>
              <c:strCache>
                <c:ptCount val="5"/>
                <c:pt idx="0">
                  <c:v>Total</c:v>
                </c:pt>
                <c:pt idx="1">
                  <c:v>Poor</c:v>
                </c:pt>
                <c:pt idx="2">
                  <c:v>Low Income</c:v>
                </c:pt>
                <c:pt idx="3">
                  <c:v>Middle Income</c:v>
                </c:pt>
                <c:pt idx="4">
                  <c:v>High Income</c:v>
                </c:pt>
              </c:strCache>
            </c:strRef>
          </c:cat>
          <c:val>
            <c:numRef>
              <c:f>Sheet1!$B$4:$F$4</c:f>
              <c:numCache>
                <c:formatCode>0.0</c:formatCode>
                <c:ptCount val="5"/>
                <c:pt idx="0">
                  <c:v>39.462057000000001</c:v>
                </c:pt>
                <c:pt idx="1">
                  <c:v>44.130749000000002</c:v>
                </c:pt>
                <c:pt idx="2">
                  <c:v>36.790066000000003</c:v>
                </c:pt>
                <c:pt idx="3">
                  <c:v>41.784801999999999</c:v>
                </c:pt>
                <c:pt idx="4">
                  <c:v>37.00582</c:v>
                </c:pt>
              </c:numCache>
            </c:numRef>
          </c:val>
        </c:ser>
        <c:ser>
          <c:idx val="3"/>
          <c:order val="3"/>
          <c:tx>
            <c:strRef>
              <c:f>Sheet1!$A$5</c:f>
              <c:strCache>
                <c:ptCount val="1"/>
                <c:pt idx="0">
                  <c:v>Small Metro</c:v>
                </c:pt>
              </c:strCache>
            </c:strRef>
          </c:tx>
          <c:spPr>
            <a:solidFill>
              <a:sysClr val="window" lastClr="FFFFFF">
                <a:lumMod val="85000"/>
              </a:sysClr>
            </a:solidFill>
          </c:spPr>
          <c:invertIfNegative val="0"/>
          <c:cat>
            <c:strRef>
              <c:f>Sheet1!$B$1:$F$1</c:f>
              <c:strCache>
                <c:ptCount val="5"/>
                <c:pt idx="0">
                  <c:v>Total</c:v>
                </c:pt>
                <c:pt idx="1">
                  <c:v>Poor</c:v>
                </c:pt>
                <c:pt idx="2">
                  <c:v>Low Income</c:v>
                </c:pt>
                <c:pt idx="3">
                  <c:v>Middle Income</c:v>
                </c:pt>
                <c:pt idx="4">
                  <c:v>High Income</c:v>
                </c:pt>
              </c:strCache>
            </c:strRef>
          </c:cat>
          <c:val>
            <c:numRef>
              <c:f>Sheet1!$B$5:$F$5</c:f>
              <c:numCache>
                <c:formatCode>0.0</c:formatCode>
                <c:ptCount val="5"/>
                <c:pt idx="0">
                  <c:v>38.806955000000002</c:v>
                </c:pt>
                <c:pt idx="1">
                  <c:v>39.466659</c:v>
                </c:pt>
                <c:pt idx="2">
                  <c:v>33.194325999999997</c:v>
                </c:pt>
                <c:pt idx="3">
                  <c:v>45.106164</c:v>
                </c:pt>
                <c:pt idx="4">
                  <c:v>35.657409000000001</c:v>
                </c:pt>
              </c:numCache>
            </c:numRef>
          </c:val>
        </c:ser>
        <c:ser>
          <c:idx val="4"/>
          <c:order val="4"/>
          <c:tx>
            <c:strRef>
              <c:f>Sheet1!$A$6</c:f>
              <c:strCache>
                <c:ptCount val="1"/>
                <c:pt idx="0">
                  <c:v>Micropolitan</c:v>
                </c:pt>
              </c:strCache>
            </c:strRef>
          </c:tx>
          <c:spPr>
            <a:solidFill>
              <a:srgbClr val="AABA0A"/>
            </a:solidFill>
          </c:spPr>
          <c:invertIfNegative val="0"/>
          <c:cat>
            <c:strRef>
              <c:f>Sheet1!$B$1:$F$1</c:f>
              <c:strCache>
                <c:ptCount val="5"/>
                <c:pt idx="0">
                  <c:v>Total</c:v>
                </c:pt>
                <c:pt idx="1">
                  <c:v>Poor</c:v>
                </c:pt>
                <c:pt idx="2">
                  <c:v>Low Income</c:v>
                </c:pt>
                <c:pt idx="3">
                  <c:v>Middle Income</c:v>
                </c:pt>
                <c:pt idx="4">
                  <c:v>High Income</c:v>
                </c:pt>
              </c:strCache>
            </c:strRef>
          </c:cat>
          <c:val>
            <c:numRef>
              <c:f>Sheet1!$B$6:$F$6</c:f>
              <c:numCache>
                <c:formatCode>0.0</c:formatCode>
                <c:ptCount val="5"/>
                <c:pt idx="0">
                  <c:v>31.691234000000001</c:v>
                </c:pt>
                <c:pt idx="1">
                  <c:v>26.245901</c:v>
                </c:pt>
                <c:pt idx="2">
                  <c:v>27.605549</c:v>
                </c:pt>
                <c:pt idx="3">
                  <c:v>38.478028000000002</c:v>
                </c:pt>
                <c:pt idx="4">
                  <c:v>30.467983</c:v>
                </c:pt>
              </c:numCache>
            </c:numRef>
          </c:val>
        </c:ser>
        <c:ser>
          <c:idx val="5"/>
          <c:order val="5"/>
          <c:tx>
            <c:strRef>
              <c:f>Sheet1!$A$7</c:f>
              <c:strCache>
                <c:ptCount val="1"/>
                <c:pt idx="0">
                  <c:v>Noncore</c:v>
                </c:pt>
              </c:strCache>
            </c:strRef>
          </c:tx>
          <c:spPr>
            <a:pattFill prst="ltHorz">
              <a:fgClr>
                <a:sysClr val="windowText" lastClr="000000"/>
              </a:fgClr>
              <a:bgClr>
                <a:sysClr val="window" lastClr="FFFFFF"/>
              </a:bgClr>
            </a:pattFill>
            <a:ln>
              <a:noFill/>
            </a:ln>
          </c:spPr>
          <c:invertIfNegative val="0"/>
          <c:cat>
            <c:strRef>
              <c:f>Sheet1!$B$1:$F$1</c:f>
              <c:strCache>
                <c:ptCount val="5"/>
                <c:pt idx="0">
                  <c:v>Total</c:v>
                </c:pt>
                <c:pt idx="1">
                  <c:v>Poor</c:v>
                </c:pt>
                <c:pt idx="2">
                  <c:v>Low Income</c:v>
                </c:pt>
                <c:pt idx="3">
                  <c:v>Middle Income</c:v>
                </c:pt>
                <c:pt idx="4">
                  <c:v>High Income</c:v>
                </c:pt>
              </c:strCache>
            </c:strRef>
          </c:cat>
          <c:val>
            <c:numRef>
              <c:f>Sheet1!$B$7:$F$7</c:f>
              <c:numCache>
                <c:formatCode>0.0</c:formatCode>
                <c:ptCount val="5"/>
                <c:pt idx="0">
                  <c:v>27.979099999999999</c:v>
                </c:pt>
                <c:pt idx="1">
                  <c:v>21.767996</c:v>
                </c:pt>
                <c:pt idx="2">
                  <c:v>29.053857000000001</c:v>
                </c:pt>
                <c:pt idx="3">
                  <c:v>23.962098999999998</c:v>
                </c:pt>
                <c:pt idx="4">
                  <c:v>40.601216000000001</c:v>
                </c:pt>
              </c:numCache>
            </c:numRef>
          </c:val>
        </c:ser>
        <c:dLbls>
          <c:showLegendKey val="0"/>
          <c:showVal val="0"/>
          <c:showCatName val="0"/>
          <c:showSerName val="0"/>
          <c:showPercent val="0"/>
          <c:showBubbleSize val="0"/>
        </c:dLbls>
        <c:gapWidth val="150"/>
        <c:axId val="108545152"/>
        <c:axId val="108546688"/>
      </c:barChart>
      <c:catAx>
        <c:axId val="108545152"/>
        <c:scaling>
          <c:orientation val="minMax"/>
        </c:scaling>
        <c:delete val="0"/>
        <c:axPos val="b"/>
        <c:minorGridlines>
          <c:spPr>
            <a:ln>
              <a:noFill/>
            </a:ln>
          </c:spPr>
        </c:minorGridlines>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08546688"/>
        <c:crosses val="autoZero"/>
        <c:auto val="1"/>
        <c:lblAlgn val="ctr"/>
        <c:lblOffset val="100"/>
        <c:noMultiLvlLbl val="0"/>
      </c:catAx>
      <c:valAx>
        <c:axId val="108546688"/>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6.1728395061728392E-3"/>
              <c:y val="0.46173004970123416"/>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08545152"/>
        <c:crosses val="autoZero"/>
        <c:crossBetween val="between"/>
        <c:majorUnit val="10"/>
      </c:valAx>
    </c:plotArea>
    <c:legend>
      <c:legendPos val="t"/>
      <c:layout>
        <c:manualLayout>
          <c:xMode val="edge"/>
          <c:yMode val="edge"/>
          <c:x val="5.5555555555555552E-2"/>
          <c:y val="0"/>
          <c:w val="0.88801351219986391"/>
          <c:h val="0.13039655869922048"/>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174249052201808"/>
          <c:y val="0.16615321522309712"/>
          <c:w val="0.88825750947798177"/>
          <c:h val="0.73311435634499189"/>
        </c:manualLayout>
      </c:layout>
      <c:lineChart>
        <c:grouping val="standard"/>
        <c:varyColors val="0"/>
        <c:ser>
          <c:idx val="3"/>
          <c:order val="0"/>
          <c:tx>
            <c:strRef>
              <c:f>Sheet1!$A$3</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Sheet1!$B$2:$H$2</c:f>
              <c:strCache>
                <c:ptCount val="7"/>
                <c:pt idx="0">
                  <c:v>2008</c:v>
                </c:pt>
                <c:pt idx="1">
                  <c:v>2009</c:v>
                </c:pt>
                <c:pt idx="2">
                  <c:v>2010</c:v>
                </c:pt>
                <c:pt idx="3">
                  <c:v>2011</c:v>
                </c:pt>
                <c:pt idx="4">
                  <c:v>2012</c:v>
                </c:pt>
                <c:pt idx="5">
                  <c:v>2013</c:v>
                </c:pt>
                <c:pt idx="6">
                  <c:v>2014</c:v>
                </c:pt>
              </c:strCache>
            </c:strRef>
          </c:cat>
          <c:val>
            <c:numRef>
              <c:f>Sheet1!$B$3:$H$3</c:f>
              <c:numCache>
                <c:formatCode>0.0</c:formatCode>
                <c:ptCount val="7"/>
                <c:pt idx="0">
                  <c:v>15.6</c:v>
                </c:pt>
                <c:pt idx="1">
                  <c:v>16.2</c:v>
                </c:pt>
                <c:pt idx="2">
                  <c:v>16.600000000000001</c:v>
                </c:pt>
                <c:pt idx="3">
                  <c:v>16.399999999999999</c:v>
                </c:pt>
                <c:pt idx="4">
                  <c:v>13.8</c:v>
                </c:pt>
                <c:pt idx="5">
                  <c:v>14.3</c:v>
                </c:pt>
                <c:pt idx="6">
                  <c:v>16.7</c:v>
                </c:pt>
              </c:numCache>
            </c:numRef>
          </c:val>
          <c:smooth val="0"/>
        </c:ser>
        <c:ser>
          <c:idx val="0"/>
          <c:order val="1"/>
          <c:tx>
            <c:strRef>
              <c:f>Sheet1!$A$4</c:f>
              <c:strCache>
                <c:ptCount val="1"/>
                <c:pt idx="0">
                  <c:v>Large Central Metro</c:v>
                </c:pt>
              </c:strCache>
            </c:strRef>
          </c:tx>
          <c:spPr>
            <a:ln w="25400">
              <a:solidFill>
                <a:srgbClr val="0072C6"/>
              </a:solidFill>
            </a:ln>
          </c:spPr>
          <c:marker>
            <c:symbol val="square"/>
            <c:size val="7"/>
            <c:spPr>
              <a:solidFill>
                <a:srgbClr val="0072C6"/>
              </a:solidFill>
              <a:ln>
                <a:noFill/>
              </a:ln>
            </c:spPr>
          </c:marker>
          <c:cat>
            <c:strRef>
              <c:f>Sheet1!$B$2:$H$2</c:f>
              <c:strCache>
                <c:ptCount val="7"/>
                <c:pt idx="0">
                  <c:v>2008</c:v>
                </c:pt>
                <c:pt idx="1">
                  <c:v>2009</c:v>
                </c:pt>
                <c:pt idx="2">
                  <c:v>2010</c:v>
                </c:pt>
                <c:pt idx="3">
                  <c:v>2011</c:v>
                </c:pt>
                <c:pt idx="4">
                  <c:v>2012</c:v>
                </c:pt>
                <c:pt idx="5">
                  <c:v>2013</c:v>
                </c:pt>
                <c:pt idx="6">
                  <c:v>2014</c:v>
                </c:pt>
              </c:strCache>
            </c:strRef>
          </c:cat>
          <c:val>
            <c:numRef>
              <c:f>Sheet1!$B$4:$H$4</c:f>
              <c:numCache>
                <c:formatCode>0.0</c:formatCode>
                <c:ptCount val="7"/>
                <c:pt idx="0">
                  <c:v>16.311378136190722</c:v>
                </c:pt>
                <c:pt idx="1">
                  <c:v>17.727830434250105</c:v>
                </c:pt>
                <c:pt idx="2">
                  <c:v>17.754984189137012</c:v>
                </c:pt>
                <c:pt idx="3">
                  <c:v>17.535682580955356</c:v>
                </c:pt>
                <c:pt idx="4">
                  <c:v>14.009659488368648</c:v>
                </c:pt>
                <c:pt idx="5">
                  <c:v>14.592599999999999</c:v>
                </c:pt>
                <c:pt idx="6">
                  <c:v>18.339200000000002</c:v>
                </c:pt>
              </c:numCache>
            </c:numRef>
          </c:val>
          <c:smooth val="0"/>
        </c:ser>
        <c:ser>
          <c:idx val="2"/>
          <c:order val="2"/>
          <c:tx>
            <c:strRef>
              <c:f>Sheet1!$A$5</c:f>
              <c:strCache>
                <c:ptCount val="1"/>
                <c:pt idx="0">
                  <c:v>Large Fringe Metro</c:v>
                </c:pt>
              </c:strCache>
            </c:strRef>
          </c:tx>
          <c:spPr>
            <a:ln w="25400">
              <a:solidFill>
                <a:srgbClr val="AABA0A"/>
              </a:solidFill>
            </a:ln>
          </c:spPr>
          <c:marker>
            <c:symbol val="triangle"/>
            <c:size val="9"/>
            <c:spPr>
              <a:solidFill>
                <a:srgbClr val="AABA0A"/>
              </a:solidFill>
              <a:ln>
                <a:noFill/>
              </a:ln>
            </c:spPr>
          </c:marker>
          <c:cat>
            <c:strRef>
              <c:f>Sheet1!$B$2:$H$2</c:f>
              <c:strCache>
                <c:ptCount val="7"/>
                <c:pt idx="0">
                  <c:v>2008</c:v>
                </c:pt>
                <c:pt idx="1">
                  <c:v>2009</c:v>
                </c:pt>
                <c:pt idx="2">
                  <c:v>2010</c:v>
                </c:pt>
                <c:pt idx="3">
                  <c:v>2011</c:v>
                </c:pt>
                <c:pt idx="4">
                  <c:v>2012</c:v>
                </c:pt>
                <c:pt idx="5">
                  <c:v>2013</c:v>
                </c:pt>
                <c:pt idx="6">
                  <c:v>2014</c:v>
                </c:pt>
              </c:strCache>
            </c:strRef>
          </c:cat>
          <c:val>
            <c:numRef>
              <c:f>Sheet1!$B$5:$H$5</c:f>
              <c:numCache>
                <c:formatCode>0.0</c:formatCode>
                <c:ptCount val="7"/>
                <c:pt idx="0">
                  <c:v>15.267511509725193</c:v>
                </c:pt>
                <c:pt idx="1">
                  <c:v>18.317356841809982</c:v>
                </c:pt>
                <c:pt idx="2">
                  <c:v>17.306978973211962</c:v>
                </c:pt>
                <c:pt idx="3">
                  <c:v>17.386021318620479</c:v>
                </c:pt>
                <c:pt idx="4">
                  <c:v>14.111876559452382</c:v>
                </c:pt>
                <c:pt idx="5">
                  <c:v>15.1159</c:v>
                </c:pt>
                <c:pt idx="6">
                  <c:v>15.9307</c:v>
                </c:pt>
              </c:numCache>
            </c:numRef>
          </c:val>
          <c:smooth val="0"/>
        </c:ser>
        <c:ser>
          <c:idx val="1"/>
          <c:order val="3"/>
          <c:tx>
            <c:strRef>
              <c:f>Sheet1!$A$6</c:f>
              <c:strCache>
                <c:ptCount val="1"/>
                <c:pt idx="0">
                  <c:v>Medium Metro</c:v>
                </c:pt>
              </c:strCache>
            </c:strRef>
          </c:tx>
          <c:spPr>
            <a:ln w="34925">
              <a:solidFill>
                <a:srgbClr val="7BA8DF"/>
              </a:solidFill>
            </a:ln>
          </c:spPr>
          <c:marker>
            <c:symbol val="diamond"/>
            <c:size val="9"/>
            <c:spPr>
              <a:solidFill>
                <a:srgbClr val="7BA8DF"/>
              </a:solidFill>
              <a:ln>
                <a:noFill/>
              </a:ln>
            </c:spPr>
          </c:marker>
          <c:cat>
            <c:strRef>
              <c:f>Sheet1!$B$2:$H$2</c:f>
              <c:strCache>
                <c:ptCount val="7"/>
                <c:pt idx="0">
                  <c:v>2008</c:v>
                </c:pt>
                <c:pt idx="1">
                  <c:v>2009</c:v>
                </c:pt>
                <c:pt idx="2">
                  <c:v>2010</c:v>
                </c:pt>
                <c:pt idx="3">
                  <c:v>2011</c:v>
                </c:pt>
                <c:pt idx="4">
                  <c:v>2012</c:v>
                </c:pt>
                <c:pt idx="5">
                  <c:v>2013</c:v>
                </c:pt>
                <c:pt idx="6">
                  <c:v>2014</c:v>
                </c:pt>
              </c:strCache>
            </c:strRef>
          </c:cat>
          <c:val>
            <c:numRef>
              <c:f>Sheet1!$B$6:$H$6</c:f>
              <c:numCache>
                <c:formatCode>0.0</c:formatCode>
                <c:ptCount val="7"/>
                <c:pt idx="0">
                  <c:v>16.664842544933169</c:v>
                </c:pt>
                <c:pt idx="1">
                  <c:v>14.579457381514361</c:v>
                </c:pt>
                <c:pt idx="2">
                  <c:v>14.750562234669257</c:v>
                </c:pt>
                <c:pt idx="3">
                  <c:v>15.935960190535223</c:v>
                </c:pt>
                <c:pt idx="4">
                  <c:v>13.78223965792353</c:v>
                </c:pt>
                <c:pt idx="5">
                  <c:v>13.514200000000001</c:v>
                </c:pt>
                <c:pt idx="6">
                  <c:v>15.9346</c:v>
                </c:pt>
              </c:numCache>
            </c:numRef>
          </c:val>
          <c:smooth val="0"/>
        </c:ser>
        <c:ser>
          <c:idx val="4"/>
          <c:order val="4"/>
          <c:tx>
            <c:strRef>
              <c:f>Sheet1!$A$7</c:f>
              <c:strCache>
                <c:ptCount val="1"/>
                <c:pt idx="0">
                  <c:v>Small Metro</c:v>
                </c:pt>
              </c:strCache>
            </c:strRef>
          </c:tx>
          <c:spPr>
            <a:ln>
              <a:solidFill>
                <a:sysClr val="window" lastClr="FFFFFF">
                  <a:lumMod val="50000"/>
                </a:sysClr>
              </a:solidFill>
            </a:ln>
          </c:spPr>
          <c:marker>
            <c:symbol val="star"/>
            <c:size val="7"/>
            <c:spPr>
              <a:noFill/>
              <a:ln>
                <a:solidFill>
                  <a:sysClr val="window" lastClr="FFFFFF">
                    <a:lumMod val="50000"/>
                  </a:sysClr>
                </a:solidFill>
              </a:ln>
            </c:spPr>
          </c:marker>
          <c:cat>
            <c:strRef>
              <c:f>Sheet1!$B$2:$H$2</c:f>
              <c:strCache>
                <c:ptCount val="7"/>
                <c:pt idx="0">
                  <c:v>2008</c:v>
                </c:pt>
                <c:pt idx="1">
                  <c:v>2009</c:v>
                </c:pt>
                <c:pt idx="2">
                  <c:v>2010</c:v>
                </c:pt>
                <c:pt idx="3">
                  <c:v>2011</c:v>
                </c:pt>
                <c:pt idx="4">
                  <c:v>2012</c:v>
                </c:pt>
                <c:pt idx="5">
                  <c:v>2013</c:v>
                </c:pt>
                <c:pt idx="6">
                  <c:v>2014</c:v>
                </c:pt>
              </c:strCache>
            </c:strRef>
          </c:cat>
          <c:val>
            <c:numRef>
              <c:f>Sheet1!$B$7:$H$7</c:f>
              <c:numCache>
                <c:formatCode>0.0</c:formatCode>
                <c:ptCount val="7"/>
                <c:pt idx="0">
                  <c:v>13.925012222710404</c:v>
                </c:pt>
                <c:pt idx="1">
                  <c:v>14.284973571240993</c:v>
                </c:pt>
                <c:pt idx="2">
                  <c:v>15.24717789043544</c:v>
                </c:pt>
                <c:pt idx="3">
                  <c:v>13.075461156284845</c:v>
                </c:pt>
                <c:pt idx="4">
                  <c:v>13.64809746753912</c:v>
                </c:pt>
                <c:pt idx="5">
                  <c:v>14.278700000000001</c:v>
                </c:pt>
                <c:pt idx="6">
                  <c:v>14.2105</c:v>
                </c:pt>
              </c:numCache>
            </c:numRef>
          </c:val>
          <c:smooth val="0"/>
        </c:ser>
        <c:ser>
          <c:idx val="5"/>
          <c:order val="5"/>
          <c:tx>
            <c:strRef>
              <c:f>Sheet1!$A$8</c:f>
              <c:strCache>
                <c:ptCount val="1"/>
                <c:pt idx="0">
                  <c:v>Micropolitan</c:v>
                </c:pt>
              </c:strCache>
            </c:strRef>
          </c:tx>
          <c:spPr>
            <a:ln>
              <a:solidFill>
                <a:srgbClr val="EEECE1">
                  <a:lumMod val="50000"/>
                </a:srgbClr>
              </a:solidFill>
            </a:ln>
          </c:spPr>
          <c:marker>
            <c:symbol val="x"/>
            <c:size val="7"/>
            <c:spPr>
              <a:noFill/>
              <a:ln>
                <a:solidFill>
                  <a:srgbClr val="EEECE1">
                    <a:lumMod val="50000"/>
                  </a:srgbClr>
                </a:solidFill>
              </a:ln>
            </c:spPr>
          </c:marker>
          <c:cat>
            <c:strRef>
              <c:f>Sheet1!$B$2:$H$2</c:f>
              <c:strCache>
                <c:ptCount val="7"/>
                <c:pt idx="0">
                  <c:v>2008</c:v>
                </c:pt>
                <c:pt idx="1">
                  <c:v>2009</c:v>
                </c:pt>
                <c:pt idx="2">
                  <c:v>2010</c:v>
                </c:pt>
                <c:pt idx="3">
                  <c:v>2011</c:v>
                </c:pt>
                <c:pt idx="4">
                  <c:v>2012</c:v>
                </c:pt>
                <c:pt idx="5">
                  <c:v>2013</c:v>
                </c:pt>
                <c:pt idx="6">
                  <c:v>2014</c:v>
                </c:pt>
              </c:strCache>
            </c:strRef>
          </c:cat>
          <c:val>
            <c:numRef>
              <c:f>Sheet1!$B$8:$H$8</c:f>
              <c:numCache>
                <c:formatCode>0.0</c:formatCode>
                <c:ptCount val="7"/>
                <c:pt idx="0">
                  <c:v>11.832755984707001</c:v>
                </c:pt>
                <c:pt idx="1">
                  <c:v>12.596359586616314</c:v>
                </c:pt>
                <c:pt idx="2">
                  <c:v>16.588760715419884</c:v>
                </c:pt>
                <c:pt idx="3">
                  <c:v>15.081726559191422</c:v>
                </c:pt>
                <c:pt idx="4">
                  <c:v>11.437202597895338</c:v>
                </c:pt>
                <c:pt idx="5">
                  <c:v>13.720499999999999</c:v>
                </c:pt>
                <c:pt idx="6">
                  <c:v>14.011200000000001</c:v>
                </c:pt>
              </c:numCache>
            </c:numRef>
          </c:val>
          <c:smooth val="0"/>
        </c:ser>
        <c:ser>
          <c:idx val="6"/>
          <c:order val="6"/>
          <c:tx>
            <c:strRef>
              <c:f>Sheet1!$A$9</c:f>
              <c:strCache>
                <c:ptCount val="1"/>
                <c:pt idx="0">
                  <c:v>Noncore</c:v>
                </c:pt>
              </c:strCache>
            </c:strRef>
          </c:tx>
          <c:cat>
            <c:strRef>
              <c:f>Sheet1!$B$2:$H$2</c:f>
              <c:strCache>
                <c:ptCount val="7"/>
                <c:pt idx="0">
                  <c:v>2008</c:v>
                </c:pt>
                <c:pt idx="1">
                  <c:v>2009</c:v>
                </c:pt>
                <c:pt idx="2">
                  <c:v>2010</c:v>
                </c:pt>
                <c:pt idx="3">
                  <c:v>2011</c:v>
                </c:pt>
                <c:pt idx="4">
                  <c:v>2012</c:v>
                </c:pt>
                <c:pt idx="5">
                  <c:v>2013</c:v>
                </c:pt>
                <c:pt idx="6">
                  <c:v>2014</c:v>
                </c:pt>
              </c:strCache>
            </c:strRef>
          </c:cat>
          <c:val>
            <c:numRef>
              <c:f>Sheet1!$B$9:$H$9</c:f>
              <c:numCache>
                <c:formatCode>0.0</c:formatCode>
                <c:ptCount val="7"/>
                <c:pt idx="0">
                  <c:v>9.7716959855224168</c:v>
                </c:pt>
                <c:pt idx="1">
                  <c:v>7.6910519011859177</c:v>
                </c:pt>
                <c:pt idx="2">
                  <c:v>16.385791179489001</c:v>
                </c:pt>
                <c:pt idx="3">
                  <c:v>10.278642046661837</c:v>
                </c:pt>
                <c:pt idx="4">
                  <c:v>12.197400027435659</c:v>
                </c:pt>
                <c:pt idx="5">
                  <c:v>8.9530999999999992</c:v>
                </c:pt>
                <c:pt idx="6">
                  <c:v>14.9077</c:v>
                </c:pt>
              </c:numCache>
            </c:numRef>
          </c:val>
          <c:smooth val="0"/>
        </c:ser>
        <c:dLbls>
          <c:showLegendKey val="0"/>
          <c:showVal val="0"/>
          <c:showCatName val="0"/>
          <c:showSerName val="0"/>
          <c:showPercent val="0"/>
          <c:showBubbleSize val="0"/>
        </c:dLbls>
        <c:marker val="1"/>
        <c:smooth val="0"/>
        <c:axId val="108524288"/>
        <c:axId val="108525440"/>
      </c:lineChart>
      <c:catAx>
        <c:axId val="108524288"/>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08525440"/>
        <c:crosses val="autoZero"/>
        <c:auto val="1"/>
        <c:lblAlgn val="ctr"/>
        <c:lblOffset val="100"/>
        <c:noMultiLvlLbl val="0"/>
      </c:catAx>
      <c:valAx>
        <c:axId val="108525440"/>
        <c:scaling>
          <c:orientation val="minMax"/>
          <c:max val="25"/>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 Discharges</a:t>
                </a:r>
                <a:endParaRPr lang="en-US" dirty="0"/>
              </a:p>
            </c:rich>
          </c:tx>
          <c:layout>
            <c:manualLayout>
              <c:xMode val="edge"/>
              <c:yMode val="edge"/>
              <c:x val="0"/>
              <c:y val="0.22625000000000001"/>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08524288"/>
        <c:crosses val="autoZero"/>
        <c:crossBetween val="between"/>
        <c:majorUnit val="5"/>
      </c:valAx>
    </c:plotArea>
    <c:legend>
      <c:legendPos val="t"/>
      <c:layout>
        <c:manualLayout>
          <c:xMode val="edge"/>
          <c:yMode val="edge"/>
          <c:x val="8.1995479731700217E-3"/>
          <c:y val="1.167518533867475E-3"/>
          <c:w val="0.99127867697093419"/>
          <c:h val="0.1273561008362327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1942378730436466E-2"/>
          <c:y val="0.18876299619524303"/>
          <c:w val="0.90677602799650048"/>
          <c:h val="0.71050453722354479"/>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Sheet1!$B$1:$N$1</c:f>
              <c:strCach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strCache>
            </c:strRef>
          </c:cat>
          <c:val>
            <c:numRef>
              <c:f>Sheet1!$B$2:$N$2</c:f>
              <c:numCache>
                <c:formatCode>0.0</c:formatCode>
                <c:ptCount val="13"/>
                <c:pt idx="0">
                  <c:v>11.1</c:v>
                </c:pt>
                <c:pt idx="1">
                  <c:v>10.1</c:v>
                </c:pt>
                <c:pt idx="2">
                  <c:v>9.9</c:v>
                </c:pt>
                <c:pt idx="3">
                  <c:v>10</c:v>
                </c:pt>
                <c:pt idx="4">
                  <c:v>10.1</c:v>
                </c:pt>
                <c:pt idx="5">
                  <c:v>9.5</c:v>
                </c:pt>
                <c:pt idx="6">
                  <c:v>9.8000000000000007</c:v>
                </c:pt>
                <c:pt idx="7">
                  <c:v>9.4</c:v>
                </c:pt>
                <c:pt idx="8">
                  <c:v>8.1</c:v>
                </c:pt>
                <c:pt idx="9">
                  <c:v>8.3000000000000007</c:v>
                </c:pt>
                <c:pt idx="10">
                  <c:v>7.9</c:v>
                </c:pt>
                <c:pt idx="11">
                  <c:v>7.6</c:v>
                </c:pt>
                <c:pt idx="12">
                  <c:v>6.4</c:v>
                </c:pt>
              </c:numCache>
            </c:numRef>
          </c:val>
          <c:smooth val="0"/>
        </c:ser>
        <c:ser>
          <c:idx val="0"/>
          <c:order val="1"/>
          <c:tx>
            <c:strRef>
              <c:f>Sheet1!$A$3</c:f>
              <c:strCache>
                <c:ptCount val="1"/>
                <c:pt idx="0">
                  <c:v>Large Central Metro</c:v>
                </c:pt>
              </c:strCache>
            </c:strRef>
          </c:tx>
          <c:spPr>
            <a:ln w="25400">
              <a:solidFill>
                <a:srgbClr val="0072C6"/>
              </a:solidFill>
            </a:ln>
          </c:spPr>
          <c:marker>
            <c:symbol val="square"/>
            <c:size val="7"/>
            <c:spPr>
              <a:solidFill>
                <a:srgbClr val="0072C6"/>
              </a:solidFill>
              <a:ln>
                <a:noFill/>
              </a:ln>
            </c:spPr>
          </c:marker>
          <c:cat>
            <c:strRef>
              <c:f>Sheet1!$B$1:$N$1</c:f>
              <c:strCach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strCache>
            </c:strRef>
          </c:cat>
          <c:val>
            <c:numRef>
              <c:f>Sheet1!$B$3:$N$3</c:f>
              <c:numCache>
                <c:formatCode>0.0</c:formatCode>
                <c:ptCount val="13"/>
                <c:pt idx="0">
                  <c:v>12.986700000000001</c:v>
                </c:pt>
                <c:pt idx="1">
                  <c:v>11.343</c:v>
                </c:pt>
                <c:pt idx="2">
                  <c:v>11.0436</c:v>
                </c:pt>
                <c:pt idx="3">
                  <c:v>11.3017</c:v>
                </c:pt>
                <c:pt idx="4">
                  <c:v>10.8451</c:v>
                </c:pt>
                <c:pt idx="5">
                  <c:v>10.879899999999999</c:v>
                </c:pt>
                <c:pt idx="6">
                  <c:v>10.2563</c:v>
                </c:pt>
                <c:pt idx="7">
                  <c:v>9.6867999999999999</c:v>
                </c:pt>
                <c:pt idx="8">
                  <c:v>8.6439000000000004</c:v>
                </c:pt>
                <c:pt idx="9">
                  <c:v>9.1998999999999995</c:v>
                </c:pt>
                <c:pt idx="10">
                  <c:v>9.0638000000000005</c:v>
                </c:pt>
                <c:pt idx="11">
                  <c:v>8.391</c:v>
                </c:pt>
                <c:pt idx="12">
                  <c:v>6.7746000000000004</c:v>
                </c:pt>
              </c:numCache>
            </c:numRef>
          </c:val>
          <c:smooth val="0"/>
        </c:ser>
        <c:ser>
          <c:idx val="2"/>
          <c:order val="2"/>
          <c:tx>
            <c:strRef>
              <c:f>Sheet1!$A$4</c:f>
              <c:strCache>
                <c:ptCount val="1"/>
                <c:pt idx="0">
                  <c:v>Large Fringe Metro</c:v>
                </c:pt>
              </c:strCache>
            </c:strRef>
          </c:tx>
          <c:spPr>
            <a:ln w="25400">
              <a:solidFill>
                <a:srgbClr val="AABA0A"/>
              </a:solidFill>
            </a:ln>
          </c:spPr>
          <c:marker>
            <c:symbol val="triangle"/>
            <c:size val="9"/>
            <c:spPr>
              <a:solidFill>
                <a:srgbClr val="AABA0A"/>
              </a:solidFill>
              <a:ln>
                <a:noFill/>
              </a:ln>
            </c:spPr>
          </c:marker>
          <c:cat>
            <c:strRef>
              <c:f>Sheet1!$B$1:$N$1</c:f>
              <c:strCach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strCache>
            </c:strRef>
          </c:cat>
          <c:val>
            <c:numRef>
              <c:f>Sheet1!$B$4:$N$4</c:f>
              <c:numCache>
                <c:formatCode>0.0</c:formatCode>
                <c:ptCount val="13"/>
                <c:pt idx="0">
                  <c:v>10.8262</c:v>
                </c:pt>
                <c:pt idx="1">
                  <c:v>9.9155999999999995</c:v>
                </c:pt>
                <c:pt idx="2">
                  <c:v>9.4482999999999997</c:v>
                </c:pt>
                <c:pt idx="3">
                  <c:v>9.0304000000000002</c:v>
                </c:pt>
                <c:pt idx="4">
                  <c:v>9.5094999999999992</c:v>
                </c:pt>
                <c:pt idx="5">
                  <c:v>8.1800999999999995</c:v>
                </c:pt>
                <c:pt idx="6">
                  <c:v>8.9802</c:v>
                </c:pt>
                <c:pt idx="7">
                  <c:v>8.5023</c:v>
                </c:pt>
                <c:pt idx="8">
                  <c:v>7.3516000000000004</c:v>
                </c:pt>
                <c:pt idx="9">
                  <c:v>7.2161999999999997</c:v>
                </c:pt>
                <c:pt idx="10">
                  <c:v>6.7828999999999997</c:v>
                </c:pt>
                <c:pt idx="11">
                  <c:v>6.7533000000000003</c:v>
                </c:pt>
                <c:pt idx="12">
                  <c:v>6.0654000000000003</c:v>
                </c:pt>
              </c:numCache>
            </c:numRef>
          </c:val>
          <c:smooth val="0"/>
        </c:ser>
        <c:ser>
          <c:idx val="1"/>
          <c:order val="3"/>
          <c:tx>
            <c:strRef>
              <c:f>Sheet1!$A$5</c:f>
              <c:strCache>
                <c:ptCount val="1"/>
                <c:pt idx="0">
                  <c:v>Medium Metro</c:v>
                </c:pt>
              </c:strCache>
            </c:strRef>
          </c:tx>
          <c:spPr>
            <a:ln w="34925">
              <a:solidFill>
                <a:srgbClr val="7BA8DF"/>
              </a:solidFill>
            </a:ln>
          </c:spPr>
          <c:marker>
            <c:symbol val="diamond"/>
            <c:size val="9"/>
            <c:spPr>
              <a:solidFill>
                <a:srgbClr val="7BA8DF"/>
              </a:solidFill>
              <a:ln>
                <a:noFill/>
              </a:ln>
            </c:spPr>
          </c:marker>
          <c:cat>
            <c:strRef>
              <c:f>Sheet1!$B$1:$N$1</c:f>
              <c:strCach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strCache>
            </c:strRef>
          </c:cat>
          <c:val>
            <c:numRef>
              <c:f>Sheet1!$B$5:$N$5</c:f>
              <c:numCache>
                <c:formatCode>0.0</c:formatCode>
                <c:ptCount val="13"/>
                <c:pt idx="0">
                  <c:v>10.057499999999999</c:v>
                </c:pt>
                <c:pt idx="1">
                  <c:v>9.6704000000000008</c:v>
                </c:pt>
                <c:pt idx="2">
                  <c:v>8.1656999999999993</c:v>
                </c:pt>
                <c:pt idx="3">
                  <c:v>9.4377999999999993</c:v>
                </c:pt>
                <c:pt idx="4">
                  <c:v>10.1531</c:v>
                </c:pt>
                <c:pt idx="5">
                  <c:v>9.0946999999999996</c:v>
                </c:pt>
                <c:pt idx="6">
                  <c:v>10.2483</c:v>
                </c:pt>
                <c:pt idx="7">
                  <c:v>9.4155999999999995</c:v>
                </c:pt>
                <c:pt idx="8">
                  <c:v>8.4139999999999997</c:v>
                </c:pt>
                <c:pt idx="9">
                  <c:v>8.2089999999999996</c:v>
                </c:pt>
                <c:pt idx="10">
                  <c:v>7.2888000000000002</c:v>
                </c:pt>
                <c:pt idx="11">
                  <c:v>7.72</c:v>
                </c:pt>
                <c:pt idx="12">
                  <c:v>6.6657999999999999</c:v>
                </c:pt>
              </c:numCache>
            </c:numRef>
          </c:val>
          <c:smooth val="0"/>
        </c:ser>
        <c:ser>
          <c:idx val="4"/>
          <c:order val="4"/>
          <c:tx>
            <c:strRef>
              <c:f>Sheet1!$A$6</c:f>
              <c:strCache>
                <c:ptCount val="1"/>
                <c:pt idx="0">
                  <c:v>Small Metro</c:v>
                </c:pt>
              </c:strCache>
            </c:strRef>
          </c:tx>
          <c:spPr>
            <a:ln>
              <a:solidFill>
                <a:sysClr val="window" lastClr="FFFFFF">
                  <a:lumMod val="50000"/>
                </a:sysClr>
              </a:solidFill>
            </a:ln>
          </c:spPr>
          <c:marker>
            <c:symbol val="star"/>
            <c:size val="7"/>
            <c:spPr>
              <a:noFill/>
              <a:ln>
                <a:solidFill>
                  <a:sysClr val="window" lastClr="FFFFFF">
                    <a:lumMod val="50000"/>
                  </a:sysClr>
                </a:solidFill>
              </a:ln>
            </c:spPr>
          </c:marker>
          <c:cat>
            <c:strRef>
              <c:f>Sheet1!$B$1:$N$1</c:f>
              <c:strCach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strCache>
            </c:strRef>
          </c:cat>
          <c:val>
            <c:numRef>
              <c:f>Sheet1!$B$6:$N$6</c:f>
              <c:numCache>
                <c:formatCode>0.0</c:formatCode>
                <c:ptCount val="13"/>
                <c:pt idx="0">
                  <c:v>10.086600000000001</c:v>
                </c:pt>
                <c:pt idx="1">
                  <c:v>7.6753999999999998</c:v>
                </c:pt>
                <c:pt idx="2">
                  <c:v>10.326599999999999</c:v>
                </c:pt>
                <c:pt idx="3">
                  <c:v>10.3825</c:v>
                </c:pt>
                <c:pt idx="4">
                  <c:v>8.8561999999999994</c:v>
                </c:pt>
                <c:pt idx="5">
                  <c:v>8.7706999999999997</c:v>
                </c:pt>
                <c:pt idx="6">
                  <c:v>11.1126</c:v>
                </c:pt>
                <c:pt idx="7">
                  <c:v>10.9031</c:v>
                </c:pt>
                <c:pt idx="8">
                  <c:v>9.1379999999999999</c:v>
                </c:pt>
                <c:pt idx="9">
                  <c:v>9.4390000000000001</c:v>
                </c:pt>
                <c:pt idx="10">
                  <c:v>8.3356999999999992</c:v>
                </c:pt>
                <c:pt idx="11">
                  <c:v>8.2799999999999994</c:v>
                </c:pt>
                <c:pt idx="12">
                  <c:v>6.8144</c:v>
                </c:pt>
              </c:numCache>
            </c:numRef>
          </c:val>
          <c:smooth val="0"/>
        </c:ser>
        <c:ser>
          <c:idx val="5"/>
          <c:order val="5"/>
          <c:tx>
            <c:strRef>
              <c:f>Sheet1!$A$7</c:f>
              <c:strCache>
                <c:ptCount val="1"/>
                <c:pt idx="0">
                  <c:v>Micropolitan</c:v>
                </c:pt>
              </c:strCache>
            </c:strRef>
          </c:tx>
          <c:spPr>
            <a:ln>
              <a:solidFill>
                <a:srgbClr val="EEECE1">
                  <a:lumMod val="50000"/>
                </a:srgbClr>
              </a:solidFill>
            </a:ln>
          </c:spPr>
          <c:marker>
            <c:symbol val="x"/>
            <c:size val="7"/>
            <c:spPr>
              <a:noFill/>
              <a:ln>
                <a:solidFill>
                  <a:srgbClr val="EEECE1">
                    <a:lumMod val="50000"/>
                  </a:srgbClr>
                </a:solidFill>
              </a:ln>
            </c:spPr>
          </c:marker>
          <c:cat>
            <c:strRef>
              <c:f>Sheet1!$B$1:$N$1</c:f>
              <c:strCach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strCache>
            </c:strRef>
          </c:cat>
          <c:val>
            <c:numRef>
              <c:f>Sheet1!$B$7:$N$7</c:f>
              <c:numCache>
                <c:formatCode>0.0</c:formatCode>
                <c:ptCount val="13"/>
                <c:pt idx="0">
                  <c:v>9.3427000000000007</c:v>
                </c:pt>
                <c:pt idx="1">
                  <c:v>9.2850999999999999</c:v>
                </c:pt>
                <c:pt idx="2">
                  <c:v>10.6852</c:v>
                </c:pt>
                <c:pt idx="3">
                  <c:v>9.9086999999999996</c:v>
                </c:pt>
                <c:pt idx="4">
                  <c:v>10.452500000000001</c:v>
                </c:pt>
                <c:pt idx="5">
                  <c:v>10.867599999999999</c:v>
                </c:pt>
                <c:pt idx="6">
                  <c:v>9.8759999999999994</c:v>
                </c:pt>
                <c:pt idx="7">
                  <c:v>10.217599999999999</c:v>
                </c:pt>
                <c:pt idx="8">
                  <c:v>7.9012000000000002</c:v>
                </c:pt>
                <c:pt idx="9">
                  <c:v>8.7980999999999998</c:v>
                </c:pt>
                <c:pt idx="10">
                  <c:v>7.5145</c:v>
                </c:pt>
                <c:pt idx="11">
                  <c:v>7.0644999999999998</c:v>
                </c:pt>
                <c:pt idx="12">
                  <c:v>5.5735999999999999</c:v>
                </c:pt>
              </c:numCache>
            </c:numRef>
          </c:val>
          <c:smooth val="0"/>
        </c:ser>
        <c:ser>
          <c:idx val="6"/>
          <c:order val="6"/>
          <c:tx>
            <c:strRef>
              <c:f>Sheet1!$A$8</c:f>
              <c:strCache>
                <c:ptCount val="1"/>
                <c:pt idx="0">
                  <c:v>Noncore</c:v>
                </c:pt>
              </c:strCache>
            </c:strRef>
          </c:tx>
          <c:cat>
            <c:strRef>
              <c:f>Sheet1!$B$1:$N$1</c:f>
              <c:strCach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strCache>
            </c:strRef>
          </c:cat>
          <c:val>
            <c:numRef>
              <c:f>Sheet1!$B$8:$N$8</c:f>
              <c:numCache>
                <c:formatCode>0.0</c:formatCode>
                <c:ptCount val="13"/>
                <c:pt idx="0">
                  <c:v>11.322800000000001</c:v>
                </c:pt>
                <c:pt idx="1">
                  <c:v>11.2415</c:v>
                </c:pt>
                <c:pt idx="2">
                  <c:v>10.218999999999999</c:v>
                </c:pt>
                <c:pt idx="3">
                  <c:v>8.7787000000000006</c:v>
                </c:pt>
                <c:pt idx="4">
                  <c:v>9.7321000000000009</c:v>
                </c:pt>
                <c:pt idx="5">
                  <c:v>8.6890999999999998</c:v>
                </c:pt>
                <c:pt idx="6">
                  <c:v>7.4955999999999996</c:v>
                </c:pt>
                <c:pt idx="7">
                  <c:v>8.6372</c:v>
                </c:pt>
                <c:pt idx="8">
                  <c:v>6.5273000000000003</c:v>
                </c:pt>
                <c:pt idx="9">
                  <c:v>6.3883000000000001</c:v>
                </c:pt>
                <c:pt idx="10">
                  <c:v>8.7807999999999993</c:v>
                </c:pt>
                <c:pt idx="11">
                  <c:v>6.4458000000000002</c:v>
                </c:pt>
                <c:pt idx="12">
                  <c:v>5.6802999999999999</c:v>
                </c:pt>
              </c:numCache>
            </c:numRef>
          </c:val>
          <c:smooth val="0"/>
        </c:ser>
        <c:dLbls>
          <c:showLegendKey val="0"/>
          <c:showVal val="0"/>
          <c:showCatName val="0"/>
          <c:showSerName val="0"/>
          <c:showPercent val="0"/>
          <c:showBubbleSize val="0"/>
        </c:dLbls>
        <c:marker val="1"/>
        <c:smooth val="0"/>
        <c:axId val="108831488"/>
        <c:axId val="108833024"/>
      </c:lineChart>
      <c:catAx>
        <c:axId val="108831488"/>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08833024"/>
        <c:crosses val="autoZero"/>
        <c:auto val="1"/>
        <c:lblAlgn val="ctr"/>
        <c:lblOffset val="100"/>
        <c:noMultiLvlLbl val="0"/>
      </c:catAx>
      <c:valAx>
        <c:axId val="108833024"/>
        <c:scaling>
          <c:orientation val="minMax"/>
          <c:max val="16"/>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393891421560450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08831488"/>
        <c:crosses val="autoZero"/>
        <c:crossBetween val="between"/>
        <c:majorUnit val="2"/>
      </c:valAx>
    </c:plotArea>
    <c:legend>
      <c:legendPos val="t"/>
      <c:layout>
        <c:manualLayout>
          <c:xMode val="edge"/>
          <c:yMode val="edge"/>
          <c:x val="8.1995479731700217E-3"/>
          <c:y val="1.167518533867475E-3"/>
          <c:w val="0.99127867697093419"/>
          <c:h val="0.1499659199576797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460897248955"/>
          <c:y val="0.16615317707379598"/>
          <c:w val="0.88825750947798177"/>
          <c:h val="0.73311435634499189"/>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Sheet1!$B$1:$N$1</c:f>
              <c:strCach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strCache>
            </c:strRef>
          </c:cat>
          <c:val>
            <c:numRef>
              <c:f>Sheet1!$B$2:$N$2</c:f>
              <c:numCache>
                <c:formatCode>0.0</c:formatCode>
                <c:ptCount val="13"/>
                <c:pt idx="0">
                  <c:v>21.9</c:v>
                </c:pt>
                <c:pt idx="1">
                  <c:v>18.899999999999999</c:v>
                </c:pt>
                <c:pt idx="2">
                  <c:v>17.7</c:v>
                </c:pt>
                <c:pt idx="3">
                  <c:v>17.2</c:v>
                </c:pt>
                <c:pt idx="4">
                  <c:v>17.3</c:v>
                </c:pt>
                <c:pt idx="5">
                  <c:v>15.9</c:v>
                </c:pt>
                <c:pt idx="6">
                  <c:v>15.6</c:v>
                </c:pt>
                <c:pt idx="7">
                  <c:v>15.4</c:v>
                </c:pt>
                <c:pt idx="8">
                  <c:v>13.2</c:v>
                </c:pt>
                <c:pt idx="9">
                  <c:v>14.3</c:v>
                </c:pt>
                <c:pt idx="10">
                  <c:v>12.7</c:v>
                </c:pt>
                <c:pt idx="11">
                  <c:v>16.399999999999999</c:v>
                </c:pt>
                <c:pt idx="12">
                  <c:v>14.9</c:v>
                </c:pt>
              </c:numCache>
            </c:numRef>
          </c:val>
          <c:smooth val="0"/>
        </c:ser>
        <c:ser>
          <c:idx val="0"/>
          <c:order val="1"/>
          <c:tx>
            <c:strRef>
              <c:f>Sheet1!$A$3</c:f>
              <c:strCache>
                <c:ptCount val="1"/>
                <c:pt idx="0">
                  <c:v>Large Central Metro</c:v>
                </c:pt>
              </c:strCache>
            </c:strRef>
          </c:tx>
          <c:spPr>
            <a:ln w="25400">
              <a:solidFill>
                <a:srgbClr val="0072C6"/>
              </a:solidFill>
            </a:ln>
          </c:spPr>
          <c:marker>
            <c:symbol val="square"/>
            <c:size val="7"/>
            <c:spPr>
              <a:solidFill>
                <a:srgbClr val="0072C6"/>
              </a:solidFill>
              <a:ln>
                <a:noFill/>
              </a:ln>
            </c:spPr>
          </c:marker>
          <c:cat>
            <c:strRef>
              <c:f>Sheet1!$B$1:$N$1</c:f>
              <c:strCach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strCache>
            </c:strRef>
          </c:cat>
          <c:val>
            <c:numRef>
              <c:f>Sheet1!$B$3:$N$3</c:f>
              <c:numCache>
                <c:formatCode>0.0</c:formatCode>
                <c:ptCount val="13"/>
                <c:pt idx="0">
                  <c:v>25.573899999999998</c:v>
                </c:pt>
                <c:pt idx="1">
                  <c:v>21.2424</c:v>
                </c:pt>
                <c:pt idx="2">
                  <c:v>19.8292</c:v>
                </c:pt>
                <c:pt idx="3">
                  <c:v>18.806100000000001</c:v>
                </c:pt>
                <c:pt idx="4">
                  <c:v>19.049600000000002</c:v>
                </c:pt>
                <c:pt idx="5">
                  <c:v>16.8155</c:v>
                </c:pt>
                <c:pt idx="6">
                  <c:v>16.861999999999998</c:v>
                </c:pt>
                <c:pt idx="7">
                  <c:v>14.873100000000001</c:v>
                </c:pt>
                <c:pt idx="8">
                  <c:v>14.4686</c:v>
                </c:pt>
                <c:pt idx="9">
                  <c:v>16.137599999999999</c:v>
                </c:pt>
                <c:pt idx="10">
                  <c:v>13.2324</c:v>
                </c:pt>
                <c:pt idx="11">
                  <c:v>19.3367</c:v>
                </c:pt>
                <c:pt idx="12">
                  <c:v>16.467300000000002</c:v>
                </c:pt>
              </c:numCache>
            </c:numRef>
          </c:val>
          <c:smooth val="0"/>
        </c:ser>
        <c:ser>
          <c:idx val="2"/>
          <c:order val="2"/>
          <c:tx>
            <c:strRef>
              <c:f>Sheet1!$A$4</c:f>
              <c:strCache>
                <c:ptCount val="1"/>
                <c:pt idx="0">
                  <c:v>Large Fringe Metro</c:v>
                </c:pt>
              </c:strCache>
            </c:strRef>
          </c:tx>
          <c:spPr>
            <a:ln w="25400">
              <a:solidFill>
                <a:srgbClr val="AABA0A"/>
              </a:solidFill>
            </a:ln>
          </c:spPr>
          <c:marker>
            <c:symbol val="triangle"/>
            <c:size val="9"/>
            <c:spPr>
              <a:solidFill>
                <a:srgbClr val="AABA0A"/>
              </a:solidFill>
              <a:ln>
                <a:noFill/>
              </a:ln>
            </c:spPr>
          </c:marker>
          <c:cat>
            <c:strRef>
              <c:f>Sheet1!$B$1:$N$1</c:f>
              <c:strCach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strCache>
            </c:strRef>
          </c:cat>
          <c:val>
            <c:numRef>
              <c:f>Sheet1!$B$4:$N$4</c:f>
              <c:numCache>
                <c:formatCode>0.0</c:formatCode>
                <c:ptCount val="13"/>
                <c:pt idx="0">
                  <c:v>21.111999999999998</c:v>
                </c:pt>
                <c:pt idx="1">
                  <c:v>17.420300000000001</c:v>
                </c:pt>
                <c:pt idx="2">
                  <c:v>17.835000000000001</c:v>
                </c:pt>
                <c:pt idx="3">
                  <c:v>16.373799999999999</c:v>
                </c:pt>
                <c:pt idx="4">
                  <c:v>17.4938</c:v>
                </c:pt>
                <c:pt idx="5">
                  <c:v>14.8681</c:v>
                </c:pt>
                <c:pt idx="6">
                  <c:v>16.303000000000001</c:v>
                </c:pt>
                <c:pt idx="7">
                  <c:v>14.452999999999999</c:v>
                </c:pt>
                <c:pt idx="8">
                  <c:v>11.6868</c:v>
                </c:pt>
                <c:pt idx="9">
                  <c:v>13.4259</c:v>
                </c:pt>
                <c:pt idx="10">
                  <c:v>13.0268</c:v>
                </c:pt>
                <c:pt idx="11">
                  <c:v>14.819000000000001</c:v>
                </c:pt>
                <c:pt idx="12">
                  <c:v>15.4366</c:v>
                </c:pt>
              </c:numCache>
            </c:numRef>
          </c:val>
          <c:smooth val="0"/>
        </c:ser>
        <c:ser>
          <c:idx val="1"/>
          <c:order val="3"/>
          <c:tx>
            <c:strRef>
              <c:f>Sheet1!$A$5</c:f>
              <c:strCache>
                <c:ptCount val="1"/>
                <c:pt idx="0">
                  <c:v>Medium Metro</c:v>
                </c:pt>
              </c:strCache>
            </c:strRef>
          </c:tx>
          <c:spPr>
            <a:ln w="34925">
              <a:solidFill>
                <a:srgbClr val="7BA8DF"/>
              </a:solidFill>
            </a:ln>
          </c:spPr>
          <c:marker>
            <c:symbol val="diamond"/>
            <c:size val="9"/>
            <c:spPr>
              <a:solidFill>
                <a:srgbClr val="7BA8DF"/>
              </a:solidFill>
              <a:ln>
                <a:noFill/>
              </a:ln>
            </c:spPr>
          </c:marker>
          <c:cat>
            <c:strRef>
              <c:f>Sheet1!$B$1:$N$1</c:f>
              <c:strCach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strCache>
            </c:strRef>
          </c:cat>
          <c:val>
            <c:numRef>
              <c:f>Sheet1!$B$5:$N$5</c:f>
              <c:numCache>
                <c:formatCode>0.0</c:formatCode>
                <c:ptCount val="13"/>
                <c:pt idx="0">
                  <c:v>20.492100000000001</c:v>
                </c:pt>
                <c:pt idx="1">
                  <c:v>18.6889</c:v>
                </c:pt>
                <c:pt idx="2">
                  <c:v>16.138400000000001</c:v>
                </c:pt>
                <c:pt idx="3">
                  <c:v>18.277100000000001</c:v>
                </c:pt>
                <c:pt idx="4">
                  <c:v>15.9344</c:v>
                </c:pt>
                <c:pt idx="5">
                  <c:v>17.692900000000002</c:v>
                </c:pt>
                <c:pt idx="6">
                  <c:v>14.501099999999999</c:v>
                </c:pt>
                <c:pt idx="7">
                  <c:v>15.8537</c:v>
                </c:pt>
                <c:pt idx="8">
                  <c:v>13.4177</c:v>
                </c:pt>
                <c:pt idx="9">
                  <c:v>13.3085</c:v>
                </c:pt>
                <c:pt idx="10">
                  <c:v>11.498900000000001</c:v>
                </c:pt>
                <c:pt idx="11">
                  <c:v>14.9931</c:v>
                </c:pt>
                <c:pt idx="12">
                  <c:v>14.4763</c:v>
                </c:pt>
              </c:numCache>
            </c:numRef>
          </c:val>
          <c:smooth val="0"/>
        </c:ser>
        <c:ser>
          <c:idx val="4"/>
          <c:order val="4"/>
          <c:tx>
            <c:strRef>
              <c:f>Sheet1!$A$6</c:f>
              <c:strCache>
                <c:ptCount val="1"/>
                <c:pt idx="0">
                  <c:v>Small Metro</c:v>
                </c:pt>
              </c:strCache>
            </c:strRef>
          </c:tx>
          <c:spPr>
            <a:ln>
              <a:solidFill>
                <a:sysClr val="window" lastClr="FFFFFF">
                  <a:lumMod val="50000"/>
                </a:sysClr>
              </a:solidFill>
            </a:ln>
          </c:spPr>
          <c:marker>
            <c:symbol val="star"/>
            <c:size val="7"/>
            <c:spPr>
              <a:noFill/>
              <a:ln>
                <a:solidFill>
                  <a:sysClr val="window" lastClr="FFFFFF">
                    <a:lumMod val="50000"/>
                  </a:sysClr>
                </a:solidFill>
              </a:ln>
            </c:spPr>
          </c:marker>
          <c:cat>
            <c:strRef>
              <c:f>Sheet1!$B$1:$N$1</c:f>
              <c:strCach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strCache>
            </c:strRef>
          </c:cat>
          <c:val>
            <c:numRef>
              <c:f>Sheet1!$B$6:$N$6</c:f>
              <c:numCache>
                <c:formatCode>0.0</c:formatCode>
                <c:ptCount val="13"/>
                <c:pt idx="0">
                  <c:v>20.1279</c:v>
                </c:pt>
                <c:pt idx="1">
                  <c:v>17.902699999999999</c:v>
                </c:pt>
                <c:pt idx="2">
                  <c:v>18.448899999999998</c:v>
                </c:pt>
                <c:pt idx="3">
                  <c:v>14.885199999999999</c:v>
                </c:pt>
                <c:pt idx="4">
                  <c:v>14.921099999999999</c:v>
                </c:pt>
                <c:pt idx="5">
                  <c:v>16.3766</c:v>
                </c:pt>
                <c:pt idx="6">
                  <c:v>17.419599999999999</c:v>
                </c:pt>
                <c:pt idx="7">
                  <c:v>18.857299999999999</c:v>
                </c:pt>
                <c:pt idx="8">
                  <c:v>14.741300000000001</c:v>
                </c:pt>
                <c:pt idx="9">
                  <c:v>14.207000000000001</c:v>
                </c:pt>
                <c:pt idx="10">
                  <c:v>13.4131</c:v>
                </c:pt>
                <c:pt idx="11">
                  <c:v>16.772600000000001</c:v>
                </c:pt>
                <c:pt idx="12">
                  <c:v>13.5671</c:v>
                </c:pt>
              </c:numCache>
            </c:numRef>
          </c:val>
          <c:smooth val="0"/>
        </c:ser>
        <c:ser>
          <c:idx val="5"/>
          <c:order val="5"/>
          <c:tx>
            <c:strRef>
              <c:f>Sheet1!$A$7</c:f>
              <c:strCache>
                <c:ptCount val="1"/>
                <c:pt idx="0">
                  <c:v>Micropolitan</c:v>
                </c:pt>
              </c:strCache>
            </c:strRef>
          </c:tx>
          <c:spPr>
            <a:ln>
              <a:solidFill>
                <a:srgbClr val="EEECE1">
                  <a:lumMod val="50000"/>
                </a:srgbClr>
              </a:solidFill>
            </a:ln>
          </c:spPr>
          <c:marker>
            <c:symbol val="x"/>
            <c:size val="7"/>
            <c:spPr>
              <a:noFill/>
              <a:ln>
                <a:solidFill>
                  <a:srgbClr val="EEECE1">
                    <a:lumMod val="50000"/>
                  </a:srgbClr>
                </a:solidFill>
              </a:ln>
            </c:spPr>
          </c:marker>
          <c:cat>
            <c:strRef>
              <c:f>Sheet1!$B$1:$N$1</c:f>
              <c:strCach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strCache>
            </c:strRef>
          </c:cat>
          <c:val>
            <c:numRef>
              <c:f>Sheet1!$B$7:$N$7</c:f>
              <c:numCache>
                <c:formatCode>0.0</c:formatCode>
                <c:ptCount val="13"/>
                <c:pt idx="0">
                  <c:v>18.589700000000001</c:v>
                </c:pt>
                <c:pt idx="1">
                  <c:v>17.839099999999998</c:v>
                </c:pt>
                <c:pt idx="2">
                  <c:v>16.8675</c:v>
                </c:pt>
                <c:pt idx="3">
                  <c:v>16.386800000000001</c:v>
                </c:pt>
                <c:pt idx="4">
                  <c:v>18.116099999999999</c:v>
                </c:pt>
                <c:pt idx="5">
                  <c:v>14.1982</c:v>
                </c:pt>
                <c:pt idx="6">
                  <c:v>12.8956</c:v>
                </c:pt>
                <c:pt idx="7">
                  <c:v>14.5282</c:v>
                </c:pt>
                <c:pt idx="8">
                  <c:v>12.0589</c:v>
                </c:pt>
                <c:pt idx="9">
                  <c:v>13.560600000000001</c:v>
                </c:pt>
                <c:pt idx="10">
                  <c:v>13.2895</c:v>
                </c:pt>
                <c:pt idx="11">
                  <c:v>15.6869</c:v>
                </c:pt>
                <c:pt idx="12">
                  <c:v>13.920999999999999</c:v>
                </c:pt>
              </c:numCache>
            </c:numRef>
          </c:val>
          <c:smooth val="0"/>
        </c:ser>
        <c:ser>
          <c:idx val="6"/>
          <c:order val="6"/>
          <c:tx>
            <c:strRef>
              <c:f>Sheet1!$A$8</c:f>
              <c:strCache>
                <c:ptCount val="1"/>
                <c:pt idx="0">
                  <c:v>Noncore</c:v>
                </c:pt>
              </c:strCache>
            </c:strRef>
          </c:tx>
          <c:cat>
            <c:strRef>
              <c:f>Sheet1!$B$1:$N$1</c:f>
              <c:strCach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strCache>
            </c:strRef>
          </c:cat>
          <c:val>
            <c:numRef>
              <c:f>Sheet1!$B$8:$N$8</c:f>
              <c:numCache>
                <c:formatCode>0.0</c:formatCode>
                <c:ptCount val="13"/>
                <c:pt idx="0">
                  <c:v>20.743500000000001</c:v>
                </c:pt>
                <c:pt idx="1">
                  <c:v>18.312200000000001</c:v>
                </c:pt>
                <c:pt idx="2">
                  <c:v>13.5045</c:v>
                </c:pt>
                <c:pt idx="3">
                  <c:v>13.865399999999999</c:v>
                </c:pt>
                <c:pt idx="4">
                  <c:v>14.489699999999999</c:v>
                </c:pt>
                <c:pt idx="5">
                  <c:v>12.731299999999999</c:v>
                </c:pt>
                <c:pt idx="6">
                  <c:v>12.9453</c:v>
                </c:pt>
                <c:pt idx="7">
                  <c:v>16.520099999999999</c:v>
                </c:pt>
                <c:pt idx="8">
                  <c:v>12.3003</c:v>
                </c:pt>
                <c:pt idx="9">
                  <c:v>14.816700000000001</c:v>
                </c:pt>
                <c:pt idx="10">
                  <c:v>9.6117000000000008</c:v>
                </c:pt>
                <c:pt idx="11">
                  <c:v>14.5161</c:v>
                </c:pt>
                <c:pt idx="12">
                  <c:v>11.2498</c:v>
                </c:pt>
              </c:numCache>
            </c:numRef>
          </c:val>
          <c:smooth val="0"/>
        </c:ser>
        <c:dLbls>
          <c:showLegendKey val="0"/>
          <c:showVal val="0"/>
          <c:showCatName val="0"/>
          <c:showSerName val="0"/>
          <c:showPercent val="0"/>
          <c:showBubbleSize val="0"/>
        </c:dLbls>
        <c:marker val="1"/>
        <c:smooth val="0"/>
        <c:axId val="111097344"/>
        <c:axId val="111098880"/>
      </c:lineChart>
      <c:catAx>
        <c:axId val="111097344"/>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11098880"/>
        <c:crosses val="autoZero"/>
        <c:auto val="1"/>
        <c:lblAlgn val="ctr"/>
        <c:lblOffset val="100"/>
        <c:noMultiLvlLbl val="0"/>
      </c:catAx>
      <c:valAx>
        <c:axId val="111098880"/>
        <c:scaling>
          <c:orientation val="minMax"/>
          <c:max val="3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393891421560450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11097344"/>
        <c:crosses val="autoZero"/>
        <c:crossBetween val="between"/>
        <c:majorUnit val="5"/>
      </c:valAx>
    </c:plotArea>
    <c:legend>
      <c:legendPos val="t"/>
      <c:layout>
        <c:manualLayout>
          <c:xMode val="edge"/>
          <c:yMode val="edge"/>
          <c:x val="8.1995479731700217E-3"/>
          <c:y val="1.167518533867475E-3"/>
          <c:w val="0.99127867697093419"/>
          <c:h val="0.1273561008362327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897941576747352"/>
          <c:y val="0.16615317707379598"/>
          <c:w val="0.86973899095946339"/>
          <c:h val="0.73311435634499189"/>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Sheet1!$B$1:$K$1</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Sheet1!$B$2:$K$2</c:f>
              <c:numCache>
                <c:formatCode>0.0</c:formatCode>
                <c:ptCount val="10"/>
                <c:pt idx="0">
                  <c:v>1941.23</c:v>
                </c:pt>
                <c:pt idx="1">
                  <c:v>1873.5</c:v>
                </c:pt>
                <c:pt idx="2">
                  <c:v>1814.25</c:v>
                </c:pt>
                <c:pt idx="3">
                  <c:v>1814.54</c:v>
                </c:pt>
                <c:pt idx="4">
                  <c:v>1756.53</c:v>
                </c:pt>
                <c:pt idx="5">
                  <c:v>1658.32</c:v>
                </c:pt>
                <c:pt idx="6">
                  <c:v>1669.29</c:v>
                </c:pt>
                <c:pt idx="7">
                  <c:v>1582.43</c:v>
                </c:pt>
                <c:pt idx="8">
                  <c:v>1528.9</c:v>
                </c:pt>
                <c:pt idx="9">
                  <c:v>1426.13</c:v>
                </c:pt>
              </c:numCache>
            </c:numRef>
          </c:val>
          <c:smooth val="0"/>
        </c:ser>
        <c:ser>
          <c:idx val="0"/>
          <c:order val="1"/>
          <c:tx>
            <c:strRef>
              <c:f>Sheet1!$A$3</c:f>
              <c:strCache>
                <c:ptCount val="1"/>
                <c:pt idx="0">
                  <c:v>Large Central Metro</c:v>
                </c:pt>
              </c:strCache>
            </c:strRef>
          </c:tx>
          <c:spPr>
            <a:ln w="25400">
              <a:solidFill>
                <a:srgbClr val="0072C6"/>
              </a:solidFill>
            </a:ln>
          </c:spPr>
          <c:marker>
            <c:symbol val="square"/>
            <c:size val="7"/>
            <c:spPr>
              <a:solidFill>
                <a:srgbClr val="0072C6"/>
              </a:solidFill>
              <a:ln>
                <a:noFill/>
              </a:ln>
            </c:spPr>
          </c:marker>
          <c:cat>
            <c:strRef>
              <c:f>Sheet1!$B$1:$K$1</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Sheet1!$B$3:$K$3</c:f>
              <c:numCache>
                <c:formatCode>0.0</c:formatCode>
                <c:ptCount val="10"/>
                <c:pt idx="0">
                  <c:v>1948.25</c:v>
                </c:pt>
                <c:pt idx="1">
                  <c:v>2005.65</c:v>
                </c:pt>
                <c:pt idx="2">
                  <c:v>1831.89</c:v>
                </c:pt>
                <c:pt idx="3">
                  <c:v>1885.84</c:v>
                </c:pt>
                <c:pt idx="4">
                  <c:v>1789.85</c:v>
                </c:pt>
                <c:pt idx="5">
                  <c:v>1610.93</c:v>
                </c:pt>
                <c:pt idx="6">
                  <c:v>1779.32</c:v>
                </c:pt>
                <c:pt idx="7">
                  <c:v>1542.83</c:v>
                </c:pt>
                <c:pt idx="8">
                  <c:v>1577.85</c:v>
                </c:pt>
                <c:pt idx="9">
                  <c:v>1473.78</c:v>
                </c:pt>
              </c:numCache>
            </c:numRef>
          </c:val>
          <c:smooth val="0"/>
        </c:ser>
        <c:ser>
          <c:idx val="2"/>
          <c:order val="2"/>
          <c:tx>
            <c:strRef>
              <c:f>Sheet1!$A$4</c:f>
              <c:strCache>
                <c:ptCount val="1"/>
                <c:pt idx="0">
                  <c:v>Large Fringe Metro</c:v>
                </c:pt>
              </c:strCache>
            </c:strRef>
          </c:tx>
          <c:spPr>
            <a:ln w="25400">
              <a:solidFill>
                <a:srgbClr val="AABA0A"/>
              </a:solidFill>
            </a:ln>
          </c:spPr>
          <c:marker>
            <c:symbol val="triangle"/>
            <c:size val="9"/>
            <c:spPr>
              <a:solidFill>
                <a:srgbClr val="AABA0A"/>
              </a:solidFill>
              <a:ln>
                <a:noFill/>
              </a:ln>
            </c:spPr>
          </c:marker>
          <c:cat>
            <c:strRef>
              <c:f>Sheet1!$B$1:$K$1</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Sheet1!$B$4:$K$4</c:f>
              <c:numCache>
                <c:formatCode>0.0</c:formatCode>
                <c:ptCount val="10"/>
                <c:pt idx="0">
                  <c:v>1842.42</c:v>
                </c:pt>
                <c:pt idx="1">
                  <c:v>1648.74</c:v>
                </c:pt>
                <c:pt idx="2">
                  <c:v>1714.96</c:v>
                </c:pt>
                <c:pt idx="3">
                  <c:v>1757.99</c:v>
                </c:pt>
                <c:pt idx="4">
                  <c:v>1712.66</c:v>
                </c:pt>
                <c:pt idx="5">
                  <c:v>1725.55</c:v>
                </c:pt>
                <c:pt idx="6">
                  <c:v>1641.08</c:v>
                </c:pt>
                <c:pt idx="7">
                  <c:v>1427.14</c:v>
                </c:pt>
                <c:pt idx="8">
                  <c:v>1450.22</c:v>
                </c:pt>
                <c:pt idx="9">
                  <c:v>1372.64</c:v>
                </c:pt>
              </c:numCache>
            </c:numRef>
          </c:val>
          <c:smooth val="0"/>
        </c:ser>
        <c:ser>
          <c:idx val="1"/>
          <c:order val="3"/>
          <c:tx>
            <c:strRef>
              <c:f>Sheet1!$A$5</c:f>
              <c:strCache>
                <c:ptCount val="1"/>
                <c:pt idx="0">
                  <c:v>Medium Metro</c:v>
                </c:pt>
              </c:strCache>
            </c:strRef>
          </c:tx>
          <c:spPr>
            <a:ln w="34925">
              <a:solidFill>
                <a:srgbClr val="7BA8DF"/>
              </a:solidFill>
            </a:ln>
          </c:spPr>
          <c:marker>
            <c:symbol val="diamond"/>
            <c:size val="9"/>
            <c:spPr>
              <a:solidFill>
                <a:srgbClr val="7BA8DF"/>
              </a:solidFill>
              <a:ln>
                <a:noFill/>
              </a:ln>
            </c:spPr>
          </c:marker>
          <c:cat>
            <c:strRef>
              <c:f>Sheet1!$B$1:$K$1</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Sheet1!$B$5:$K$5</c:f>
              <c:numCache>
                <c:formatCode>0.0</c:formatCode>
                <c:ptCount val="10"/>
                <c:pt idx="0">
                  <c:v>1795.76</c:v>
                </c:pt>
                <c:pt idx="1">
                  <c:v>1666.1</c:v>
                </c:pt>
                <c:pt idx="2">
                  <c:v>1615.39</c:v>
                </c:pt>
                <c:pt idx="3">
                  <c:v>1587.34</c:v>
                </c:pt>
                <c:pt idx="4">
                  <c:v>1552.66</c:v>
                </c:pt>
                <c:pt idx="5">
                  <c:v>1515.85</c:v>
                </c:pt>
                <c:pt idx="6">
                  <c:v>1324.23</c:v>
                </c:pt>
                <c:pt idx="7">
                  <c:v>1583.29</c:v>
                </c:pt>
                <c:pt idx="8">
                  <c:v>1443.02</c:v>
                </c:pt>
                <c:pt idx="9">
                  <c:v>1152.1500000000001</c:v>
                </c:pt>
              </c:numCache>
            </c:numRef>
          </c:val>
          <c:smooth val="0"/>
        </c:ser>
        <c:ser>
          <c:idx val="4"/>
          <c:order val="4"/>
          <c:tx>
            <c:strRef>
              <c:f>Sheet1!$A$6</c:f>
              <c:strCache>
                <c:ptCount val="1"/>
                <c:pt idx="0">
                  <c:v>Small Metro</c:v>
                </c:pt>
              </c:strCache>
            </c:strRef>
          </c:tx>
          <c:spPr>
            <a:ln>
              <a:solidFill>
                <a:sysClr val="window" lastClr="FFFFFF">
                  <a:lumMod val="50000"/>
                </a:sysClr>
              </a:solidFill>
            </a:ln>
          </c:spPr>
          <c:marker>
            <c:symbol val="star"/>
            <c:size val="7"/>
            <c:spPr>
              <a:noFill/>
              <a:ln>
                <a:solidFill>
                  <a:sysClr val="window" lastClr="FFFFFF">
                    <a:lumMod val="50000"/>
                  </a:sysClr>
                </a:solidFill>
              </a:ln>
            </c:spPr>
          </c:marker>
          <c:cat>
            <c:strRef>
              <c:f>Sheet1!$B$1:$K$1</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Sheet1!$B$6:$K$6</c:f>
              <c:numCache>
                <c:formatCode>0.0</c:formatCode>
                <c:ptCount val="10"/>
                <c:pt idx="0">
                  <c:v>1600.94</c:v>
                </c:pt>
                <c:pt idx="1">
                  <c:v>1632.66</c:v>
                </c:pt>
                <c:pt idx="2">
                  <c:v>1803.17</c:v>
                </c:pt>
                <c:pt idx="3">
                  <c:v>1563.84</c:v>
                </c:pt>
                <c:pt idx="4">
                  <c:v>1560.41</c:v>
                </c:pt>
                <c:pt idx="5">
                  <c:v>1484.8</c:v>
                </c:pt>
                <c:pt idx="6">
                  <c:v>1611.09</c:v>
                </c:pt>
                <c:pt idx="7">
                  <c:v>1649.83</c:v>
                </c:pt>
                <c:pt idx="8">
                  <c:v>1347.27</c:v>
                </c:pt>
                <c:pt idx="9">
                  <c:v>1396.42</c:v>
                </c:pt>
              </c:numCache>
            </c:numRef>
          </c:val>
          <c:smooth val="0"/>
        </c:ser>
        <c:ser>
          <c:idx val="5"/>
          <c:order val="5"/>
          <c:tx>
            <c:strRef>
              <c:f>Sheet1!$A$7</c:f>
              <c:strCache>
                <c:ptCount val="1"/>
                <c:pt idx="0">
                  <c:v>Micropolitan</c:v>
                </c:pt>
              </c:strCache>
            </c:strRef>
          </c:tx>
          <c:spPr>
            <a:ln>
              <a:solidFill>
                <a:srgbClr val="EEECE1">
                  <a:lumMod val="50000"/>
                </a:srgbClr>
              </a:solidFill>
            </a:ln>
          </c:spPr>
          <c:marker>
            <c:symbol val="x"/>
            <c:size val="7"/>
            <c:spPr>
              <a:noFill/>
              <a:ln>
                <a:solidFill>
                  <a:srgbClr val="EEECE1">
                    <a:lumMod val="50000"/>
                  </a:srgbClr>
                </a:solidFill>
              </a:ln>
            </c:spPr>
          </c:marker>
          <c:cat>
            <c:strRef>
              <c:f>Sheet1!$B$1:$K$1</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Sheet1!$B$7:$K$7</c:f>
              <c:numCache>
                <c:formatCode>0.0</c:formatCode>
                <c:ptCount val="10"/>
                <c:pt idx="0">
                  <c:v>2261.17</c:v>
                </c:pt>
                <c:pt idx="1">
                  <c:v>2200.84</c:v>
                </c:pt>
                <c:pt idx="2">
                  <c:v>2042.66</c:v>
                </c:pt>
                <c:pt idx="3">
                  <c:v>2092.3000000000002</c:v>
                </c:pt>
                <c:pt idx="4">
                  <c:v>1981.77</c:v>
                </c:pt>
                <c:pt idx="5">
                  <c:v>1727.73</c:v>
                </c:pt>
                <c:pt idx="6">
                  <c:v>1765.76</c:v>
                </c:pt>
                <c:pt idx="7">
                  <c:v>1706.54</c:v>
                </c:pt>
                <c:pt idx="8">
                  <c:v>1740.53</c:v>
                </c:pt>
                <c:pt idx="9">
                  <c:v>1744.36</c:v>
                </c:pt>
              </c:numCache>
            </c:numRef>
          </c:val>
          <c:smooth val="0"/>
        </c:ser>
        <c:ser>
          <c:idx val="6"/>
          <c:order val="6"/>
          <c:tx>
            <c:strRef>
              <c:f>Sheet1!$A$8</c:f>
              <c:strCache>
                <c:ptCount val="1"/>
                <c:pt idx="0">
                  <c:v>Noncore</c:v>
                </c:pt>
              </c:strCache>
            </c:strRef>
          </c:tx>
          <c:cat>
            <c:strRef>
              <c:f>Sheet1!$B$1:$K$1</c:f>
              <c:strCache>
                <c:ptCount val="10"/>
                <c:pt idx="0">
                  <c:v>2005</c:v>
                </c:pt>
                <c:pt idx="1">
                  <c:v>2006</c:v>
                </c:pt>
                <c:pt idx="2">
                  <c:v>2007</c:v>
                </c:pt>
                <c:pt idx="3">
                  <c:v>2008</c:v>
                </c:pt>
                <c:pt idx="4">
                  <c:v>2009</c:v>
                </c:pt>
                <c:pt idx="5">
                  <c:v>2010</c:v>
                </c:pt>
                <c:pt idx="6">
                  <c:v>2011</c:v>
                </c:pt>
                <c:pt idx="7">
                  <c:v>2012</c:v>
                </c:pt>
                <c:pt idx="8">
                  <c:v>2013</c:v>
                </c:pt>
                <c:pt idx="9">
                  <c:v>2014</c:v>
                </c:pt>
              </c:strCache>
            </c:strRef>
          </c:cat>
          <c:val>
            <c:numRef>
              <c:f>Sheet1!$B$8:$K$8</c:f>
              <c:numCache>
                <c:formatCode>0.0</c:formatCode>
                <c:ptCount val="10"/>
                <c:pt idx="0">
                  <c:v>2582.7800000000002</c:v>
                </c:pt>
                <c:pt idx="1">
                  <c:v>2475.67</c:v>
                </c:pt>
                <c:pt idx="2">
                  <c:v>2274.17</c:v>
                </c:pt>
                <c:pt idx="3">
                  <c:v>2282</c:v>
                </c:pt>
                <c:pt idx="4">
                  <c:v>2267.6799999999998</c:v>
                </c:pt>
                <c:pt idx="5">
                  <c:v>2157.81</c:v>
                </c:pt>
                <c:pt idx="6">
                  <c:v>2268.17</c:v>
                </c:pt>
                <c:pt idx="7">
                  <c:v>1979.12</c:v>
                </c:pt>
                <c:pt idx="8">
                  <c:v>1775.54</c:v>
                </c:pt>
                <c:pt idx="9">
                  <c:v>1871.45</c:v>
                </c:pt>
              </c:numCache>
            </c:numRef>
          </c:val>
          <c:smooth val="0"/>
        </c:ser>
        <c:dLbls>
          <c:showLegendKey val="0"/>
          <c:showVal val="0"/>
          <c:showCatName val="0"/>
          <c:showSerName val="0"/>
          <c:showPercent val="0"/>
          <c:showBubbleSize val="0"/>
        </c:dLbls>
        <c:marker val="1"/>
        <c:smooth val="0"/>
        <c:axId val="110941312"/>
        <c:axId val="110942848"/>
      </c:lineChart>
      <c:catAx>
        <c:axId val="11094131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10942848"/>
        <c:crosses val="autoZero"/>
        <c:auto val="1"/>
        <c:lblAlgn val="ctr"/>
        <c:lblOffset val="100"/>
        <c:noMultiLvlLbl val="0"/>
      </c:catAx>
      <c:valAx>
        <c:axId val="110942848"/>
        <c:scaling>
          <c:orientation val="minMax"/>
          <c:max val="300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100,000 Population</a:t>
                </a:r>
                <a:endParaRPr lang="en-US" dirty="0"/>
              </a:p>
            </c:rich>
          </c:tx>
          <c:layout>
            <c:manualLayout>
              <c:xMode val="edge"/>
              <c:yMode val="edge"/>
              <c:x val="1.5432098765432098E-3"/>
              <c:y val="0.22996913580246911"/>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10941312"/>
        <c:crosses val="autoZero"/>
        <c:crossBetween val="between"/>
        <c:majorUnit val="500"/>
      </c:valAx>
    </c:plotArea>
    <c:legend>
      <c:legendPos val="t"/>
      <c:layout>
        <c:manualLayout>
          <c:xMode val="edge"/>
          <c:yMode val="edge"/>
          <c:x val="8.1995479731700217E-3"/>
          <c:y val="1.167518533867475E-3"/>
          <c:w val="0.99127867697093419"/>
          <c:h val="0.1273561008362327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16477107028288"/>
          <c:y val="0.18129653932147374"/>
          <c:w val="0.85746087294643725"/>
          <c:h val="0.72244799261203463"/>
        </c:manualLayout>
      </c:layout>
      <c:barChart>
        <c:barDir val="col"/>
        <c:grouping val="clustered"/>
        <c:varyColors val="0"/>
        <c:ser>
          <c:idx val="0"/>
          <c:order val="0"/>
          <c:tx>
            <c:strRef>
              <c:f>Sheet1!$A$2</c:f>
              <c:strCache>
                <c:ptCount val="1"/>
                <c:pt idx="0">
                  <c:v>Large Central Metro</c:v>
                </c:pt>
              </c:strCache>
            </c:strRef>
          </c:tx>
          <c:spPr>
            <a:solidFill>
              <a:srgbClr val="0072C6"/>
            </a:solidFill>
          </c:spPr>
          <c:invertIfNegative val="0"/>
          <c:cat>
            <c:strRef>
              <c:f>Sheet1!$B$1:$F$1</c:f>
              <c:strCache>
                <c:ptCount val="5"/>
                <c:pt idx="0">
                  <c:v>Total</c:v>
                </c:pt>
                <c:pt idx="1">
                  <c:v>White</c:v>
                </c:pt>
                <c:pt idx="2">
                  <c:v>Black</c:v>
                </c:pt>
                <c:pt idx="3">
                  <c:v>API</c:v>
                </c:pt>
                <c:pt idx="4">
                  <c:v>Hispanic</c:v>
                </c:pt>
              </c:strCache>
            </c:strRef>
          </c:cat>
          <c:val>
            <c:numRef>
              <c:f>Sheet1!$B$2:$F$2</c:f>
              <c:numCache>
                <c:formatCode>0.0</c:formatCode>
                <c:ptCount val="5"/>
                <c:pt idx="0">
                  <c:v>1473.78</c:v>
                </c:pt>
                <c:pt idx="1">
                  <c:v>1157.08</c:v>
                </c:pt>
                <c:pt idx="2">
                  <c:v>2831.82</c:v>
                </c:pt>
                <c:pt idx="3">
                  <c:v>722.06299999999999</c:v>
                </c:pt>
                <c:pt idx="4">
                  <c:v>1439.72</c:v>
                </c:pt>
              </c:numCache>
            </c:numRef>
          </c:val>
        </c:ser>
        <c:ser>
          <c:idx val="1"/>
          <c:order val="1"/>
          <c:tx>
            <c:strRef>
              <c:f>Sheet1!$A$3</c:f>
              <c:strCache>
                <c:ptCount val="1"/>
                <c:pt idx="0">
                  <c:v>Large Fringe Metro</c:v>
                </c:pt>
              </c:strCache>
            </c:strRef>
          </c:tx>
          <c:spPr>
            <a:pattFill prst="wdDnDiag">
              <a:fgClr>
                <a:srgbClr val="AABA0A"/>
              </a:fgClr>
              <a:bgClr>
                <a:sysClr val="window" lastClr="FFFFFF"/>
              </a:bgClr>
            </a:pattFill>
          </c:spPr>
          <c:invertIfNegative val="0"/>
          <c:cat>
            <c:strRef>
              <c:f>Sheet1!$B$1:$F$1</c:f>
              <c:strCache>
                <c:ptCount val="5"/>
                <c:pt idx="0">
                  <c:v>Total</c:v>
                </c:pt>
                <c:pt idx="1">
                  <c:v>White</c:v>
                </c:pt>
                <c:pt idx="2">
                  <c:v>Black</c:v>
                </c:pt>
                <c:pt idx="3">
                  <c:v>API</c:v>
                </c:pt>
                <c:pt idx="4">
                  <c:v>Hispanic</c:v>
                </c:pt>
              </c:strCache>
            </c:strRef>
          </c:cat>
          <c:val>
            <c:numRef>
              <c:f>Sheet1!$B$3:$F$3</c:f>
              <c:numCache>
                <c:formatCode>0.0</c:formatCode>
                <c:ptCount val="5"/>
                <c:pt idx="0">
                  <c:v>1372.64</c:v>
                </c:pt>
                <c:pt idx="1">
                  <c:v>1221.6600000000001</c:v>
                </c:pt>
                <c:pt idx="2">
                  <c:v>2634.19</c:v>
                </c:pt>
                <c:pt idx="3">
                  <c:v>586.27200000000005</c:v>
                </c:pt>
                <c:pt idx="4">
                  <c:v>1481.06</c:v>
                </c:pt>
              </c:numCache>
            </c:numRef>
          </c:val>
        </c:ser>
        <c:ser>
          <c:idx val="2"/>
          <c:order val="2"/>
          <c:tx>
            <c:strRef>
              <c:f>Sheet1!$A$4</c:f>
              <c:strCache>
                <c:ptCount val="1"/>
                <c:pt idx="0">
                  <c:v>Medium Metro</c:v>
                </c:pt>
              </c:strCache>
            </c:strRef>
          </c:tx>
          <c:spPr>
            <a:solidFill>
              <a:sysClr val="window" lastClr="FFFFFF"/>
            </a:solidFill>
            <a:ln>
              <a:solidFill>
                <a:sysClr val="windowText" lastClr="000000"/>
              </a:solidFill>
            </a:ln>
          </c:spPr>
          <c:invertIfNegative val="0"/>
          <c:cat>
            <c:strRef>
              <c:f>Sheet1!$B$1:$F$1</c:f>
              <c:strCache>
                <c:ptCount val="5"/>
                <c:pt idx="0">
                  <c:v>Total</c:v>
                </c:pt>
                <c:pt idx="1">
                  <c:v>White</c:v>
                </c:pt>
                <c:pt idx="2">
                  <c:v>Black</c:v>
                </c:pt>
                <c:pt idx="3">
                  <c:v>API</c:v>
                </c:pt>
                <c:pt idx="4">
                  <c:v>Hispanic</c:v>
                </c:pt>
              </c:strCache>
            </c:strRef>
          </c:cat>
          <c:val>
            <c:numRef>
              <c:f>Sheet1!$B$4:$F$4</c:f>
              <c:numCache>
                <c:formatCode>0.0</c:formatCode>
                <c:ptCount val="5"/>
                <c:pt idx="0">
                  <c:v>1152.1500000000001</c:v>
                </c:pt>
                <c:pt idx="1">
                  <c:v>1060.6600000000001</c:v>
                </c:pt>
                <c:pt idx="2">
                  <c:v>2065.44</c:v>
                </c:pt>
                <c:pt idx="4">
                  <c:v>992.57899999999995</c:v>
                </c:pt>
              </c:numCache>
            </c:numRef>
          </c:val>
        </c:ser>
        <c:ser>
          <c:idx val="3"/>
          <c:order val="3"/>
          <c:tx>
            <c:strRef>
              <c:f>Sheet1!$A$5</c:f>
              <c:strCache>
                <c:ptCount val="1"/>
                <c:pt idx="0">
                  <c:v>Small Metro</c:v>
                </c:pt>
              </c:strCache>
            </c:strRef>
          </c:tx>
          <c:spPr>
            <a:solidFill>
              <a:sysClr val="window" lastClr="FFFFFF">
                <a:lumMod val="85000"/>
              </a:sysClr>
            </a:solidFill>
          </c:spPr>
          <c:invertIfNegative val="0"/>
          <c:cat>
            <c:strRef>
              <c:f>Sheet1!$B$1:$F$1</c:f>
              <c:strCache>
                <c:ptCount val="5"/>
                <c:pt idx="0">
                  <c:v>Total</c:v>
                </c:pt>
                <c:pt idx="1">
                  <c:v>White</c:v>
                </c:pt>
                <c:pt idx="2">
                  <c:v>Black</c:v>
                </c:pt>
                <c:pt idx="3">
                  <c:v>API</c:v>
                </c:pt>
                <c:pt idx="4">
                  <c:v>Hispanic</c:v>
                </c:pt>
              </c:strCache>
            </c:strRef>
          </c:cat>
          <c:val>
            <c:numRef>
              <c:f>Sheet1!$B$5:$F$5</c:f>
              <c:numCache>
                <c:formatCode>0.0</c:formatCode>
                <c:ptCount val="5"/>
                <c:pt idx="0">
                  <c:v>1396.42</c:v>
                </c:pt>
                <c:pt idx="1">
                  <c:v>1294.1099999999999</c:v>
                </c:pt>
                <c:pt idx="2">
                  <c:v>2424</c:v>
                </c:pt>
                <c:pt idx="3">
                  <c:v>555.30600000000004</c:v>
                </c:pt>
                <c:pt idx="4">
                  <c:v>1695.72</c:v>
                </c:pt>
              </c:numCache>
            </c:numRef>
          </c:val>
        </c:ser>
        <c:ser>
          <c:idx val="4"/>
          <c:order val="4"/>
          <c:tx>
            <c:strRef>
              <c:f>Sheet1!$A$6</c:f>
              <c:strCache>
                <c:ptCount val="1"/>
                <c:pt idx="0">
                  <c:v>Micropolitan</c:v>
                </c:pt>
              </c:strCache>
            </c:strRef>
          </c:tx>
          <c:spPr>
            <a:solidFill>
              <a:srgbClr val="AABA0A"/>
            </a:solidFill>
          </c:spPr>
          <c:invertIfNegative val="0"/>
          <c:cat>
            <c:strRef>
              <c:f>Sheet1!$B$1:$F$1</c:f>
              <c:strCache>
                <c:ptCount val="5"/>
                <c:pt idx="0">
                  <c:v>Total</c:v>
                </c:pt>
                <c:pt idx="1">
                  <c:v>White</c:v>
                </c:pt>
                <c:pt idx="2">
                  <c:v>Black</c:v>
                </c:pt>
                <c:pt idx="3">
                  <c:v>API</c:v>
                </c:pt>
                <c:pt idx="4">
                  <c:v>Hispanic</c:v>
                </c:pt>
              </c:strCache>
            </c:strRef>
          </c:cat>
          <c:val>
            <c:numRef>
              <c:f>Sheet1!$B$6:$F$6</c:f>
              <c:numCache>
                <c:formatCode>0.0</c:formatCode>
                <c:ptCount val="5"/>
                <c:pt idx="0">
                  <c:v>1744.36</c:v>
                </c:pt>
                <c:pt idx="1">
                  <c:v>1659.03</c:v>
                </c:pt>
                <c:pt idx="2">
                  <c:v>2498.59</c:v>
                </c:pt>
                <c:pt idx="4">
                  <c:v>1911.47</c:v>
                </c:pt>
              </c:numCache>
            </c:numRef>
          </c:val>
        </c:ser>
        <c:ser>
          <c:idx val="5"/>
          <c:order val="5"/>
          <c:tx>
            <c:strRef>
              <c:f>Sheet1!$A$7</c:f>
              <c:strCache>
                <c:ptCount val="1"/>
                <c:pt idx="0">
                  <c:v>Noncore</c:v>
                </c:pt>
              </c:strCache>
            </c:strRef>
          </c:tx>
          <c:spPr>
            <a:pattFill prst="ltHorz">
              <a:fgClr>
                <a:sysClr val="windowText" lastClr="000000"/>
              </a:fgClr>
              <a:bgClr>
                <a:sysClr val="window" lastClr="FFFFFF"/>
              </a:bgClr>
            </a:pattFill>
            <a:ln>
              <a:noFill/>
            </a:ln>
          </c:spPr>
          <c:invertIfNegative val="0"/>
          <c:cat>
            <c:strRef>
              <c:f>Sheet1!$B$1:$F$1</c:f>
              <c:strCache>
                <c:ptCount val="5"/>
                <c:pt idx="0">
                  <c:v>Total</c:v>
                </c:pt>
                <c:pt idx="1">
                  <c:v>White</c:v>
                </c:pt>
                <c:pt idx="2">
                  <c:v>Black</c:v>
                </c:pt>
                <c:pt idx="3">
                  <c:v>API</c:v>
                </c:pt>
                <c:pt idx="4">
                  <c:v>Hispanic</c:v>
                </c:pt>
              </c:strCache>
            </c:strRef>
          </c:cat>
          <c:val>
            <c:numRef>
              <c:f>Sheet1!$B$7:$F$7</c:f>
              <c:numCache>
                <c:formatCode>0.0</c:formatCode>
                <c:ptCount val="5"/>
                <c:pt idx="0">
                  <c:v>1871.45</c:v>
                </c:pt>
                <c:pt idx="1">
                  <c:v>1847.58</c:v>
                </c:pt>
                <c:pt idx="2">
                  <c:v>2207.9699999999998</c:v>
                </c:pt>
                <c:pt idx="4">
                  <c:v>1636.57</c:v>
                </c:pt>
              </c:numCache>
            </c:numRef>
          </c:val>
        </c:ser>
        <c:dLbls>
          <c:showLegendKey val="0"/>
          <c:showVal val="0"/>
          <c:showCatName val="0"/>
          <c:showSerName val="0"/>
          <c:showPercent val="0"/>
          <c:showBubbleSize val="0"/>
        </c:dLbls>
        <c:gapWidth val="150"/>
        <c:axId val="111515520"/>
        <c:axId val="111517056"/>
      </c:barChart>
      <c:catAx>
        <c:axId val="111515520"/>
        <c:scaling>
          <c:orientation val="minMax"/>
        </c:scaling>
        <c:delete val="0"/>
        <c:axPos val="b"/>
        <c:minorGridlines>
          <c:spPr>
            <a:ln>
              <a:noFill/>
            </a:ln>
          </c:spPr>
        </c:minorGridlines>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11517056"/>
        <c:crosses val="autoZero"/>
        <c:auto val="1"/>
        <c:lblAlgn val="ctr"/>
        <c:lblOffset val="100"/>
        <c:noMultiLvlLbl val="0"/>
      </c:catAx>
      <c:valAx>
        <c:axId val="111517056"/>
        <c:scaling>
          <c:orientation val="minMax"/>
          <c:max val="3000"/>
          <c:min val="0"/>
        </c:scaling>
        <c:delete val="0"/>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prstClr val="black"/>
                    </a:solidFill>
                    <a:latin typeface="Calibri" panose="020F0502020204030204" pitchFamily="34" charset="0"/>
                    <a:ea typeface="+mn-ea"/>
                    <a:cs typeface="+mn-cs"/>
                  </a:defRPr>
                </a:pPr>
                <a:r>
                  <a:rPr lang="en-US" sz="1800" b="1" i="0" baseline="0" dirty="0" smtClean="0">
                    <a:effectLst/>
                  </a:rPr>
                  <a:t>Rate per 100,000 Population</a:t>
                </a:r>
                <a:endParaRPr lang="en-US" dirty="0"/>
              </a:p>
            </c:rich>
          </c:tx>
          <c:layout>
            <c:manualLayout>
              <c:xMode val="edge"/>
              <c:yMode val="edge"/>
              <c:x val="1.5432098765432098E-3"/>
              <c:y val="0.18852316425563084"/>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11515520"/>
        <c:crosses val="autoZero"/>
        <c:crossBetween val="between"/>
        <c:majorUnit val="500"/>
      </c:valAx>
    </c:plotArea>
    <c:legend>
      <c:legendPos val="t"/>
      <c:layout>
        <c:manualLayout>
          <c:xMode val="edge"/>
          <c:yMode val="edge"/>
          <c:x val="5.5555555555555552E-2"/>
          <c:y val="0"/>
          <c:w val="0.88801351219986391"/>
          <c:h val="0.13039655869922048"/>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460897248955"/>
          <c:y val="0.16615317707379598"/>
          <c:w val="0.88825750947798177"/>
          <c:h val="0.73311435634499189"/>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Sheet1!$B$1:$P$1</c:f>
              <c:strCach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strCache>
            </c:strRef>
          </c:cat>
          <c:val>
            <c:numRef>
              <c:f>Sheet1!$B$2:$P$2</c:f>
              <c:numCache>
                <c:formatCode>0.00</c:formatCode>
                <c:ptCount val="15"/>
                <c:pt idx="0">
                  <c:v>77.53</c:v>
                </c:pt>
                <c:pt idx="1">
                  <c:v>13.390599999999999</c:v>
                </c:pt>
                <c:pt idx="2">
                  <c:v>38.411299999999997</c:v>
                </c:pt>
                <c:pt idx="3">
                  <c:v>69.153000000000006</c:v>
                </c:pt>
                <c:pt idx="4">
                  <c:v>45.122</c:v>
                </c:pt>
                <c:pt idx="5">
                  <c:v>102.325</c:v>
                </c:pt>
                <c:pt idx="6">
                  <c:v>59.585700000000003</c:v>
                </c:pt>
                <c:pt idx="7">
                  <c:v>22.002300000000002</c:v>
                </c:pt>
                <c:pt idx="8">
                  <c:v>94.5535</c:v>
                </c:pt>
                <c:pt idx="9">
                  <c:v>45.072099999999999</c:v>
                </c:pt>
                <c:pt idx="10">
                  <c:v>12.9031</c:v>
                </c:pt>
                <c:pt idx="11">
                  <c:v>56.5944</c:v>
                </c:pt>
                <c:pt idx="12">
                  <c:v>54.169499999999999</c:v>
                </c:pt>
                <c:pt idx="13" formatCode="0.0">
                  <c:v>135.767</c:v>
                </c:pt>
                <c:pt idx="14" formatCode="0.0">
                  <c:v>146.00700000000001</c:v>
                </c:pt>
              </c:numCache>
            </c:numRef>
          </c:val>
          <c:smooth val="0"/>
        </c:ser>
        <c:ser>
          <c:idx val="0"/>
          <c:order val="1"/>
          <c:tx>
            <c:strRef>
              <c:f>Sheet1!$A$3</c:f>
              <c:strCache>
                <c:ptCount val="1"/>
                <c:pt idx="0">
                  <c:v>Large Central Metro</c:v>
                </c:pt>
              </c:strCache>
            </c:strRef>
          </c:tx>
          <c:spPr>
            <a:ln w="25400">
              <a:solidFill>
                <a:srgbClr val="0072C6"/>
              </a:solidFill>
            </a:ln>
          </c:spPr>
          <c:marker>
            <c:symbol val="square"/>
            <c:size val="7"/>
            <c:spPr>
              <a:solidFill>
                <a:srgbClr val="0072C6"/>
              </a:solidFill>
              <a:ln>
                <a:noFill/>
              </a:ln>
            </c:spPr>
          </c:marker>
          <c:cat>
            <c:strRef>
              <c:f>Sheet1!$B$1:$P$1</c:f>
              <c:strCach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strCache>
            </c:strRef>
          </c:cat>
          <c:val>
            <c:numRef>
              <c:f>Sheet1!$B$3:$P$3</c:f>
              <c:numCache>
                <c:formatCode>0.00</c:formatCode>
                <c:ptCount val="15"/>
                <c:pt idx="0">
                  <c:v>49.963799999999999</c:v>
                </c:pt>
                <c:pt idx="1">
                  <c:v>8.9625000000000004</c:v>
                </c:pt>
                <c:pt idx="2">
                  <c:v>24.896899999999999</c:v>
                </c:pt>
                <c:pt idx="3">
                  <c:v>39.3354</c:v>
                </c:pt>
                <c:pt idx="4">
                  <c:v>31.468299999999999</c:v>
                </c:pt>
                <c:pt idx="5">
                  <c:v>73.204499999999996</c:v>
                </c:pt>
                <c:pt idx="6">
                  <c:v>40.517299999999999</c:v>
                </c:pt>
                <c:pt idx="7">
                  <c:v>19.224399999999999</c:v>
                </c:pt>
                <c:pt idx="8">
                  <c:v>68.657799999999995</c:v>
                </c:pt>
                <c:pt idx="9">
                  <c:v>44.966200000000001</c:v>
                </c:pt>
                <c:pt idx="10">
                  <c:v>12.759399999999999</c:v>
                </c:pt>
                <c:pt idx="11">
                  <c:v>61.327199999999998</c:v>
                </c:pt>
                <c:pt idx="12">
                  <c:v>54.032600000000002</c:v>
                </c:pt>
                <c:pt idx="13" formatCode="0.0">
                  <c:v>138.33500000000001</c:v>
                </c:pt>
                <c:pt idx="14" formatCode="0.0">
                  <c:v>146.91399999999999</c:v>
                </c:pt>
              </c:numCache>
            </c:numRef>
          </c:val>
          <c:smooth val="0"/>
        </c:ser>
        <c:ser>
          <c:idx val="2"/>
          <c:order val="2"/>
          <c:tx>
            <c:strRef>
              <c:f>Sheet1!$A$4</c:f>
              <c:strCache>
                <c:ptCount val="1"/>
                <c:pt idx="0">
                  <c:v>Large Fringe Metro</c:v>
                </c:pt>
              </c:strCache>
            </c:strRef>
          </c:tx>
          <c:spPr>
            <a:ln w="25400">
              <a:solidFill>
                <a:srgbClr val="AABA0A"/>
              </a:solidFill>
            </a:ln>
          </c:spPr>
          <c:marker>
            <c:symbol val="triangle"/>
            <c:size val="9"/>
            <c:spPr>
              <a:solidFill>
                <a:srgbClr val="AABA0A"/>
              </a:solidFill>
              <a:ln>
                <a:noFill/>
              </a:ln>
            </c:spPr>
          </c:marker>
          <c:cat>
            <c:strRef>
              <c:f>Sheet1!$B$1:$P$1</c:f>
              <c:strCach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strCache>
            </c:strRef>
          </c:cat>
          <c:val>
            <c:numRef>
              <c:f>Sheet1!$B$4:$P$4</c:f>
              <c:numCache>
                <c:formatCode>0.00</c:formatCode>
                <c:ptCount val="15"/>
                <c:pt idx="0">
                  <c:v>62.836599999999997</c:v>
                </c:pt>
                <c:pt idx="1">
                  <c:v>10.4345</c:v>
                </c:pt>
                <c:pt idx="2">
                  <c:v>25.9056</c:v>
                </c:pt>
                <c:pt idx="3">
                  <c:v>58.538800000000002</c:v>
                </c:pt>
                <c:pt idx="4">
                  <c:v>57.335700000000003</c:v>
                </c:pt>
                <c:pt idx="5">
                  <c:v>98.39</c:v>
                </c:pt>
                <c:pt idx="6">
                  <c:v>64.680099999999996</c:v>
                </c:pt>
                <c:pt idx="7">
                  <c:v>20.3125</c:v>
                </c:pt>
                <c:pt idx="8">
                  <c:v>92.512299999999996</c:v>
                </c:pt>
                <c:pt idx="9">
                  <c:v>45.399700000000003</c:v>
                </c:pt>
                <c:pt idx="10">
                  <c:v>12.458</c:v>
                </c:pt>
                <c:pt idx="11">
                  <c:v>51.749000000000002</c:v>
                </c:pt>
                <c:pt idx="12">
                  <c:v>49.145899999999997</c:v>
                </c:pt>
                <c:pt idx="13" formatCode="0.0">
                  <c:v>140.702</c:v>
                </c:pt>
                <c:pt idx="14" formatCode="0.0">
                  <c:v>168.92699999999999</c:v>
                </c:pt>
              </c:numCache>
            </c:numRef>
          </c:val>
          <c:smooth val="0"/>
        </c:ser>
        <c:ser>
          <c:idx val="1"/>
          <c:order val="3"/>
          <c:tx>
            <c:strRef>
              <c:f>Sheet1!$A$5</c:f>
              <c:strCache>
                <c:ptCount val="1"/>
                <c:pt idx="0">
                  <c:v>Medium Metro</c:v>
                </c:pt>
              </c:strCache>
            </c:strRef>
          </c:tx>
          <c:spPr>
            <a:ln w="34925">
              <a:solidFill>
                <a:srgbClr val="7BA8DF"/>
              </a:solidFill>
            </a:ln>
          </c:spPr>
          <c:marker>
            <c:symbol val="diamond"/>
            <c:size val="9"/>
            <c:spPr>
              <a:solidFill>
                <a:srgbClr val="7BA8DF"/>
              </a:solidFill>
              <a:ln>
                <a:noFill/>
              </a:ln>
            </c:spPr>
          </c:marker>
          <c:cat>
            <c:strRef>
              <c:f>Sheet1!$B$1:$P$1</c:f>
              <c:strCach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strCache>
            </c:strRef>
          </c:cat>
          <c:val>
            <c:numRef>
              <c:f>Sheet1!$B$5:$P$5</c:f>
              <c:numCache>
                <c:formatCode>0.00</c:formatCode>
                <c:ptCount val="15"/>
                <c:pt idx="0">
                  <c:v>69.026300000000006</c:v>
                </c:pt>
                <c:pt idx="1">
                  <c:v>9.9277999999999995</c:v>
                </c:pt>
                <c:pt idx="2">
                  <c:v>33.7134</c:v>
                </c:pt>
                <c:pt idx="3">
                  <c:v>72.250600000000006</c:v>
                </c:pt>
                <c:pt idx="4">
                  <c:v>35.438200000000002</c:v>
                </c:pt>
                <c:pt idx="5">
                  <c:v>107.554</c:v>
                </c:pt>
                <c:pt idx="6">
                  <c:v>59.282699999999998</c:v>
                </c:pt>
                <c:pt idx="7">
                  <c:v>20.127500000000001</c:v>
                </c:pt>
                <c:pt idx="8">
                  <c:v>94.514600000000002</c:v>
                </c:pt>
                <c:pt idx="9">
                  <c:v>41.750900000000001</c:v>
                </c:pt>
                <c:pt idx="10">
                  <c:v>13.5572</c:v>
                </c:pt>
                <c:pt idx="11">
                  <c:v>40.325699999999998</c:v>
                </c:pt>
                <c:pt idx="12">
                  <c:v>51.722099999999998</c:v>
                </c:pt>
                <c:pt idx="13" formatCode="0.0">
                  <c:v>136.96899999999999</c:v>
                </c:pt>
                <c:pt idx="14" formatCode="0.0">
                  <c:v>116.13</c:v>
                </c:pt>
              </c:numCache>
            </c:numRef>
          </c:val>
          <c:smooth val="0"/>
        </c:ser>
        <c:ser>
          <c:idx val="4"/>
          <c:order val="4"/>
          <c:tx>
            <c:strRef>
              <c:f>Sheet1!$A$6</c:f>
              <c:strCache>
                <c:ptCount val="1"/>
                <c:pt idx="0">
                  <c:v>Small Metro</c:v>
                </c:pt>
              </c:strCache>
            </c:strRef>
          </c:tx>
          <c:spPr>
            <a:ln>
              <a:solidFill>
                <a:sysClr val="window" lastClr="FFFFFF">
                  <a:lumMod val="50000"/>
                </a:sysClr>
              </a:solidFill>
            </a:ln>
          </c:spPr>
          <c:marker>
            <c:symbol val="star"/>
            <c:size val="7"/>
            <c:spPr>
              <a:noFill/>
              <a:ln>
                <a:solidFill>
                  <a:sysClr val="window" lastClr="FFFFFF">
                    <a:lumMod val="50000"/>
                  </a:sysClr>
                </a:solidFill>
              </a:ln>
            </c:spPr>
          </c:marker>
          <c:cat>
            <c:strRef>
              <c:f>Sheet1!$B$1:$P$1</c:f>
              <c:strCach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strCache>
            </c:strRef>
          </c:cat>
          <c:val>
            <c:numRef>
              <c:f>Sheet1!$B$6:$P$6</c:f>
              <c:numCache>
                <c:formatCode>0.00</c:formatCode>
                <c:ptCount val="15"/>
                <c:pt idx="0">
                  <c:v>91.298900000000003</c:v>
                </c:pt>
                <c:pt idx="1">
                  <c:v>14.4908</c:v>
                </c:pt>
                <c:pt idx="2">
                  <c:v>55.441800000000001</c:v>
                </c:pt>
                <c:pt idx="3">
                  <c:v>81.900599999999997</c:v>
                </c:pt>
                <c:pt idx="4">
                  <c:v>42.384700000000002</c:v>
                </c:pt>
                <c:pt idx="5">
                  <c:v>95.719200000000001</c:v>
                </c:pt>
                <c:pt idx="6">
                  <c:v>64.5792</c:v>
                </c:pt>
                <c:pt idx="7">
                  <c:v>20.0244</c:v>
                </c:pt>
                <c:pt idx="8">
                  <c:v>87.223299999999995</c:v>
                </c:pt>
                <c:pt idx="9">
                  <c:v>37.587600000000002</c:v>
                </c:pt>
                <c:pt idx="10">
                  <c:v>10.8141</c:v>
                </c:pt>
                <c:pt idx="11">
                  <c:v>56.200699999999998</c:v>
                </c:pt>
                <c:pt idx="12">
                  <c:v>52.954999999999998</c:v>
                </c:pt>
                <c:pt idx="13" formatCode="0.0">
                  <c:v>114.03100000000001</c:v>
                </c:pt>
                <c:pt idx="14" formatCode="0.0">
                  <c:v>135.637</c:v>
                </c:pt>
              </c:numCache>
            </c:numRef>
          </c:val>
          <c:smooth val="0"/>
        </c:ser>
        <c:ser>
          <c:idx val="5"/>
          <c:order val="5"/>
          <c:tx>
            <c:strRef>
              <c:f>Sheet1!$A$7</c:f>
              <c:strCache>
                <c:ptCount val="1"/>
                <c:pt idx="0">
                  <c:v>Micropolitan</c:v>
                </c:pt>
              </c:strCache>
            </c:strRef>
          </c:tx>
          <c:spPr>
            <a:ln>
              <a:solidFill>
                <a:srgbClr val="EEECE1">
                  <a:lumMod val="50000"/>
                </a:srgbClr>
              </a:solidFill>
            </a:ln>
          </c:spPr>
          <c:marker>
            <c:symbol val="x"/>
            <c:size val="7"/>
            <c:spPr>
              <a:noFill/>
              <a:ln>
                <a:solidFill>
                  <a:srgbClr val="EEECE1">
                    <a:lumMod val="50000"/>
                  </a:srgbClr>
                </a:solidFill>
              </a:ln>
            </c:spPr>
          </c:marker>
          <c:cat>
            <c:strRef>
              <c:f>Sheet1!$B$1:$P$1</c:f>
              <c:strCach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strCache>
            </c:strRef>
          </c:cat>
          <c:val>
            <c:numRef>
              <c:f>Sheet1!$B$7:$P$7</c:f>
              <c:numCache>
                <c:formatCode>0.00</c:formatCode>
                <c:ptCount val="15"/>
                <c:pt idx="0">
                  <c:v>104.09399999999999</c:v>
                </c:pt>
                <c:pt idx="1">
                  <c:v>19.842300000000002</c:v>
                </c:pt>
                <c:pt idx="2">
                  <c:v>52.857900000000001</c:v>
                </c:pt>
                <c:pt idx="3">
                  <c:v>90.437799999999996</c:v>
                </c:pt>
                <c:pt idx="4">
                  <c:v>51.259799999999998</c:v>
                </c:pt>
                <c:pt idx="5">
                  <c:v>120.00700000000001</c:v>
                </c:pt>
                <c:pt idx="6">
                  <c:v>59.726999999999997</c:v>
                </c:pt>
                <c:pt idx="7">
                  <c:v>26.205500000000001</c:v>
                </c:pt>
                <c:pt idx="8">
                  <c:v>118.521</c:v>
                </c:pt>
                <c:pt idx="9">
                  <c:v>43.320300000000003</c:v>
                </c:pt>
                <c:pt idx="10">
                  <c:v>12.5002</c:v>
                </c:pt>
                <c:pt idx="11">
                  <c:v>59.648600000000002</c:v>
                </c:pt>
                <c:pt idx="12">
                  <c:v>57.491599999999998</c:v>
                </c:pt>
                <c:pt idx="13" formatCode="0.0">
                  <c:v>137.79900000000001</c:v>
                </c:pt>
                <c:pt idx="14" formatCode="0.0">
                  <c:v>155.93199999999999</c:v>
                </c:pt>
              </c:numCache>
            </c:numRef>
          </c:val>
          <c:smooth val="0"/>
        </c:ser>
        <c:ser>
          <c:idx val="6"/>
          <c:order val="6"/>
          <c:tx>
            <c:strRef>
              <c:f>Sheet1!$A$8</c:f>
              <c:strCache>
                <c:ptCount val="1"/>
                <c:pt idx="0">
                  <c:v>Noncore</c:v>
                </c:pt>
              </c:strCache>
            </c:strRef>
          </c:tx>
          <c:cat>
            <c:strRef>
              <c:f>Sheet1!$B$1:$P$1</c:f>
              <c:strCach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strCache>
            </c:strRef>
          </c:cat>
          <c:val>
            <c:numRef>
              <c:f>Sheet1!$B$8:$P$8</c:f>
              <c:numCache>
                <c:formatCode>0.00</c:formatCode>
                <c:ptCount val="15"/>
                <c:pt idx="0">
                  <c:v>169.524</c:v>
                </c:pt>
                <c:pt idx="1">
                  <c:v>33.097200000000001</c:v>
                </c:pt>
                <c:pt idx="2">
                  <c:v>83.495400000000004</c:v>
                </c:pt>
                <c:pt idx="3">
                  <c:v>135.02000000000001</c:v>
                </c:pt>
                <c:pt idx="4">
                  <c:v>74.210999999999999</c:v>
                </c:pt>
                <c:pt idx="5">
                  <c:v>174.732</c:v>
                </c:pt>
                <c:pt idx="6">
                  <c:v>101.32299999999999</c:v>
                </c:pt>
                <c:pt idx="7">
                  <c:v>36.867899999999999</c:v>
                </c:pt>
                <c:pt idx="8">
                  <c:v>156.74600000000001</c:v>
                </c:pt>
                <c:pt idx="9">
                  <c:v>64.711600000000004</c:v>
                </c:pt>
                <c:pt idx="10">
                  <c:v>16.0426</c:v>
                </c:pt>
                <c:pt idx="11">
                  <c:v>92.484499999999997</c:v>
                </c:pt>
                <c:pt idx="12">
                  <c:v>71.822999999999993</c:v>
                </c:pt>
                <c:pt idx="13" formatCode="0.0">
                  <c:v>134.41999999999999</c:v>
                </c:pt>
                <c:pt idx="14" formatCode="0.0">
                  <c:v>155.63499999999999</c:v>
                </c:pt>
              </c:numCache>
            </c:numRef>
          </c:val>
          <c:smooth val="0"/>
        </c:ser>
        <c:dLbls>
          <c:showLegendKey val="0"/>
          <c:showVal val="0"/>
          <c:showCatName val="0"/>
          <c:showSerName val="0"/>
          <c:showPercent val="0"/>
          <c:showBubbleSize val="0"/>
        </c:dLbls>
        <c:marker val="1"/>
        <c:smooth val="0"/>
        <c:axId val="111651456"/>
        <c:axId val="111673728"/>
      </c:lineChart>
      <c:catAx>
        <c:axId val="11165145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11673728"/>
        <c:crosses val="autoZero"/>
        <c:auto val="1"/>
        <c:lblAlgn val="ctr"/>
        <c:lblOffset val="100"/>
        <c:noMultiLvlLbl val="0"/>
      </c:catAx>
      <c:valAx>
        <c:axId val="111673728"/>
        <c:scaling>
          <c:orientation val="minMax"/>
          <c:max val="200"/>
          <c:min val="0"/>
        </c:scaling>
        <c:delete val="0"/>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prstClr val="black"/>
                    </a:solidFill>
                    <a:latin typeface="Calibri" panose="020F0502020204030204" pitchFamily="34" charset="0"/>
                    <a:ea typeface="+mn-ea"/>
                    <a:cs typeface="+mn-cs"/>
                  </a:defRPr>
                </a:pPr>
                <a:r>
                  <a:rPr lang="en-US" sz="1800" b="1" i="0" baseline="0" dirty="0" smtClean="0">
                    <a:effectLst/>
                  </a:rPr>
                  <a:t>Rate per 100,000 Population</a:t>
                </a:r>
                <a:endParaRPr lang="en-US" dirty="0"/>
              </a:p>
            </c:rich>
          </c:tx>
          <c:layout>
            <c:manualLayout>
              <c:xMode val="edge"/>
              <c:yMode val="edge"/>
              <c:x val="0"/>
              <c:y val="0.19106670532462514"/>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11651456"/>
        <c:crosses val="autoZero"/>
        <c:crossBetween val="between"/>
        <c:majorUnit val="20"/>
      </c:valAx>
    </c:plotArea>
    <c:legend>
      <c:legendPos val="t"/>
      <c:layout>
        <c:manualLayout>
          <c:xMode val="edge"/>
          <c:yMode val="edge"/>
          <c:x val="8.1995479731700217E-3"/>
          <c:y val="1.167518533867475E-3"/>
          <c:w val="0.99127867697093419"/>
          <c:h val="0.1273561008362327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421891707980947E-2"/>
          <c:y val="0.10364181059367918"/>
          <c:w val="0.92132815128878121"/>
          <c:h val="0.65371218132617148"/>
        </c:manualLayout>
      </c:layout>
      <c:barChart>
        <c:barDir val="col"/>
        <c:grouping val="percentStacked"/>
        <c:varyColors val="0"/>
        <c:ser>
          <c:idx val="2"/>
          <c:order val="0"/>
          <c:tx>
            <c:strRef>
              <c:f>Sheet1!$D$1</c:f>
              <c:strCache>
                <c:ptCount val="1"/>
                <c:pt idx="0">
                  <c:v>Better</c:v>
                </c:pt>
              </c:strCache>
            </c:strRef>
          </c:tx>
          <c:spPr>
            <a:solidFill>
              <a:srgbClr val="27E833"/>
            </a:solidFill>
          </c:spPr>
          <c:invertIfNegative val="0"/>
          <c:dLbls>
            <c:dLbl>
              <c:idx val="1"/>
              <c:delete val="1"/>
            </c:dLbl>
            <c:dLbl>
              <c:idx val="3"/>
              <c:delete val="1"/>
            </c:dLbl>
            <c:dLbl>
              <c:idx val="4"/>
              <c:delete val="1"/>
            </c:dLbl>
            <c:dLbl>
              <c:idx val="5"/>
              <c:delete val="1"/>
            </c:dLbl>
            <c:dLbl>
              <c:idx val="6"/>
              <c:delete val="1"/>
            </c:dLbl>
            <c:txPr>
              <a:bodyPr/>
              <a:lstStyle/>
              <a:p>
                <a:pPr>
                  <a:defRPr sz="1600">
                    <a:solidFill>
                      <a:sysClr val="windowText" lastClr="000000"/>
                    </a:solidFill>
                    <a:latin typeface="Calibri" panose="020F0502020204030204" pitchFamily="34" charset="0"/>
                  </a:defRPr>
                </a:pPr>
                <a:endParaRPr lang="en-US"/>
              </a:p>
            </c:txPr>
            <c:showLegendKey val="0"/>
            <c:showVal val="1"/>
            <c:showCatName val="0"/>
            <c:showSerName val="0"/>
            <c:showPercent val="0"/>
            <c:showBubbleSize val="0"/>
            <c:showLeaderLines val="0"/>
          </c:dLbls>
          <c:cat>
            <c:strRef>
              <c:f>Sheet1!$A$2:$A$8</c:f>
              <c:strCache>
                <c:ptCount val="7"/>
                <c:pt idx="0">
                  <c:v>Patient Safety (n=17)</c:v>
                </c:pt>
                <c:pt idx="1">
                  <c:v>Person-Centered Care (n=7)</c:v>
                </c:pt>
                <c:pt idx="2">
                  <c:v>Effective Treatment (n=26)</c:v>
                </c:pt>
                <c:pt idx="3">
                  <c:v>Healthy Living (n=22)</c:v>
                </c:pt>
                <c:pt idx="4">
                  <c:v>Care Coordination (n=24)</c:v>
                </c:pt>
                <c:pt idx="5">
                  <c:v>Affordable Care (n=5)</c:v>
                </c:pt>
                <c:pt idx="6">
                  <c:v>Access (n=18)</c:v>
                </c:pt>
              </c:strCache>
            </c:strRef>
          </c:cat>
          <c:val>
            <c:numRef>
              <c:f>Sheet1!$D$2:$D$8</c:f>
              <c:numCache>
                <c:formatCode>General</c:formatCode>
                <c:ptCount val="7"/>
                <c:pt idx="0">
                  <c:v>2</c:v>
                </c:pt>
                <c:pt idx="1">
                  <c:v>0</c:v>
                </c:pt>
                <c:pt idx="2">
                  <c:v>1</c:v>
                </c:pt>
                <c:pt idx="3">
                  <c:v>0</c:v>
                </c:pt>
                <c:pt idx="4">
                  <c:v>0</c:v>
                </c:pt>
                <c:pt idx="5">
                  <c:v>0</c:v>
                </c:pt>
                <c:pt idx="6">
                  <c:v>0</c:v>
                </c:pt>
              </c:numCache>
            </c:numRef>
          </c:val>
        </c:ser>
        <c:ser>
          <c:idx val="1"/>
          <c:order val="1"/>
          <c:tx>
            <c:strRef>
              <c:f>Sheet1!$C$1</c:f>
              <c:strCache>
                <c:ptCount val="1"/>
                <c:pt idx="0">
                  <c:v>Same</c:v>
                </c:pt>
              </c:strCache>
            </c:strRef>
          </c:tx>
          <c:spPr>
            <a:solidFill>
              <a:srgbClr val="FAD201"/>
            </a:solidFill>
          </c:spPr>
          <c:invertIfNegative val="0"/>
          <c:dLbls>
            <c:dLbl>
              <c:idx val="0"/>
              <c:layout/>
              <c:dLblPos val="ctr"/>
              <c:showLegendKey val="0"/>
              <c:showVal val="1"/>
              <c:showCatName val="0"/>
              <c:showSerName val="0"/>
              <c:showPercent val="0"/>
              <c:showBubbleSize val="0"/>
            </c:dLbl>
            <c:txPr>
              <a:bodyPr/>
              <a:lstStyle/>
              <a:p>
                <a:pPr>
                  <a:defRPr sz="1600">
                    <a:solidFill>
                      <a:sysClr val="windowText" lastClr="000000"/>
                    </a:solidFill>
                    <a:latin typeface="Calibri" panose="020F0502020204030204" pitchFamily="34" charset="0"/>
                  </a:defRPr>
                </a:pPr>
                <a:endParaRPr lang="en-US"/>
              </a:p>
            </c:txPr>
            <c:showLegendKey val="0"/>
            <c:showVal val="1"/>
            <c:showCatName val="0"/>
            <c:showSerName val="0"/>
            <c:showPercent val="0"/>
            <c:showBubbleSize val="0"/>
            <c:showLeaderLines val="0"/>
          </c:dLbls>
          <c:cat>
            <c:strRef>
              <c:f>Sheet1!$A$2:$A$8</c:f>
              <c:strCache>
                <c:ptCount val="7"/>
                <c:pt idx="0">
                  <c:v>Patient Safety (n=17)</c:v>
                </c:pt>
                <c:pt idx="1">
                  <c:v>Person-Centered Care (n=7)</c:v>
                </c:pt>
                <c:pt idx="2">
                  <c:v>Effective Treatment (n=26)</c:v>
                </c:pt>
                <c:pt idx="3">
                  <c:v>Healthy Living (n=22)</c:v>
                </c:pt>
                <c:pt idx="4">
                  <c:v>Care Coordination (n=24)</c:v>
                </c:pt>
                <c:pt idx="5">
                  <c:v>Affordable Care (n=5)</c:v>
                </c:pt>
                <c:pt idx="6">
                  <c:v>Access (n=18)</c:v>
                </c:pt>
              </c:strCache>
            </c:strRef>
          </c:cat>
          <c:val>
            <c:numRef>
              <c:f>Sheet1!$C$2:$C$8</c:f>
              <c:numCache>
                <c:formatCode>General</c:formatCode>
                <c:ptCount val="7"/>
                <c:pt idx="0">
                  <c:v>12</c:v>
                </c:pt>
                <c:pt idx="1">
                  <c:v>7</c:v>
                </c:pt>
                <c:pt idx="2">
                  <c:v>17</c:v>
                </c:pt>
                <c:pt idx="3">
                  <c:v>12</c:v>
                </c:pt>
                <c:pt idx="4">
                  <c:v>13</c:v>
                </c:pt>
                <c:pt idx="5">
                  <c:v>5</c:v>
                </c:pt>
                <c:pt idx="6">
                  <c:v>14</c:v>
                </c:pt>
              </c:numCache>
            </c:numRef>
          </c:val>
        </c:ser>
        <c:ser>
          <c:idx val="0"/>
          <c:order val="2"/>
          <c:tx>
            <c:strRef>
              <c:f>Sheet1!$B$1</c:f>
              <c:strCache>
                <c:ptCount val="1"/>
                <c:pt idx="0">
                  <c:v>Worse </c:v>
                </c:pt>
              </c:strCache>
            </c:strRef>
          </c:tx>
          <c:spPr>
            <a:solidFill>
              <a:srgbClr val="F9152F"/>
            </a:solidFill>
          </c:spPr>
          <c:invertIfNegative val="0"/>
          <c:dLbls>
            <c:dLbl>
              <c:idx val="1"/>
              <c:delete val="1"/>
            </c:dLbl>
            <c:dLbl>
              <c:idx val="5"/>
              <c:delete val="1"/>
            </c:dLbl>
            <c:txPr>
              <a:bodyPr/>
              <a:lstStyle/>
              <a:p>
                <a:pPr>
                  <a:defRPr sz="1600">
                    <a:solidFill>
                      <a:schemeClr val="bg1"/>
                    </a:solidFill>
                    <a:latin typeface="Calibri" panose="020F0502020204030204" pitchFamily="34" charset="0"/>
                  </a:defRPr>
                </a:pPr>
                <a:endParaRPr lang="en-US"/>
              </a:p>
            </c:txPr>
            <c:dLblPos val="ctr"/>
            <c:showLegendKey val="0"/>
            <c:showVal val="1"/>
            <c:showCatName val="0"/>
            <c:showSerName val="0"/>
            <c:showPercent val="0"/>
            <c:showBubbleSize val="0"/>
            <c:showLeaderLines val="0"/>
          </c:dLbls>
          <c:cat>
            <c:strRef>
              <c:f>Sheet1!$A$2:$A$8</c:f>
              <c:strCache>
                <c:ptCount val="7"/>
                <c:pt idx="0">
                  <c:v>Patient Safety (n=17)</c:v>
                </c:pt>
                <c:pt idx="1">
                  <c:v>Person-Centered Care (n=7)</c:v>
                </c:pt>
                <c:pt idx="2">
                  <c:v>Effective Treatment (n=26)</c:v>
                </c:pt>
                <c:pt idx="3">
                  <c:v>Healthy Living (n=22)</c:v>
                </c:pt>
                <c:pt idx="4">
                  <c:v>Care Coordination (n=24)</c:v>
                </c:pt>
                <c:pt idx="5">
                  <c:v>Affordable Care (n=5)</c:v>
                </c:pt>
                <c:pt idx="6">
                  <c:v>Access (n=18)</c:v>
                </c:pt>
              </c:strCache>
            </c:strRef>
          </c:cat>
          <c:val>
            <c:numRef>
              <c:f>Sheet1!$B$2:$B$8</c:f>
              <c:numCache>
                <c:formatCode>General</c:formatCode>
                <c:ptCount val="7"/>
                <c:pt idx="0">
                  <c:v>3</c:v>
                </c:pt>
                <c:pt idx="1">
                  <c:v>0</c:v>
                </c:pt>
                <c:pt idx="2">
                  <c:v>8</c:v>
                </c:pt>
                <c:pt idx="3">
                  <c:v>10</c:v>
                </c:pt>
                <c:pt idx="4">
                  <c:v>11</c:v>
                </c:pt>
                <c:pt idx="5">
                  <c:v>0</c:v>
                </c:pt>
                <c:pt idx="6">
                  <c:v>4</c:v>
                </c:pt>
              </c:numCache>
            </c:numRef>
          </c:val>
        </c:ser>
        <c:dLbls>
          <c:showLegendKey val="0"/>
          <c:showVal val="1"/>
          <c:showCatName val="0"/>
          <c:showSerName val="0"/>
          <c:showPercent val="0"/>
          <c:showBubbleSize val="0"/>
        </c:dLbls>
        <c:gapWidth val="150"/>
        <c:overlap val="100"/>
        <c:axId val="105669376"/>
        <c:axId val="105670912"/>
      </c:barChart>
      <c:catAx>
        <c:axId val="105669376"/>
        <c:scaling>
          <c:orientation val="minMax"/>
        </c:scaling>
        <c:delete val="0"/>
        <c:axPos val="b"/>
        <c:numFmt formatCode="General" sourceLinked="1"/>
        <c:majorTickMark val="out"/>
        <c:minorTickMark val="none"/>
        <c:tickLblPos val="nextTo"/>
        <c:txPr>
          <a:bodyPr rot="0" vert="horz"/>
          <a:lstStyle/>
          <a:p>
            <a:pPr>
              <a:defRPr sz="1600">
                <a:latin typeface="Calibri" panose="020F0502020204030204" pitchFamily="34" charset="0"/>
              </a:defRPr>
            </a:pPr>
            <a:endParaRPr lang="en-US"/>
          </a:p>
        </c:txPr>
        <c:crossAx val="105670912"/>
        <c:crosses val="autoZero"/>
        <c:auto val="1"/>
        <c:lblAlgn val="ctr"/>
        <c:lblOffset val="100"/>
        <c:tickLblSkip val="1"/>
        <c:tickMarkSkip val="1"/>
        <c:noMultiLvlLbl val="0"/>
      </c:catAx>
      <c:valAx>
        <c:axId val="105670912"/>
        <c:scaling>
          <c:orientation val="minMax"/>
        </c:scaling>
        <c:delete val="0"/>
        <c:axPos val="l"/>
        <c:majorGridlines/>
        <c:numFmt formatCode="0%" sourceLinked="1"/>
        <c:majorTickMark val="out"/>
        <c:minorTickMark val="none"/>
        <c:tickLblPos val="nextTo"/>
        <c:txPr>
          <a:bodyPr rot="0" vert="horz"/>
          <a:lstStyle/>
          <a:p>
            <a:pPr>
              <a:defRPr sz="1600">
                <a:latin typeface="Calibri" panose="020F0502020204030204" pitchFamily="34" charset="0"/>
              </a:defRPr>
            </a:pPr>
            <a:endParaRPr lang="en-US"/>
          </a:p>
        </c:txPr>
        <c:crossAx val="105669376"/>
        <c:crosses val="autoZero"/>
        <c:crossBetween val="between"/>
        <c:majorUnit val="0.2"/>
      </c:valAx>
    </c:plotArea>
    <c:legend>
      <c:legendPos val="t"/>
      <c:layout>
        <c:manualLayout>
          <c:xMode val="edge"/>
          <c:yMode val="edge"/>
          <c:x val="0"/>
          <c:y val="1.0723485953145214E-4"/>
          <c:w val="0.99860387643852211"/>
          <c:h val="7.853599733258119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txPr>
    <a:bodyPr/>
    <a:lstStyle/>
    <a:p>
      <a:pPr>
        <a:defRPr sz="100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823867502673276"/>
          <c:y val="0.16615317707379598"/>
          <c:w val="0.86047973170020409"/>
          <c:h val="0.73311435634499189"/>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Sheet1!$B$1:$J$1</c:f>
              <c:strCache>
                <c:ptCount val="9"/>
                <c:pt idx="0">
                  <c:v>2006</c:v>
                </c:pt>
                <c:pt idx="1">
                  <c:v>2007</c:v>
                </c:pt>
                <c:pt idx="2">
                  <c:v>2008</c:v>
                </c:pt>
                <c:pt idx="3">
                  <c:v>2009</c:v>
                </c:pt>
                <c:pt idx="4">
                  <c:v>2010</c:v>
                </c:pt>
                <c:pt idx="5">
                  <c:v>2011</c:v>
                </c:pt>
                <c:pt idx="6">
                  <c:v>2012</c:v>
                </c:pt>
                <c:pt idx="7">
                  <c:v>2013</c:v>
                </c:pt>
                <c:pt idx="8">
                  <c:v>2014</c:v>
                </c:pt>
              </c:strCache>
            </c:strRef>
          </c:cat>
          <c:val>
            <c:numRef>
              <c:f>Sheet1!$B$2:$J$2</c:f>
              <c:numCache>
                <c:formatCode>_(* #,##0_);_(* \(#,##0\);_(* "-"??_);_(@_)</c:formatCode>
                <c:ptCount val="9"/>
                <c:pt idx="0">
                  <c:v>35877.259521530003</c:v>
                </c:pt>
                <c:pt idx="1">
                  <c:v>36491.623312825199</c:v>
                </c:pt>
                <c:pt idx="2">
                  <c:v>35601.174032613599</c:v>
                </c:pt>
                <c:pt idx="3">
                  <c:v>38074.830751779198</c:v>
                </c:pt>
                <c:pt idx="4">
                  <c:v>34022.597977458201</c:v>
                </c:pt>
                <c:pt idx="5">
                  <c:v>35729.966039166902</c:v>
                </c:pt>
                <c:pt idx="6">
                  <c:v>36365.846882939302</c:v>
                </c:pt>
                <c:pt idx="7">
                  <c:v>35589.388494414503</c:v>
                </c:pt>
                <c:pt idx="8">
                  <c:v>35471.8878913679</c:v>
                </c:pt>
              </c:numCache>
            </c:numRef>
          </c:val>
          <c:smooth val="0"/>
        </c:ser>
        <c:ser>
          <c:idx val="0"/>
          <c:order val="1"/>
          <c:tx>
            <c:strRef>
              <c:f>Sheet1!$A$3</c:f>
              <c:strCache>
                <c:ptCount val="1"/>
                <c:pt idx="0">
                  <c:v>Large Central Metro</c:v>
                </c:pt>
              </c:strCache>
            </c:strRef>
          </c:tx>
          <c:spPr>
            <a:ln w="25400">
              <a:solidFill>
                <a:srgbClr val="0072C6"/>
              </a:solidFill>
            </a:ln>
          </c:spPr>
          <c:marker>
            <c:symbol val="square"/>
            <c:size val="7"/>
            <c:spPr>
              <a:solidFill>
                <a:srgbClr val="0072C6"/>
              </a:solidFill>
              <a:ln>
                <a:noFill/>
              </a:ln>
            </c:spPr>
          </c:marker>
          <c:cat>
            <c:strRef>
              <c:f>Sheet1!$B$1:$J$1</c:f>
              <c:strCache>
                <c:ptCount val="9"/>
                <c:pt idx="0">
                  <c:v>2006</c:v>
                </c:pt>
                <c:pt idx="1">
                  <c:v>2007</c:v>
                </c:pt>
                <c:pt idx="2">
                  <c:v>2008</c:v>
                </c:pt>
                <c:pt idx="3">
                  <c:v>2009</c:v>
                </c:pt>
                <c:pt idx="4">
                  <c:v>2010</c:v>
                </c:pt>
                <c:pt idx="5">
                  <c:v>2011</c:v>
                </c:pt>
                <c:pt idx="6">
                  <c:v>2012</c:v>
                </c:pt>
                <c:pt idx="7">
                  <c:v>2013</c:v>
                </c:pt>
                <c:pt idx="8">
                  <c:v>2014</c:v>
                </c:pt>
              </c:strCache>
            </c:strRef>
          </c:cat>
          <c:val>
            <c:numRef>
              <c:f>Sheet1!$B$3:$J$3</c:f>
              <c:numCache>
                <c:formatCode>_(* #,##0_);_(* \(#,##0\);_(* "-"??_);_(@_)</c:formatCode>
                <c:ptCount val="9"/>
                <c:pt idx="0">
                  <c:v>26664.5361486492</c:v>
                </c:pt>
                <c:pt idx="1">
                  <c:v>30937.396799184899</c:v>
                </c:pt>
                <c:pt idx="2">
                  <c:v>29754.421835229601</c:v>
                </c:pt>
                <c:pt idx="3">
                  <c:v>35224.741124604298</c:v>
                </c:pt>
                <c:pt idx="4">
                  <c:v>31130.833153619398</c:v>
                </c:pt>
                <c:pt idx="5">
                  <c:v>33676.513939308701</c:v>
                </c:pt>
                <c:pt idx="6">
                  <c:v>34817.389074164399</c:v>
                </c:pt>
                <c:pt idx="7">
                  <c:v>36441.167447650303</c:v>
                </c:pt>
                <c:pt idx="8">
                  <c:v>33793.459828552201</c:v>
                </c:pt>
              </c:numCache>
            </c:numRef>
          </c:val>
          <c:smooth val="0"/>
        </c:ser>
        <c:ser>
          <c:idx val="2"/>
          <c:order val="2"/>
          <c:tx>
            <c:strRef>
              <c:f>Sheet1!$A$4</c:f>
              <c:strCache>
                <c:ptCount val="1"/>
                <c:pt idx="0">
                  <c:v>Large Fringe Metro</c:v>
                </c:pt>
              </c:strCache>
            </c:strRef>
          </c:tx>
          <c:spPr>
            <a:ln w="25400">
              <a:solidFill>
                <a:srgbClr val="AABA0A"/>
              </a:solidFill>
            </a:ln>
          </c:spPr>
          <c:marker>
            <c:symbol val="triangle"/>
            <c:size val="9"/>
            <c:spPr>
              <a:solidFill>
                <a:srgbClr val="AABA0A"/>
              </a:solidFill>
              <a:ln>
                <a:noFill/>
              </a:ln>
            </c:spPr>
          </c:marker>
          <c:cat>
            <c:strRef>
              <c:f>Sheet1!$B$1:$J$1</c:f>
              <c:strCache>
                <c:ptCount val="9"/>
                <c:pt idx="0">
                  <c:v>2006</c:v>
                </c:pt>
                <c:pt idx="1">
                  <c:v>2007</c:v>
                </c:pt>
                <c:pt idx="2">
                  <c:v>2008</c:v>
                </c:pt>
                <c:pt idx="3">
                  <c:v>2009</c:v>
                </c:pt>
                <c:pt idx="4">
                  <c:v>2010</c:v>
                </c:pt>
                <c:pt idx="5">
                  <c:v>2011</c:v>
                </c:pt>
                <c:pt idx="6">
                  <c:v>2012</c:v>
                </c:pt>
                <c:pt idx="7">
                  <c:v>2013</c:v>
                </c:pt>
                <c:pt idx="8">
                  <c:v>2014</c:v>
                </c:pt>
              </c:strCache>
            </c:strRef>
          </c:cat>
          <c:val>
            <c:numRef>
              <c:f>Sheet1!$B$4:$J$4</c:f>
              <c:numCache>
                <c:formatCode>_(* #,##0_);_(* \(#,##0\);_(* "-"??_);_(@_)</c:formatCode>
                <c:ptCount val="9"/>
                <c:pt idx="0">
                  <c:v>38446.952336263697</c:v>
                </c:pt>
                <c:pt idx="1">
                  <c:v>32592.750474549801</c:v>
                </c:pt>
                <c:pt idx="2">
                  <c:v>31940.153710226001</c:v>
                </c:pt>
                <c:pt idx="3">
                  <c:v>34005.935572135699</c:v>
                </c:pt>
                <c:pt idx="4">
                  <c:v>27936.154985388199</c:v>
                </c:pt>
                <c:pt idx="5">
                  <c:v>34443.020867780499</c:v>
                </c:pt>
                <c:pt idx="6">
                  <c:v>31591.181965036401</c:v>
                </c:pt>
                <c:pt idx="7">
                  <c:v>30190.826635009402</c:v>
                </c:pt>
                <c:pt idx="8">
                  <c:v>27915.352797015301</c:v>
                </c:pt>
              </c:numCache>
            </c:numRef>
          </c:val>
          <c:smooth val="0"/>
        </c:ser>
        <c:ser>
          <c:idx val="1"/>
          <c:order val="3"/>
          <c:tx>
            <c:strRef>
              <c:f>Sheet1!$A$5</c:f>
              <c:strCache>
                <c:ptCount val="1"/>
                <c:pt idx="0">
                  <c:v>Medium Metro</c:v>
                </c:pt>
              </c:strCache>
            </c:strRef>
          </c:tx>
          <c:spPr>
            <a:ln w="34925">
              <a:solidFill>
                <a:srgbClr val="7BA8DF"/>
              </a:solidFill>
            </a:ln>
          </c:spPr>
          <c:marker>
            <c:symbol val="diamond"/>
            <c:size val="9"/>
            <c:spPr>
              <a:solidFill>
                <a:srgbClr val="7BA8DF"/>
              </a:solidFill>
              <a:ln>
                <a:noFill/>
              </a:ln>
            </c:spPr>
          </c:marker>
          <c:cat>
            <c:strRef>
              <c:f>Sheet1!$B$1:$J$1</c:f>
              <c:strCache>
                <c:ptCount val="9"/>
                <c:pt idx="0">
                  <c:v>2006</c:v>
                </c:pt>
                <c:pt idx="1">
                  <c:v>2007</c:v>
                </c:pt>
                <c:pt idx="2">
                  <c:v>2008</c:v>
                </c:pt>
                <c:pt idx="3">
                  <c:v>2009</c:v>
                </c:pt>
                <c:pt idx="4">
                  <c:v>2010</c:v>
                </c:pt>
                <c:pt idx="5">
                  <c:v>2011</c:v>
                </c:pt>
                <c:pt idx="6">
                  <c:v>2012</c:v>
                </c:pt>
                <c:pt idx="7">
                  <c:v>2013</c:v>
                </c:pt>
                <c:pt idx="8">
                  <c:v>2014</c:v>
                </c:pt>
              </c:strCache>
            </c:strRef>
          </c:cat>
          <c:val>
            <c:numRef>
              <c:f>Sheet1!$B$5:$J$5</c:f>
              <c:numCache>
                <c:formatCode>_(* #,##0_);_(* \(#,##0\);_(* "-"??_);_(@_)</c:formatCode>
                <c:ptCount val="9"/>
                <c:pt idx="0">
                  <c:v>39838.715871574597</c:v>
                </c:pt>
                <c:pt idx="1">
                  <c:v>39701.448877994197</c:v>
                </c:pt>
                <c:pt idx="2">
                  <c:v>38979.085701415701</c:v>
                </c:pt>
                <c:pt idx="3">
                  <c:v>39426.960596955199</c:v>
                </c:pt>
                <c:pt idx="4">
                  <c:v>35837.515357597498</c:v>
                </c:pt>
                <c:pt idx="5">
                  <c:v>35066.597480339202</c:v>
                </c:pt>
                <c:pt idx="6">
                  <c:v>40692.804649056903</c:v>
                </c:pt>
                <c:pt idx="7">
                  <c:v>35919.238873667098</c:v>
                </c:pt>
                <c:pt idx="8">
                  <c:v>41104.883777513198</c:v>
                </c:pt>
              </c:numCache>
            </c:numRef>
          </c:val>
          <c:smooth val="0"/>
        </c:ser>
        <c:ser>
          <c:idx val="4"/>
          <c:order val="4"/>
          <c:tx>
            <c:strRef>
              <c:f>Sheet1!$A$6</c:f>
              <c:strCache>
                <c:ptCount val="1"/>
                <c:pt idx="0">
                  <c:v>Small Metro</c:v>
                </c:pt>
              </c:strCache>
            </c:strRef>
          </c:tx>
          <c:spPr>
            <a:ln>
              <a:solidFill>
                <a:sysClr val="window" lastClr="FFFFFF">
                  <a:lumMod val="50000"/>
                </a:sysClr>
              </a:solidFill>
            </a:ln>
          </c:spPr>
          <c:marker>
            <c:symbol val="star"/>
            <c:size val="7"/>
            <c:spPr>
              <a:noFill/>
              <a:ln>
                <a:solidFill>
                  <a:sysClr val="window" lastClr="FFFFFF">
                    <a:lumMod val="50000"/>
                  </a:sysClr>
                </a:solidFill>
              </a:ln>
            </c:spPr>
          </c:marker>
          <c:cat>
            <c:strRef>
              <c:f>Sheet1!$B$1:$J$1</c:f>
              <c:strCache>
                <c:ptCount val="9"/>
                <c:pt idx="0">
                  <c:v>2006</c:v>
                </c:pt>
                <c:pt idx="1">
                  <c:v>2007</c:v>
                </c:pt>
                <c:pt idx="2">
                  <c:v>2008</c:v>
                </c:pt>
                <c:pt idx="3">
                  <c:v>2009</c:v>
                </c:pt>
                <c:pt idx="4">
                  <c:v>2010</c:v>
                </c:pt>
                <c:pt idx="5">
                  <c:v>2011</c:v>
                </c:pt>
                <c:pt idx="6">
                  <c:v>2012</c:v>
                </c:pt>
                <c:pt idx="7">
                  <c:v>2013</c:v>
                </c:pt>
                <c:pt idx="8">
                  <c:v>2014</c:v>
                </c:pt>
              </c:strCache>
            </c:strRef>
          </c:cat>
          <c:val>
            <c:numRef>
              <c:f>Sheet1!$B$6:$J$6</c:f>
              <c:numCache>
                <c:formatCode>_(* #,##0_);_(* \(#,##0\);_(* "-"??_);_(@_)</c:formatCode>
                <c:ptCount val="9"/>
                <c:pt idx="0">
                  <c:v>34605.014369650598</c:v>
                </c:pt>
                <c:pt idx="1">
                  <c:v>38189.554495869903</c:v>
                </c:pt>
                <c:pt idx="2">
                  <c:v>38106.613124106902</c:v>
                </c:pt>
                <c:pt idx="3">
                  <c:v>37002.1989405942</c:v>
                </c:pt>
                <c:pt idx="4">
                  <c:v>36744.018965559</c:v>
                </c:pt>
                <c:pt idx="5">
                  <c:v>32899.466594444901</c:v>
                </c:pt>
                <c:pt idx="6">
                  <c:v>34157.7966255582</c:v>
                </c:pt>
                <c:pt idx="7">
                  <c:v>32675.2455433385</c:v>
                </c:pt>
                <c:pt idx="8">
                  <c:v>36613.264580785202</c:v>
                </c:pt>
              </c:numCache>
            </c:numRef>
          </c:val>
          <c:smooth val="0"/>
        </c:ser>
        <c:ser>
          <c:idx val="5"/>
          <c:order val="5"/>
          <c:tx>
            <c:strRef>
              <c:f>Sheet1!$A$7</c:f>
              <c:strCache>
                <c:ptCount val="1"/>
                <c:pt idx="0">
                  <c:v>Micropolitan</c:v>
                </c:pt>
              </c:strCache>
            </c:strRef>
          </c:tx>
          <c:spPr>
            <a:ln>
              <a:solidFill>
                <a:srgbClr val="EEECE1">
                  <a:lumMod val="50000"/>
                </a:srgbClr>
              </a:solidFill>
            </a:ln>
          </c:spPr>
          <c:marker>
            <c:symbol val="x"/>
            <c:size val="7"/>
            <c:spPr>
              <a:noFill/>
              <a:ln>
                <a:solidFill>
                  <a:srgbClr val="EEECE1">
                    <a:lumMod val="50000"/>
                  </a:srgbClr>
                </a:solidFill>
              </a:ln>
            </c:spPr>
          </c:marker>
          <c:cat>
            <c:strRef>
              <c:f>Sheet1!$B$1:$J$1</c:f>
              <c:strCache>
                <c:ptCount val="9"/>
                <c:pt idx="0">
                  <c:v>2006</c:v>
                </c:pt>
                <c:pt idx="1">
                  <c:v>2007</c:v>
                </c:pt>
                <c:pt idx="2">
                  <c:v>2008</c:v>
                </c:pt>
                <c:pt idx="3">
                  <c:v>2009</c:v>
                </c:pt>
                <c:pt idx="4">
                  <c:v>2010</c:v>
                </c:pt>
                <c:pt idx="5">
                  <c:v>2011</c:v>
                </c:pt>
                <c:pt idx="6">
                  <c:v>2012</c:v>
                </c:pt>
                <c:pt idx="7">
                  <c:v>2013</c:v>
                </c:pt>
                <c:pt idx="8">
                  <c:v>2014</c:v>
                </c:pt>
              </c:strCache>
            </c:strRef>
          </c:cat>
          <c:val>
            <c:numRef>
              <c:f>Sheet1!$B$7:$J$7</c:f>
              <c:numCache>
                <c:formatCode>_(* #,##0_);_(* \(#,##0\);_(* "-"??_);_(@_)</c:formatCode>
                <c:ptCount val="9"/>
                <c:pt idx="0">
                  <c:v>44152.970069330702</c:v>
                </c:pt>
                <c:pt idx="1">
                  <c:v>46765.2901653886</c:v>
                </c:pt>
                <c:pt idx="2">
                  <c:v>44607.610479076298</c:v>
                </c:pt>
                <c:pt idx="3">
                  <c:v>45319.572113405899</c:v>
                </c:pt>
                <c:pt idx="4">
                  <c:v>43644.430076611403</c:v>
                </c:pt>
                <c:pt idx="5">
                  <c:v>42745.229530605102</c:v>
                </c:pt>
                <c:pt idx="6">
                  <c:v>41552.266647378798</c:v>
                </c:pt>
                <c:pt idx="7">
                  <c:v>41911.159933834999</c:v>
                </c:pt>
                <c:pt idx="8">
                  <c:v>42372.557499543604</c:v>
                </c:pt>
              </c:numCache>
            </c:numRef>
          </c:val>
          <c:smooth val="0"/>
        </c:ser>
        <c:ser>
          <c:idx val="6"/>
          <c:order val="6"/>
          <c:tx>
            <c:strRef>
              <c:f>Sheet1!$A$8</c:f>
              <c:strCache>
                <c:ptCount val="1"/>
                <c:pt idx="0">
                  <c:v>Noncore</c:v>
                </c:pt>
              </c:strCache>
            </c:strRef>
          </c:tx>
          <c:cat>
            <c:strRef>
              <c:f>Sheet1!$B$1:$J$1</c:f>
              <c:strCache>
                <c:ptCount val="9"/>
                <c:pt idx="0">
                  <c:v>2006</c:v>
                </c:pt>
                <c:pt idx="1">
                  <c:v>2007</c:v>
                </c:pt>
                <c:pt idx="2">
                  <c:v>2008</c:v>
                </c:pt>
                <c:pt idx="3">
                  <c:v>2009</c:v>
                </c:pt>
                <c:pt idx="4">
                  <c:v>2010</c:v>
                </c:pt>
                <c:pt idx="5">
                  <c:v>2011</c:v>
                </c:pt>
                <c:pt idx="6">
                  <c:v>2012</c:v>
                </c:pt>
                <c:pt idx="7">
                  <c:v>2013</c:v>
                </c:pt>
                <c:pt idx="8">
                  <c:v>2014</c:v>
                </c:pt>
              </c:strCache>
            </c:strRef>
          </c:cat>
          <c:val>
            <c:numRef>
              <c:f>Sheet1!$B$8:$J$8</c:f>
              <c:numCache>
                <c:formatCode>_(* #,##0_);_(* \(#,##0\);_(* "-"??_);_(@_)</c:formatCode>
                <c:ptCount val="9"/>
                <c:pt idx="0">
                  <c:v>45006.419903898997</c:v>
                </c:pt>
                <c:pt idx="1">
                  <c:v>48284.694854080197</c:v>
                </c:pt>
                <c:pt idx="2">
                  <c:v>47781.970830882303</c:v>
                </c:pt>
                <c:pt idx="3">
                  <c:v>51853.720457697404</c:v>
                </c:pt>
                <c:pt idx="4">
                  <c:v>46602.211575297697</c:v>
                </c:pt>
                <c:pt idx="5">
                  <c:v>45587.015891358802</c:v>
                </c:pt>
                <c:pt idx="6">
                  <c:v>42919.510620229201</c:v>
                </c:pt>
                <c:pt idx="7">
                  <c:v>45008.481679983597</c:v>
                </c:pt>
                <c:pt idx="8">
                  <c:v>42829.304290434797</c:v>
                </c:pt>
              </c:numCache>
            </c:numRef>
          </c:val>
          <c:smooth val="0"/>
        </c:ser>
        <c:dLbls>
          <c:showLegendKey val="0"/>
          <c:showVal val="0"/>
          <c:showCatName val="0"/>
          <c:showSerName val="0"/>
          <c:showPercent val="0"/>
          <c:showBubbleSize val="0"/>
        </c:dLbls>
        <c:marker val="1"/>
        <c:smooth val="0"/>
        <c:axId val="112038272"/>
        <c:axId val="112039808"/>
      </c:lineChart>
      <c:catAx>
        <c:axId val="11203827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12039808"/>
        <c:crosses val="autoZero"/>
        <c:auto val="1"/>
        <c:lblAlgn val="ctr"/>
        <c:lblOffset val="100"/>
        <c:noMultiLvlLbl val="0"/>
      </c:catAx>
      <c:valAx>
        <c:axId val="112039808"/>
        <c:scaling>
          <c:orientation val="minMax"/>
          <c:max val="7000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100,000 Population</a:t>
                </a:r>
                <a:endParaRPr lang="en-US" dirty="0"/>
              </a:p>
            </c:rich>
          </c:tx>
          <c:layout>
            <c:manualLayout>
              <c:xMode val="edge"/>
              <c:yMode val="edge"/>
              <c:x val="1.5432098765432098E-3"/>
              <c:y val="0.23305555555555552"/>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12038272"/>
        <c:crosses val="autoZero"/>
        <c:crossBetween val="between"/>
        <c:majorUnit val="10000"/>
      </c:valAx>
    </c:plotArea>
    <c:legend>
      <c:legendPos val="t"/>
      <c:layout>
        <c:manualLayout>
          <c:xMode val="edge"/>
          <c:yMode val="edge"/>
          <c:x val="8.1995479731700217E-3"/>
          <c:y val="1.167518533867475E-3"/>
          <c:w val="0.99127867697093419"/>
          <c:h val="0.1273561008362327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749793428599203"/>
          <c:y val="0.16615317707379598"/>
          <c:w val="0.8512204724409449"/>
          <c:h val="0.73311435634499189"/>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Sheet1!$B$1:$J$1</c:f>
              <c:strCache>
                <c:ptCount val="9"/>
                <c:pt idx="0">
                  <c:v>2006</c:v>
                </c:pt>
                <c:pt idx="1">
                  <c:v>2007</c:v>
                </c:pt>
                <c:pt idx="2">
                  <c:v>2008</c:v>
                </c:pt>
                <c:pt idx="3">
                  <c:v>2009</c:v>
                </c:pt>
                <c:pt idx="4">
                  <c:v>2010</c:v>
                </c:pt>
                <c:pt idx="5">
                  <c:v>2011</c:v>
                </c:pt>
                <c:pt idx="6">
                  <c:v>2012</c:v>
                </c:pt>
                <c:pt idx="7">
                  <c:v>2013</c:v>
                </c:pt>
                <c:pt idx="8">
                  <c:v>2014</c:v>
                </c:pt>
              </c:strCache>
            </c:strRef>
          </c:cat>
          <c:val>
            <c:numRef>
              <c:f>Sheet1!$B$2:$J$2</c:f>
              <c:numCache>
                <c:formatCode>_(* #,##0_);_(* \(#,##0\);_(* "-"??_);_(@_)</c:formatCode>
                <c:ptCount val="9"/>
                <c:pt idx="0">
                  <c:v>41726.767555655999</c:v>
                </c:pt>
                <c:pt idx="1">
                  <c:v>41986.191927535001</c:v>
                </c:pt>
                <c:pt idx="2">
                  <c:v>42861.207106918897</c:v>
                </c:pt>
                <c:pt idx="3">
                  <c:v>43316.868909235498</c:v>
                </c:pt>
                <c:pt idx="4">
                  <c:v>44198.909975923598</c:v>
                </c:pt>
                <c:pt idx="5">
                  <c:v>44258.208581791798</c:v>
                </c:pt>
                <c:pt idx="6">
                  <c:v>45050.410308746199</c:v>
                </c:pt>
                <c:pt idx="7">
                  <c:v>45086.514870993597</c:v>
                </c:pt>
                <c:pt idx="8">
                  <c:v>45872.069213304901</c:v>
                </c:pt>
              </c:numCache>
            </c:numRef>
          </c:val>
          <c:smooth val="0"/>
        </c:ser>
        <c:ser>
          <c:idx val="0"/>
          <c:order val="1"/>
          <c:tx>
            <c:strRef>
              <c:f>Sheet1!$A$3</c:f>
              <c:strCache>
                <c:ptCount val="1"/>
                <c:pt idx="0">
                  <c:v>Large Central Metro</c:v>
                </c:pt>
              </c:strCache>
            </c:strRef>
          </c:tx>
          <c:spPr>
            <a:ln w="25400">
              <a:solidFill>
                <a:srgbClr val="0072C6"/>
              </a:solidFill>
            </a:ln>
          </c:spPr>
          <c:marker>
            <c:symbol val="square"/>
            <c:size val="7"/>
            <c:spPr>
              <a:solidFill>
                <a:srgbClr val="0072C6"/>
              </a:solidFill>
              <a:ln>
                <a:noFill/>
              </a:ln>
            </c:spPr>
          </c:marker>
          <c:cat>
            <c:strRef>
              <c:f>Sheet1!$B$1:$J$1</c:f>
              <c:strCache>
                <c:ptCount val="9"/>
                <c:pt idx="0">
                  <c:v>2006</c:v>
                </c:pt>
                <c:pt idx="1">
                  <c:v>2007</c:v>
                </c:pt>
                <c:pt idx="2">
                  <c:v>2008</c:v>
                </c:pt>
                <c:pt idx="3">
                  <c:v>2009</c:v>
                </c:pt>
                <c:pt idx="4">
                  <c:v>2010</c:v>
                </c:pt>
                <c:pt idx="5">
                  <c:v>2011</c:v>
                </c:pt>
                <c:pt idx="6">
                  <c:v>2012</c:v>
                </c:pt>
                <c:pt idx="7">
                  <c:v>2013</c:v>
                </c:pt>
                <c:pt idx="8">
                  <c:v>2014</c:v>
                </c:pt>
              </c:strCache>
            </c:strRef>
          </c:cat>
          <c:val>
            <c:numRef>
              <c:f>Sheet1!$B$3:$J$3</c:f>
              <c:numCache>
                <c:formatCode>_(* #,##0_);_(* \(#,##0\);_(* "-"??_);_(@_)</c:formatCode>
                <c:ptCount val="9"/>
                <c:pt idx="0">
                  <c:v>33675.622154414101</c:v>
                </c:pt>
                <c:pt idx="1">
                  <c:v>35517.457245784899</c:v>
                </c:pt>
                <c:pt idx="2">
                  <c:v>37146.460304536697</c:v>
                </c:pt>
                <c:pt idx="3">
                  <c:v>39224.7280272598</c:v>
                </c:pt>
                <c:pt idx="4">
                  <c:v>40383.238588100801</c:v>
                </c:pt>
                <c:pt idx="5">
                  <c:v>40698.799392143999</c:v>
                </c:pt>
                <c:pt idx="6">
                  <c:v>42353.850327501197</c:v>
                </c:pt>
                <c:pt idx="7">
                  <c:v>41973.503976707303</c:v>
                </c:pt>
                <c:pt idx="8">
                  <c:v>41036.189372584202</c:v>
                </c:pt>
              </c:numCache>
            </c:numRef>
          </c:val>
          <c:smooth val="0"/>
        </c:ser>
        <c:ser>
          <c:idx val="2"/>
          <c:order val="2"/>
          <c:tx>
            <c:strRef>
              <c:f>Sheet1!$A$4</c:f>
              <c:strCache>
                <c:ptCount val="1"/>
                <c:pt idx="0">
                  <c:v>Large Fringe Metro</c:v>
                </c:pt>
              </c:strCache>
            </c:strRef>
          </c:tx>
          <c:spPr>
            <a:ln w="25400">
              <a:solidFill>
                <a:srgbClr val="AABA0A"/>
              </a:solidFill>
            </a:ln>
          </c:spPr>
          <c:marker>
            <c:symbol val="triangle"/>
            <c:size val="9"/>
            <c:spPr>
              <a:solidFill>
                <a:srgbClr val="AABA0A"/>
              </a:solidFill>
              <a:ln>
                <a:noFill/>
              </a:ln>
            </c:spPr>
          </c:marker>
          <c:cat>
            <c:strRef>
              <c:f>Sheet1!$B$1:$J$1</c:f>
              <c:strCache>
                <c:ptCount val="9"/>
                <c:pt idx="0">
                  <c:v>2006</c:v>
                </c:pt>
                <c:pt idx="1">
                  <c:v>2007</c:v>
                </c:pt>
                <c:pt idx="2">
                  <c:v>2008</c:v>
                </c:pt>
                <c:pt idx="3">
                  <c:v>2009</c:v>
                </c:pt>
                <c:pt idx="4">
                  <c:v>2010</c:v>
                </c:pt>
                <c:pt idx="5">
                  <c:v>2011</c:v>
                </c:pt>
                <c:pt idx="6">
                  <c:v>2012</c:v>
                </c:pt>
                <c:pt idx="7">
                  <c:v>2013</c:v>
                </c:pt>
                <c:pt idx="8">
                  <c:v>2014</c:v>
                </c:pt>
              </c:strCache>
            </c:strRef>
          </c:cat>
          <c:val>
            <c:numRef>
              <c:f>Sheet1!$B$4:$J$4</c:f>
              <c:numCache>
                <c:formatCode>_(* #,##0_);_(* \(#,##0\);_(* "-"??_);_(@_)</c:formatCode>
                <c:ptCount val="9"/>
                <c:pt idx="0">
                  <c:v>41376.9514100456</c:v>
                </c:pt>
                <c:pt idx="1">
                  <c:v>39254.435972004998</c:v>
                </c:pt>
                <c:pt idx="2">
                  <c:v>38059.517058838799</c:v>
                </c:pt>
                <c:pt idx="3">
                  <c:v>37183.437361145399</c:v>
                </c:pt>
                <c:pt idx="4">
                  <c:v>37131.961902377698</c:v>
                </c:pt>
                <c:pt idx="5">
                  <c:v>39792.669318632899</c:v>
                </c:pt>
                <c:pt idx="6">
                  <c:v>40256.700622755903</c:v>
                </c:pt>
                <c:pt idx="7">
                  <c:v>39093.841427375999</c:v>
                </c:pt>
                <c:pt idx="8">
                  <c:v>38071.633091079799</c:v>
                </c:pt>
              </c:numCache>
            </c:numRef>
          </c:val>
          <c:smooth val="0"/>
        </c:ser>
        <c:ser>
          <c:idx val="1"/>
          <c:order val="3"/>
          <c:tx>
            <c:strRef>
              <c:f>Sheet1!$A$5</c:f>
              <c:strCache>
                <c:ptCount val="1"/>
                <c:pt idx="0">
                  <c:v>Medium Metro</c:v>
                </c:pt>
              </c:strCache>
            </c:strRef>
          </c:tx>
          <c:spPr>
            <a:ln w="34925">
              <a:solidFill>
                <a:srgbClr val="7BA8DF"/>
              </a:solidFill>
            </a:ln>
          </c:spPr>
          <c:marker>
            <c:symbol val="diamond"/>
            <c:size val="9"/>
            <c:spPr>
              <a:solidFill>
                <a:srgbClr val="7BA8DF"/>
              </a:solidFill>
              <a:ln>
                <a:noFill/>
              </a:ln>
            </c:spPr>
          </c:marker>
          <c:cat>
            <c:strRef>
              <c:f>Sheet1!$B$1:$J$1</c:f>
              <c:strCache>
                <c:ptCount val="9"/>
                <c:pt idx="0">
                  <c:v>2006</c:v>
                </c:pt>
                <c:pt idx="1">
                  <c:v>2007</c:v>
                </c:pt>
                <c:pt idx="2">
                  <c:v>2008</c:v>
                </c:pt>
                <c:pt idx="3">
                  <c:v>2009</c:v>
                </c:pt>
                <c:pt idx="4">
                  <c:v>2010</c:v>
                </c:pt>
                <c:pt idx="5">
                  <c:v>2011</c:v>
                </c:pt>
                <c:pt idx="6">
                  <c:v>2012</c:v>
                </c:pt>
                <c:pt idx="7">
                  <c:v>2013</c:v>
                </c:pt>
                <c:pt idx="8">
                  <c:v>2014</c:v>
                </c:pt>
              </c:strCache>
            </c:strRef>
          </c:cat>
          <c:val>
            <c:numRef>
              <c:f>Sheet1!$B$5:$J$5</c:f>
              <c:numCache>
                <c:formatCode>_(* #,##0_);_(* \(#,##0\);_(* "-"??_);_(@_)</c:formatCode>
                <c:ptCount val="9"/>
                <c:pt idx="0">
                  <c:v>47453.281285094999</c:v>
                </c:pt>
                <c:pt idx="1">
                  <c:v>45212.704258061698</c:v>
                </c:pt>
                <c:pt idx="2">
                  <c:v>46526.460165564597</c:v>
                </c:pt>
                <c:pt idx="3">
                  <c:v>46917.7333623046</c:v>
                </c:pt>
                <c:pt idx="4">
                  <c:v>48007.921026086602</c:v>
                </c:pt>
                <c:pt idx="5">
                  <c:v>47749.294720367099</c:v>
                </c:pt>
                <c:pt idx="6">
                  <c:v>48910.457261530799</c:v>
                </c:pt>
                <c:pt idx="7">
                  <c:v>49946.286982987403</c:v>
                </c:pt>
                <c:pt idx="8">
                  <c:v>54131.625548206699</c:v>
                </c:pt>
              </c:numCache>
            </c:numRef>
          </c:val>
          <c:smooth val="0"/>
        </c:ser>
        <c:ser>
          <c:idx val="4"/>
          <c:order val="4"/>
          <c:tx>
            <c:strRef>
              <c:f>Sheet1!$A$6</c:f>
              <c:strCache>
                <c:ptCount val="1"/>
                <c:pt idx="0">
                  <c:v>Small Metro</c:v>
                </c:pt>
              </c:strCache>
            </c:strRef>
          </c:tx>
          <c:spPr>
            <a:ln>
              <a:solidFill>
                <a:sysClr val="window" lastClr="FFFFFF">
                  <a:lumMod val="50000"/>
                </a:sysClr>
              </a:solidFill>
            </a:ln>
          </c:spPr>
          <c:marker>
            <c:symbol val="star"/>
            <c:size val="7"/>
            <c:spPr>
              <a:noFill/>
              <a:ln>
                <a:solidFill>
                  <a:sysClr val="window" lastClr="FFFFFF">
                    <a:lumMod val="50000"/>
                  </a:sysClr>
                </a:solidFill>
              </a:ln>
            </c:spPr>
          </c:marker>
          <c:cat>
            <c:strRef>
              <c:f>Sheet1!$B$1:$J$1</c:f>
              <c:strCache>
                <c:ptCount val="9"/>
                <c:pt idx="0">
                  <c:v>2006</c:v>
                </c:pt>
                <c:pt idx="1">
                  <c:v>2007</c:v>
                </c:pt>
                <c:pt idx="2">
                  <c:v>2008</c:v>
                </c:pt>
                <c:pt idx="3">
                  <c:v>2009</c:v>
                </c:pt>
                <c:pt idx="4">
                  <c:v>2010</c:v>
                </c:pt>
                <c:pt idx="5">
                  <c:v>2011</c:v>
                </c:pt>
                <c:pt idx="6">
                  <c:v>2012</c:v>
                </c:pt>
                <c:pt idx="7">
                  <c:v>2013</c:v>
                </c:pt>
                <c:pt idx="8">
                  <c:v>2014</c:v>
                </c:pt>
              </c:strCache>
            </c:strRef>
          </c:cat>
          <c:val>
            <c:numRef>
              <c:f>Sheet1!$B$6:$J$6</c:f>
              <c:numCache>
                <c:formatCode>_(* #,##0_);_(* \(#,##0\);_(* "-"??_);_(@_)</c:formatCode>
                <c:ptCount val="9"/>
                <c:pt idx="0">
                  <c:v>41174.516953986204</c:v>
                </c:pt>
                <c:pt idx="1">
                  <c:v>43774.426244100701</c:v>
                </c:pt>
                <c:pt idx="2">
                  <c:v>45633.2776684286</c:v>
                </c:pt>
                <c:pt idx="3">
                  <c:v>45061.187553324096</c:v>
                </c:pt>
                <c:pt idx="4">
                  <c:v>48434.045260259503</c:v>
                </c:pt>
                <c:pt idx="5">
                  <c:v>43461.129805758399</c:v>
                </c:pt>
                <c:pt idx="6">
                  <c:v>43714.888936989097</c:v>
                </c:pt>
                <c:pt idx="7">
                  <c:v>43279.918404693701</c:v>
                </c:pt>
                <c:pt idx="8">
                  <c:v>48156.1937354724</c:v>
                </c:pt>
              </c:numCache>
            </c:numRef>
          </c:val>
          <c:smooth val="0"/>
        </c:ser>
        <c:ser>
          <c:idx val="5"/>
          <c:order val="5"/>
          <c:tx>
            <c:strRef>
              <c:f>Sheet1!$A$7</c:f>
              <c:strCache>
                <c:ptCount val="1"/>
                <c:pt idx="0">
                  <c:v>Micropolitan</c:v>
                </c:pt>
              </c:strCache>
            </c:strRef>
          </c:tx>
          <c:spPr>
            <a:ln>
              <a:solidFill>
                <a:srgbClr val="EEECE1">
                  <a:lumMod val="50000"/>
                </a:srgbClr>
              </a:solidFill>
            </a:ln>
          </c:spPr>
          <c:marker>
            <c:symbol val="x"/>
            <c:size val="7"/>
            <c:spPr>
              <a:noFill/>
              <a:ln>
                <a:solidFill>
                  <a:srgbClr val="EEECE1">
                    <a:lumMod val="50000"/>
                  </a:srgbClr>
                </a:solidFill>
              </a:ln>
            </c:spPr>
          </c:marker>
          <c:cat>
            <c:strRef>
              <c:f>Sheet1!$B$1:$J$1</c:f>
              <c:strCache>
                <c:ptCount val="9"/>
                <c:pt idx="0">
                  <c:v>2006</c:v>
                </c:pt>
                <c:pt idx="1">
                  <c:v>2007</c:v>
                </c:pt>
                <c:pt idx="2">
                  <c:v>2008</c:v>
                </c:pt>
                <c:pt idx="3">
                  <c:v>2009</c:v>
                </c:pt>
                <c:pt idx="4">
                  <c:v>2010</c:v>
                </c:pt>
                <c:pt idx="5">
                  <c:v>2011</c:v>
                </c:pt>
                <c:pt idx="6">
                  <c:v>2012</c:v>
                </c:pt>
                <c:pt idx="7">
                  <c:v>2013</c:v>
                </c:pt>
                <c:pt idx="8">
                  <c:v>2014</c:v>
                </c:pt>
              </c:strCache>
            </c:strRef>
          </c:cat>
          <c:val>
            <c:numRef>
              <c:f>Sheet1!$B$7:$J$7</c:f>
              <c:numCache>
                <c:formatCode>_(* #,##0_);_(* \(#,##0\);_(* "-"??_);_(@_)</c:formatCode>
                <c:ptCount val="9"/>
                <c:pt idx="0">
                  <c:v>48398.9088432996</c:v>
                </c:pt>
                <c:pt idx="1">
                  <c:v>50377.391496293902</c:v>
                </c:pt>
                <c:pt idx="2">
                  <c:v>51118.818783356401</c:v>
                </c:pt>
                <c:pt idx="3">
                  <c:v>50950.656704606998</c:v>
                </c:pt>
                <c:pt idx="4">
                  <c:v>52491.343573710299</c:v>
                </c:pt>
                <c:pt idx="5">
                  <c:v>52313.785574290203</c:v>
                </c:pt>
                <c:pt idx="6">
                  <c:v>51924.5335569405</c:v>
                </c:pt>
                <c:pt idx="7">
                  <c:v>52863.704559710699</c:v>
                </c:pt>
                <c:pt idx="8">
                  <c:v>54813.634296817603</c:v>
                </c:pt>
              </c:numCache>
            </c:numRef>
          </c:val>
          <c:smooth val="0"/>
        </c:ser>
        <c:ser>
          <c:idx val="6"/>
          <c:order val="6"/>
          <c:tx>
            <c:strRef>
              <c:f>Sheet1!$A$8</c:f>
              <c:strCache>
                <c:ptCount val="1"/>
                <c:pt idx="0">
                  <c:v>Noncore</c:v>
                </c:pt>
              </c:strCache>
            </c:strRef>
          </c:tx>
          <c:cat>
            <c:strRef>
              <c:f>Sheet1!$B$1:$J$1</c:f>
              <c:strCache>
                <c:ptCount val="9"/>
                <c:pt idx="0">
                  <c:v>2006</c:v>
                </c:pt>
                <c:pt idx="1">
                  <c:v>2007</c:v>
                </c:pt>
                <c:pt idx="2">
                  <c:v>2008</c:v>
                </c:pt>
                <c:pt idx="3">
                  <c:v>2009</c:v>
                </c:pt>
                <c:pt idx="4">
                  <c:v>2010</c:v>
                </c:pt>
                <c:pt idx="5">
                  <c:v>2011</c:v>
                </c:pt>
                <c:pt idx="6">
                  <c:v>2012</c:v>
                </c:pt>
                <c:pt idx="7">
                  <c:v>2013</c:v>
                </c:pt>
                <c:pt idx="8">
                  <c:v>2014</c:v>
                </c:pt>
              </c:strCache>
            </c:strRef>
          </c:cat>
          <c:val>
            <c:numRef>
              <c:f>Sheet1!$B$8:$J$8</c:f>
              <c:numCache>
                <c:formatCode>_(* #,##0_);_(* \(#,##0\);_(* "-"??_);_(@_)</c:formatCode>
                <c:ptCount val="9"/>
                <c:pt idx="0">
                  <c:v>47677.315439845297</c:v>
                </c:pt>
                <c:pt idx="1">
                  <c:v>50461.841723422898</c:v>
                </c:pt>
                <c:pt idx="2">
                  <c:v>52047.8378555401</c:v>
                </c:pt>
                <c:pt idx="3">
                  <c:v>53039.488951832602</c:v>
                </c:pt>
                <c:pt idx="4">
                  <c:v>52262.475648314801</c:v>
                </c:pt>
                <c:pt idx="5">
                  <c:v>51573.213550516899</c:v>
                </c:pt>
                <c:pt idx="6">
                  <c:v>50758.873941494603</c:v>
                </c:pt>
                <c:pt idx="7">
                  <c:v>52300.569915140703</c:v>
                </c:pt>
                <c:pt idx="8">
                  <c:v>52278.606810867001</c:v>
                </c:pt>
              </c:numCache>
            </c:numRef>
          </c:val>
          <c:smooth val="0"/>
        </c:ser>
        <c:dLbls>
          <c:showLegendKey val="0"/>
          <c:showVal val="0"/>
          <c:showCatName val="0"/>
          <c:showSerName val="0"/>
          <c:showPercent val="0"/>
          <c:showBubbleSize val="0"/>
        </c:dLbls>
        <c:marker val="1"/>
        <c:smooth val="0"/>
        <c:axId val="112129152"/>
        <c:axId val="112130688"/>
      </c:lineChart>
      <c:catAx>
        <c:axId val="11212915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12130688"/>
        <c:crosses val="autoZero"/>
        <c:auto val="1"/>
        <c:lblAlgn val="ctr"/>
        <c:lblOffset val="100"/>
        <c:noMultiLvlLbl val="0"/>
      </c:catAx>
      <c:valAx>
        <c:axId val="112130688"/>
        <c:scaling>
          <c:orientation val="minMax"/>
          <c:max val="7000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100,000 Population</a:t>
                </a:r>
                <a:endParaRPr lang="en-US" dirty="0"/>
              </a:p>
            </c:rich>
          </c:tx>
          <c:layout>
            <c:manualLayout>
              <c:xMode val="edge"/>
              <c:yMode val="edge"/>
              <c:x val="1.5432098765432098E-3"/>
              <c:y val="0.22996913580246917"/>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12129152"/>
        <c:crosses val="autoZero"/>
        <c:crossBetween val="between"/>
        <c:majorUnit val="10000"/>
      </c:valAx>
    </c:plotArea>
    <c:legend>
      <c:legendPos val="t"/>
      <c:layout>
        <c:manualLayout>
          <c:xMode val="edge"/>
          <c:yMode val="edge"/>
          <c:x val="8.1995479731700217E-3"/>
          <c:y val="1.167518533867475E-3"/>
          <c:w val="0.99127867697093419"/>
          <c:h val="0.1273561008362327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712753519446432"/>
          <c:y val="0.16615317707379598"/>
          <c:w val="0.87159078978764015"/>
          <c:h val="0.73311435634499189"/>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Sheet1!$B$1:$I$1</c:f>
              <c:strCache>
                <c:ptCount val="8"/>
                <c:pt idx="0">
                  <c:v>2007</c:v>
                </c:pt>
                <c:pt idx="1">
                  <c:v>2008</c:v>
                </c:pt>
                <c:pt idx="2">
                  <c:v>2009</c:v>
                </c:pt>
                <c:pt idx="3">
                  <c:v>2010</c:v>
                </c:pt>
                <c:pt idx="4">
                  <c:v>2011</c:v>
                </c:pt>
                <c:pt idx="5">
                  <c:v>2012</c:v>
                </c:pt>
                <c:pt idx="6">
                  <c:v>2013</c:v>
                </c:pt>
                <c:pt idx="7">
                  <c:v>2014</c:v>
                </c:pt>
              </c:strCache>
            </c:strRef>
          </c:cat>
          <c:val>
            <c:numRef>
              <c:f>Sheet1!$B$2:$I$2</c:f>
              <c:numCache>
                <c:formatCode>_(* #,##0_);_(* \(#,##0\);_(* "-"??_);_(@_)</c:formatCode>
                <c:ptCount val="8"/>
                <c:pt idx="0">
                  <c:v>1528</c:v>
                </c:pt>
                <c:pt idx="1">
                  <c:v>1624</c:v>
                </c:pt>
                <c:pt idx="2">
                  <c:v>1687</c:v>
                </c:pt>
                <c:pt idx="3">
                  <c:v>1739</c:v>
                </c:pt>
                <c:pt idx="4">
                  <c:v>1767</c:v>
                </c:pt>
                <c:pt idx="5">
                  <c:v>1841</c:v>
                </c:pt>
                <c:pt idx="6">
                  <c:v>1883</c:v>
                </c:pt>
                <c:pt idx="7">
                  <c:v>2072</c:v>
                </c:pt>
              </c:numCache>
            </c:numRef>
          </c:val>
          <c:smooth val="0"/>
        </c:ser>
        <c:ser>
          <c:idx val="0"/>
          <c:order val="1"/>
          <c:tx>
            <c:strRef>
              <c:f>Sheet1!$A$3</c:f>
              <c:strCache>
                <c:ptCount val="1"/>
                <c:pt idx="0">
                  <c:v>Large Central Metro</c:v>
                </c:pt>
              </c:strCache>
            </c:strRef>
          </c:tx>
          <c:spPr>
            <a:ln w="25400">
              <a:solidFill>
                <a:srgbClr val="0072C6"/>
              </a:solidFill>
            </a:ln>
          </c:spPr>
          <c:marker>
            <c:symbol val="square"/>
            <c:size val="7"/>
            <c:spPr>
              <a:solidFill>
                <a:srgbClr val="0072C6"/>
              </a:solidFill>
              <a:ln>
                <a:noFill/>
              </a:ln>
            </c:spPr>
          </c:marker>
          <c:cat>
            <c:strRef>
              <c:f>Sheet1!$B$1:$I$1</c:f>
              <c:strCache>
                <c:ptCount val="8"/>
                <c:pt idx="0">
                  <c:v>2007</c:v>
                </c:pt>
                <c:pt idx="1">
                  <c:v>2008</c:v>
                </c:pt>
                <c:pt idx="2">
                  <c:v>2009</c:v>
                </c:pt>
                <c:pt idx="3">
                  <c:v>2010</c:v>
                </c:pt>
                <c:pt idx="4">
                  <c:v>2011</c:v>
                </c:pt>
                <c:pt idx="5">
                  <c:v>2012</c:v>
                </c:pt>
                <c:pt idx="6">
                  <c:v>2013</c:v>
                </c:pt>
                <c:pt idx="7">
                  <c:v>2014</c:v>
                </c:pt>
              </c:strCache>
            </c:strRef>
          </c:cat>
          <c:val>
            <c:numRef>
              <c:f>Sheet1!$B$3:$I$3</c:f>
              <c:numCache>
                <c:formatCode>_(* #,##0_);_(* \(#,##0\);_(* "-"??_);_(@_)</c:formatCode>
                <c:ptCount val="8"/>
                <c:pt idx="0">
                  <c:v>1434</c:v>
                </c:pt>
                <c:pt idx="1">
                  <c:v>1666</c:v>
                </c:pt>
                <c:pt idx="2">
                  <c:v>1815</c:v>
                </c:pt>
                <c:pt idx="3">
                  <c:v>1880</c:v>
                </c:pt>
                <c:pt idx="4">
                  <c:v>1911</c:v>
                </c:pt>
                <c:pt idx="5">
                  <c:v>1992</c:v>
                </c:pt>
                <c:pt idx="6">
                  <c:v>2110</c:v>
                </c:pt>
                <c:pt idx="7">
                  <c:v>2230</c:v>
                </c:pt>
              </c:numCache>
            </c:numRef>
          </c:val>
          <c:smooth val="0"/>
        </c:ser>
        <c:ser>
          <c:idx val="2"/>
          <c:order val="2"/>
          <c:tx>
            <c:strRef>
              <c:f>Sheet1!$A$4</c:f>
              <c:strCache>
                <c:ptCount val="1"/>
                <c:pt idx="0">
                  <c:v>Large Fringe Metro</c:v>
                </c:pt>
              </c:strCache>
            </c:strRef>
          </c:tx>
          <c:spPr>
            <a:ln w="25400">
              <a:solidFill>
                <a:srgbClr val="AABA0A"/>
              </a:solidFill>
            </a:ln>
          </c:spPr>
          <c:marker>
            <c:symbol val="triangle"/>
            <c:size val="9"/>
            <c:spPr>
              <a:solidFill>
                <a:srgbClr val="AABA0A"/>
              </a:solidFill>
              <a:ln>
                <a:noFill/>
              </a:ln>
            </c:spPr>
          </c:marker>
          <c:cat>
            <c:strRef>
              <c:f>Sheet1!$B$1:$I$1</c:f>
              <c:strCache>
                <c:ptCount val="8"/>
                <c:pt idx="0">
                  <c:v>2007</c:v>
                </c:pt>
                <c:pt idx="1">
                  <c:v>2008</c:v>
                </c:pt>
                <c:pt idx="2">
                  <c:v>2009</c:v>
                </c:pt>
                <c:pt idx="3">
                  <c:v>2010</c:v>
                </c:pt>
                <c:pt idx="4">
                  <c:v>2011</c:v>
                </c:pt>
                <c:pt idx="5">
                  <c:v>2012</c:v>
                </c:pt>
                <c:pt idx="6">
                  <c:v>2013</c:v>
                </c:pt>
                <c:pt idx="7">
                  <c:v>2014</c:v>
                </c:pt>
              </c:strCache>
            </c:strRef>
          </c:cat>
          <c:val>
            <c:numRef>
              <c:f>Sheet1!$B$4:$I$4</c:f>
              <c:numCache>
                <c:formatCode>_(* #,##0_);_(* \(#,##0\);_(* "-"??_);_(@_)</c:formatCode>
                <c:ptCount val="8"/>
                <c:pt idx="0">
                  <c:v>1574</c:v>
                </c:pt>
                <c:pt idx="1">
                  <c:v>1464</c:v>
                </c:pt>
                <c:pt idx="2">
                  <c:v>1494</c:v>
                </c:pt>
                <c:pt idx="3">
                  <c:v>1494</c:v>
                </c:pt>
                <c:pt idx="4">
                  <c:v>1546</c:v>
                </c:pt>
                <c:pt idx="5">
                  <c:v>1655</c:v>
                </c:pt>
                <c:pt idx="6">
                  <c:v>1698</c:v>
                </c:pt>
                <c:pt idx="7">
                  <c:v>1771</c:v>
                </c:pt>
              </c:numCache>
            </c:numRef>
          </c:val>
          <c:smooth val="0"/>
        </c:ser>
        <c:ser>
          <c:idx val="1"/>
          <c:order val="3"/>
          <c:tx>
            <c:strRef>
              <c:f>Sheet1!$A$5</c:f>
              <c:strCache>
                <c:ptCount val="1"/>
                <c:pt idx="0">
                  <c:v>Medium Metro</c:v>
                </c:pt>
              </c:strCache>
            </c:strRef>
          </c:tx>
          <c:spPr>
            <a:ln w="34925">
              <a:solidFill>
                <a:srgbClr val="7BA8DF"/>
              </a:solidFill>
            </a:ln>
          </c:spPr>
          <c:marker>
            <c:symbol val="diamond"/>
            <c:size val="9"/>
            <c:spPr>
              <a:solidFill>
                <a:srgbClr val="7BA8DF"/>
              </a:solidFill>
              <a:ln>
                <a:noFill/>
              </a:ln>
            </c:spPr>
          </c:marker>
          <c:cat>
            <c:strRef>
              <c:f>Sheet1!$B$1:$I$1</c:f>
              <c:strCache>
                <c:ptCount val="8"/>
                <c:pt idx="0">
                  <c:v>2007</c:v>
                </c:pt>
                <c:pt idx="1">
                  <c:v>2008</c:v>
                </c:pt>
                <c:pt idx="2">
                  <c:v>2009</c:v>
                </c:pt>
                <c:pt idx="3">
                  <c:v>2010</c:v>
                </c:pt>
                <c:pt idx="4">
                  <c:v>2011</c:v>
                </c:pt>
                <c:pt idx="5">
                  <c:v>2012</c:v>
                </c:pt>
                <c:pt idx="6">
                  <c:v>2013</c:v>
                </c:pt>
                <c:pt idx="7">
                  <c:v>2014</c:v>
                </c:pt>
              </c:strCache>
            </c:strRef>
          </c:cat>
          <c:val>
            <c:numRef>
              <c:f>Sheet1!$B$5:$I$5</c:f>
              <c:numCache>
                <c:formatCode>_(* #,##0_);_(* \(#,##0\);_(* "-"??_);_(@_)</c:formatCode>
                <c:ptCount val="8"/>
                <c:pt idx="0">
                  <c:v>1611</c:v>
                </c:pt>
                <c:pt idx="1">
                  <c:v>1753</c:v>
                </c:pt>
                <c:pt idx="2">
                  <c:v>1781</c:v>
                </c:pt>
                <c:pt idx="3">
                  <c:v>1850</c:v>
                </c:pt>
                <c:pt idx="4">
                  <c:v>1923</c:v>
                </c:pt>
                <c:pt idx="5">
                  <c:v>2087</c:v>
                </c:pt>
                <c:pt idx="6">
                  <c:v>2011</c:v>
                </c:pt>
                <c:pt idx="7">
                  <c:v>2353</c:v>
                </c:pt>
              </c:numCache>
            </c:numRef>
          </c:val>
          <c:smooth val="0"/>
        </c:ser>
        <c:ser>
          <c:idx val="4"/>
          <c:order val="4"/>
          <c:tx>
            <c:strRef>
              <c:f>Sheet1!$A$6</c:f>
              <c:strCache>
                <c:ptCount val="1"/>
                <c:pt idx="0">
                  <c:v>Small Metro</c:v>
                </c:pt>
              </c:strCache>
            </c:strRef>
          </c:tx>
          <c:spPr>
            <a:ln>
              <a:solidFill>
                <a:sysClr val="window" lastClr="FFFFFF">
                  <a:lumMod val="50000"/>
                </a:sysClr>
              </a:solidFill>
            </a:ln>
          </c:spPr>
          <c:marker>
            <c:symbol val="star"/>
            <c:size val="7"/>
            <c:spPr>
              <a:noFill/>
              <a:ln>
                <a:solidFill>
                  <a:sysClr val="window" lastClr="FFFFFF">
                    <a:lumMod val="50000"/>
                  </a:sysClr>
                </a:solidFill>
              </a:ln>
            </c:spPr>
          </c:marker>
          <c:cat>
            <c:strRef>
              <c:f>Sheet1!$B$1:$I$1</c:f>
              <c:strCache>
                <c:ptCount val="8"/>
                <c:pt idx="0">
                  <c:v>2007</c:v>
                </c:pt>
                <c:pt idx="1">
                  <c:v>2008</c:v>
                </c:pt>
                <c:pt idx="2">
                  <c:v>2009</c:v>
                </c:pt>
                <c:pt idx="3">
                  <c:v>2010</c:v>
                </c:pt>
                <c:pt idx="4">
                  <c:v>2011</c:v>
                </c:pt>
                <c:pt idx="5">
                  <c:v>2012</c:v>
                </c:pt>
                <c:pt idx="6">
                  <c:v>2013</c:v>
                </c:pt>
                <c:pt idx="7">
                  <c:v>2014</c:v>
                </c:pt>
              </c:strCache>
            </c:strRef>
          </c:cat>
          <c:val>
            <c:numRef>
              <c:f>Sheet1!$B$6:$I$6</c:f>
              <c:numCache>
                <c:formatCode>_(* #,##0_);_(* \(#,##0\);_(* "-"??_);_(@_)</c:formatCode>
                <c:ptCount val="8"/>
                <c:pt idx="0">
                  <c:v>1468</c:v>
                </c:pt>
                <c:pt idx="1">
                  <c:v>1654</c:v>
                </c:pt>
                <c:pt idx="2">
                  <c:v>1619</c:v>
                </c:pt>
                <c:pt idx="3">
                  <c:v>1754</c:v>
                </c:pt>
                <c:pt idx="4">
                  <c:v>1651</c:v>
                </c:pt>
                <c:pt idx="5">
                  <c:v>1622</c:v>
                </c:pt>
                <c:pt idx="6">
                  <c:v>1671</c:v>
                </c:pt>
                <c:pt idx="7">
                  <c:v>1915</c:v>
                </c:pt>
              </c:numCache>
            </c:numRef>
          </c:val>
          <c:smooth val="0"/>
        </c:ser>
        <c:ser>
          <c:idx val="5"/>
          <c:order val="5"/>
          <c:tx>
            <c:strRef>
              <c:f>Sheet1!$A$7</c:f>
              <c:strCache>
                <c:ptCount val="1"/>
                <c:pt idx="0">
                  <c:v>Micropolitan</c:v>
                </c:pt>
              </c:strCache>
            </c:strRef>
          </c:tx>
          <c:spPr>
            <a:ln>
              <a:solidFill>
                <a:srgbClr val="EEECE1">
                  <a:lumMod val="50000"/>
                </a:srgbClr>
              </a:solidFill>
            </a:ln>
          </c:spPr>
          <c:marker>
            <c:symbol val="x"/>
            <c:size val="7"/>
            <c:spPr>
              <a:noFill/>
              <a:ln>
                <a:solidFill>
                  <a:srgbClr val="EEECE1">
                    <a:lumMod val="50000"/>
                  </a:srgbClr>
                </a:solidFill>
              </a:ln>
            </c:spPr>
          </c:marker>
          <c:cat>
            <c:strRef>
              <c:f>Sheet1!$B$1:$I$1</c:f>
              <c:strCache>
                <c:ptCount val="8"/>
                <c:pt idx="0">
                  <c:v>2007</c:v>
                </c:pt>
                <c:pt idx="1">
                  <c:v>2008</c:v>
                </c:pt>
                <c:pt idx="2">
                  <c:v>2009</c:v>
                </c:pt>
                <c:pt idx="3">
                  <c:v>2010</c:v>
                </c:pt>
                <c:pt idx="4">
                  <c:v>2011</c:v>
                </c:pt>
                <c:pt idx="5">
                  <c:v>2012</c:v>
                </c:pt>
                <c:pt idx="6">
                  <c:v>2013</c:v>
                </c:pt>
                <c:pt idx="7">
                  <c:v>2014</c:v>
                </c:pt>
              </c:strCache>
            </c:strRef>
          </c:cat>
          <c:val>
            <c:numRef>
              <c:f>Sheet1!$B$7:$I$7</c:f>
              <c:numCache>
                <c:formatCode>_(* #,##0_);_(* \(#,##0\);_(* "-"??_);_(@_)</c:formatCode>
                <c:ptCount val="8"/>
                <c:pt idx="0">
                  <c:v>1603</c:v>
                </c:pt>
                <c:pt idx="1">
                  <c:v>1636</c:v>
                </c:pt>
                <c:pt idx="2">
                  <c:v>1673</c:v>
                </c:pt>
                <c:pt idx="3">
                  <c:v>1745</c:v>
                </c:pt>
                <c:pt idx="4">
                  <c:v>1792</c:v>
                </c:pt>
                <c:pt idx="5">
                  <c:v>1765</c:v>
                </c:pt>
                <c:pt idx="6">
                  <c:v>1806</c:v>
                </c:pt>
                <c:pt idx="7">
                  <c:v>2078</c:v>
                </c:pt>
              </c:numCache>
            </c:numRef>
          </c:val>
          <c:smooth val="0"/>
        </c:ser>
        <c:ser>
          <c:idx val="6"/>
          <c:order val="6"/>
          <c:tx>
            <c:strRef>
              <c:f>Sheet1!$A$8</c:f>
              <c:strCache>
                <c:ptCount val="1"/>
                <c:pt idx="0">
                  <c:v>Noncore</c:v>
                </c:pt>
              </c:strCache>
            </c:strRef>
          </c:tx>
          <c:cat>
            <c:strRef>
              <c:f>Sheet1!$B$1:$I$1</c:f>
              <c:strCache>
                <c:ptCount val="8"/>
                <c:pt idx="0">
                  <c:v>2007</c:v>
                </c:pt>
                <c:pt idx="1">
                  <c:v>2008</c:v>
                </c:pt>
                <c:pt idx="2">
                  <c:v>2009</c:v>
                </c:pt>
                <c:pt idx="3">
                  <c:v>2010</c:v>
                </c:pt>
                <c:pt idx="4">
                  <c:v>2011</c:v>
                </c:pt>
                <c:pt idx="5">
                  <c:v>2012</c:v>
                </c:pt>
                <c:pt idx="6">
                  <c:v>2013</c:v>
                </c:pt>
                <c:pt idx="7">
                  <c:v>2014</c:v>
                </c:pt>
              </c:strCache>
            </c:strRef>
          </c:cat>
          <c:val>
            <c:numRef>
              <c:f>Sheet1!$B$8:$I$8</c:f>
              <c:numCache>
                <c:formatCode>_(* #,##0_);_(* \(#,##0\);_(* "-"??_);_(@_)</c:formatCode>
                <c:ptCount val="8"/>
                <c:pt idx="0">
                  <c:v>1496</c:v>
                </c:pt>
                <c:pt idx="1">
                  <c:v>1571</c:v>
                </c:pt>
                <c:pt idx="2">
                  <c:v>1661</c:v>
                </c:pt>
                <c:pt idx="3">
                  <c:v>1633</c:v>
                </c:pt>
                <c:pt idx="4">
                  <c:v>1577</c:v>
                </c:pt>
                <c:pt idx="5">
                  <c:v>1532</c:v>
                </c:pt>
                <c:pt idx="6">
                  <c:v>1569</c:v>
                </c:pt>
                <c:pt idx="7">
                  <c:v>1757</c:v>
                </c:pt>
              </c:numCache>
            </c:numRef>
          </c:val>
          <c:smooth val="0"/>
        </c:ser>
        <c:dLbls>
          <c:showLegendKey val="0"/>
          <c:showVal val="0"/>
          <c:showCatName val="0"/>
          <c:showSerName val="0"/>
          <c:showPercent val="0"/>
          <c:showBubbleSize val="0"/>
        </c:dLbls>
        <c:marker val="1"/>
        <c:smooth val="0"/>
        <c:axId val="111196032"/>
        <c:axId val="111197568"/>
      </c:lineChart>
      <c:catAx>
        <c:axId val="11119603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11197568"/>
        <c:crosses val="autoZero"/>
        <c:auto val="1"/>
        <c:lblAlgn val="ctr"/>
        <c:lblOffset val="100"/>
        <c:noMultiLvlLbl val="0"/>
      </c:catAx>
      <c:valAx>
        <c:axId val="111197568"/>
        <c:scaling>
          <c:orientation val="minMax"/>
          <c:max val="250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100,000 Population</a:t>
                </a:r>
                <a:endParaRPr lang="en-US" dirty="0"/>
              </a:p>
            </c:rich>
          </c:tx>
          <c:layout>
            <c:manualLayout>
              <c:xMode val="edge"/>
              <c:yMode val="edge"/>
              <c:x val="1.5151515151515152E-3"/>
              <c:y val="0.23305555555555557"/>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11196032"/>
        <c:crosses val="autoZero"/>
        <c:crossBetween val="between"/>
        <c:majorUnit val="500"/>
      </c:valAx>
    </c:plotArea>
    <c:legend>
      <c:legendPos val="t"/>
      <c:layout>
        <c:manualLayout>
          <c:xMode val="edge"/>
          <c:yMode val="edge"/>
          <c:x val="8.1995479731700217E-3"/>
          <c:y val="1.167518533867475E-3"/>
          <c:w val="0.99127867697093419"/>
          <c:h val="0.1273561008362327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3869932925051"/>
          <c:y val="3.4305677068144268E-2"/>
          <c:w val="0.89758432973656044"/>
          <c:h val="0.75711357301267579"/>
        </c:manualLayout>
      </c:layout>
      <c:barChart>
        <c:barDir val="col"/>
        <c:grouping val="clustered"/>
        <c:varyColors val="0"/>
        <c:ser>
          <c:idx val="0"/>
          <c:order val="0"/>
          <c:tx>
            <c:strRef>
              <c:f>Sheet1!$B$1</c:f>
              <c:strCache>
                <c:ptCount val="1"/>
                <c:pt idx="0">
                  <c:v>2013</c:v>
                </c:pt>
              </c:strCache>
            </c:strRef>
          </c:tx>
          <c:spPr>
            <a:solidFill>
              <a:srgbClr val="0072C6"/>
            </a:solidFill>
          </c:spPr>
          <c:invertIfNegative val="0"/>
          <c:cat>
            <c:strRef>
              <c:f>Sheet1!$A$2:$A$8</c:f>
              <c:strCache>
                <c:ptCount val="7"/>
                <c:pt idx="0">
                  <c:v>Total</c:v>
                </c:pt>
                <c:pt idx="1">
                  <c:v>Large Central Metro</c:v>
                </c:pt>
                <c:pt idx="2">
                  <c:v>Large Fringe Metro</c:v>
                </c:pt>
                <c:pt idx="3">
                  <c:v>Medium Metro</c:v>
                </c:pt>
                <c:pt idx="4">
                  <c:v>Small Metro</c:v>
                </c:pt>
                <c:pt idx="5">
                  <c:v>Micropolitan</c:v>
                </c:pt>
                <c:pt idx="6">
                  <c:v>Noncore</c:v>
                </c:pt>
              </c:strCache>
            </c:strRef>
          </c:cat>
          <c:val>
            <c:numRef>
              <c:f>Sheet1!$B$2:$B$8</c:f>
              <c:numCache>
                <c:formatCode>#,##0.0</c:formatCode>
                <c:ptCount val="7"/>
                <c:pt idx="0" formatCode="General">
                  <c:v>24</c:v>
                </c:pt>
                <c:pt idx="1">
                  <c:v>20.7</c:v>
                </c:pt>
                <c:pt idx="2">
                  <c:v>26.5</c:v>
                </c:pt>
                <c:pt idx="3">
                  <c:v>21.2</c:v>
                </c:pt>
                <c:pt idx="4">
                  <c:v>38.700000000000003</c:v>
                </c:pt>
                <c:pt idx="5">
                  <c:v>15.8</c:v>
                </c:pt>
                <c:pt idx="6">
                  <c:v>24.1</c:v>
                </c:pt>
              </c:numCache>
            </c:numRef>
          </c:val>
        </c:ser>
        <c:dLbls>
          <c:showLegendKey val="0"/>
          <c:showVal val="0"/>
          <c:showCatName val="0"/>
          <c:showSerName val="0"/>
          <c:showPercent val="0"/>
          <c:showBubbleSize val="0"/>
        </c:dLbls>
        <c:gapWidth val="150"/>
        <c:axId val="111272320"/>
        <c:axId val="111273856"/>
      </c:barChart>
      <c:catAx>
        <c:axId val="111272320"/>
        <c:scaling>
          <c:orientation val="minMax"/>
        </c:scaling>
        <c:delete val="0"/>
        <c:axPos val="b"/>
        <c:minorGridlines>
          <c:spPr>
            <a:ln>
              <a:noFill/>
            </a:ln>
          </c:spPr>
        </c:minorGridlines>
        <c:majorTickMark val="out"/>
        <c:minorTickMark val="none"/>
        <c:tickLblPos val="nextTo"/>
        <c:txPr>
          <a:bodyPr rot="-900000"/>
          <a:lstStyle/>
          <a:p>
            <a:pPr>
              <a:defRPr sz="1600" b="0">
                <a:solidFill>
                  <a:schemeClr val="tx1"/>
                </a:solidFill>
                <a:latin typeface="Calibri" panose="020F0502020204030204" pitchFamily="34" charset="0"/>
              </a:defRPr>
            </a:pPr>
            <a:endParaRPr lang="en-US"/>
          </a:p>
        </c:txPr>
        <c:crossAx val="111273856"/>
        <c:crosses val="autoZero"/>
        <c:auto val="1"/>
        <c:lblAlgn val="ctr"/>
        <c:lblOffset val="100"/>
        <c:noMultiLvlLbl val="0"/>
      </c:catAx>
      <c:valAx>
        <c:axId val="111273856"/>
        <c:scaling>
          <c:orientation val="minMax"/>
          <c:max val="5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6.1728395061728392E-3"/>
              <c:y val="0.29767765140468561"/>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11272320"/>
        <c:crosses val="autoZero"/>
        <c:crossBetween val="between"/>
        <c:majorUnit val="10"/>
      </c:valAx>
    </c:plotArea>
    <c:plotVisOnly val="1"/>
    <c:dispBlanksAs val="gap"/>
    <c:showDLblsOverMax val="0"/>
  </c:chart>
  <c:spPr>
    <a:ln>
      <a:noFill/>
    </a:ln>
  </c:sp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460897248955"/>
          <c:y val="0.16615317707379598"/>
          <c:w val="0.88825750947798177"/>
          <c:h val="0.73311435634499189"/>
        </c:manualLayout>
      </c:layout>
      <c:lineChart>
        <c:grouping val="standard"/>
        <c:varyColors val="0"/>
        <c:ser>
          <c:idx val="3"/>
          <c:order val="0"/>
          <c:tx>
            <c:strRef>
              <c:f>Sheet1!$A$3</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Sheet1!$B$2:$O$2</c:f>
              <c:strCach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strCache>
            </c:strRef>
          </c:cat>
          <c:val>
            <c:numRef>
              <c:f>Sheet1!$B$3:$O$3</c:f>
              <c:numCache>
                <c:formatCode>General</c:formatCode>
                <c:ptCount val="14"/>
                <c:pt idx="0">
                  <c:v>27.9</c:v>
                </c:pt>
                <c:pt idx="1">
                  <c:v>26.4</c:v>
                </c:pt>
                <c:pt idx="2">
                  <c:v>24.8</c:v>
                </c:pt>
                <c:pt idx="3">
                  <c:v>23</c:v>
                </c:pt>
                <c:pt idx="4">
                  <c:v>21.2</c:v>
                </c:pt>
                <c:pt idx="5">
                  <c:v>22.4</c:v>
                </c:pt>
                <c:pt idx="6">
                  <c:v>21.8</c:v>
                </c:pt>
                <c:pt idx="7">
                  <c:v>23</c:v>
                </c:pt>
                <c:pt idx="8">
                  <c:v>22.9</c:v>
                </c:pt>
                <c:pt idx="9">
                  <c:v>20</c:v>
                </c:pt>
                <c:pt idx="10">
                  <c:v>19.8</c:v>
                </c:pt>
                <c:pt idx="11">
                  <c:v>17.3</c:v>
                </c:pt>
                <c:pt idx="12">
                  <c:v>15.4</c:v>
                </c:pt>
                <c:pt idx="13">
                  <c:v>14.2</c:v>
                </c:pt>
              </c:numCache>
            </c:numRef>
          </c:val>
          <c:smooth val="0"/>
        </c:ser>
        <c:ser>
          <c:idx val="0"/>
          <c:order val="1"/>
          <c:tx>
            <c:strRef>
              <c:f>Sheet1!$A$4</c:f>
              <c:strCache>
                <c:ptCount val="1"/>
                <c:pt idx="0">
                  <c:v>Large Central Metro</c:v>
                </c:pt>
              </c:strCache>
            </c:strRef>
          </c:tx>
          <c:spPr>
            <a:ln w="25400">
              <a:solidFill>
                <a:srgbClr val="0072C6"/>
              </a:solidFill>
            </a:ln>
          </c:spPr>
          <c:marker>
            <c:symbol val="square"/>
            <c:size val="7"/>
            <c:spPr>
              <a:solidFill>
                <a:srgbClr val="0072C6"/>
              </a:solidFill>
              <a:ln>
                <a:noFill/>
              </a:ln>
            </c:spPr>
          </c:marker>
          <c:cat>
            <c:strRef>
              <c:f>Sheet1!$B$2:$O$2</c:f>
              <c:strCach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strCache>
            </c:strRef>
          </c:cat>
          <c:val>
            <c:numRef>
              <c:f>Sheet1!$B$4:$O$4</c:f>
              <c:numCache>
                <c:formatCode>0.0</c:formatCode>
                <c:ptCount val="14"/>
                <c:pt idx="0">
                  <c:v>34.064300000000003</c:v>
                </c:pt>
                <c:pt idx="1">
                  <c:v>32.926000000000002</c:v>
                </c:pt>
                <c:pt idx="2">
                  <c:v>32.798699999999997</c:v>
                </c:pt>
                <c:pt idx="3">
                  <c:v>27.840199999999999</c:v>
                </c:pt>
                <c:pt idx="4">
                  <c:v>26.9495</c:v>
                </c:pt>
                <c:pt idx="5">
                  <c:v>31.467099999999999</c:v>
                </c:pt>
                <c:pt idx="6">
                  <c:v>28.452999999999999</c:v>
                </c:pt>
                <c:pt idx="7">
                  <c:v>30.766100000000002</c:v>
                </c:pt>
                <c:pt idx="8">
                  <c:v>31.7544</c:v>
                </c:pt>
                <c:pt idx="9">
                  <c:v>23.191099999999999</c:v>
                </c:pt>
                <c:pt idx="10">
                  <c:v>25.640899999999998</c:v>
                </c:pt>
                <c:pt idx="11">
                  <c:v>19.382100000000001</c:v>
                </c:pt>
                <c:pt idx="12">
                  <c:v>18.899999999999999</c:v>
                </c:pt>
                <c:pt idx="13">
                  <c:v>17.3</c:v>
                </c:pt>
              </c:numCache>
            </c:numRef>
          </c:val>
          <c:smooth val="0"/>
        </c:ser>
        <c:ser>
          <c:idx val="2"/>
          <c:order val="2"/>
          <c:tx>
            <c:strRef>
              <c:f>Sheet1!$A$5</c:f>
              <c:strCache>
                <c:ptCount val="1"/>
                <c:pt idx="0">
                  <c:v>Large Fringe Metro</c:v>
                </c:pt>
              </c:strCache>
            </c:strRef>
          </c:tx>
          <c:spPr>
            <a:ln w="25400">
              <a:solidFill>
                <a:srgbClr val="AABA0A"/>
              </a:solidFill>
            </a:ln>
          </c:spPr>
          <c:marker>
            <c:symbol val="triangle"/>
            <c:size val="9"/>
            <c:spPr>
              <a:solidFill>
                <a:srgbClr val="AABA0A"/>
              </a:solidFill>
              <a:ln>
                <a:noFill/>
              </a:ln>
            </c:spPr>
          </c:marker>
          <c:cat>
            <c:strRef>
              <c:f>Sheet1!$B$2:$O$2</c:f>
              <c:strCach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strCache>
            </c:strRef>
          </c:cat>
          <c:val>
            <c:numRef>
              <c:f>Sheet1!$B$5:$O$5</c:f>
              <c:numCache>
                <c:formatCode>0.0</c:formatCode>
                <c:ptCount val="14"/>
                <c:pt idx="0">
                  <c:v>23.192399999999999</c:v>
                </c:pt>
                <c:pt idx="1">
                  <c:v>22.476299999999998</c:v>
                </c:pt>
                <c:pt idx="2">
                  <c:v>21.485099999999999</c:v>
                </c:pt>
                <c:pt idx="3">
                  <c:v>18.2666</c:v>
                </c:pt>
                <c:pt idx="4">
                  <c:v>16.733599999999999</c:v>
                </c:pt>
                <c:pt idx="5">
                  <c:v>17.173999999999999</c:v>
                </c:pt>
                <c:pt idx="6">
                  <c:v>18.0486</c:v>
                </c:pt>
                <c:pt idx="7">
                  <c:v>20.0535</c:v>
                </c:pt>
                <c:pt idx="8">
                  <c:v>18.869499999999999</c:v>
                </c:pt>
                <c:pt idx="9">
                  <c:v>20.325900000000001</c:v>
                </c:pt>
                <c:pt idx="10">
                  <c:v>17.877500000000001</c:v>
                </c:pt>
                <c:pt idx="11">
                  <c:v>15.165900000000001</c:v>
                </c:pt>
                <c:pt idx="12">
                  <c:v>14.4</c:v>
                </c:pt>
                <c:pt idx="13">
                  <c:v>13.7</c:v>
                </c:pt>
              </c:numCache>
            </c:numRef>
          </c:val>
          <c:smooth val="0"/>
        </c:ser>
        <c:ser>
          <c:idx val="1"/>
          <c:order val="3"/>
          <c:tx>
            <c:strRef>
              <c:f>Sheet1!$A$6</c:f>
              <c:strCache>
                <c:ptCount val="1"/>
                <c:pt idx="0">
                  <c:v>Medium Metro</c:v>
                </c:pt>
              </c:strCache>
            </c:strRef>
          </c:tx>
          <c:spPr>
            <a:ln w="34925">
              <a:solidFill>
                <a:srgbClr val="7BA8DF"/>
              </a:solidFill>
            </a:ln>
          </c:spPr>
          <c:marker>
            <c:symbol val="diamond"/>
            <c:size val="9"/>
            <c:spPr>
              <a:solidFill>
                <a:srgbClr val="7BA8DF"/>
              </a:solidFill>
              <a:ln>
                <a:noFill/>
              </a:ln>
            </c:spPr>
          </c:marker>
          <c:cat>
            <c:strRef>
              <c:f>Sheet1!$B$2:$O$2</c:f>
              <c:strCach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strCache>
            </c:strRef>
          </c:cat>
          <c:val>
            <c:numRef>
              <c:f>Sheet1!$B$6:$O$6</c:f>
              <c:numCache>
                <c:formatCode>0.0</c:formatCode>
                <c:ptCount val="14"/>
                <c:pt idx="0">
                  <c:v>19.997199999999999</c:v>
                </c:pt>
                <c:pt idx="1">
                  <c:v>19.883600000000001</c:v>
                </c:pt>
                <c:pt idx="2">
                  <c:v>14.8348</c:v>
                </c:pt>
                <c:pt idx="3">
                  <c:v>15.815</c:v>
                </c:pt>
                <c:pt idx="4">
                  <c:v>16.597000000000001</c:v>
                </c:pt>
                <c:pt idx="5">
                  <c:v>14.927300000000001</c:v>
                </c:pt>
                <c:pt idx="6">
                  <c:v>15.4801</c:v>
                </c:pt>
                <c:pt idx="7">
                  <c:v>17.082699999999999</c:v>
                </c:pt>
                <c:pt idx="8">
                  <c:v>16.593699999999998</c:v>
                </c:pt>
                <c:pt idx="9">
                  <c:v>15.498900000000001</c:v>
                </c:pt>
                <c:pt idx="10">
                  <c:v>13.7159</c:v>
                </c:pt>
                <c:pt idx="11">
                  <c:v>15.5953</c:v>
                </c:pt>
                <c:pt idx="12">
                  <c:v>12.8</c:v>
                </c:pt>
                <c:pt idx="13">
                  <c:v>10.4</c:v>
                </c:pt>
              </c:numCache>
            </c:numRef>
          </c:val>
          <c:smooth val="0"/>
        </c:ser>
        <c:ser>
          <c:idx val="4"/>
          <c:order val="4"/>
          <c:tx>
            <c:strRef>
              <c:f>Sheet1!$A$7</c:f>
              <c:strCache>
                <c:ptCount val="1"/>
                <c:pt idx="0">
                  <c:v>Small Metro</c:v>
                </c:pt>
              </c:strCache>
            </c:strRef>
          </c:tx>
          <c:spPr>
            <a:ln>
              <a:solidFill>
                <a:sysClr val="window" lastClr="FFFFFF">
                  <a:lumMod val="50000"/>
                </a:sysClr>
              </a:solidFill>
            </a:ln>
          </c:spPr>
          <c:marker>
            <c:symbol val="star"/>
            <c:size val="7"/>
            <c:spPr>
              <a:noFill/>
              <a:ln>
                <a:solidFill>
                  <a:sysClr val="window" lastClr="FFFFFF">
                    <a:lumMod val="50000"/>
                  </a:sysClr>
                </a:solidFill>
              </a:ln>
            </c:spPr>
          </c:marker>
          <c:cat>
            <c:strRef>
              <c:f>Sheet1!$B$2:$O$2</c:f>
              <c:strCach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strCache>
            </c:strRef>
          </c:cat>
          <c:val>
            <c:numRef>
              <c:f>Sheet1!$B$7:$O$7</c:f>
              <c:numCache>
                <c:formatCode>0.0</c:formatCode>
                <c:ptCount val="14"/>
                <c:pt idx="0">
                  <c:v>19.875900000000001</c:v>
                </c:pt>
                <c:pt idx="1">
                  <c:v>19.667999999999999</c:v>
                </c:pt>
                <c:pt idx="2">
                  <c:v>19.500399999999999</c:v>
                </c:pt>
                <c:pt idx="3">
                  <c:v>19.731000000000002</c:v>
                </c:pt>
                <c:pt idx="4">
                  <c:v>14.1851</c:v>
                </c:pt>
                <c:pt idx="5">
                  <c:v>15.226599999999999</c:v>
                </c:pt>
                <c:pt idx="6">
                  <c:v>17.818000000000001</c:v>
                </c:pt>
                <c:pt idx="7">
                  <c:v>17.247599999999998</c:v>
                </c:pt>
                <c:pt idx="8">
                  <c:v>17.100899999999999</c:v>
                </c:pt>
                <c:pt idx="9">
                  <c:v>18.023199999999999</c:v>
                </c:pt>
                <c:pt idx="10">
                  <c:v>16.0366</c:v>
                </c:pt>
                <c:pt idx="11">
                  <c:v>17.966799999999999</c:v>
                </c:pt>
                <c:pt idx="12">
                  <c:v>12.9</c:v>
                </c:pt>
                <c:pt idx="13">
                  <c:v>11.6</c:v>
                </c:pt>
              </c:numCache>
            </c:numRef>
          </c:val>
          <c:smooth val="0"/>
        </c:ser>
        <c:ser>
          <c:idx val="5"/>
          <c:order val="5"/>
          <c:tx>
            <c:strRef>
              <c:f>Sheet1!$A$8</c:f>
              <c:strCache>
                <c:ptCount val="1"/>
                <c:pt idx="0">
                  <c:v>Micropolitan</c:v>
                </c:pt>
              </c:strCache>
            </c:strRef>
          </c:tx>
          <c:spPr>
            <a:ln>
              <a:solidFill>
                <a:srgbClr val="EEECE1">
                  <a:lumMod val="50000"/>
                </a:srgbClr>
              </a:solidFill>
            </a:ln>
          </c:spPr>
          <c:marker>
            <c:symbol val="x"/>
            <c:size val="7"/>
            <c:spPr>
              <a:noFill/>
              <a:ln>
                <a:solidFill>
                  <a:srgbClr val="EEECE1">
                    <a:lumMod val="50000"/>
                  </a:srgbClr>
                </a:solidFill>
              </a:ln>
            </c:spPr>
          </c:marker>
          <c:cat>
            <c:strRef>
              <c:f>Sheet1!$B$2:$O$2</c:f>
              <c:strCach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strCache>
            </c:strRef>
          </c:cat>
          <c:val>
            <c:numRef>
              <c:f>Sheet1!$B$8:$O$8</c:f>
              <c:numCache>
                <c:formatCode>0.0</c:formatCode>
                <c:ptCount val="14"/>
                <c:pt idx="0">
                  <c:v>33.660400000000003</c:v>
                </c:pt>
                <c:pt idx="1">
                  <c:v>28.217400000000001</c:v>
                </c:pt>
                <c:pt idx="2">
                  <c:v>28.262499999999999</c:v>
                </c:pt>
                <c:pt idx="3">
                  <c:v>28.924600000000002</c:v>
                </c:pt>
                <c:pt idx="4">
                  <c:v>23.99</c:v>
                </c:pt>
                <c:pt idx="5">
                  <c:v>25.526900000000001</c:v>
                </c:pt>
                <c:pt idx="6">
                  <c:v>23.6556</c:v>
                </c:pt>
                <c:pt idx="7">
                  <c:v>22.572900000000001</c:v>
                </c:pt>
                <c:pt idx="8">
                  <c:v>23.136600000000001</c:v>
                </c:pt>
                <c:pt idx="9">
                  <c:v>17.345099999999999</c:v>
                </c:pt>
                <c:pt idx="10">
                  <c:v>19.558900000000001</c:v>
                </c:pt>
                <c:pt idx="11">
                  <c:v>18.274699999999999</c:v>
                </c:pt>
                <c:pt idx="12">
                  <c:v>15.7</c:v>
                </c:pt>
                <c:pt idx="13">
                  <c:v>15.2</c:v>
                </c:pt>
              </c:numCache>
            </c:numRef>
          </c:val>
          <c:smooth val="0"/>
        </c:ser>
        <c:ser>
          <c:idx val="6"/>
          <c:order val="6"/>
          <c:tx>
            <c:strRef>
              <c:f>Sheet1!$A$9</c:f>
              <c:strCache>
                <c:ptCount val="1"/>
                <c:pt idx="0">
                  <c:v>Noncore</c:v>
                </c:pt>
              </c:strCache>
            </c:strRef>
          </c:tx>
          <c:cat>
            <c:strRef>
              <c:f>Sheet1!$B$2:$O$2</c:f>
              <c:strCach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strCache>
            </c:strRef>
          </c:cat>
          <c:val>
            <c:numRef>
              <c:f>Sheet1!$B$9:$O$9</c:f>
              <c:numCache>
                <c:formatCode>0.0</c:formatCode>
                <c:ptCount val="14"/>
                <c:pt idx="0">
                  <c:v>41.5625</c:v>
                </c:pt>
                <c:pt idx="1">
                  <c:v>37.732999999999997</c:v>
                </c:pt>
                <c:pt idx="2">
                  <c:v>34.468499999999999</c:v>
                </c:pt>
                <c:pt idx="3">
                  <c:v>35.721699999999998</c:v>
                </c:pt>
                <c:pt idx="4">
                  <c:v>32.8339</c:v>
                </c:pt>
                <c:pt idx="5">
                  <c:v>30.8841</c:v>
                </c:pt>
                <c:pt idx="6">
                  <c:v>29.0229</c:v>
                </c:pt>
                <c:pt idx="7">
                  <c:v>27.404900000000001</c:v>
                </c:pt>
                <c:pt idx="8">
                  <c:v>28.063300000000002</c:v>
                </c:pt>
                <c:pt idx="9">
                  <c:v>26.062200000000001</c:v>
                </c:pt>
                <c:pt idx="10">
                  <c:v>27.456299999999999</c:v>
                </c:pt>
                <c:pt idx="11">
                  <c:v>20.7562</c:v>
                </c:pt>
                <c:pt idx="12">
                  <c:v>15.2</c:v>
                </c:pt>
                <c:pt idx="13">
                  <c:v>17</c:v>
                </c:pt>
              </c:numCache>
            </c:numRef>
          </c:val>
          <c:smooth val="0"/>
        </c:ser>
        <c:dLbls>
          <c:showLegendKey val="0"/>
          <c:showVal val="0"/>
          <c:showCatName val="0"/>
          <c:showSerName val="0"/>
          <c:showPercent val="0"/>
          <c:showBubbleSize val="0"/>
        </c:dLbls>
        <c:marker val="1"/>
        <c:smooth val="0"/>
        <c:axId val="112239360"/>
        <c:axId val="112240896"/>
      </c:lineChart>
      <c:catAx>
        <c:axId val="11223936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12240896"/>
        <c:crosses val="autoZero"/>
        <c:auto val="1"/>
        <c:lblAlgn val="ctr"/>
        <c:lblOffset val="100"/>
        <c:noMultiLvlLbl val="0"/>
      </c:catAx>
      <c:valAx>
        <c:axId val="112240896"/>
        <c:scaling>
          <c:orientation val="minMax"/>
          <c:max val="5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100,000 Population</a:t>
                </a:r>
                <a:endParaRPr lang="en-US" dirty="0"/>
              </a:p>
            </c:rich>
          </c:tx>
          <c:layout>
            <c:manualLayout>
              <c:xMode val="edge"/>
              <c:yMode val="edge"/>
              <c:x val="1.5432098765432098E-3"/>
              <c:y val="0.223223514211886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12239360"/>
        <c:crosses val="autoZero"/>
        <c:crossBetween val="between"/>
        <c:majorUnit val="10"/>
      </c:valAx>
    </c:plotArea>
    <c:legend>
      <c:legendPos val="t"/>
      <c:layout>
        <c:manualLayout>
          <c:xMode val="edge"/>
          <c:yMode val="edge"/>
          <c:x val="8.1995479731700217E-3"/>
          <c:y val="1.167518533867475E-3"/>
          <c:w val="0.99127867697093419"/>
          <c:h val="0.1273561008362327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smtClean="0"/>
              <a:t>Nonmetropolitan</a:t>
            </a:r>
            <a:r>
              <a:rPr lang="en-US" sz="1600" baseline="0" dirty="0" smtClean="0"/>
              <a:t> Areas</a:t>
            </a:r>
            <a:endParaRPr lang="en-US" sz="1600" dirty="0"/>
          </a:p>
        </c:rich>
      </c:tx>
      <c:layout>
        <c:manualLayout>
          <c:xMode val="edge"/>
          <c:yMode val="edge"/>
          <c:x val="0.20774058038883339"/>
          <c:y val="9.6424254572180009E-3"/>
        </c:manualLayout>
      </c:layout>
      <c:overlay val="0"/>
    </c:title>
    <c:autoTitleDeleted val="0"/>
    <c:plotArea>
      <c:layout>
        <c:manualLayout>
          <c:layoutTarget val="inner"/>
          <c:xMode val="edge"/>
          <c:yMode val="edge"/>
          <c:x val="0.16632594536794013"/>
          <c:y val="0.17501838201075928"/>
          <c:w val="0.8209089141635072"/>
          <c:h val="0.68878813685523355"/>
        </c:manualLayout>
      </c:layout>
      <c:lineChart>
        <c:grouping val="standard"/>
        <c:varyColors val="0"/>
        <c:ser>
          <c:idx val="3"/>
          <c:order val="0"/>
          <c:tx>
            <c:strRef>
              <c:f>Sheet1!$B$1</c:f>
              <c:strCache>
                <c:ptCount val="1"/>
                <c:pt idx="0">
                  <c:v>White</c:v>
                </c:pt>
              </c:strCache>
            </c:strRef>
          </c:tx>
          <c:spPr>
            <a:ln w="25400">
              <a:solidFill>
                <a:sysClr val="windowText" lastClr="000000"/>
              </a:solidFill>
            </a:ln>
          </c:spPr>
          <c:marker>
            <c:symbol val="circle"/>
            <c:size val="7"/>
            <c:spPr>
              <a:solidFill>
                <a:sysClr val="windowText" lastClr="000000"/>
              </a:solidFill>
              <a:ln>
                <a:noFill/>
              </a:ln>
            </c:spPr>
          </c:marker>
          <c:cat>
            <c:numRef>
              <c:f>Sheet1!$A$2:$A$18</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Sheet1!$B$2:$B$18</c:f>
              <c:numCache>
                <c:formatCode>General</c:formatCode>
                <c:ptCount val="17"/>
                <c:pt idx="0">
                  <c:v>16.600000000000001</c:v>
                </c:pt>
                <c:pt idx="1">
                  <c:v>17.399999999999999</c:v>
                </c:pt>
                <c:pt idx="2">
                  <c:v>17.899999999999999</c:v>
                </c:pt>
                <c:pt idx="3">
                  <c:v>18.399999999999999</c:v>
                </c:pt>
                <c:pt idx="4">
                  <c:v>18.2</c:v>
                </c:pt>
                <c:pt idx="5">
                  <c:v>18.7</c:v>
                </c:pt>
                <c:pt idx="6">
                  <c:v>18.600000000000001</c:v>
                </c:pt>
                <c:pt idx="7">
                  <c:v>18.899999999999999</c:v>
                </c:pt>
                <c:pt idx="8">
                  <c:v>18.899999999999999</c:v>
                </c:pt>
                <c:pt idx="9">
                  <c:v>20</c:v>
                </c:pt>
                <c:pt idx="10">
                  <c:v>20.3</c:v>
                </c:pt>
                <c:pt idx="11">
                  <c:v>21.3</c:v>
                </c:pt>
                <c:pt idx="12">
                  <c:v>22</c:v>
                </c:pt>
                <c:pt idx="13">
                  <c:v>22.2</c:v>
                </c:pt>
                <c:pt idx="14">
                  <c:v>23.2</c:v>
                </c:pt>
                <c:pt idx="15">
                  <c:v>23.5</c:v>
                </c:pt>
                <c:pt idx="16">
                  <c:v>24.6</c:v>
                </c:pt>
              </c:numCache>
            </c:numRef>
          </c:val>
          <c:smooth val="0"/>
        </c:ser>
        <c:ser>
          <c:idx val="0"/>
          <c:order val="1"/>
          <c:tx>
            <c:strRef>
              <c:f>Sheet1!$C$1</c:f>
              <c:strCache>
                <c:ptCount val="1"/>
                <c:pt idx="0">
                  <c:v>Black</c:v>
                </c:pt>
              </c:strCache>
            </c:strRef>
          </c:tx>
          <c:spPr>
            <a:ln w="25400">
              <a:solidFill>
                <a:srgbClr val="0072C6"/>
              </a:solidFill>
            </a:ln>
          </c:spPr>
          <c:marker>
            <c:symbol val="square"/>
            <c:size val="7"/>
            <c:spPr>
              <a:solidFill>
                <a:srgbClr val="0072C6"/>
              </a:solidFill>
              <a:ln>
                <a:noFill/>
              </a:ln>
            </c:spPr>
          </c:marker>
          <c:cat>
            <c:numRef>
              <c:f>Sheet1!$A$2:$A$18</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Sheet1!$C$2:$C$18</c:f>
              <c:numCache>
                <c:formatCode>General</c:formatCode>
                <c:ptCount val="17"/>
                <c:pt idx="0">
                  <c:v>6.8</c:v>
                </c:pt>
                <c:pt idx="1">
                  <c:v>7.5</c:v>
                </c:pt>
                <c:pt idx="2">
                  <c:v>5.3</c:v>
                </c:pt>
                <c:pt idx="3">
                  <c:v>6.8</c:v>
                </c:pt>
                <c:pt idx="4">
                  <c:v>6</c:v>
                </c:pt>
                <c:pt idx="5">
                  <c:v>6.4</c:v>
                </c:pt>
                <c:pt idx="6">
                  <c:v>7.4</c:v>
                </c:pt>
                <c:pt idx="7">
                  <c:v>6.2</c:v>
                </c:pt>
                <c:pt idx="8">
                  <c:v>6.3</c:v>
                </c:pt>
                <c:pt idx="9">
                  <c:v>6.5</c:v>
                </c:pt>
                <c:pt idx="10">
                  <c:v>6.4</c:v>
                </c:pt>
                <c:pt idx="11">
                  <c:v>7</c:v>
                </c:pt>
                <c:pt idx="12">
                  <c:v>6</c:v>
                </c:pt>
                <c:pt idx="13">
                  <c:v>7.1</c:v>
                </c:pt>
                <c:pt idx="14">
                  <c:v>6.2</c:v>
                </c:pt>
                <c:pt idx="15">
                  <c:v>5.8</c:v>
                </c:pt>
                <c:pt idx="16">
                  <c:v>7.6</c:v>
                </c:pt>
              </c:numCache>
            </c:numRef>
          </c:val>
          <c:smooth val="0"/>
        </c:ser>
        <c:ser>
          <c:idx val="2"/>
          <c:order val="2"/>
          <c:tx>
            <c:strRef>
              <c:f>Sheet1!$D$1</c:f>
              <c:strCache>
                <c:ptCount val="1"/>
                <c:pt idx="0">
                  <c:v>API</c:v>
                </c:pt>
              </c:strCache>
            </c:strRef>
          </c:tx>
          <c:spPr>
            <a:ln w="25400">
              <a:solidFill>
                <a:srgbClr val="AABA0A"/>
              </a:solidFill>
            </a:ln>
          </c:spPr>
          <c:marker>
            <c:symbol val="triangle"/>
            <c:size val="9"/>
            <c:spPr>
              <a:solidFill>
                <a:srgbClr val="AABA0A"/>
              </a:solidFill>
              <a:ln>
                <a:noFill/>
              </a:ln>
            </c:spPr>
          </c:marker>
          <c:cat>
            <c:numRef>
              <c:f>Sheet1!$A$2:$A$18</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Sheet1!$D$2:$D$18</c:f>
              <c:numCache>
                <c:formatCode>General</c:formatCode>
                <c:ptCount val="17"/>
                <c:pt idx="0">
                  <c:v>10.4</c:v>
                </c:pt>
                <c:pt idx="1">
                  <c:v>9.5</c:v>
                </c:pt>
                <c:pt idx="2">
                  <c:v>9.1</c:v>
                </c:pt>
                <c:pt idx="3">
                  <c:v>8.8000000000000007</c:v>
                </c:pt>
                <c:pt idx="4">
                  <c:v>9.1</c:v>
                </c:pt>
                <c:pt idx="5">
                  <c:v>9.6999999999999993</c:v>
                </c:pt>
                <c:pt idx="6">
                  <c:v>7.2</c:v>
                </c:pt>
                <c:pt idx="7">
                  <c:v>6.8</c:v>
                </c:pt>
                <c:pt idx="8">
                  <c:v>9.5</c:v>
                </c:pt>
                <c:pt idx="9">
                  <c:v>9.6</c:v>
                </c:pt>
                <c:pt idx="10">
                  <c:v>9.5</c:v>
                </c:pt>
                <c:pt idx="11">
                  <c:v>10.4</c:v>
                </c:pt>
                <c:pt idx="12">
                  <c:v>11.3</c:v>
                </c:pt>
                <c:pt idx="13">
                  <c:v>10.1</c:v>
                </c:pt>
                <c:pt idx="14">
                  <c:v>9.1</c:v>
                </c:pt>
                <c:pt idx="15">
                  <c:v>7.6</c:v>
                </c:pt>
                <c:pt idx="16">
                  <c:v>13.3</c:v>
                </c:pt>
              </c:numCache>
            </c:numRef>
          </c:val>
          <c:smooth val="0"/>
        </c:ser>
        <c:ser>
          <c:idx val="1"/>
          <c:order val="3"/>
          <c:tx>
            <c:strRef>
              <c:f>Sheet1!$E$1</c:f>
              <c:strCache>
                <c:ptCount val="1"/>
                <c:pt idx="0">
                  <c:v>AI/AN</c:v>
                </c:pt>
              </c:strCache>
            </c:strRef>
          </c:tx>
          <c:spPr>
            <a:ln w="34925">
              <a:solidFill>
                <a:srgbClr val="7BA8DF"/>
              </a:solidFill>
            </a:ln>
          </c:spPr>
          <c:marker>
            <c:symbol val="diamond"/>
            <c:size val="9"/>
            <c:spPr>
              <a:solidFill>
                <a:srgbClr val="7BA8DF"/>
              </a:solidFill>
              <a:ln>
                <a:noFill/>
              </a:ln>
            </c:spPr>
          </c:marker>
          <c:cat>
            <c:numRef>
              <c:f>Sheet1!$A$2:$A$18</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Sheet1!$E$2:$E$18</c:f>
              <c:numCache>
                <c:formatCode>General</c:formatCode>
                <c:ptCount val="17"/>
                <c:pt idx="0">
                  <c:v>21.1</c:v>
                </c:pt>
                <c:pt idx="1">
                  <c:v>22.2</c:v>
                </c:pt>
                <c:pt idx="2">
                  <c:v>21.3</c:v>
                </c:pt>
                <c:pt idx="3">
                  <c:v>23</c:v>
                </c:pt>
                <c:pt idx="4">
                  <c:v>21.5</c:v>
                </c:pt>
                <c:pt idx="5">
                  <c:v>27.8</c:v>
                </c:pt>
                <c:pt idx="6">
                  <c:v>26.1</c:v>
                </c:pt>
                <c:pt idx="7">
                  <c:v>24.9</c:v>
                </c:pt>
                <c:pt idx="8">
                  <c:v>23.8</c:v>
                </c:pt>
                <c:pt idx="9">
                  <c:v>27.6</c:v>
                </c:pt>
                <c:pt idx="10">
                  <c:v>27.2</c:v>
                </c:pt>
                <c:pt idx="11">
                  <c:v>31.8</c:v>
                </c:pt>
                <c:pt idx="12">
                  <c:v>29.1</c:v>
                </c:pt>
                <c:pt idx="13">
                  <c:v>30.1</c:v>
                </c:pt>
                <c:pt idx="14">
                  <c:v>30.5</c:v>
                </c:pt>
                <c:pt idx="15">
                  <c:v>27.5</c:v>
                </c:pt>
                <c:pt idx="16">
                  <c:v>33.5</c:v>
                </c:pt>
              </c:numCache>
            </c:numRef>
          </c:val>
          <c:smooth val="0"/>
        </c:ser>
        <c:ser>
          <c:idx val="4"/>
          <c:order val="4"/>
          <c:tx>
            <c:strRef>
              <c:f>Sheet1!$F$1</c:f>
              <c:strCache>
                <c:ptCount val="1"/>
                <c:pt idx="0">
                  <c:v>Hispanic</c:v>
                </c:pt>
              </c:strCache>
            </c:strRef>
          </c:tx>
          <c:spPr>
            <a:ln>
              <a:solidFill>
                <a:sysClr val="window" lastClr="FFFFFF">
                  <a:lumMod val="50000"/>
                </a:sysClr>
              </a:solidFill>
            </a:ln>
          </c:spPr>
          <c:marker>
            <c:symbol val="star"/>
            <c:size val="7"/>
            <c:spPr>
              <a:noFill/>
              <a:ln>
                <a:solidFill>
                  <a:sysClr val="window" lastClr="FFFFFF">
                    <a:lumMod val="50000"/>
                  </a:sysClr>
                </a:solidFill>
              </a:ln>
            </c:spPr>
          </c:marker>
          <c:cat>
            <c:numRef>
              <c:f>Sheet1!$A$2:$A$18</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Sheet1!$F$2:$F$18</c:f>
              <c:numCache>
                <c:formatCode>General</c:formatCode>
                <c:ptCount val="17"/>
                <c:pt idx="0">
                  <c:v>10.4</c:v>
                </c:pt>
                <c:pt idx="1">
                  <c:v>9.8000000000000007</c:v>
                </c:pt>
                <c:pt idx="2">
                  <c:v>10.1</c:v>
                </c:pt>
                <c:pt idx="3">
                  <c:v>10.1</c:v>
                </c:pt>
                <c:pt idx="4">
                  <c:v>9.5</c:v>
                </c:pt>
                <c:pt idx="5">
                  <c:v>11</c:v>
                </c:pt>
                <c:pt idx="6">
                  <c:v>7.9</c:v>
                </c:pt>
                <c:pt idx="7">
                  <c:v>9.3000000000000007</c:v>
                </c:pt>
                <c:pt idx="8">
                  <c:v>10.1</c:v>
                </c:pt>
                <c:pt idx="9">
                  <c:v>9.6</c:v>
                </c:pt>
                <c:pt idx="10">
                  <c:v>9.6999999999999993</c:v>
                </c:pt>
                <c:pt idx="11">
                  <c:v>10</c:v>
                </c:pt>
                <c:pt idx="12">
                  <c:v>9.5</c:v>
                </c:pt>
                <c:pt idx="13">
                  <c:v>10.5</c:v>
                </c:pt>
                <c:pt idx="14">
                  <c:v>10.3</c:v>
                </c:pt>
                <c:pt idx="15">
                  <c:v>11.6</c:v>
                </c:pt>
                <c:pt idx="16">
                  <c:v>11.9</c:v>
                </c:pt>
              </c:numCache>
            </c:numRef>
          </c:val>
          <c:smooth val="0"/>
        </c:ser>
        <c:dLbls>
          <c:showLegendKey val="0"/>
          <c:showVal val="0"/>
          <c:showCatName val="0"/>
          <c:showSerName val="0"/>
          <c:showPercent val="0"/>
          <c:showBubbleSize val="0"/>
        </c:dLbls>
        <c:marker val="1"/>
        <c:smooth val="0"/>
        <c:axId val="111407488"/>
        <c:axId val="111409408"/>
      </c:lineChart>
      <c:catAx>
        <c:axId val="111407488"/>
        <c:scaling>
          <c:orientation val="minMax"/>
        </c:scaling>
        <c:delete val="0"/>
        <c:axPos val="b"/>
        <c:numFmt formatCode="General" sourceLinked="1"/>
        <c:majorTickMark val="out"/>
        <c:minorTickMark val="none"/>
        <c:tickLblPos val="nextTo"/>
        <c:txPr>
          <a:bodyPr rot="-4200000" vert="horz"/>
          <a:lstStyle/>
          <a:p>
            <a:pPr>
              <a:defRPr sz="1200" b="0" baseline="0">
                <a:latin typeface="Calibri" panose="020F0502020204030204" pitchFamily="34" charset="0"/>
              </a:defRPr>
            </a:pPr>
            <a:endParaRPr lang="en-US"/>
          </a:p>
        </c:txPr>
        <c:crossAx val="111409408"/>
        <c:crosses val="autoZero"/>
        <c:auto val="1"/>
        <c:lblAlgn val="ctr"/>
        <c:lblOffset val="100"/>
        <c:noMultiLvlLbl val="0"/>
      </c:catAx>
      <c:valAx>
        <c:axId val="111409408"/>
        <c:scaling>
          <c:orientation val="minMax"/>
          <c:max val="50"/>
          <c:min val="0"/>
        </c:scaling>
        <c:delete val="0"/>
        <c:axPos val="l"/>
        <c:majorGridlines/>
        <c:title>
          <c:tx>
            <c:rich>
              <a:bodyPr rot="-5400000" vert="horz"/>
              <a:lstStyle/>
              <a:p>
                <a:pPr>
                  <a:defRPr sz="1400" baseline="0">
                    <a:latin typeface="Calibri" panose="020F0502020204030204" pitchFamily="34" charset="0"/>
                  </a:defRPr>
                </a:pPr>
                <a:r>
                  <a:rPr lang="en-US" sz="1400" dirty="0" smtClean="0"/>
                  <a:t>Rate per 100,000 Population</a:t>
                </a:r>
                <a:endParaRPr lang="en-US" sz="1400" dirty="0"/>
              </a:p>
            </c:rich>
          </c:tx>
          <c:layout>
            <c:manualLayout>
              <c:xMode val="edge"/>
              <c:yMode val="edge"/>
              <c:x val="3.0864197530864196E-3"/>
              <c:y val="0.26762509074663537"/>
            </c:manualLayout>
          </c:layout>
          <c:overlay val="0"/>
        </c:title>
        <c:numFmt formatCode="0" sourceLinked="0"/>
        <c:majorTickMark val="out"/>
        <c:minorTickMark val="none"/>
        <c:tickLblPos val="nextTo"/>
        <c:txPr>
          <a:bodyPr/>
          <a:lstStyle/>
          <a:p>
            <a:pPr>
              <a:defRPr sz="1400" b="0" baseline="0">
                <a:latin typeface="Calibri" panose="020F0502020204030204" pitchFamily="34" charset="0"/>
              </a:defRPr>
            </a:pPr>
            <a:endParaRPr lang="en-US"/>
          </a:p>
        </c:txPr>
        <c:crossAx val="111407488"/>
        <c:crosses val="autoZero"/>
        <c:crossBetween val="between"/>
        <c:majorUnit val="10"/>
      </c:valAx>
    </c:plotArea>
    <c:legend>
      <c:legendPos val="t"/>
      <c:layout>
        <c:manualLayout>
          <c:xMode val="edge"/>
          <c:yMode val="edge"/>
          <c:x val="1.9127822764683235E-3"/>
          <c:y val="8.4735154714108418E-2"/>
          <c:w val="0.99127867697093419"/>
          <c:h val="7.1833175108430611E-2"/>
        </c:manualLayout>
      </c:layout>
      <c:overlay val="0"/>
      <c:txPr>
        <a:bodyPr/>
        <a:lstStyle/>
        <a:p>
          <a:pPr>
            <a:defRPr sz="14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Metropolitan Areas</a:t>
            </a:r>
            <a:endParaRPr lang="en-US" sz="1600" dirty="0">
              <a:latin typeface="Calibri" panose="020F0502020204030204" pitchFamily="34" charset="0"/>
            </a:endParaRPr>
          </a:p>
        </c:rich>
      </c:tx>
      <c:layout>
        <c:manualLayout>
          <c:xMode val="edge"/>
          <c:yMode val="edge"/>
          <c:x val="0.29344901331777973"/>
          <c:y val="1.1820330969267139E-2"/>
        </c:manualLayout>
      </c:layout>
      <c:overlay val="0"/>
    </c:title>
    <c:autoTitleDeleted val="0"/>
    <c:plotArea>
      <c:layout>
        <c:manualLayout>
          <c:layoutTarget val="inner"/>
          <c:xMode val="edge"/>
          <c:yMode val="edge"/>
          <c:x val="0.16564037134247109"/>
          <c:y val="0.17501838201075928"/>
          <c:w val="0.82887503645377658"/>
          <c:h val="0.68878813685523355"/>
        </c:manualLayout>
      </c:layout>
      <c:lineChart>
        <c:grouping val="standard"/>
        <c:varyColors val="0"/>
        <c:ser>
          <c:idx val="3"/>
          <c:order val="0"/>
          <c:tx>
            <c:strRef>
              <c:f>Sheet1!$B$1</c:f>
              <c:strCache>
                <c:ptCount val="1"/>
                <c:pt idx="0">
                  <c:v>White</c:v>
                </c:pt>
              </c:strCache>
            </c:strRef>
          </c:tx>
          <c:spPr>
            <a:ln w="25400">
              <a:solidFill>
                <a:sysClr val="windowText" lastClr="000000"/>
              </a:solidFill>
            </a:ln>
          </c:spPr>
          <c:marker>
            <c:symbol val="circle"/>
            <c:size val="7"/>
            <c:spPr>
              <a:solidFill>
                <a:sysClr val="windowText" lastClr="000000"/>
              </a:solidFill>
              <a:ln>
                <a:noFill/>
              </a:ln>
            </c:spPr>
          </c:marker>
          <c:cat>
            <c:numRef>
              <c:f>Sheet1!$A$2:$A$18</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Sheet1!$B$2:$B$18</c:f>
              <c:numCache>
                <c:formatCode>General</c:formatCode>
                <c:ptCount val="17"/>
                <c:pt idx="0">
                  <c:v>14.8</c:v>
                </c:pt>
                <c:pt idx="1">
                  <c:v>14.6</c:v>
                </c:pt>
                <c:pt idx="2">
                  <c:v>15.3</c:v>
                </c:pt>
                <c:pt idx="3">
                  <c:v>15.8</c:v>
                </c:pt>
                <c:pt idx="4">
                  <c:v>15.7</c:v>
                </c:pt>
                <c:pt idx="5">
                  <c:v>15.9</c:v>
                </c:pt>
                <c:pt idx="6">
                  <c:v>16</c:v>
                </c:pt>
                <c:pt idx="7">
                  <c:v>16.3</c:v>
                </c:pt>
                <c:pt idx="8">
                  <c:v>17</c:v>
                </c:pt>
                <c:pt idx="9">
                  <c:v>17.600000000000001</c:v>
                </c:pt>
                <c:pt idx="10">
                  <c:v>17.899999999999999</c:v>
                </c:pt>
                <c:pt idx="11">
                  <c:v>18.399999999999999</c:v>
                </c:pt>
                <c:pt idx="12">
                  <c:v>19</c:v>
                </c:pt>
                <c:pt idx="13">
                  <c:v>19.399999999999999</c:v>
                </c:pt>
                <c:pt idx="14">
                  <c:v>19.399999999999999</c:v>
                </c:pt>
                <c:pt idx="15">
                  <c:v>20.100000000000001</c:v>
                </c:pt>
                <c:pt idx="16">
                  <c:v>20.7</c:v>
                </c:pt>
              </c:numCache>
            </c:numRef>
          </c:val>
          <c:smooth val="0"/>
        </c:ser>
        <c:ser>
          <c:idx val="0"/>
          <c:order val="1"/>
          <c:tx>
            <c:strRef>
              <c:f>Sheet1!$C$1</c:f>
              <c:strCache>
                <c:ptCount val="1"/>
                <c:pt idx="0">
                  <c:v>Black</c:v>
                </c:pt>
              </c:strCache>
            </c:strRef>
          </c:tx>
          <c:spPr>
            <a:ln w="25400">
              <a:solidFill>
                <a:srgbClr val="0072C6"/>
              </a:solidFill>
            </a:ln>
          </c:spPr>
          <c:marker>
            <c:symbol val="square"/>
            <c:size val="7"/>
            <c:spPr>
              <a:solidFill>
                <a:srgbClr val="0072C6"/>
              </a:solidFill>
              <a:ln>
                <a:noFill/>
              </a:ln>
            </c:spPr>
          </c:marker>
          <c:cat>
            <c:numRef>
              <c:f>Sheet1!$A$2:$A$18</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Sheet1!$C$2:$C$18</c:f>
              <c:numCache>
                <c:formatCode>General</c:formatCode>
                <c:ptCount val="17"/>
                <c:pt idx="0">
                  <c:v>7.2</c:v>
                </c:pt>
                <c:pt idx="1">
                  <c:v>7</c:v>
                </c:pt>
                <c:pt idx="2">
                  <c:v>7.1</c:v>
                </c:pt>
                <c:pt idx="3">
                  <c:v>6.8</c:v>
                </c:pt>
                <c:pt idx="4">
                  <c:v>6.8</c:v>
                </c:pt>
                <c:pt idx="5">
                  <c:v>6.9</c:v>
                </c:pt>
                <c:pt idx="6">
                  <c:v>6.7</c:v>
                </c:pt>
                <c:pt idx="7">
                  <c:v>6.5</c:v>
                </c:pt>
                <c:pt idx="8">
                  <c:v>6.4</c:v>
                </c:pt>
                <c:pt idx="9">
                  <c:v>6.8</c:v>
                </c:pt>
                <c:pt idx="10">
                  <c:v>6.6</c:v>
                </c:pt>
                <c:pt idx="11">
                  <c:v>6.7</c:v>
                </c:pt>
                <c:pt idx="12">
                  <c:v>7</c:v>
                </c:pt>
                <c:pt idx="13">
                  <c:v>7.3</c:v>
                </c:pt>
                <c:pt idx="14">
                  <c:v>7.1</c:v>
                </c:pt>
                <c:pt idx="15">
                  <c:v>7.2</c:v>
                </c:pt>
                <c:pt idx="16">
                  <c:v>7.2</c:v>
                </c:pt>
              </c:numCache>
            </c:numRef>
          </c:val>
          <c:smooth val="0"/>
        </c:ser>
        <c:ser>
          <c:idx val="2"/>
          <c:order val="2"/>
          <c:tx>
            <c:strRef>
              <c:f>Sheet1!$D$1</c:f>
              <c:strCache>
                <c:ptCount val="1"/>
                <c:pt idx="0">
                  <c:v>API</c:v>
                </c:pt>
              </c:strCache>
            </c:strRef>
          </c:tx>
          <c:spPr>
            <a:ln w="25400">
              <a:solidFill>
                <a:srgbClr val="AABA0A"/>
              </a:solidFill>
            </a:ln>
          </c:spPr>
          <c:marker>
            <c:symbol val="triangle"/>
            <c:size val="9"/>
            <c:spPr>
              <a:solidFill>
                <a:srgbClr val="AABA0A"/>
              </a:solidFill>
              <a:ln>
                <a:noFill/>
              </a:ln>
            </c:spPr>
          </c:marker>
          <c:cat>
            <c:numRef>
              <c:f>Sheet1!$A$2:$A$18</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Sheet1!$D$2:$D$18</c:f>
              <c:numCache>
                <c:formatCode>General</c:formatCode>
                <c:ptCount val="17"/>
                <c:pt idx="0">
                  <c:v>7.5</c:v>
                </c:pt>
                <c:pt idx="1">
                  <c:v>6.9</c:v>
                </c:pt>
                <c:pt idx="2">
                  <c:v>6.8</c:v>
                </c:pt>
                <c:pt idx="3">
                  <c:v>6.7</c:v>
                </c:pt>
                <c:pt idx="4">
                  <c:v>7</c:v>
                </c:pt>
                <c:pt idx="5">
                  <c:v>7.2</c:v>
                </c:pt>
                <c:pt idx="6">
                  <c:v>6.5</c:v>
                </c:pt>
                <c:pt idx="7">
                  <c:v>7</c:v>
                </c:pt>
                <c:pt idx="8">
                  <c:v>7.5</c:v>
                </c:pt>
                <c:pt idx="9">
                  <c:v>7</c:v>
                </c:pt>
                <c:pt idx="10">
                  <c:v>7.4</c:v>
                </c:pt>
                <c:pt idx="11">
                  <c:v>7.8</c:v>
                </c:pt>
                <c:pt idx="12">
                  <c:v>7.5</c:v>
                </c:pt>
                <c:pt idx="13">
                  <c:v>7.9</c:v>
                </c:pt>
                <c:pt idx="14">
                  <c:v>7.4</c:v>
                </c:pt>
                <c:pt idx="15">
                  <c:v>7.7</c:v>
                </c:pt>
                <c:pt idx="16">
                  <c:v>7.9</c:v>
                </c:pt>
              </c:numCache>
            </c:numRef>
          </c:val>
          <c:smooth val="0"/>
        </c:ser>
        <c:ser>
          <c:idx val="1"/>
          <c:order val="3"/>
          <c:tx>
            <c:strRef>
              <c:f>Sheet1!$E$1</c:f>
              <c:strCache>
                <c:ptCount val="1"/>
                <c:pt idx="0">
                  <c:v>AI/AN</c:v>
                </c:pt>
              </c:strCache>
            </c:strRef>
          </c:tx>
          <c:spPr>
            <a:ln w="34925">
              <a:solidFill>
                <a:srgbClr val="7BA8DF"/>
              </a:solidFill>
            </a:ln>
          </c:spPr>
          <c:marker>
            <c:symbol val="diamond"/>
            <c:size val="9"/>
            <c:spPr>
              <a:solidFill>
                <a:srgbClr val="7BA8DF"/>
              </a:solidFill>
              <a:ln>
                <a:noFill/>
              </a:ln>
            </c:spPr>
          </c:marker>
          <c:cat>
            <c:numRef>
              <c:f>Sheet1!$A$2:$A$18</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Sheet1!$E$2:$E$18</c:f>
              <c:numCache>
                <c:formatCode>General</c:formatCode>
                <c:ptCount val="17"/>
                <c:pt idx="0">
                  <c:v>11.4</c:v>
                </c:pt>
                <c:pt idx="1">
                  <c:v>10.3</c:v>
                </c:pt>
                <c:pt idx="2">
                  <c:v>12.5</c:v>
                </c:pt>
                <c:pt idx="3">
                  <c:v>11.6</c:v>
                </c:pt>
                <c:pt idx="4">
                  <c:v>13</c:v>
                </c:pt>
                <c:pt idx="5">
                  <c:v>14.3</c:v>
                </c:pt>
                <c:pt idx="6">
                  <c:v>13.3</c:v>
                </c:pt>
                <c:pt idx="7">
                  <c:v>14.4</c:v>
                </c:pt>
                <c:pt idx="8">
                  <c:v>14.8</c:v>
                </c:pt>
                <c:pt idx="9">
                  <c:v>13.3</c:v>
                </c:pt>
                <c:pt idx="10">
                  <c:v>14.3</c:v>
                </c:pt>
                <c:pt idx="11">
                  <c:v>14.1</c:v>
                </c:pt>
                <c:pt idx="12">
                  <c:v>15.2</c:v>
                </c:pt>
                <c:pt idx="13">
                  <c:v>16.100000000000001</c:v>
                </c:pt>
                <c:pt idx="14">
                  <c:v>18.100000000000001</c:v>
                </c:pt>
                <c:pt idx="15">
                  <c:v>18.899999999999999</c:v>
                </c:pt>
                <c:pt idx="16">
                  <c:v>19.3</c:v>
                </c:pt>
              </c:numCache>
            </c:numRef>
          </c:val>
          <c:smooth val="0"/>
        </c:ser>
        <c:ser>
          <c:idx val="4"/>
          <c:order val="4"/>
          <c:tx>
            <c:strRef>
              <c:f>Sheet1!$F$1</c:f>
              <c:strCache>
                <c:ptCount val="1"/>
                <c:pt idx="0">
                  <c:v>Hispanic</c:v>
                </c:pt>
              </c:strCache>
            </c:strRef>
          </c:tx>
          <c:spPr>
            <a:ln>
              <a:solidFill>
                <a:sysClr val="window" lastClr="FFFFFF">
                  <a:lumMod val="50000"/>
                </a:sysClr>
              </a:solidFill>
            </a:ln>
          </c:spPr>
          <c:marker>
            <c:symbol val="star"/>
            <c:size val="7"/>
            <c:spPr>
              <a:noFill/>
              <a:ln>
                <a:solidFill>
                  <a:sysClr val="window" lastClr="FFFFFF">
                    <a:lumMod val="50000"/>
                  </a:sysClr>
                </a:solidFill>
              </a:ln>
            </c:spPr>
          </c:marker>
          <c:cat>
            <c:numRef>
              <c:f>Sheet1!$A$2:$A$18</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Sheet1!$F$2:$F$18</c:f>
              <c:numCache>
                <c:formatCode>General</c:formatCode>
                <c:ptCount val="17"/>
                <c:pt idx="0">
                  <c:v>7.2</c:v>
                </c:pt>
                <c:pt idx="1">
                  <c:v>7.2</c:v>
                </c:pt>
                <c:pt idx="2">
                  <c:v>6.9</c:v>
                </c:pt>
                <c:pt idx="3">
                  <c:v>7.1</c:v>
                </c:pt>
                <c:pt idx="4">
                  <c:v>6.9</c:v>
                </c:pt>
                <c:pt idx="5">
                  <c:v>7.2</c:v>
                </c:pt>
                <c:pt idx="6">
                  <c:v>7</c:v>
                </c:pt>
                <c:pt idx="7">
                  <c:v>6.5</c:v>
                </c:pt>
                <c:pt idx="8">
                  <c:v>7.4</c:v>
                </c:pt>
                <c:pt idx="9">
                  <c:v>6.8</c:v>
                </c:pt>
                <c:pt idx="10">
                  <c:v>7.1</c:v>
                </c:pt>
                <c:pt idx="11">
                  <c:v>7.2</c:v>
                </c:pt>
                <c:pt idx="12">
                  <c:v>6.9</c:v>
                </c:pt>
                <c:pt idx="13">
                  <c:v>7.1</c:v>
                </c:pt>
                <c:pt idx="14">
                  <c:v>6.9</c:v>
                </c:pt>
                <c:pt idx="15">
                  <c:v>7.7</c:v>
                </c:pt>
                <c:pt idx="16">
                  <c:v>7.5</c:v>
                </c:pt>
              </c:numCache>
            </c:numRef>
          </c:val>
          <c:smooth val="0"/>
        </c:ser>
        <c:dLbls>
          <c:showLegendKey val="0"/>
          <c:showVal val="0"/>
          <c:showCatName val="0"/>
          <c:showSerName val="0"/>
          <c:showPercent val="0"/>
          <c:showBubbleSize val="0"/>
        </c:dLbls>
        <c:marker val="1"/>
        <c:smooth val="0"/>
        <c:axId val="116598272"/>
        <c:axId val="116600192"/>
      </c:lineChart>
      <c:catAx>
        <c:axId val="116598272"/>
        <c:scaling>
          <c:orientation val="minMax"/>
        </c:scaling>
        <c:delete val="0"/>
        <c:axPos val="b"/>
        <c:numFmt formatCode="General" sourceLinked="1"/>
        <c:majorTickMark val="out"/>
        <c:minorTickMark val="none"/>
        <c:tickLblPos val="nextTo"/>
        <c:txPr>
          <a:bodyPr rot="-4200000"/>
          <a:lstStyle/>
          <a:p>
            <a:pPr>
              <a:defRPr sz="1200" b="0" baseline="0">
                <a:latin typeface="Calibri" panose="020F0502020204030204" pitchFamily="34" charset="0"/>
              </a:defRPr>
            </a:pPr>
            <a:endParaRPr lang="en-US"/>
          </a:p>
        </c:txPr>
        <c:crossAx val="116600192"/>
        <c:crosses val="autoZero"/>
        <c:auto val="1"/>
        <c:lblAlgn val="ctr"/>
        <c:lblOffset val="100"/>
        <c:noMultiLvlLbl val="0"/>
      </c:catAx>
      <c:valAx>
        <c:axId val="116600192"/>
        <c:scaling>
          <c:orientation val="minMax"/>
          <c:max val="50"/>
          <c:min val="0"/>
        </c:scaling>
        <c:delete val="0"/>
        <c:axPos val="l"/>
        <c:majorGridlines/>
        <c:title>
          <c:tx>
            <c:rich>
              <a:bodyPr rot="-5400000" vert="horz"/>
              <a:lstStyle/>
              <a:p>
                <a:pPr>
                  <a:defRPr sz="1400">
                    <a:latin typeface="Calibri" panose="020F0502020204030204" pitchFamily="34" charset="0"/>
                  </a:defRPr>
                </a:pPr>
                <a:r>
                  <a:rPr lang="en-US" sz="1400" dirty="0" smtClean="0">
                    <a:latin typeface="Calibri" panose="020F0502020204030204" pitchFamily="34" charset="0"/>
                  </a:rPr>
                  <a:t>Rate per 100,000 Population</a:t>
                </a:r>
                <a:endParaRPr lang="en-US" sz="1400" dirty="0">
                  <a:latin typeface="Calibri" panose="020F0502020204030204" pitchFamily="34" charset="0"/>
                </a:endParaRPr>
              </a:p>
            </c:rich>
          </c:tx>
          <c:overlay val="0"/>
        </c:title>
        <c:numFmt formatCode="0" sourceLinked="0"/>
        <c:majorTickMark val="out"/>
        <c:minorTickMark val="none"/>
        <c:tickLblPos val="nextTo"/>
        <c:txPr>
          <a:bodyPr/>
          <a:lstStyle/>
          <a:p>
            <a:pPr>
              <a:defRPr sz="1400" b="0" baseline="0">
                <a:latin typeface="Calibri" panose="020F0502020204030204" pitchFamily="34" charset="0"/>
              </a:defRPr>
            </a:pPr>
            <a:endParaRPr lang="en-US"/>
          </a:p>
        </c:txPr>
        <c:crossAx val="116598272"/>
        <c:crosses val="autoZero"/>
        <c:crossBetween val="between"/>
        <c:majorUnit val="10"/>
      </c:valAx>
    </c:plotArea>
    <c:legend>
      <c:legendPos val="t"/>
      <c:layout>
        <c:manualLayout>
          <c:xMode val="edge"/>
          <c:yMode val="edge"/>
          <c:x val="8.1995479731700217E-3"/>
          <c:y val="8.3909923493605848E-2"/>
          <c:w val="0.99127867697093419"/>
          <c:h val="7.1209582844697611E-2"/>
        </c:manualLayout>
      </c:layout>
      <c:overlay val="0"/>
      <c:txPr>
        <a:bodyPr/>
        <a:lstStyle/>
        <a:p>
          <a:pPr>
            <a:defRPr sz="14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460897248955"/>
          <c:y val="0.20010377175075339"/>
          <c:w val="0.88825750947798177"/>
          <c:h val="0.69916375036453782"/>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Sheet1!$B$2:$B$14</c:f>
              <c:numCache>
                <c:formatCode>General</c:formatCode>
                <c:ptCount val="13"/>
                <c:pt idx="0">
                  <c:v>30</c:v>
                </c:pt>
                <c:pt idx="1">
                  <c:v>29.3</c:v>
                </c:pt>
                <c:pt idx="2">
                  <c:v>31</c:v>
                </c:pt>
                <c:pt idx="3">
                  <c:v>31.9</c:v>
                </c:pt>
                <c:pt idx="4">
                  <c:v>34.6</c:v>
                </c:pt>
                <c:pt idx="5">
                  <c:v>36.200000000000003</c:v>
                </c:pt>
                <c:pt idx="6">
                  <c:v>33.5</c:v>
                </c:pt>
                <c:pt idx="7">
                  <c:v>34.700000000000003</c:v>
                </c:pt>
                <c:pt idx="8">
                  <c:v>39.700000000000003</c:v>
                </c:pt>
                <c:pt idx="9">
                  <c:v>40.200000000000003</c:v>
                </c:pt>
                <c:pt idx="10">
                  <c:v>41.8</c:v>
                </c:pt>
                <c:pt idx="11">
                  <c:v>41.4</c:v>
                </c:pt>
                <c:pt idx="12">
                  <c:v>43.9</c:v>
                </c:pt>
              </c:numCache>
            </c:numRef>
          </c:val>
          <c:smooth val="0"/>
        </c:ser>
        <c:ser>
          <c:idx val="0"/>
          <c:order val="1"/>
          <c:tx>
            <c:strRef>
              <c:f>Sheet1!$C$1</c:f>
              <c:strCache>
                <c:ptCount val="1"/>
                <c:pt idx="0">
                  <c:v>Large Central Metro</c:v>
                </c:pt>
              </c:strCache>
            </c:strRef>
          </c:tx>
          <c:spPr>
            <a:ln w="25400">
              <a:solidFill>
                <a:srgbClr val="0072C6"/>
              </a:solidFill>
            </a:ln>
          </c:spPr>
          <c:marker>
            <c:symbol val="square"/>
            <c:size val="7"/>
            <c:spPr>
              <a:solidFill>
                <a:srgbClr val="0072C6"/>
              </a:solidFill>
              <a:ln>
                <a:noFill/>
              </a:ln>
            </c:spPr>
          </c:marker>
          <c:cat>
            <c:numRef>
              <c:f>Sheet1!$A$2:$A$14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Sheet1!$C$2:$C$14</c:f>
              <c:numCache>
                <c:formatCode>General</c:formatCode>
                <c:ptCount val="13"/>
                <c:pt idx="0">
                  <c:v>32.200000000000003</c:v>
                </c:pt>
                <c:pt idx="1">
                  <c:v>30.8</c:v>
                </c:pt>
                <c:pt idx="2">
                  <c:v>35.200000000000003</c:v>
                </c:pt>
                <c:pt idx="3">
                  <c:v>34.299999999999997</c:v>
                </c:pt>
                <c:pt idx="4">
                  <c:v>39.1</c:v>
                </c:pt>
                <c:pt idx="5">
                  <c:v>40.5</c:v>
                </c:pt>
                <c:pt idx="6">
                  <c:v>38.4</c:v>
                </c:pt>
                <c:pt idx="7">
                  <c:v>37.700000000000003</c:v>
                </c:pt>
                <c:pt idx="8">
                  <c:v>43.3</c:v>
                </c:pt>
                <c:pt idx="9">
                  <c:v>41.1</c:v>
                </c:pt>
                <c:pt idx="10">
                  <c:v>43.8</c:v>
                </c:pt>
                <c:pt idx="11">
                  <c:v>44.1</c:v>
                </c:pt>
                <c:pt idx="12">
                  <c:v>46.1</c:v>
                </c:pt>
              </c:numCache>
            </c:numRef>
          </c:val>
          <c:smooth val="0"/>
        </c:ser>
        <c:ser>
          <c:idx val="2"/>
          <c:order val="2"/>
          <c:tx>
            <c:strRef>
              <c:f>Sheet1!$D$1</c:f>
              <c:strCache>
                <c:ptCount val="1"/>
                <c:pt idx="0">
                  <c:v>Large Fringe Metro</c:v>
                </c:pt>
              </c:strCache>
            </c:strRef>
          </c:tx>
          <c:spPr>
            <a:ln w="25400">
              <a:solidFill>
                <a:srgbClr val="AABA0A"/>
              </a:solidFill>
            </a:ln>
          </c:spPr>
          <c:marker>
            <c:symbol val="triangle"/>
            <c:size val="9"/>
            <c:spPr>
              <a:solidFill>
                <a:srgbClr val="AABA0A"/>
              </a:solidFill>
              <a:ln>
                <a:noFill/>
              </a:ln>
            </c:spPr>
          </c:marker>
          <c:cat>
            <c:numRef>
              <c:f>Sheet1!$A$2:$A$14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Sheet1!$D$2:$D$14</c:f>
              <c:numCache>
                <c:formatCode>General</c:formatCode>
                <c:ptCount val="13"/>
                <c:pt idx="0">
                  <c:v>35.4</c:v>
                </c:pt>
                <c:pt idx="1">
                  <c:v>33.799999999999997</c:v>
                </c:pt>
                <c:pt idx="2">
                  <c:v>37.200000000000003</c:v>
                </c:pt>
                <c:pt idx="3">
                  <c:v>35.700000000000003</c:v>
                </c:pt>
                <c:pt idx="4">
                  <c:v>36.1</c:v>
                </c:pt>
                <c:pt idx="5">
                  <c:v>42.2</c:v>
                </c:pt>
                <c:pt idx="6">
                  <c:v>34.200000000000003</c:v>
                </c:pt>
                <c:pt idx="7">
                  <c:v>40.200000000000003</c:v>
                </c:pt>
                <c:pt idx="8">
                  <c:v>45.5</c:v>
                </c:pt>
                <c:pt idx="9">
                  <c:v>46.6</c:v>
                </c:pt>
                <c:pt idx="10">
                  <c:v>47.2</c:v>
                </c:pt>
                <c:pt idx="11">
                  <c:v>47.4</c:v>
                </c:pt>
                <c:pt idx="12">
                  <c:v>47.7</c:v>
                </c:pt>
              </c:numCache>
            </c:numRef>
          </c:val>
          <c:smooth val="0"/>
        </c:ser>
        <c:ser>
          <c:idx val="1"/>
          <c:order val="3"/>
          <c:tx>
            <c:strRef>
              <c:f>Sheet1!$E$1</c:f>
              <c:strCache>
                <c:ptCount val="1"/>
                <c:pt idx="0">
                  <c:v>Medium Metro</c:v>
                </c:pt>
              </c:strCache>
            </c:strRef>
          </c:tx>
          <c:spPr>
            <a:ln w="34925">
              <a:solidFill>
                <a:srgbClr val="7BA8DF"/>
              </a:solidFill>
            </a:ln>
          </c:spPr>
          <c:marker>
            <c:symbol val="diamond"/>
            <c:size val="9"/>
            <c:spPr>
              <a:solidFill>
                <a:srgbClr val="7BA8DF"/>
              </a:solidFill>
              <a:ln>
                <a:noFill/>
              </a:ln>
            </c:spPr>
          </c:marker>
          <c:cat>
            <c:numRef>
              <c:f>Sheet1!$A$2:$A$14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Sheet1!$E$2:$E$14</c:f>
              <c:numCache>
                <c:formatCode>General</c:formatCode>
                <c:ptCount val="13"/>
                <c:pt idx="0">
                  <c:v>29.4</c:v>
                </c:pt>
                <c:pt idx="1">
                  <c:v>30.9</c:v>
                </c:pt>
                <c:pt idx="2">
                  <c:v>27.4</c:v>
                </c:pt>
                <c:pt idx="3">
                  <c:v>31.9</c:v>
                </c:pt>
                <c:pt idx="4">
                  <c:v>33.9</c:v>
                </c:pt>
                <c:pt idx="5">
                  <c:v>34.5</c:v>
                </c:pt>
                <c:pt idx="6">
                  <c:v>33.700000000000003</c:v>
                </c:pt>
                <c:pt idx="7">
                  <c:v>30.8</c:v>
                </c:pt>
                <c:pt idx="8">
                  <c:v>37.1</c:v>
                </c:pt>
                <c:pt idx="9">
                  <c:v>39.5</c:v>
                </c:pt>
                <c:pt idx="10">
                  <c:v>40.5</c:v>
                </c:pt>
                <c:pt idx="11">
                  <c:v>39.299999999999997</c:v>
                </c:pt>
                <c:pt idx="12">
                  <c:v>45.6</c:v>
                </c:pt>
              </c:numCache>
            </c:numRef>
          </c:val>
          <c:smooth val="0"/>
        </c:ser>
        <c:ser>
          <c:idx val="4"/>
          <c:order val="4"/>
          <c:tx>
            <c:strRef>
              <c:f>Sheet1!$F$1</c:f>
              <c:strCache>
                <c:ptCount val="1"/>
                <c:pt idx="0">
                  <c:v>Small Metro</c:v>
                </c:pt>
              </c:strCache>
            </c:strRef>
          </c:tx>
          <c:spPr>
            <a:ln>
              <a:solidFill>
                <a:sysClr val="window" lastClr="FFFFFF">
                  <a:lumMod val="50000"/>
                </a:sysClr>
              </a:solidFill>
            </a:ln>
          </c:spPr>
          <c:marker>
            <c:symbol val="star"/>
            <c:size val="7"/>
            <c:spPr>
              <a:noFill/>
              <a:ln>
                <a:solidFill>
                  <a:sysClr val="window" lastClr="FFFFFF">
                    <a:lumMod val="50000"/>
                  </a:sysClr>
                </a:solidFill>
              </a:ln>
            </c:spPr>
          </c:marker>
          <c:cat>
            <c:numRef>
              <c:f>Sheet1!$A$2:$A$14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Sheet1!$F$2:$F$14</c:f>
              <c:numCache>
                <c:formatCode>General</c:formatCode>
                <c:ptCount val="13"/>
                <c:pt idx="0">
                  <c:v>22.5</c:v>
                </c:pt>
                <c:pt idx="1">
                  <c:v>18.3</c:v>
                </c:pt>
                <c:pt idx="2">
                  <c:v>24.5</c:v>
                </c:pt>
                <c:pt idx="3">
                  <c:v>28.6</c:v>
                </c:pt>
                <c:pt idx="4">
                  <c:v>34.200000000000003</c:v>
                </c:pt>
                <c:pt idx="5">
                  <c:v>28.2</c:v>
                </c:pt>
                <c:pt idx="6">
                  <c:v>28.5</c:v>
                </c:pt>
                <c:pt idx="7">
                  <c:v>31.9</c:v>
                </c:pt>
                <c:pt idx="8">
                  <c:v>33.200000000000003</c:v>
                </c:pt>
                <c:pt idx="9">
                  <c:v>34.700000000000003</c:v>
                </c:pt>
                <c:pt idx="10">
                  <c:v>42.8</c:v>
                </c:pt>
                <c:pt idx="11">
                  <c:v>38.700000000000003</c:v>
                </c:pt>
                <c:pt idx="12">
                  <c:v>42.9</c:v>
                </c:pt>
              </c:numCache>
            </c:numRef>
          </c:val>
          <c:smooth val="0"/>
        </c:ser>
        <c:ser>
          <c:idx val="5"/>
          <c:order val="5"/>
          <c:tx>
            <c:strRef>
              <c:f>Sheet1!$G$1</c:f>
              <c:strCache>
                <c:ptCount val="1"/>
                <c:pt idx="0">
                  <c:v>Micropolitan</c:v>
                </c:pt>
              </c:strCache>
            </c:strRef>
          </c:tx>
          <c:spPr>
            <a:ln>
              <a:solidFill>
                <a:srgbClr val="EEECE1">
                  <a:lumMod val="50000"/>
                </a:srgbClr>
              </a:solidFill>
            </a:ln>
          </c:spPr>
          <c:marker>
            <c:symbol val="x"/>
            <c:size val="7"/>
            <c:spPr>
              <a:noFill/>
              <a:ln>
                <a:solidFill>
                  <a:srgbClr val="EEECE1">
                    <a:lumMod val="50000"/>
                  </a:srgbClr>
                </a:solidFill>
              </a:ln>
            </c:spPr>
          </c:marker>
          <c:cat>
            <c:numRef>
              <c:f>Sheet1!$A$2:$A$14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Sheet1!$G$2:$G$14</c:f>
              <c:numCache>
                <c:formatCode>General</c:formatCode>
                <c:ptCount val="13"/>
                <c:pt idx="0">
                  <c:v>21.9</c:v>
                </c:pt>
                <c:pt idx="1">
                  <c:v>21.6</c:v>
                </c:pt>
                <c:pt idx="2">
                  <c:v>21.8</c:v>
                </c:pt>
                <c:pt idx="3">
                  <c:v>21.2</c:v>
                </c:pt>
                <c:pt idx="4">
                  <c:v>24.3</c:v>
                </c:pt>
                <c:pt idx="5">
                  <c:v>25.6</c:v>
                </c:pt>
                <c:pt idx="6">
                  <c:v>26.4</c:v>
                </c:pt>
                <c:pt idx="7">
                  <c:v>27.1</c:v>
                </c:pt>
                <c:pt idx="8">
                  <c:v>33.200000000000003</c:v>
                </c:pt>
                <c:pt idx="9">
                  <c:v>36.5</c:v>
                </c:pt>
                <c:pt idx="10">
                  <c:v>30.6</c:v>
                </c:pt>
                <c:pt idx="11">
                  <c:v>32</c:v>
                </c:pt>
                <c:pt idx="12">
                  <c:v>30.3</c:v>
                </c:pt>
              </c:numCache>
            </c:numRef>
          </c:val>
          <c:smooth val="0"/>
        </c:ser>
        <c:ser>
          <c:idx val="6"/>
          <c:order val="6"/>
          <c:tx>
            <c:strRef>
              <c:f>Sheet1!$H$1</c:f>
              <c:strCache>
                <c:ptCount val="1"/>
                <c:pt idx="0">
                  <c:v>Noncore</c:v>
                </c:pt>
              </c:strCache>
            </c:strRef>
          </c:tx>
          <c:cat>
            <c:numRef>
              <c:f>Sheet1!$A$2:$A$14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Sheet1!$H$2:$H$14</c:f>
              <c:numCache>
                <c:formatCode>General</c:formatCode>
                <c:ptCount val="13"/>
                <c:pt idx="0">
                  <c:v>22.2</c:v>
                </c:pt>
                <c:pt idx="1">
                  <c:v>25.1</c:v>
                </c:pt>
                <c:pt idx="2">
                  <c:v>20.5</c:v>
                </c:pt>
                <c:pt idx="3">
                  <c:v>26</c:v>
                </c:pt>
                <c:pt idx="4">
                  <c:v>25</c:v>
                </c:pt>
                <c:pt idx="5">
                  <c:v>26.3</c:v>
                </c:pt>
                <c:pt idx="6">
                  <c:v>27.2</c:v>
                </c:pt>
                <c:pt idx="7">
                  <c:v>28.3</c:v>
                </c:pt>
                <c:pt idx="8">
                  <c:v>26.8</c:v>
                </c:pt>
                <c:pt idx="9">
                  <c:v>24</c:v>
                </c:pt>
                <c:pt idx="10">
                  <c:v>31.6</c:v>
                </c:pt>
                <c:pt idx="11">
                  <c:v>28.4</c:v>
                </c:pt>
                <c:pt idx="12">
                  <c:v>35.200000000000003</c:v>
                </c:pt>
              </c:numCache>
            </c:numRef>
          </c:val>
          <c:smooth val="0"/>
        </c:ser>
        <c:dLbls>
          <c:showLegendKey val="0"/>
          <c:showVal val="0"/>
          <c:showCatName val="0"/>
          <c:showSerName val="0"/>
          <c:showPercent val="0"/>
          <c:showBubbleSize val="0"/>
        </c:dLbls>
        <c:marker val="1"/>
        <c:smooth val="0"/>
        <c:axId val="118019968"/>
        <c:axId val="118021504"/>
      </c:lineChart>
      <c:catAx>
        <c:axId val="118019968"/>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18021504"/>
        <c:crosses val="autoZero"/>
        <c:auto val="1"/>
        <c:lblAlgn val="ctr"/>
        <c:lblOffset val="100"/>
        <c:noMultiLvlLbl val="0"/>
      </c:catAx>
      <c:valAx>
        <c:axId val="118021504"/>
        <c:scaling>
          <c:orientation val="minMax"/>
          <c:max val="5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609939729756003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18019968"/>
        <c:crosses val="autoZero"/>
        <c:crossBetween val="between"/>
        <c:majorUnit val="10"/>
      </c:valAx>
    </c:plotArea>
    <c:legend>
      <c:legendPos val="t"/>
      <c:layout>
        <c:manualLayout>
          <c:xMode val="edge"/>
          <c:yMode val="edge"/>
          <c:x val="8.1995479731700217E-3"/>
          <c:y val="1.167518533867475E-3"/>
          <c:w val="0.99127867697093419"/>
          <c:h val="0.14278822786040635"/>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6"/>
          <c:y val="0.18129653932147374"/>
          <c:w val="0.87597939146495574"/>
          <c:h val="0.72244799261203463"/>
        </c:manualLayout>
      </c:layout>
      <c:barChart>
        <c:barDir val="col"/>
        <c:grouping val="clustered"/>
        <c:varyColors val="0"/>
        <c:ser>
          <c:idx val="0"/>
          <c:order val="0"/>
          <c:tx>
            <c:strRef>
              <c:f>Sheet1!$A$2</c:f>
              <c:strCache>
                <c:ptCount val="1"/>
                <c:pt idx="0">
                  <c:v>Large Central Metro</c:v>
                </c:pt>
              </c:strCache>
            </c:strRef>
          </c:tx>
          <c:spPr>
            <a:solidFill>
              <a:srgbClr val="0072C6"/>
            </a:solidFill>
          </c:spPr>
          <c:invertIfNegative val="0"/>
          <c:cat>
            <c:strRef>
              <c:f>Sheet1!$B$1:$E$1</c:f>
              <c:strCache>
                <c:ptCount val="4"/>
                <c:pt idx="0">
                  <c:v>Total</c:v>
                </c:pt>
                <c:pt idx="1">
                  <c:v>White </c:v>
                </c:pt>
                <c:pt idx="2">
                  <c:v>Black</c:v>
                </c:pt>
                <c:pt idx="3">
                  <c:v>Hispanic</c:v>
                </c:pt>
              </c:strCache>
            </c:strRef>
          </c:cat>
          <c:val>
            <c:numRef>
              <c:f>Sheet1!$B$2:$E$2</c:f>
              <c:numCache>
                <c:formatCode>General</c:formatCode>
                <c:ptCount val="4"/>
                <c:pt idx="0">
                  <c:v>46.1</c:v>
                </c:pt>
                <c:pt idx="1">
                  <c:v>50.8</c:v>
                </c:pt>
                <c:pt idx="2">
                  <c:v>41.1</c:v>
                </c:pt>
                <c:pt idx="3">
                  <c:v>44.5</c:v>
                </c:pt>
              </c:numCache>
            </c:numRef>
          </c:val>
        </c:ser>
        <c:ser>
          <c:idx val="1"/>
          <c:order val="1"/>
          <c:tx>
            <c:strRef>
              <c:f>Sheet1!$A$3</c:f>
              <c:strCache>
                <c:ptCount val="1"/>
                <c:pt idx="0">
                  <c:v>Large Fringe Metro</c:v>
                </c:pt>
              </c:strCache>
            </c:strRef>
          </c:tx>
          <c:spPr>
            <a:pattFill prst="wdDnDiag">
              <a:fgClr>
                <a:srgbClr val="AABA0A"/>
              </a:fgClr>
              <a:bgClr>
                <a:sysClr val="window" lastClr="FFFFFF"/>
              </a:bgClr>
            </a:pattFill>
          </c:spPr>
          <c:invertIfNegative val="0"/>
          <c:cat>
            <c:strRef>
              <c:f>Sheet1!$B$1:$E$1</c:f>
              <c:strCache>
                <c:ptCount val="4"/>
                <c:pt idx="0">
                  <c:v>Total</c:v>
                </c:pt>
                <c:pt idx="1">
                  <c:v>White </c:v>
                </c:pt>
                <c:pt idx="2">
                  <c:v>Black</c:v>
                </c:pt>
                <c:pt idx="3">
                  <c:v>Hispanic</c:v>
                </c:pt>
              </c:strCache>
            </c:strRef>
          </c:cat>
          <c:val>
            <c:numRef>
              <c:f>Sheet1!$B$3:$E$3</c:f>
              <c:numCache>
                <c:formatCode>General</c:formatCode>
                <c:ptCount val="4"/>
                <c:pt idx="0">
                  <c:v>47.7</c:v>
                </c:pt>
                <c:pt idx="1">
                  <c:v>42</c:v>
                </c:pt>
                <c:pt idx="2">
                  <c:v>50.9</c:v>
                </c:pt>
                <c:pt idx="3">
                  <c:v>56.6</c:v>
                </c:pt>
              </c:numCache>
            </c:numRef>
          </c:val>
        </c:ser>
        <c:ser>
          <c:idx val="2"/>
          <c:order val="2"/>
          <c:tx>
            <c:strRef>
              <c:f>Sheet1!$A$4</c:f>
              <c:strCache>
                <c:ptCount val="1"/>
                <c:pt idx="0">
                  <c:v>Medium Metro</c:v>
                </c:pt>
              </c:strCache>
            </c:strRef>
          </c:tx>
          <c:spPr>
            <a:solidFill>
              <a:sysClr val="window" lastClr="FFFFFF"/>
            </a:solidFill>
            <a:ln>
              <a:solidFill>
                <a:sysClr val="windowText" lastClr="000000"/>
              </a:solidFill>
            </a:ln>
          </c:spPr>
          <c:invertIfNegative val="0"/>
          <c:cat>
            <c:strRef>
              <c:f>Sheet1!$B$1:$E$1</c:f>
              <c:strCache>
                <c:ptCount val="4"/>
                <c:pt idx="0">
                  <c:v>Total</c:v>
                </c:pt>
                <c:pt idx="1">
                  <c:v>White </c:v>
                </c:pt>
                <c:pt idx="2">
                  <c:v>Black</c:v>
                </c:pt>
                <c:pt idx="3">
                  <c:v>Hispanic</c:v>
                </c:pt>
              </c:strCache>
            </c:strRef>
          </c:cat>
          <c:val>
            <c:numRef>
              <c:f>Sheet1!$B$4:$E$4</c:f>
              <c:numCache>
                <c:formatCode>General</c:formatCode>
                <c:ptCount val="4"/>
                <c:pt idx="0">
                  <c:v>45.6</c:v>
                </c:pt>
                <c:pt idx="1">
                  <c:v>47.2</c:v>
                </c:pt>
                <c:pt idx="2">
                  <c:v>44.5</c:v>
                </c:pt>
                <c:pt idx="3">
                  <c:v>41</c:v>
                </c:pt>
              </c:numCache>
            </c:numRef>
          </c:val>
        </c:ser>
        <c:ser>
          <c:idx val="3"/>
          <c:order val="3"/>
          <c:tx>
            <c:strRef>
              <c:f>Sheet1!$A$5</c:f>
              <c:strCache>
                <c:ptCount val="1"/>
                <c:pt idx="0">
                  <c:v>Small Metro</c:v>
                </c:pt>
              </c:strCache>
            </c:strRef>
          </c:tx>
          <c:spPr>
            <a:solidFill>
              <a:sysClr val="window" lastClr="FFFFFF">
                <a:lumMod val="85000"/>
              </a:sysClr>
            </a:solidFill>
          </c:spPr>
          <c:invertIfNegative val="0"/>
          <c:cat>
            <c:strRef>
              <c:f>Sheet1!$B$1:$E$1</c:f>
              <c:strCache>
                <c:ptCount val="4"/>
                <c:pt idx="0">
                  <c:v>Total</c:v>
                </c:pt>
                <c:pt idx="1">
                  <c:v>White </c:v>
                </c:pt>
                <c:pt idx="2">
                  <c:v>Black</c:v>
                </c:pt>
                <c:pt idx="3">
                  <c:v>Hispanic</c:v>
                </c:pt>
              </c:strCache>
            </c:strRef>
          </c:cat>
          <c:val>
            <c:numRef>
              <c:f>Sheet1!$B$5:$E$5</c:f>
              <c:numCache>
                <c:formatCode>General</c:formatCode>
                <c:ptCount val="4"/>
                <c:pt idx="0">
                  <c:v>42.9</c:v>
                </c:pt>
                <c:pt idx="1">
                  <c:v>42.7</c:v>
                </c:pt>
                <c:pt idx="3">
                  <c:v>41.9</c:v>
                </c:pt>
              </c:numCache>
            </c:numRef>
          </c:val>
        </c:ser>
        <c:ser>
          <c:idx val="4"/>
          <c:order val="4"/>
          <c:tx>
            <c:strRef>
              <c:f>Sheet1!$A$6</c:f>
              <c:strCache>
                <c:ptCount val="1"/>
                <c:pt idx="0">
                  <c:v>Micropolitan</c:v>
                </c:pt>
              </c:strCache>
            </c:strRef>
          </c:tx>
          <c:spPr>
            <a:solidFill>
              <a:srgbClr val="AABA0A"/>
            </a:solidFill>
          </c:spPr>
          <c:invertIfNegative val="0"/>
          <c:cat>
            <c:strRef>
              <c:f>Sheet1!$B$1:$E$1</c:f>
              <c:strCache>
                <c:ptCount val="4"/>
                <c:pt idx="0">
                  <c:v>Total</c:v>
                </c:pt>
                <c:pt idx="1">
                  <c:v>White </c:v>
                </c:pt>
                <c:pt idx="2">
                  <c:v>Black</c:v>
                </c:pt>
                <c:pt idx="3">
                  <c:v>Hispanic</c:v>
                </c:pt>
              </c:strCache>
            </c:strRef>
          </c:cat>
          <c:val>
            <c:numRef>
              <c:f>Sheet1!$B$6:$E$6</c:f>
              <c:numCache>
                <c:formatCode>General</c:formatCode>
                <c:ptCount val="4"/>
                <c:pt idx="0">
                  <c:v>30.3</c:v>
                </c:pt>
                <c:pt idx="1">
                  <c:v>28.4</c:v>
                </c:pt>
                <c:pt idx="2">
                  <c:v>32.700000000000003</c:v>
                </c:pt>
                <c:pt idx="3">
                  <c:v>46.1</c:v>
                </c:pt>
              </c:numCache>
            </c:numRef>
          </c:val>
        </c:ser>
        <c:ser>
          <c:idx val="5"/>
          <c:order val="5"/>
          <c:tx>
            <c:strRef>
              <c:f>Sheet1!$A$7</c:f>
              <c:strCache>
                <c:ptCount val="1"/>
                <c:pt idx="0">
                  <c:v>Noncore</c:v>
                </c:pt>
              </c:strCache>
            </c:strRef>
          </c:tx>
          <c:spPr>
            <a:pattFill prst="ltHorz">
              <a:fgClr>
                <a:sysClr val="windowText" lastClr="000000"/>
              </a:fgClr>
              <a:bgClr>
                <a:sysClr val="window" lastClr="FFFFFF"/>
              </a:bgClr>
            </a:pattFill>
            <a:ln>
              <a:noFill/>
            </a:ln>
          </c:spPr>
          <c:invertIfNegative val="0"/>
          <c:cat>
            <c:strRef>
              <c:f>Sheet1!$B$1:$E$1</c:f>
              <c:strCache>
                <c:ptCount val="4"/>
                <c:pt idx="0">
                  <c:v>Total</c:v>
                </c:pt>
                <c:pt idx="1">
                  <c:v>White </c:v>
                </c:pt>
                <c:pt idx="2">
                  <c:v>Black</c:v>
                </c:pt>
                <c:pt idx="3">
                  <c:v>Hispanic</c:v>
                </c:pt>
              </c:strCache>
            </c:strRef>
          </c:cat>
          <c:val>
            <c:numRef>
              <c:f>Sheet1!$B$7:$E$7</c:f>
              <c:numCache>
                <c:formatCode>General</c:formatCode>
                <c:ptCount val="4"/>
                <c:pt idx="0">
                  <c:v>35.200000000000003</c:v>
                </c:pt>
                <c:pt idx="1">
                  <c:v>29.5</c:v>
                </c:pt>
                <c:pt idx="2">
                  <c:v>35.4</c:v>
                </c:pt>
                <c:pt idx="3">
                  <c:v>49.6</c:v>
                </c:pt>
              </c:numCache>
            </c:numRef>
          </c:val>
        </c:ser>
        <c:dLbls>
          <c:showLegendKey val="0"/>
          <c:showVal val="0"/>
          <c:showCatName val="0"/>
          <c:showSerName val="0"/>
          <c:showPercent val="0"/>
          <c:showBubbleSize val="0"/>
        </c:dLbls>
        <c:gapWidth val="150"/>
        <c:axId val="118372608"/>
        <c:axId val="118378496"/>
      </c:barChart>
      <c:catAx>
        <c:axId val="118372608"/>
        <c:scaling>
          <c:orientation val="minMax"/>
        </c:scaling>
        <c:delete val="0"/>
        <c:axPos val="b"/>
        <c:minorGridlines>
          <c:spPr>
            <a:ln>
              <a:noFill/>
            </a:ln>
          </c:spPr>
        </c:minorGridlines>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18378496"/>
        <c:crosses val="autoZero"/>
        <c:auto val="1"/>
        <c:lblAlgn val="ctr"/>
        <c:lblOffset val="100"/>
        <c:noMultiLvlLbl val="0"/>
      </c:catAx>
      <c:valAx>
        <c:axId val="118378496"/>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6.1728395061728392E-3"/>
              <c:y val="0.45517730799954353"/>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18372608"/>
        <c:crosses val="autoZero"/>
        <c:crossBetween val="between"/>
        <c:majorUnit val="10"/>
      </c:valAx>
    </c:plotArea>
    <c:legend>
      <c:legendPos val="t"/>
      <c:layout>
        <c:manualLayout>
          <c:xMode val="edge"/>
          <c:yMode val="edge"/>
          <c:x val="5.5555555555555552E-2"/>
          <c:y val="0"/>
          <c:w val="0.88801351219986391"/>
          <c:h val="0.13039655869922048"/>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460897248955"/>
          <c:y val="0.16615317707379598"/>
          <c:w val="0.88825750947798177"/>
          <c:h val="0.73311435634499189"/>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Sheet1!$B$2:$B$14</c:f>
              <c:numCache>
                <c:formatCode>General</c:formatCode>
                <c:ptCount val="13"/>
                <c:pt idx="0">
                  <c:v>46.9</c:v>
                </c:pt>
                <c:pt idx="1">
                  <c:v>47.5</c:v>
                </c:pt>
                <c:pt idx="2">
                  <c:v>48.7</c:v>
                </c:pt>
                <c:pt idx="3">
                  <c:v>50.1</c:v>
                </c:pt>
                <c:pt idx="4">
                  <c:v>51.4</c:v>
                </c:pt>
                <c:pt idx="5">
                  <c:v>52.8</c:v>
                </c:pt>
                <c:pt idx="6">
                  <c:v>49.6</c:v>
                </c:pt>
                <c:pt idx="7">
                  <c:v>49.5</c:v>
                </c:pt>
                <c:pt idx="8">
                  <c:v>55.7</c:v>
                </c:pt>
                <c:pt idx="9">
                  <c:v>54.5</c:v>
                </c:pt>
                <c:pt idx="10">
                  <c:v>57.1</c:v>
                </c:pt>
                <c:pt idx="11">
                  <c:v>58.3</c:v>
                </c:pt>
                <c:pt idx="12">
                  <c:v>60.5</c:v>
                </c:pt>
              </c:numCache>
            </c:numRef>
          </c:val>
          <c:smooth val="0"/>
        </c:ser>
        <c:ser>
          <c:idx val="0"/>
          <c:order val="1"/>
          <c:tx>
            <c:strRef>
              <c:f>Sheet1!$C$1</c:f>
              <c:strCache>
                <c:ptCount val="1"/>
                <c:pt idx="0">
                  <c:v>Large Central Metro</c:v>
                </c:pt>
              </c:strCache>
            </c:strRef>
          </c:tx>
          <c:spPr>
            <a:ln w="25400">
              <a:solidFill>
                <a:srgbClr val="0072C6"/>
              </a:solidFill>
            </a:ln>
          </c:spPr>
          <c:marker>
            <c:symbol val="square"/>
            <c:size val="7"/>
            <c:spPr>
              <a:solidFill>
                <a:srgbClr val="0072C6"/>
              </a:solidFill>
              <a:ln>
                <a:noFill/>
              </a:ln>
            </c:spPr>
          </c:marker>
          <c:cat>
            <c:numRef>
              <c:f>Sheet1!$A$2:$A$14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Sheet1!$C$2:$C$14</c:f>
              <c:numCache>
                <c:formatCode>General</c:formatCode>
                <c:ptCount val="13"/>
                <c:pt idx="0">
                  <c:v>50.3</c:v>
                </c:pt>
                <c:pt idx="1">
                  <c:v>49.4</c:v>
                </c:pt>
                <c:pt idx="2">
                  <c:v>53.5</c:v>
                </c:pt>
                <c:pt idx="3">
                  <c:v>53.3</c:v>
                </c:pt>
                <c:pt idx="4">
                  <c:v>53.7</c:v>
                </c:pt>
                <c:pt idx="5">
                  <c:v>56.6</c:v>
                </c:pt>
                <c:pt idx="6">
                  <c:v>53.1</c:v>
                </c:pt>
                <c:pt idx="7">
                  <c:v>53.1</c:v>
                </c:pt>
                <c:pt idx="8">
                  <c:v>59.3</c:v>
                </c:pt>
                <c:pt idx="9">
                  <c:v>57.3</c:v>
                </c:pt>
                <c:pt idx="10">
                  <c:v>60.6</c:v>
                </c:pt>
                <c:pt idx="11">
                  <c:v>61.2</c:v>
                </c:pt>
                <c:pt idx="12">
                  <c:v>62.9</c:v>
                </c:pt>
              </c:numCache>
            </c:numRef>
          </c:val>
          <c:smooth val="0"/>
        </c:ser>
        <c:ser>
          <c:idx val="2"/>
          <c:order val="2"/>
          <c:tx>
            <c:strRef>
              <c:f>Sheet1!$D$1</c:f>
              <c:strCache>
                <c:ptCount val="1"/>
                <c:pt idx="0">
                  <c:v>Large Fringe Metro</c:v>
                </c:pt>
              </c:strCache>
            </c:strRef>
          </c:tx>
          <c:spPr>
            <a:ln w="25400">
              <a:solidFill>
                <a:srgbClr val="AABA0A"/>
              </a:solidFill>
            </a:ln>
          </c:spPr>
          <c:marker>
            <c:symbol val="triangle"/>
            <c:size val="9"/>
            <c:spPr>
              <a:solidFill>
                <a:srgbClr val="AABA0A"/>
              </a:solidFill>
              <a:ln>
                <a:noFill/>
              </a:ln>
            </c:spPr>
          </c:marker>
          <c:cat>
            <c:numRef>
              <c:f>Sheet1!$A$2:$A$14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Sheet1!$D$2:$D$14</c:f>
              <c:numCache>
                <c:formatCode>General</c:formatCode>
                <c:ptCount val="13"/>
                <c:pt idx="0">
                  <c:v>45.2</c:v>
                </c:pt>
                <c:pt idx="1">
                  <c:v>49.5</c:v>
                </c:pt>
                <c:pt idx="2">
                  <c:v>48.1</c:v>
                </c:pt>
                <c:pt idx="3">
                  <c:v>49</c:v>
                </c:pt>
                <c:pt idx="4">
                  <c:v>48.3</c:v>
                </c:pt>
                <c:pt idx="5">
                  <c:v>53.1</c:v>
                </c:pt>
                <c:pt idx="6">
                  <c:v>47</c:v>
                </c:pt>
                <c:pt idx="7">
                  <c:v>46.4</c:v>
                </c:pt>
                <c:pt idx="8">
                  <c:v>61.3</c:v>
                </c:pt>
                <c:pt idx="9">
                  <c:v>60.5</c:v>
                </c:pt>
                <c:pt idx="10">
                  <c:v>62.4</c:v>
                </c:pt>
                <c:pt idx="11">
                  <c:v>66.2</c:v>
                </c:pt>
                <c:pt idx="12">
                  <c:v>65.8</c:v>
                </c:pt>
              </c:numCache>
            </c:numRef>
          </c:val>
          <c:smooth val="0"/>
        </c:ser>
        <c:ser>
          <c:idx val="1"/>
          <c:order val="3"/>
          <c:tx>
            <c:strRef>
              <c:f>Sheet1!$E$1</c:f>
              <c:strCache>
                <c:ptCount val="1"/>
                <c:pt idx="0">
                  <c:v>Medium Metro</c:v>
                </c:pt>
              </c:strCache>
            </c:strRef>
          </c:tx>
          <c:spPr>
            <a:ln w="34925">
              <a:solidFill>
                <a:srgbClr val="7BA8DF"/>
              </a:solidFill>
            </a:ln>
          </c:spPr>
          <c:marker>
            <c:symbol val="diamond"/>
            <c:size val="9"/>
            <c:spPr>
              <a:solidFill>
                <a:srgbClr val="7BA8DF"/>
              </a:solidFill>
              <a:ln>
                <a:noFill/>
              </a:ln>
            </c:spPr>
          </c:marker>
          <c:cat>
            <c:numRef>
              <c:f>Sheet1!$A$2:$A$14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Sheet1!$E$2:$E$14</c:f>
              <c:numCache>
                <c:formatCode>General</c:formatCode>
                <c:ptCount val="13"/>
                <c:pt idx="0">
                  <c:v>45.2</c:v>
                </c:pt>
                <c:pt idx="1">
                  <c:v>49.5</c:v>
                </c:pt>
                <c:pt idx="2">
                  <c:v>48.1</c:v>
                </c:pt>
                <c:pt idx="3">
                  <c:v>49</c:v>
                </c:pt>
                <c:pt idx="4">
                  <c:v>48.3</c:v>
                </c:pt>
                <c:pt idx="5">
                  <c:v>53.1</c:v>
                </c:pt>
                <c:pt idx="6">
                  <c:v>47</c:v>
                </c:pt>
                <c:pt idx="7">
                  <c:v>46.4</c:v>
                </c:pt>
                <c:pt idx="8">
                  <c:v>54.1</c:v>
                </c:pt>
                <c:pt idx="9">
                  <c:v>53.4</c:v>
                </c:pt>
                <c:pt idx="10">
                  <c:v>56.8</c:v>
                </c:pt>
                <c:pt idx="11">
                  <c:v>56.1</c:v>
                </c:pt>
                <c:pt idx="12">
                  <c:v>61.2</c:v>
                </c:pt>
              </c:numCache>
            </c:numRef>
          </c:val>
          <c:smooth val="0"/>
        </c:ser>
        <c:ser>
          <c:idx val="4"/>
          <c:order val="4"/>
          <c:tx>
            <c:strRef>
              <c:f>Sheet1!$F$1</c:f>
              <c:strCache>
                <c:ptCount val="1"/>
                <c:pt idx="0">
                  <c:v>Small Metro</c:v>
                </c:pt>
              </c:strCache>
            </c:strRef>
          </c:tx>
          <c:spPr>
            <a:ln>
              <a:solidFill>
                <a:sysClr val="window" lastClr="FFFFFF">
                  <a:lumMod val="50000"/>
                </a:sysClr>
              </a:solidFill>
            </a:ln>
          </c:spPr>
          <c:marker>
            <c:symbol val="star"/>
            <c:size val="7"/>
            <c:spPr>
              <a:noFill/>
              <a:ln>
                <a:solidFill>
                  <a:sysClr val="window" lastClr="FFFFFF">
                    <a:lumMod val="50000"/>
                  </a:sysClr>
                </a:solidFill>
              </a:ln>
            </c:spPr>
          </c:marker>
          <c:cat>
            <c:numRef>
              <c:f>Sheet1!$A$2:$A$14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Sheet1!$F$2:$F$14</c:f>
              <c:numCache>
                <c:formatCode>General</c:formatCode>
                <c:ptCount val="13"/>
                <c:pt idx="0">
                  <c:v>42.8</c:v>
                </c:pt>
                <c:pt idx="1">
                  <c:v>36.1</c:v>
                </c:pt>
                <c:pt idx="2">
                  <c:v>41.3</c:v>
                </c:pt>
                <c:pt idx="3">
                  <c:v>45</c:v>
                </c:pt>
                <c:pt idx="4">
                  <c:v>52.8</c:v>
                </c:pt>
                <c:pt idx="5">
                  <c:v>45</c:v>
                </c:pt>
                <c:pt idx="6">
                  <c:v>44.2</c:v>
                </c:pt>
                <c:pt idx="7">
                  <c:v>47.9</c:v>
                </c:pt>
                <c:pt idx="8">
                  <c:v>49</c:v>
                </c:pt>
                <c:pt idx="9">
                  <c:v>48.1</c:v>
                </c:pt>
                <c:pt idx="10">
                  <c:v>59.2</c:v>
                </c:pt>
                <c:pt idx="11">
                  <c:v>52.5</c:v>
                </c:pt>
                <c:pt idx="12">
                  <c:v>59.2</c:v>
                </c:pt>
              </c:numCache>
            </c:numRef>
          </c:val>
          <c:smooth val="0"/>
        </c:ser>
        <c:ser>
          <c:idx val="5"/>
          <c:order val="5"/>
          <c:tx>
            <c:strRef>
              <c:f>Sheet1!$G$1</c:f>
              <c:strCache>
                <c:ptCount val="1"/>
                <c:pt idx="0">
                  <c:v>Micropolitan</c:v>
                </c:pt>
              </c:strCache>
            </c:strRef>
          </c:tx>
          <c:spPr>
            <a:ln>
              <a:solidFill>
                <a:srgbClr val="EEECE1">
                  <a:lumMod val="50000"/>
                </a:srgbClr>
              </a:solidFill>
            </a:ln>
          </c:spPr>
          <c:marker>
            <c:symbol val="x"/>
            <c:size val="7"/>
            <c:spPr>
              <a:noFill/>
              <a:ln>
                <a:solidFill>
                  <a:srgbClr val="EEECE1">
                    <a:lumMod val="50000"/>
                  </a:srgbClr>
                </a:solidFill>
              </a:ln>
            </c:spPr>
          </c:marker>
          <c:cat>
            <c:numRef>
              <c:f>Sheet1!$A$2:$A$14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Sheet1!$G$2:$G$14</c:f>
              <c:numCache>
                <c:formatCode>General</c:formatCode>
                <c:ptCount val="13"/>
                <c:pt idx="0">
                  <c:v>38.5</c:v>
                </c:pt>
                <c:pt idx="1">
                  <c:v>38</c:v>
                </c:pt>
                <c:pt idx="2">
                  <c:v>36.5</c:v>
                </c:pt>
                <c:pt idx="3">
                  <c:v>36.5</c:v>
                </c:pt>
                <c:pt idx="4">
                  <c:v>37.5</c:v>
                </c:pt>
                <c:pt idx="5">
                  <c:v>42.3</c:v>
                </c:pt>
                <c:pt idx="6">
                  <c:v>40.1</c:v>
                </c:pt>
                <c:pt idx="7">
                  <c:v>37.5</c:v>
                </c:pt>
                <c:pt idx="8">
                  <c:v>48.3</c:v>
                </c:pt>
                <c:pt idx="9">
                  <c:v>47.2</c:v>
                </c:pt>
                <c:pt idx="10">
                  <c:v>40.1</c:v>
                </c:pt>
                <c:pt idx="11">
                  <c:v>45.3</c:v>
                </c:pt>
                <c:pt idx="12">
                  <c:v>47.3</c:v>
                </c:pt>
              </c:numCache>
            </c:numRef>
          </c:val>
          <c:smooth val="0"/>
        </c:ser>
        <c:ser>
          <c:idx val="6"/>
          <c:order val="6"/>
          <c:tx>
            <c:strRef>
              <c:f>Sheet1!$H$1</c:f>
              <c:strCache>
                <c:ptCount val="1"/>
                <c:pt idx="0">
                  <c:v>Noncore</c:v>
                </c:pt>
              </c:strCache>
            </c:strRef>
          </c:tx>
          <c:cat>
            <c:numRef>
              <c:f>Sheet1!$A$2:$A$14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Sheet1!$H$2:$H$14</c:f>
              <c:numCache>
                <c:formatCode>General</c:formatCode>
                <c:ptCount val="13"/>
                <c:pt idx="0">
                  <c:v>37.4</c:v>
                </c:pt>
                <c:pt idx="1">
                  <c:v>40.9</c:v>
                </c:pt>
                <c:pt idx="2">
                  <c:v>33.299999999999997</c:v>
                </c:pt>
                <c:pt idx="3">
                  <c:v>41.7</c:v>
                </c:pt>
                <c:pt idx="4">
                  <c:v>54</c:v>
                </c:pt>
                <c:pt idx="5">
                  <c:v>41.4</c:v>
                </c:pt>
                <c:pt idx="6">
                  <c:v>38.200000000000003</c:v>
                </c:pt>
                <c:pt idx="7">
                  <c:v>39.1</c:v>
                </c:pt>
                <c:pt idx="8">
                  <c:v>43.8</c:v>
                </c:pt>
                <c:pt idx="9">
                  <c:v>39.5</c:v>
                </c:pt>
                <c:pt idx="10">
                  <c:v>42.9</c:v>
                </c:pt>
                <c:pt idx="11">
                  <c:v>45.7</c:v>
                </c:pt>
                <c:pt idx="12">
                  <c:v>48.1</c:v>
                </c:pt>
              </c:numCache>
            </c:numRef>
          </c:val>
          <c:smooth val="0"/>
        </c:ser>
        <c:dLbls>
          <c:showLegendKey val="0"/>
          <c:showVal val="0"/>
          <c:showCatName val="0"/>
          <c:showSerName val="0"/>
          <c:showPercent val="0"/>
          <c:showBubbleSize val="0"/>
        </c:dLbls>
        <c:marker val="1"/>
        <c:smooth val="0"/>
        <c:axId val="120609792"/>
        <c:axId val="120627968"/>
      </c:lineChart>
      <c:catAx>
        <c:axId val="12060979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20627968"/>
        <c:crosses val="autoZero"/>
        <c:auto val="1"/>
        <c:lblAlgn val="ctr"/>
        <c:lblOffset val="100"/>
        <c:noMultiLvlLbl val="0"/>
      </c:catAx>
      <c:valAx>
        <c:axId val="120627968"/>
        <c:scaling>
          <c:orientation val="minMax"/>
          <c:max val="75"/>
          <c:min val="25"/>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393891421560450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20609792"/>
        <c:crosses val="autoZero"/>
        <c:crossBetween val="between"/>
        <c:majorUnit val="10"/>
      </c:valAx>
    </c:plotArea>
    <c:legend>
      <c:legendPos val="t"/>
      <c:layout>
        <c:manualLayout>
          <c:xMode val="edge"/>
          <c:yMode val="edge"/>
          <c:x val="8.1995479731700217E-3"/>
          <c:y val="1.167518533867475E-3"/>
          <c:w val="0.99127867697093419"/>
          <c:h val="0.1273561008362327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114375126186153E-2"/>
          <c:y val="0.11486585010207055"/>
          <c:w val="0.92132815128878121"/>
          <c:h val="0.65371218132617148"/>
        </c:manualLayout>
      </c:layout>
      <c:barChart>
        <c:barDir val="col"/>
        <c:grouping val="percentStacked"/>
        <c:varyColors val="0"/>
        <c:ser>
          <c:idx val="2"/>
          <c:order val="0"/>
          <c:tx>
            <c:strRef>
              <c:f>Sheet1!$D$1</c:f>
              <c:strCache>
                <c:ptCount val="1"/>
                <c:pt idx="0">
                  <c:v>Better</c:v>
                </c:pt>
              </c:strCache>
            </c:strRef>
          </c:tx>
          <c:spPr>
            <a:solidFill>
              <a:srgbClr val="27E833"/>
            </a:solidFill>
          </c:spPr>
          <c:invertIfNegative val="0"/>
          <c:dLbls>
            <c:dLbl>
              <c:idx val="3"/>
              <c:delete val="1"/>
            </c:dLbl>
            <c:dLbl>
              <c:idx val="5"/>
              <c:delete val="1"/>
            </c:dLbl>
            <c:txPr>
              <a:bodyPr/>
              <a:lstStyle/>
              <a:p>
                <a:pPr>
                  <a:defRPr sz="1600">
                    <a:solidFill>
                      <a:sysClr val="windowText" lastClr="000000"/>
                    </a:solidFill>
                    <a:latin typeface="Calibri" panose="020F0502020204030204" pitchFamily="34" charset="0"/>
                  </a:defRPr>
                </a:pPr>
                <a:endParaRPr lang="en-US"/>
              </a:p>
            </c:txPr>
            <c:showLegendKey val="0"/>
            <c:showVal val="1"/>
            <c:showCatName val="0"/>
            <c:showSerName val="0"/>
            <c:showPercent val="0"/>
            <c:showBubbleSize val="0"/>
            <c:showLeaderLines val="0"/>
          </c:dLbls>
          <c:cat>
            <c:strRef>
              <c:f>Sheet1!$A$2:$A$8</c:f>
              <c:strCache>
                <c:ptCount val="7"/>
                <c:pt idx="0">
                  <c:v>Patient Safety (n=17)</c:v>
                </c:pt>
                <c:pt idx="1">
                  <c:v>Person-Centered Care (n=8)</c:v>
                </c:pt>
                <c:pt idx="2">
                  <c:v>Effective Treatment (n=25)</c:v>
                </c:pt>
                <c:pt idx="3">
                  <c:v>Healthy Living (n=21)</c:v>
                </c:pt>
                <c:pt idx="4">
                  <c:v>Care Coordination (n=24)</c:v>
                </c:pt>
                <c:pt idx="5">
                  <c:v>Affordable Care (n=2)</c:v>
                </c:pt>
                <c:pt idx="6">
                  <c:v>Access (n=17)</c:v>
                </c:pt>
              </c:strCache>
            </c:strRef>
          </c:cat>
          <c:val>
            <c:numRef>
              <c:f>Sheet1!$D$2:$D$8</c:f>
              <c:numCache>
                <c:formatCode>General</c:formatCode>
                <c:ptCount val="7"/>
                <c:pt idx="0">
                  <c:v>4</c:v>
                </c:pt>
                <c:pt idx="1">
                  <c:v>1</c:v>
                </c:pt>
                <c:pt idx="2">
                  <c:v>3</c:v>
                </c:pt>
                <c:pt idx="3">
                  <c:v>0</c:v>
                </c:pt>
                <c:pt idx="4">
                  <c:v>1</c:v>
                </c:pt>
                <c:pt idx="5">
                  <c:v>0</c:v>
                </c:pt>
                <c:pt idx="6">
                  <c:v>1</c:v>
                </c:pt>
              </c:numCache>
            </c:numRef>
          </c:val>
        </c:ser>
        <c:ser>
          <c:idx val="1"/>
          <c:order val="1"/>
          <c:tx>
            <c:strRef>
              <c:f>Sheet1!$C$1</c:f>
              <c:strCache>
                <c:ptCount val="1"/>
                <c:pt idx="0">
                  <c:v>Same</c:v>
                </c:pt>
              </c:strCache>
            </c:strRef>
          </c:tx>
          <c:spPr>
            <a:solidFill>
              <a:srgbClr val="FAD201"/>
            </a:solidFill>
          </c:spPr>
          <c:invertIfNegative val="0"/>
          <c:dLbls>
            <c:dLbl>
              <c:idx val="0"/>
              <c:layout/>
              <c:dLblPos val="ctr"/>
              <c:showLegendKey val="0"/>
              <c:showVal val="1"/>
              <c:showCatName val="0"/>
              <c:showSerName val="0"/>
              <c:showPercent val="0"/>
              <c:showBubbleSize val="0"/>
            </c:dLbl>
            <c:txPr>
              <a:bodyPr/>
              <a:lstStyle/>
              <a:p>
                <a:pPr>
                  <a:defRPr sz="1600">
                    <a:solidFill>
                      <a:sysClr val="windowText" lastClr="000000"/>
                    </a:solidFill>
                    <a:latin typeface="Calibri" panose="020F0502020204030204" pitchFamily="34" charset="0"/>
                  </a:defRPr>
                </a:pPr>
                <a:endParaRPr lang="en-US"/>
              </a:p>
            </c:txPr>
            <c:showLegendKey val="0"/>
            <c:showVal val="1"/>
            <c:showCatName val="0"/>
            <c:showSerName val="0"/>
            <c:showPercent val="0"/>
            <c:showBubbleSize val="0"/>
            <c:showLeaderLines val="0"/>
          </c:dLbls>
          <c:cat>
            <c:strRef>
              <c:f>Sheet1!$A$2:$A$8</c:f>
              <c:strCache>
                <c:ptCount val="7"/>
                <c:pt idx="0">
                  <c:v>Patient Safety (n=17)</c:v>
                </c:pt>
                <c:pt idx="1">
                  <c:v>Person-Centered Care (n=8)</c:v>
                </c:pt>
                <c:pt idx="2">
                  <c:v>Effective Treatment (n=25)</c:v>
                </c:pt>
                <c:pt idx="3">
                  <c:v>Healthy Living (n=21)</c:v>
                </c:pt>
                <c:pt idx="4">
                  <c:v>Care Coordination (n=24)</c:v>
                </c:pt>
                <c:pt idx="5">
                  <c:v>Affordable Care (n=2)</c:v>
                </c:pt>
                <c:pt idx="6">
                  <c:v>Access (n=17)</c:v>
                </c:pt>
              </c:strCache>
            </c:strRef>
          </c:cat>
          <c:val>
            <c:numRef>
              <c:f>Sheet1!$C$2:$C$8</c:f>
              <c:numCache>
                <c:formatCode>General</c:formatCode>
                <c:ptCount val="7"/>
                <c:pt idx="0">
                  <c:v>11</c:v>
                </c:pt>
                <c:pt idx="1">
                  <c:v>7</c:v>
                </c:pt>
                <c:pt idx="2">
                  <c:v>13</c:v>
                </c:pt>
                <c:pt idx="3">
                  <c:v>10</c:v>
                </c:pt>
                <c:pt idx="4">
                  <c:v>11</c:v>
                </c:pt>
                <c:pt idx="5">
                  <c:v>2</c:v>
                </c:pt>
                <c:pt idx="6">
                  <c:v>10</c:v>
                </c:pt>
              </c:numCache>
            </c:numRef>
          </c:val>
        </c:ser>
        <c:ser>
          <c:idx val="0"/>
          <c:order val="2"/>
          <c:tx>
            <c:strRef>
              <c:f>Sheet1!$B$1</c:f>
              <c:strCache>
                <c:ptCount val="1"/>
                <c:pt idx="0">
                  <c:v>Worse </c:v>
                </c:pt>
              </c:strCache>
            </c:strRef>
          </c:tx>
          <c:spPr>
            <a:solidFill>
              <a:srgbClr val="F9152F"/>
            </a:solidFill>
          </c:spPr>
          <c:invertIfNegative val="0"/>
          <c:dLbls>
            <c:dLbl>
              <c:idx val="1"/>
              <c:delete val="1"/>
            </c:dLbl>
            <c:dLbl>
              <c:idx val="5"/>
              <c:delete val="1"/>
            </c:dLbl>
            <c:txPr>
              <a:bodyPr/>
              <a:lstStyle/>
              <a:p>
                <a:pPr>
                  <a:defRPr sz="1600">
                    <a:solidFill>
                      <a:schemeClr val="bg1"/>
                    </a:solidFill>
                    <a:latin typeface="Calibri" panose="020F0502020204030204" pitchFamily="34" charset="0"/>
                  </a:defRPr>
                </a:pPr>
                <a:endParaRPr lang="en-US"/>
              </a:p>
            </c:txPr>
            <c:dLblPos val="ctr"/>
            <c:showLegendKey val="0"/>
            <c:showVal val="1"/>
            <c:showCatName val="0"/>
            <c:showSerName val="0"/>
            <c:showPercent val="0"/>
            <c:showBubbleSize val="0"/>
            <c:showLeaderLines val="0"/>
          </c:dLbls>
          <c:cat>
            <c:strRef>
              <c:f>Sheet1!$A$2:$A$8</c:f>
              <c:strCache>
                <c:ptCount val="7"/>
                <c:pt idx="0">
                  <c:v>Patient Safety (n=17)</c:v>
                </c:pt>
                <c:pt idx="1">
                  <c:v>Person-Centered Care (n=8)</c:v>
                </c:pt>
                <c:pt idx="2">
                  <c:v>Effective Treatment (n=25)</c:v>
                </c:pt>
                <c:pt idx="3">
                  <c:v>Healthy Living (n=21)</c:v>
                </c:pt>
                <c:pt idx="4">
                  <c:v>Care Coordination (n=24)</c:v>
                </c:pt>
                <c:pt idx="5">
                  <c:v>Affordable Care (n=2)</c:v>
                </c:pt>
                <c:pt idx="6">
                  <c:v>Access (n=17)</c:v>
                </c:pt>
              </c:strCache>
            </c:strRef>
          </c:cat>
          <c:val>
            <c:numRef>
              <c:f>Sheet1!$B$2:$B$8</c:f>
              <c:numCache>
                <c:formatCode>General</c:formatCode>
                <c:ptCount val="7"/>
                <c:pt idx="0">
                  <c:v>2</c:v>
                </c:pt>
                <c:pt idx="1">
                  <c:v>0</c:v>
                </c:pt>
                <c:pt idx="2">
                  <c:v>9</c:v>
                </c:pt>
                <c:pt idx="3">
                  <c:v>11</c:v>
                </c:pt>
                <c:pt idx="4">
                  <c:v>12</c:v>
                </c:pt>
                <c:pt idx="5">
                  <c:v>0</c:v>
                </c:pt>
                <c:pt idx="6">
                  <c:v>6</c:v>
                </c:pt>
              </c:numCache>
            </c:numRef>
          </c:val>
        </c:ser>
        <c:dLbls>
          <c:showLegendKey val="0"/>
          <c:showVal val="1"/>
          <c:showCatName val="0"/>
          <c:showSerName val="0"/>
          <c:showPercent val="0"/>
          <c:showBubbleSize val="0"/>
        </c:dLbls>
        <c:gapWidth val="150"/>
        <c:overlap val="100"/>
        <c:axId val="106826752"/>
        <c:axId val="106832640"/>
      </c:barChart>
      <c:catAx>
        <c:axId val="106826752"/>
        <c:scaling>
          <c:orientation val="minMax"/>
        </c:scaling>
        <c:delete val="0"/>
        <c:axPos val="b"/>
        <c:numFmt formatCode="General" sourceLinked="1"/>
        <c:majorTickMark val="out"/>
        <c:minorTickMark val="none"/>
        <c:tickLblPos val="nextTo"/>
        <c:txPr>
          <a:bodyPr rot="0" vert="horz"/>
          <a:lstStyle/>
          <a:p>
            <a:pPr>
              <a:defRPr sz="1600">
                <a:latin typeface="Calibri" panose="020F0502020204030204" pitchFamily="34" charset="0"/>
              </a:defRPr>
            </a:pPr>
            <a:endParaRPr lang="en-US"/>
          </a:p>
        </c:txPr>
        <c:crossAx val="106832640"/>
        <c:crosses val="autoZero"/>
        <c:auto val="1"/>
        <c:lblAlgn val="ctr"/>
        <c:lblOffset val="100"/>
        <c:tickLblSkip val="1"/>
        <c:tickMarkSkip val="1"/>
        <c:noMultiLvlLbl val="0"/>
      </c:catAx>
      <c:valAx>
        <c:axId val="106832640"/>
        <c:scaling>
          <c:orientation val="minMax"/>
        </c:scaling>
        <c:delete val="0"/>
        <c:axPos val="l"/>
        <c:majorGridlines/>
        <c:numFmt formatCode="0%" sourceLinked="1"/>
        <c:majorTickMark val="out"/>
        <c:minorTickMark val="none"/>
        <c:tickLblPos val="nextTo"/>
        <c:txPr>
          <a:bodyPr rot="0" vert="horz"/>
          <a:lstStyle/>
          <a:p>
            <a:pPr>
              <a:defRPr sz="1600">
                <a:latin typeface="Calibri" panose="020F0502020204030204" pitchFamily="34" charset="0"/>
              </a:defRPr>
            </a:pPr>
            <a:endParaRPr lang="en-US"/>
          </a:p>
        </c:txPr>
        <c:crossAx val="106826752"/>
        <c:crosses val="autoZero"/>
        <c:crossBetween val="between"/>
        <c:majorUnit val="0.2"/>
      </c:valAx>
    </c:plotArea>
    <c:legend>
      <c:legendPos val="t"/>
      <c:layout>
        <c:manualLayout>
          <c:xMode val="edge"/>
          <c:yMode val="edge"/>
          <c:x val="0"/>
          <c:y val="1.0723485953145214E-4"/>
          <c:w val="0.99860387643852211"/>
          <c:h val="7.853599733258119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txPr>
    <a:bodyPr/>
    <a:lstStyle/>
    <a:p>
      <a:pPr>
        <a:defRPr sz="1000"/>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6"/>
          <c:y val="0.18129653932147374"/>
          <c:w val="0.87597939146495574"/>
          <c:h val="0.72244799261203463"/>
        </c:manualLayout>
      </c:layout>
      <c:barChart>
        <c:barDir val="col"/>
        <c:grouping val="clustered"/>
        <c:varyColors val="0"/>
        <c:ser>
          <c:idx val="0"/>
          <c:order val="0"/>
          <c:tx>
            <c:strRef>
              <c:f>Sheet1!$A$2</c:f>
              <c:strCache>
                <c:ptCount val="1"/>
                <c:pt idx="0">
                  <c:v>Large Central Metro</c:v>
                </c:pt>
              </c:strCache>
            </c:strRef>
          </c:tx>
          <c:spPr>
            <a:solidFill>
              <a:srgbClr val="0072C6"/>
            </a:solidFill>
          </c:spPr>
          <c:invertIfNegative val="0"/>
          <c:cat>
            <c:strRef>
              <c:f>Sheet1!$B$1:$E$1</c:f>
              <c:strCache>
                <c:ptCount val="4"/>
                <c:pt idx="0">
                  <c:v>Total</c:v>
                </c:pt>
                <c:pt idx="1">
                  <c:v>White </c:v>
                </c:pt>
                <c:pt idx="2">
                  <c:v>Black</c:v>
                </c:pt>
                <c:pt idx="3">
                  <c:v>Hispanic</c:v>
                </c:pt>
              </c:strCache>
            </c:strRef>
          </c:cat>
          <c:val>
            <c:numRef>
              <c:f>Sheet1!$B$2:$E$2</c:f>
              <c:numCache>
                <c:formatCode>General</c:formatCode>
                <c:ptCount val="4"/>
                <c:pt idx="0">
                  <c:v>62.9</c:v>
                </c:pt>
                <c:pt idx="1">
                  <c:v>65</c:v>
                </c:pt>
                <c:pt idx="2">
                  <c:v>61.9</c:v>
                </c:pt>
                <c:pt idx="3">
                  <c:v>62</c:v>
                </c:pt>
              </c:numCache>
            </c:numRef>
          </c:val>
        </c:ser>
        <c:ser>
          <c:idx val="1"/>
          <c:order val="1"/>
          <c:tx>
            <c:strRef>
              <c:f>Sheet1!$A$3</c:f>
              <c:strCache>
                <c:ptCount val="1"/>
                <c:pt idx="0">
                  <c:v>Large Fringe Metro</c:v>
                </c:pt>
              </c:strCache>
            </c:strRef>
          </c:tx>
          <c:spPr>
            <a:pattFill prst="wdDnDiag">
              <a:fgClr>
                <a:srgbClr val="AABA0A"/>
              </a:fgClr>
              <a:bgClr>
                <a:sysClr val="window" lastClr="FFFFFF"/>
              </a:bgClr>
            </a:pattFill>
          </c:spPr>
          <c:invertIfNegative val="0"/>
          <c:cat>
            <c:strRef>
              <c:f>Sheet1!$B$1:$E$1</c:f>
              <c:strCache>
                <c:ptCount val="4"/>
                <c:pt idx="0">
                  <c:v>Total</c:v>
                </c:pt>
                <c:pt idx="1">
                  <c:v>White </c:v>
                </c:pt>
                <c:pt idx="2">
                  <c:v>Black</c:v>
                </c:pt>
                <c:pt idx="3">
                  <c:v>Hispanic</c:v>
                </c:pt>
              </c:strCache>
            </c:strRef>
          </c:cat>
          <c:val>
            <c:numRef>
              <c:f>Sheet1!$B$3:$E$3</c:f>
              <c:numCache>
                <c:formatCode>General</c:formatCode>
                <c:ptCount val="4"/>
                <c:pt idx="0">
                  <c:v>65.8</c:v>
                </c:pt>
                <c:pt idx="1">
                  <c:v>61.3</c:v>
                </c:pt>
                <c:pt idx="2">
                  <c:v>67.3</c:v>
                </c:pt>
                <c:pt idx="3">
                  <c:v>73.599999999999994</c:v>
                </c:pt>
              </c:numCache>
            </c:numRef>
          </c:val>
        </c:ser>
        <c:ser>
          <c:idx val="2"/>
          <c:order val="2"/>
          <c:tx>
            <c:strRef>
              <c:f>Sheet1!$A$4</c:f>
              <c:strCache>
                <c:ptCount val="1"/>
                <c:pt idx="0">
                  <c:v>Medium Metro</c:v>
                </c:pt>
              </c:strCache>
            </c:strRef>
          </c:tx>
          <c:spPr>
            <a:solidFill>
              <a:sysClr val="window" lastClr="FFFFFF"/>
            </a:solidFill>
            <a:ln>
              <a:solidFill>
                <a:sysClr val="windowText" lastClr="000000"/>
              </a:solidFill>
            </a:ln>
          </c:spPr>
          <c:invertIfNegative val="0"/>
          <c:cat>
            <c:strRef>
              <c:f>Sheet1!$B$1:$E$1</c:f>
              <c:strCache>
                <c:ptCount val="4"/>
                <c:pt idx="0">
                  <c:v>Total</c:v>
                </c:pt>
                <c:pt idx="1">
                  <c:v>White </c:v>
                </c:pt>
                <c:pt idx="2">
                  <c:v>Black</c:v>
                </c:pt>
                <c:pt idx="3">
                  <c:v>Hispanic</c:v>
                </c:pt>
              </c:strCache>
            </c:strRef>
          </c:cat>
          <c:val>
            <c:numRef>
              <c:f>Sheet1!$B$4:$E$4</c:f>
              <c:numCache>
                <c:formatCode>General</c:formatCode>
                <c:ptCount val="4"/>
                <c:pt idx="0">
                  <c:v>61.2</c:v>
                </c:pt>
                <c:pt idx="1">
                  <c:v>61.9</c:v>
                </c:pt>
                <c:pt idx="2">
                  <c:v>64.7</c:v>
                </c:pt>
                <c:pt idx="3">
                  <c:v>57.4</c:v>
                </c:pt>
              </c:numCache>
            </c:numRef>
          </c:val>
        </c:ser>
        <c:ser>
          <c:idx val="3"/>
          <c:order val="3"/>
          <c:tx>
            <c:strRef>
              <c:f>Sheet1!$A$5</c:f>
              <c:strCache>
                <c:ptCount val="1"/>
                <c:pt idx="0">
                  <c:v>Small Metro</c:v>
                </c:pt>
              </c:strCache>
            </c:strRef>
          </c:tx>
          <c:spPr>
            <a:solidFill>
              <a:sysClr val="window" lastClr="FFFFFF">
                <a:lumMod val="85000"/>
              </a:sysClr>
            </a:solidFill>
          </c:spPr>
          <c:invertIfNegative val="0"/>
          <c:cat>
            <c:strRef>
              <c:f>Sheet1!$B$1:$E$1</c:f>
              <c:strCache>
                <c:ptCount val="4"/>
                <c:pt idx="0">
                  <c:v>Total</c:v>
                </c:pt>
                <c:pt idx="1">
                  <c:v>White </c:v>
                </c:pt>
                <c:pt idx="2">
                  <c:v>Black</c:v>
                </c:pt>
                <c:pt idx="3">
                  <c:v>Hispanic</c:v>
                </c:pt>
              </c:strCache>
            </c:strRef>
          </c:cat>
          <c:val>
            <c:numRef>
              <c:f>Sheet1!$B$5:$E$5</c:f>
              <c:numCache>
                <c:formatCode>General</c:formatCode>
                <c:ptCount val="4"/>
                <c:pt idx="0">
                  <c:v>59.2</c:v>
                </c:pt>
                <c:pt idx="1">
                  <c:v>58</c:v>
                </c:pt>
                <c:pt idx="3">
                  <c:v>64.099999999999994</c:v>
                </c:pt>
              </c:numCache>
            </c:numRef>
          </c:val>
        </c:ser>
        <c:ser>
          <c:idx val="4"/>
          <c:order val="4"/>
          <c:tx>
            <c:strRef>
              <c:f>Sheet1!$A$6</c:f>
              <c:strCache>
                <c:ptCount val="1"/>
                <c:pt idx="0">
                  <c:v>Micropolitan</c:v>
                </c:pt>
              </c:strCache>
            </c:strRef>
          </c:tx>
          <c:spPr>
            <a:solidFill>
              <a:srgbClr val="AABA0A"/>
            </a:solidFill>
          </c:spPr>
          <c:invertIfNegative val="0"/>
          <c:cat>
            <c:strRef>
              <c:f>Sheet1!$B$1:$E$1</c:f>
              <c:strCache>
                <c:ptCount val="4"/>
                <c:pt idx="0">
                  <c:v>Total</c:v>
                </c:pt>
                <c:pt idx="1">
                  <c:v>White </c:v>
                </c:pt>
                <c:pt idx="2">
                  <c:v>Black</c:v>
                </c:pt>
                <c:pt idx="3">
                  <c:v>Hispanic</c:v>
                </c:pt>
              </c:strCache>
            </c:strRef>
          </c:cat>
          <c:val>
            <c:numRef>
              <c:f>Sheet1!$B$6:$E$6</c:f>
              <c:numCache>
                <c:formatCode>General</c:formatCode>
                <c:ptCount val="4"/>
                <c:pt idx="0">
                  <c:v>47.3</c:v>
                </c:pt>
                <c:pt idx="1">
                  <c:v>44</c:v>
                </c:pt>
                <c:pt idx="2">
                  <c:v>56</c:v>
                </c:pt>
                <c:pt idx="3">
                  <c:v>51.9</c:v>
                </c:pt>
              </c:numCache>
            </c:numRef>
          </c:val>
        </c:ser>
        <c:ser>
          <c:idx val="5"/>
          <c:order val="5"/>
          <c:tx>
            <c:strRef>
              <c:f>Sheet1!$A$7</c:f>
              <c:strCache>
                <c:ptCount val="1"/>
                <c:pt idx="0">
                  <c:v>Noncore</c:v>
                </c:pt>
              </c:strCache>
            </c:strRef>
          </c:tx>
          <c:spPr>
            <a:pattFill prst="ltHorz">
              <a:fgClr>
                <a:sysClr val="windowText" lastClr="000000"/>
              </a:fgClr>
              <a:bgClr>
                <a:sysClr val="window" lastClr="FFFFFF"/>
              </a:bgClr>
            </a:pattFill>
            <a:ln>
              <a:noFill/>
            </a:ln>
          </c:spPr>
          <c:invertIfNegative val="0"/>
          <c:cat>
            <c:strRef>
              <c:f>Sheet1!$B$1:$E$1</c:f>
              <c:strCache>
                <c:ptCount val="4"/>
                <c:pt idx="0">
                  <c:v>Total</c:v>
                </c:pt>
                <c:pt idx="1">
                  <c:v>White </c:v>
                </c:pt>
                <c:pt idx="2">
                  <c:v>Black</c:v>
                </c:pt>
                <c:pt idx="3">
                  <c:v>Hispanic</c:v>
                </c:pt>
              </c:strCache>
            </c:strRef>
          </c:cat>
          <c:val>
            <c:numRef>
              <c:f>Sheet1!$B$7:$E$7</c:f>
              <c:numCache>
                <c:formatCode>General</c:formatCode>
                <c:ptCount val="4"/>
                <c:pt idx="0">
                  <c:v>48.1</c:v>
                </c:pt>
                <c:pt idx="1">
                  <c:v>42</c:v>
                </c:pt>
                <c:pt idx="2">
                  <c:v>49.7</c:v>
                </c:pt>
                <c:pt idx="3">
                  <c:v>64.7</c:v>
                </c:pt>
              </c:numCache>
            </c:numRef>
          </c:val>
        </c:ser>
        <c:dLbls>
          <c:showLegendKey val="0"/>
          <c:showVal val="0"/>
          <c:showCatName val="0"/>
          <c:showSerName val="0"/>
          <c:showPercent val="0"/>
          <c:showBubbleSize val="0"/>
        </c:dLbls>
        <c:gapWidth val="150"/>
        <c:axId val="107433344"/>
        <c:axId val="107447424"/>
      </c:barChart>
      <c:catAx>
        <c:axId val="107433344"/>
        <c:scaling>
          <c:orientation val="minMax"/>
        </c:scaling>
        <c:delete val="0"/>
        <c:axPos val="b"/>
        <c:minorGridlines>
          <c:spPr>
            <a:ln>
              <a:noFill/>
            </a:ln>
          </c:spPr>
        </c:minorGridlines>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07447424"/>
        <c:crosses val="autoZero"/>
        <c:auto val="1"/>
        <c:lblAlgn val="ctr"/>
        <c:lblOffset val="100"/>
        <c:noMultiLvlLbl val="0"/>
      </c:catAx>
      <c:valAx>
        <c:axId val="107447424"/>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6.1728395061728392E-3"/>
              <c:y val="0.45517730799954353"/>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07433344"/>
        <c:crosses val="autoZero"/>
        <c:crossBetween val="between"/>
        <c:majorUnit val="10"/>
      </c:valAx>
    </c:plotArea>
    <c:legend>
      <c:legendPos val="t"/>
      <c:layout>
        <c:manualLayout>
          <c:xMode val="edge"/>
          <c:yMode val="edge"/>
          <c:x val="5.5555555555555552E-2"/>
          <c:y val="0"/>
          <c:w val="0.88801351219986391"/>
          <c:h val="0.13039655869922048"/>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6"/>
          <c:y val="0.18129653932147374"/>
          <c:w val="0.87597939146495574"/>
          <c:h val="0.72244799261203463"/>
        </c:manualLayout>
      </c:layout>
      <c:barChart>
        <c:barDir val="col"/>
        <c:grouping val="clustered"/>
        <c:varyColors val="0"/>
        <c:ser>
          <c:idx val="0"/>
          <c:order val="0"/>
          <c:tx>
            <c:strRef>
              <c:f>Sheet1!$A$2</c:f>
              <c:strCache>
                <c:ptCount val="1"/>
                <c:pt idx="0">
                  <c:v>Large Central Metro</c:v>
                </c:pt>
              </c:strCache>
            </c:strRef>
          </c:tx>
          <c:spPr>
            <a:solidFill>
              <a:srgbClr val="0072C6"/>
            </a:solidFill>
          </c:spPr>
          <c:invertIfNegative val="0"/>
          <c:cat>
            <c:strRef>
              <c:f>Sheet1!$B$1:$E$1</c:f>
              <c:strCache>
                <c:ptCount val="4"/>
                <c:pt idx="0">
                  <c:v>Total</c:v>
                </c:pt>
                <c:pt idx="1">
                  <c:v>White</c:v>
                </c:pt>
                <c:pt idx="2">
                  <c:v>Black</c:v>
                </c:pt>
                <c:pt idx="3">
                  <c:v>Hispanic</c:v>
                </c:pt>
              </c:strCache>
            </c:strRef>
          </c:cat>
          <c:val>
            <c:numRef>
              <c:f>Sheet1!$B$2:$E$2</c:f>
              <c:numCache>
                <c:formatCode>General</c:formatCode>
                <c:ptCount val="4"/>
                <c:pt idx="0">
                  <c:v>49.7</c:v>
                </c:pt>
                <c:pt idx="1">
                  <c:v>61.3</c:v>
                </c:pt>
                <c:pt idx="2">
                  <c:v>40.799999999999997</c:v>
                </c:pt>
                <c:pt idx="3">
                  <c:v>46.9</c:v>
                </c:pt>
              </c:numCache>
            </c:numRef>
          </c:val>
        </c:ser>
        <c:ser>
          <c:idx val="1"/>
          <c:order val="1"/>
          <c:tx>
            <c:strRef>
              <c:f>Sheet1!$A$3</c:f>
              <c:strCache>
                <c:ptCount val="1"/>
                <c:pt idx="0">
                  <c:v>Large Fringe Metro</c:v>
                </c:pt>
              </c:strCache>
            </c:strRef>
          </c:tx>
          <c:spPr>
            <a:pattFill prst="wdDnDiag">
              <a:fgClr>
                <a:srgbClr val="AABA0A"/>
              </a:fgClr>
              <a:bgClr>
                <a:sysClr val="window" lastClr="FFFFFF"/>
              </a:bgClr>
            </a:pattFill>
          </c:spPr>
          <c:invertIfNegative val="0"/>
          <c:cat>
            <c:strRef>
              <c:f>Sheet1!$B$1:$E$1</c:f>
              <c:strCache>
                <c:ptCount val="4"/>
                <c:pt idx="0">
                  <c:v>Total</c:v>
                </c:pt>
                <c:pt idx="1">
                  <c:v>White</c:v>
                </c:pt>
                <c:pt idx="2">
                  <c:v>Black</c:v>
                </c:pt>
                <c:pt idx="3">
                  <c:v>Hispanic</c:v>
                </c:pt>
              </c:strCache>
            </c:strRef>
          </c:cat>
          <c:val>
            <c:numRef>
              <c:f>Sheet1!$B$3:$E$3</c:f>
              <c:numCache>
                <c:formatCode>General</c:formatCode>
                <c:ptCount val="4"/>
                <c:pt idx="0">
                  <c:v>57.6</c:v>
                </c:pt>
                <c:pt idx="1">
                  <c:v>60.8</c:v>
                </c:pt>
                <c:pt idx="2">
                  <c:v>53.2</c:v>
                </c:pt>
                <c:pt idx="3">
                  <c:v>48.9</c:v>
                </c:pt>
              </c:numCache>
            </c:numRef>
          </c:val>
        </c:ser>
        <c:ser>
          <c:idx val="2"/>
          <c:order val="2"/>
          <c:tx>
            <c:strRef>
              <c:f>Sheet1!$A$4</c:f>
              <c:strCache>
                <c:ptCount val="1"/>
                <c:pt idx="0">
                  <c:v>Medium Metro</c:v>
                </c:pt>
              </c:strCache>
            </c:strRef>
          </c:tx>
          <c:spPr>
            <a:solidFill>
              <a:sysClr val="window" lastClr="FFFFFF"/>
            </a:solidFill>
            <a:ln>
              <a:solidFill>
                <a:sysClr val="windowText" lastClr="000000"/>
              </a:solidFill>
            </a:ln>
          </c:spPr>
          <c:invertIfNegative val="0"/>
          <c:cat>
            <c:strRef>
              <c:f>Sheet1!$B$1:$E$1</c:f>
              <c:strCache>
                <c:ptCount val="4"/>
                <c:pt idx="0">
                  <c:v>Total</c:v>
                </c:pt>
                <c:pt idx="1">
                  <c:v>White</c:v>
                </c:pt>
                <c:pt idx="2">
                  <c:v>Black</c:v>
                </c:pt>
                <c:pt idx="3">
                  <c:v>Hispanic</c:v>
                </c:pt>
              </c:strCache>
            </c:strRef>
          </c:cat>
          <c:val>
            <c:numRef>
              <c:f>Sheet1!$B$4:$E$4</c:f>
              <c:numCache>
                <c:formatCode>General</c:formatCode>
                <c:ptCount val="4"/>
                <c:pt idx="0">
                  <c:v>57.6</c:v>
                </c:pt>
                <c:pt idx="1">
                  <c:v>64</c:v>
                </c:pt>
                <c:pt idx="2">
                  <c:v>44.4</c:v>
                </c:pt>
                <c:pt idx="3">
                  <c:v>50.1</c:v>
                </c:pt>
              </c:numCache>
            </c:numRef>
          </c:val>
        </c:ser>
        <c:ser>
          <c:idx val="3"/>
          <c:order val="3"/>
          <c:tx>
            <c:strRef>
              <c:f>Sheet1!$A$5</c:f>
              <c:strCache>
                <c:ptCount val="1"/>
                <c:pt idx="0">
                  <c:v>Small Metro</c:v>
                </c:pt>
              </c:strCache>
            </c:strRef>
          </c:tx>
          <c:spPr>
            <a:solidFill>
              <a:sysClr val="window" lastClr="FFFFFF">
                <a:lumMod val="85000"/>
              </a:sysClr>
            </a:solidFill>
          </c:spPr>
          <c:invertIfNegative val="0"/>
          <c:cat>
            <c:strRef>
              <c:f>Sheet1!$B$1:$E$1</c:f>
              <c:strCache>
                <c:ptCount val="4"/>
                <c:pt idx="0">
                  <c:v>Total</c:v>
                </c:pt>
                <c:pt idx="1">
                  <c:v>White</c:v>
                </c:pt>
                <c:pt idx="2">
                  <c:v>Black</c:v>
                </c:pt>
                <c:pt idx="3">
                  <c:v>Hispanic</c:v>
                </c:pt>
              </c:strCache>
            </c:strRef>
          </c:cat>
          <c:val>
            <c:numRef>
              <c:f>Sheet1!$B$5:$E$5</c:f>
              <c:numCache>
                <c:formatCode>General</c:formatCode>
                <c:ptCount val="4"/>
                <c:pt idx="0">
                  <c:v>60.2</c:v>
                </c:pt>
                <c:pt idx="1">
                  <c:v>63.9</c:v>
                </c:pt>
                <c:pt idx="2">
                  <c:v>53.1</c:v>
                </c:pt>
                <c:pt idx="3">
                  <c:v>48.6</c:v>
                </c:pt>
              </c:numCache>
            </c:numRef>
          </c:val>
        </c:ser>
        <c:ser>
          <c:idx val="4"/>
          <c:order val="4"/>
          <c:tx>
            <c:strRef>
              <c:f>Sheet1!$A$6</c:f>
              <c:strCache>
                <c:ptCount val="1"/>
                <c:pt idx="0">
                  <c:v>Micropolitan</c:v>
                </c:pt>
              </c:strCache>
            </c:strRef>
          </c:tx>
          <c:spPr>
            <a:solidFill>
              <a:srgbClr val="AABA0A"/>
            </a:solidFill>
          </c:spPr>
          <c:invertIfNegative val="0"/>
          <c:cat>
            <c:strRef>
              <c:f>Sheet1!$B$1:$E$1</c:f>
              <c:strCache>
                <c:ptCount val="4"/>
                <c:pt idx="0">
                  <c:v>Total</c:v>
                </c:pt>
                <c:pt idx="1">
                  <c:v>White</c:v>
                </c:pt>
                <c:pt idx="2">
                  <c:v>Black</c:v>
                </c:pt>
                <c:pt idx="3">
                  <c:v>Hispanic</c:v>
                </c:pt>
              </c:strCache>
            </c:strRef>
          </c:cat>
          <c:val>
            <c:numRef>
              <c:f>Sheet1!$B$6:$E$6</c:f>
              <c:numCache>
                <c:formatCode>General</c:formatCode>
                <c:ptCount val="4"/>
                <c:pt idx="0">
                  <c:v>51.1</c:v>
                </c:pt>
                <c:pt idx="1">
                  <c:v>51.7</c:v>
                </c:pt>
                <c:pt idx="2">
                  <c:v>42.9</c:v>
                </c:pt>
                <c:pt idx="3">
                  <c:v>54.8</c:v>
                </c:pt>
              </c:numCache>
            </c:numRef>
          </c:val>
        </c:ser>
        <c:ser>
          <c:idx val="5"/>
          <c:order val="5"/>
          <c:tx>
            <c:strRef>
              <c:f>Sheet1!$A$7</c:f>
              <c:strCache>
                <c:ptCount val="1"/>
                <c:pt idx="0">
                  <c:v>Noncore</c:v>
                </c:pt>
              </c:strCache>
            </c:strRef>
          </c:tx>
          <c:spPr>
            <a:pattFill prst="ltHorz">
              <a:fgClr>
                <a:sysClr val="windowText" lastClr="000000"/>
              </a:fgClr>
              <a:bgClr>
                <a:sysClr val="window" lastClr="FFFFFF"/>
              </a:bgClr>
            </a:pattFill>
            <a:ln>
              <a:noFill/>
            </a:ln>
          </c:spPr>
          <c:invertIfNegative val="0"/>
          <c:cat>
            <c:strRef>
              <c:f>Sheet1!$B$1:$E$1</c:f>
              <c:strCache>
                <c:ptCount val="4"/>
                <c:pt idx="0">
                  <c:v>Total</c:v>
                </c:pt>
                <c:pt idx="1">
                  <c:v>White</c:v>
                </c:pt>
                <c:pt idx="2">
                  <c:v>Black</c:v>
                </c:pt>
                <c:pt idx="3">
                  <c:v>Hispanic</c:v>
                </c:pt>
              </c:strCache>
            </c:strRef>
          </c:cat>
          <c:val>
            <c:numRef>
              <c:f>Sheet1!$B$7:$E$7</c:f>
              <c:numCache>
                <c:formatCode>General</c:formatCode>
                <c:ptCount val="4"/>
                <c:pt idx="0">
                  <c:v>44.8</c:v>
                </c:pt>
                <c:pt idx="1">
                  <c:v>45.8</c:v>
                </c:pt>
                <c:pt idx="2">
                  <c:v>46</c:v>
                </c:pt>
                <c:pt idx="3">
                  <c:v>38.299999999999997</c:v>
                </c:pt>
              </c:numCache>
            </c:numRef>
          </c:val>
        </c:ser>
        <c:dLbls>
          <c:showLegendKey val="0"/>
          <c:showVal val="0"/>
          <c:showCatName val="0"/>
          <c:showSerName val="0"/>
          <c:showPercent val="0"/>
          <c:showBubbleSize val="0"/>
        </c:dLbls>
        <c:gapWidth val="150"/>
        <c:axId val="107564416"/>
        <c:axId val="107578496"/>
      </c:barChart>
      <c:catAx>
        <c:axId val="107564416"/>
        <c:scaling>
          <c:orientation val="minMax"/>
        </c:scaling>
        <c:delete val="0"/>
        <c:axPos val="b"/>
        <c:minorGridlines>
          <c:spPr>
            <a:ln>
              <a:noFill/>
            </a:ln>
          </c:spPr>
        </c:minorGridlines>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07578496"/>
        <c:crosses val="autoZero"/>
        <c:auto val="1"/>
        <c:lblAlgn val="ctr"/>
        <c:lblOffset val="100"/>
        <c:noMultiLvlLbl val="0"/>
      </c:catAx>
      <c:valAx>
        <c:axId val="107578496"/>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46067925537085636"/>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07564416"/>
        <c:crosses val="autoZero"/>
        <c:crossBetween val="between"/>
        <c:majorUnit val="10"/>
      </c:valAx>
    </c:plotArea>
    <c:legend>
      <c:legendPos val="t"/>
      <c:layout>
        <c:manualLayout>
          <c:xMode val="edge"/>
          <c:yMode val="edge"/>
          <c:x val="5.5555555555555552E-2"/>
          <c:y val="0"/>
          <c:w val="0.88801351219986391"/>
          <c:h val="0.13039655869922048"/>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460897248955"/>
          <c:y val="0.16615317707379598"/>
          <c:w val="0.88825750947798177"/>
          <c:h val="0.73311435634499189"/>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Sheet1!$A$2:$A$7</c:f>
              <c:numCache>
                <c:formatCode>General</c:formatCode>
                <c:ptCount val="6"/>
                <c:pt idx="0">
                  <c:v>2009</c:v>
                </c:pt>
                <c:pt idx="1">
                  <c:v>2010</c:v>
                </c:pt>
                <c:pt idx="2">
                  <c:v>2011</c:v>
                </c:pt>
                <c:pt idx="3">
                  <c:v>2012</c:v>
                </c:pt>
                <c:pt idx="4">
                  <c:v>2013</c:v>
                </c:pt>
                <c:pt idx="5">
                  <c:v>2014</c:v>
                </c:pt>
              </c:numCache>
            </c:numRef>
          </c:cat>
          <c:val>
            <c:numRef>
              <c:f>Sheet1!$B$2:$B$7</c:f>
              <c:numCache>
                <c:formatCode>General</c:formatCode>
                <c:ptCount val="6"/>
                <c:pt idx="0">
                  <c:v>77.900000000000006</c:v>
                </c:pt>
                <c:pt idx="1">
                  <c:v>79.900000000000006</c:v>
                </c:pt>
                <c:pt idx="2">
                  <c:v>80.3</c:v>
                </c:pt>
                <c:pt idx="3">
                  <c:v>80.2</c:v>
                </c:pt>
                <c:pt idx="4">
                  <c:v>83</c:v>
                </c:pt>
                <c:pt idx="5">
                  <c:v>83.8</c:v>
                </c:pt>
              </c:numCache>
            </c:numRef>
          </c:val>
          <c:smooth val="0"/>
        </c:ser>
        <c:ser>
          <c:idx val="0"/>
          <c:order val="1"/>
          <c:tx>
            <c:strRef>
              <c:f>Sheet1!$C$1</c:f>
              <c:strCache>
                <c:ptCount val="1"/>
                <c:pt idx="0">
                  <c:v>Large Central Metro</c:v>
                </c:pt>
              </c:strCache>
            </c:strRef>
          </c:tx>
          <c:spPr>
            <a:ln w="25400">
              <a:solidFill>
                <a:srgbClr val="0072C6"/>
              </a:solidFill>
            </a:ln>
          </c:spPr>
          <c:marker>
            <c:symbol val="square"/>
            <c:size val="7"/>
            <c:spPr>
              <a:solidFill>
                <a:srgbClr val="0072C6"/>
              </a:solidFill>
              <a:ln>
                <a:noFill/>
              </a:ln>
            </c:spPr>
          </c:marker>
          <c:cat>
            <c:numRef>
              <c:f>Sheet1!$A$2:$A$7</c:f>
              <c:numCache>
                <c:formatCode>General</c:formatCode>
                <c:ptCount val="6"/>
                <c:pt idx="0">
                  <c:v>2009</c:v>
                </c:pt>
                <c:pt idx="1">
                  <c:v>2010</c:v>
                </c:pt>
                <c:pt idx="2">
                  <c:v>2011</c:v>
                </c:pt>
                <c:pt idx="3">
                  <c:v>2012</c:v>
                </c:pt>
                <c:pt idx="4">
                  <c:v>2013</c:v>
                </c:pt>
                <c:pt idx="5">
                  <c:v>2014</c:v>
                </c:pt>
              </c:numCache>
            </c:numRef>
          </c:cat>
          <c:val>
            <c:numRef>
              <c:f>Sheet1!$C$2:$C$7</c:f>
              <c:numCache>
                <c:formatCode>General</c:formatCode>
                <c:ptCount val="6"/>
                <c:pt idx="0">
                  <c:v>78.7</c:v>
                </c:pt>
                <c:pt idx="1">
                  <c:v>80.599999999999994</c:v>
                </c:pt>
                <c:pt idx="2">
                  <c:v>80</c:v>
                </c:pt>
                <c:pt idx="3">
                  <c:v>81.7</c:v>
                </c:pt>
                <c:pt idx="4">
                  <c:v>84.3</c:v>
                </c:pt>
                <c:pt idx="5">
                  <c:v>82.8</c:v>
                </c:pt>
              </c:numCache>
            </c:numRef>
          </c:val>
          <c:smooth val="0"/>
        </c:ser>
        <c:ser>
          <c:idx val="2"/>
          <c:order val="2"/>
          <c:tx>
            <c:strRef>
              <c:f>Sheet1!$D$1</c:f>
              <c:strCache>
                <c:ptCount val="1"/>
                <c:pt idx="0">
                  <c:v>Large Fringe Metro</c:v>
                </c:pt>
              </c:strCache>
            </c:strRef>
          </c:tx>
          <c:spPr>
            <a:ln w="25400">
              <a:solidFill>
                <a:srgbClr val="AABA0A"/>
              </a:solidFill>
            </a:ln>
          </c:spPr>
          <c:marker>
            <c:symbol val="triangle"/>
            <c:size val="9"/>
            <c:spPr>
              <a:solidFill>
                <a:srgbClr val="AABA0A"/>
              </a:solidFill>
              <a:ln>
                <a:noFill/>
              </a:ln>
            </c:spPr>
          </c:marker>
          <c:cat>
            <c:numRef>
              <c:f>Sheet1!$A$2:$A$7</c:f>
              <c:numCache>
                <c:formatCode>General</c:formatCode>
                <c:ptCount val="6"/>
                <c:pt idx="0">
                  <c:v>2009</c:v>
                </c:pt>
                <c:pt idx="1">
                  <c:v>2010</c:v>
                </c:pt>
                <c:pt idx="2">
                  <c:v>2011</c:v>
                </c:pt>
                <c:pt idx="3">
                  <c:v>2012</c:v>
                </c:pt>
                <c:pt idx="4">
                  <c:v>2013</c:v>
                </c:pt>
                <c:pt idx="5">
                  <c:v>2014</c:v>
                </c:pt>
              </c:numCache>
            </c:numRef>
          </c:cat>
          <c:val>
            <c:numRef>
              <c:f>Sheet1!$D$2:$D$7</c:f>
              <c:numCache>
                <c:formatCode>General</c:formatCode>
                <c:ptCount val="6"/>
                <c:pt idx="0">
                  <c:v>83.5</c:v>
                </c:pt>
                <c:pt idx="1">
                  <c:v>84.1</c:v>
                </c:pt>
                <c:pt idx="2">
                  <c:v>83.9</c:v>
                </c:pt>
                <c:pt idx="3">
                  <c:v>82.9</c:v>
                </c:pt>
                <c:pt idx="4">
                  <c:v>86</c:v>
                </c:pt>
                <c:pt idx="5">
                  <c:v>87.7</c:v>
                </c:pt>
              </c:numCache>
            </c:numRef>
          </c:val>
          <c:smooth val="0"/>
        </c:ser>
        <c:ser>
          <c:idx val="1"/>
          <c:order val="3"/>
          <c:tx>
            <c:strRef>
              <c:f>Sheet1!$E$1</c:f>
              <c:strCache>
                <c:ptCount val="1"/>
                <c:pt idx="0">
                  <c:v>Medium Metro</c:v>
                </c:pt>
              </c:strCache>
            </c:strRef>
          </c:tx>
          <c:spPr>
            <a:ln w="34925">
              <a:solidFill>
                <a:srgbClr val="7BA8DF"/>
              </a:solidFill>
            </a:ln>
          </c:spPr>
          <c:marker>
            <c:symbol val="diamond"/>
            <c:size val="9"/>
            <c:spPr>
              <a:solidFill>
                <a:srgbClr val="7BA8DF"/>
              </a:solidFill>
              <a:ln>
                <a:noFill/>
              </a:ln>
            </c:spPr>
          </c:marker>
          <c:cat>
            <c:numRef>
              <c:f>Sheet1!$A$2:$A$7</c:f>
              <c:numCache>
                <c:formatCode>General</c:formatCode>
                <c:ptCount val="6"/>
                <c:pt idx="0">
                  <c:v>2009</c:v>
                </c:pt>
                <c:pt idx="1">
                  <c:v>2010</c:v>
                </c:pt>
                <c:pt idx="2">
                  <c:v>2011</c:v>
                </c:pt>
                <c:pt idx="3">
                  <c:v>2012</c:v>
                </c:pt>
                <c:pt idx="4">
                  <c:v>2013</c:v>
                </c:pt>
                <c:pt idx="5">
                  <c:v>2014</c:v>
                </c:pt>
              </c:numCache>
            </c:numRef>
          </c:cat>
          <c:val>
            <c:numRef>
              <c:f>Sheet1!$E$2:$E$7</c:f>
              <c:numCache>
                <c:formatCode>General</c:formatCode>
                <c:ptCount val="6"/>
                <c:pt idx="0">
                  <c:v>77.599999999999994</c:v>
                </c:pt>
                <c:pt idx="1">
                  <c:v>79.400000000000006</c:v>
                </c:pt>
                <c:pt idx="2">
                  <c:v>80.5</c:v>
                </c:pt>
                <c:pt idx="3">
                  <c:v>80.900000000000006</c:v>
                </c:pt>
                <c:pt idx="4">
                  <c:v>83</c:v>
                </c:pt>
                <c:pt idx="5">
                  <c:v>84.1</c:v>
                </c:pt>
              </c:numCache>
            </c:numRef>
          </c:val>
          <c:smooth val="0"/>
        </c:ser>
        <c:ser>
          <c:idx val="4"/>
          <c:order val="4"/>
          <c:tx>
            <c:strRef>
              <c:f>Sheet1!$F$1</c:f>
              <c:strCache>
                <c:ptCount val="1"/>
                <c:pt idx="0">
                  <c:v>Small Metro </c:v>
                </c:pt>
              </c:strCache>
            </c:strRef>
          </c:tx>
          <c:spPr>
            <a:ln>
              <a:solidFill>
                <a:sysClr val="window" lastClr="FFFFFF">
                  <a:lumMod val="50000"/>
                </a:sysClr>
              </a:solidFill>
            </a:ln>
          </c:spPr>
          <c:marker>
            <c:symbol val="star"/>
            <c:size val="7"/>
            <c:spPr>
              <a:noFill/>
              <a:ln>
                <a:solidFill>
                  <a:sysClr val="window" lastClr="FFFFFF">
                    <a:lumMod val="50000"/>
                  </a:sysClr>
                </a:solidFill>
              </a:ln>
            </c:spPr>
          </c:marker>
          <c:cat>
            <c:numRef>
              <c:f>Sheet1!$A$2:$A$7</c:f>
              <c:numCache>
                <c:formatCode>General</c:formatCode>
                <c:ptCount val="6"/>
                <c:pt idx="0">
                  <c:v>2009</c:v>
                </c:pt>
                <c:pt idx="1">
                  <c:v>2010</c:v>
                </c:pt>
                <c:pt idx="2">
                  <c:v>2011</c:v>
                </c:pt>
                <c:pt idx="3">
                  <c:v>2012</c:v>
                </c:pt>
                <c:pt idx="4">
                  <c:v>2013</c:v>
                </c:pt>
                <c:pt idx="5">
                  <c:v>2014</c:v>
                </c:pt>
              </c:numCache>
            </c:numRef>
          </c:cat>
          <c:val>
            <c:numRef>
              <c:f>Sheet1!$F$2:$F$7</c:f>
              <c:numCache>
                <c:formatCode>General</c:formatCode>
                <c:ptCount val="6"/>
                <c:pt idx="0">
                  <c:v>74.900000000000006</c:v>
                </c:pt>
                <c:pt idx="1">
                  <c:v>77.8</c:v>
                </c:pt>
                <c:pt idx="2">
                  <c:v>78.7</c:v>
                </c:pt>
                <c:pt idx="3">
                  <c:v>77.7</c:v>
                </c:pt>
                <c:pt idx="4">
                  <c:v>81.2</c:v>
                </c:pt>
                <c:pt idx="5">
                  <c:v>83.3</c:v>
                </c:pt>
              </c:numCache>
            </c:numRef>
          </c:val>
          <c:smooth val="0"/>
        </c:ser>
        <c:ser>
          <c:idx val="5"/>
          <c:order val="5"/>
          <c:tx>
            <c:strRef>
              <c:f>Sheet1!$G$1</c:f>
              <c:strCache>
                <c:ptCount val="1"/>
                <c:pt idx="0">
                  <c:v>Micropolitan</c:v>
                </c:pt>
              </c:strCache>
            </c:strRef>
          </c:tx>
          <c:spPr>
            <a:ln>
              <a:solidFill>
                <a:srgbClr val="EEECE1">
                  <a:lumMod val="50000"/>
                </a:srgbClr>
              </a:solidFill>
            </a:ln>
          </c:spPr>
          <c:marker>
            <c:symbol val="x"/>
            <c:size val="7"/>
            <c:spPr>
              <a:noFill/>
              <a:ln>
                <a:solidFill>
                  <a:srgbClr val="EEECE1">
                    <a:lumMod val="50000"/>
                  </a:srgbClr>
                </a:solidFill>
              </a:ln>
            </c:spPr>
          </c:marker>
          <c:cat>
            <c:numRef>
              <c:f>Sheet1!$A$2:$A$7</c:f>
              <c:numCache>
                <c:formatCode>General</c:formatCode>
                <c:ptCount val="6"/>
                <c:pt idx="0">
                  <c:v>2009</c:v>
                </c:pt>
                <c:pt idx="1">
                  <c:v>2010</c:v>
                </c:pt>
                <c:pt idx="2">
                  <c:v>2011</c:v>
                </c:pt>
                <c:pt idx="3">
                  <c:v>2012</c:v>
                </c:pt>
                <c:pt idx="4">
                  <c:v>2013</c:v>
                </c:pt>
                <c:pt idx="5">
                  <c:v>2014</c:v>
                </c:pt>
              </c:numCache>
            </c:numRef>
          </c:cat>
          <c:val>
            <c:numRef>
              <c:f>Sheet1!$G$2:$G$7</c:f>
              <c:numCache>
                <c:formatCode>General</c:formatCode>
                <c:ptCount val="6"/>
                <c:pt idx="0">
                  <c:v>70.400000000000006</c:v>
                </c:pt>
                <c:pt idx="1">
                  <c:v>72.599999999999994</c:v>
                </c:pt>
                <c:pt idx="2">
                  <c:v>75.900000000000006</c:v>
                </c:pt>
                <c:pt idx="3">
                  <c:v>76.2</c:v>
                </c:pt>
                <c:pt idx="4">
                  <c:v>78.099999999999994</c:v>
                </c:pt>
                <c:pt idx="5">
                  <c:v>79.599999999999994</c:v>
                </c:pt>
              </c:numCache>
            </c:numRef>
          </c:val>
          <c:smooth val="0"/>
        </c:ser>
        <c:ser>
          <c:idx val="6"/>
          <c:order val="6"/>
          <c:tx>
            <c:strRef>
              <c:f>Sheet1!$H$1</c:f>
              <c:strCache>
                <c:ptCount val="1"/>
                <c:pt idx="0">
                  <c:v>Noncore</c:v>
                </c:pt>
              </c:strCache>
            </c:strRef>
          </c:tx>
          <c:cat>
            <c:numRef>
              <c:f>Sheet1!$A$2:$A$7</c:f>
              <c:numCache>
                <c:formatCode>General</c:formatCode>
                <c:ptCount val="6"/>
                <c:pt idx="0">
                  <c:v>2009</c:v>
                </c:pt>
                <c:pt idx="1">
                  <c:v>2010</c:v>
                </c:pt>
                <c:pt idx="2">
                  <c:v>2011</c:v>
                </c:pt>
                <c:pt idx="3">
                  <c:v>2012</c:v>
                </c:pt>
                <c:pt idx="4">
                  <c:v>2013</c:v>
                </c:pt>
                <c:pt idx="5">
                  <c:v>2014</c:v>
                </c:pt>
              </c:numCache>
            </c:numRef>
          </c:cat>
          <c:val>
            <c:numRef>
              <c:f>Sheet1!$H$2:$H$7</c:f>
              <c:numCache>
                <c:formatCode>General</c:formatCode>
                <c:ptCount val="6"/>
                <c:pt idx="0">
                  <c:v>70.400000000000006</c:v>
                </c:pt>
                <c:pt idx="1">
                  <c:v>74.5</c:v>
                </c:pt>
                <c:pt idx="2">
                  <c:v>74.8</c:v>
                </c:pt>
                <c:pt idx="3">
                  <c:v>68.7</c:v>
                </c:pt>
                <c:pt idx="4">
                  <c:v>74.599999999999994</c:v>
                </c:pt>
                <c:pt idx="5">
                  <c:v>74.900000000000006</c:v>
                </c:pt>
              </c:numCache>
            </c:numRef>
          </c:val>
          <c:smooth val="0"/>
        </c:ser>
        <c:dLbls>
          <c:showLegendKey val="0"/>
          <c:showVal val="0"/>
          <c:showCatName val="0"/>
          <c:showSerName val="0"/>
          <c:showPercent val="0"/>
          <c:showBubbleSize val="0"/>
        </c:dLbls>
        <c:marker val="1"/>
        <c:smooth val="0"/>
        <c:axId val="128172800"/>
        <c:axId val="128174336"/>
      </c:lineChart>
      <c:catAx>
        <c:axId val="12817280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28174336"/>
        <c:crosses val="autoZero"/>
        <c:auto val="1"/>
        <c:lblAlgn val="ctr"/>
        <c:lblOffset val="100"/>
        <c:noMultiLvlLbl val="0"/>
      </c:catAx>
      <c:valAx>
        <c:axId val="128174336"/>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393891421560450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28172800"/>
        <c:crosses val="autoZero"/>
        <c:crossBetween val="between"/>
        <c:majorUnit val="10"/>
      </c:valAx>
    </c:plotArea>
    <c:legend>
      <c:legendPos val="t"/>
      <c:layout>
        <c:manualLayout>
          <c:xMode val="edge"/>
          <c:yMode val="edge"/>
          <c:x val="8.1995479731700217E-3"/>
          <c:y val="1.167518533867475E-3"/>
          <c:w val="0.99127867697093419"/>
          <c:h val="0.1273561008362327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6"/>
          <c:y val="0.18129653932147374"/>
          <c:w val="0.87597939146495574"/>
          <c:h val="0.72244799261203463"/>
        </c:manualLayout>
      </c:layout>
      <c:barChart>
        <c:barDir val="col"/>
        <c:grouping val="clustered"/>
        <c:varyColors val="0"/>
        <c:ser>
          <c:idx val="0"/>
          <c:order val="0"/>
          <c:tx>
            <c:strRef>
              <c:f>Sheet1!$A$2</c:f>
              <c:strCache>
                <c:ptCount val="1"/>
                <c:pt idx="0">
                  <c:v>Large Central Metro</c:v>
                </c:pt>
              </c:strCache>
            </c:strRef>
          </c:tx>
          <c:spPr>
            <a:solidFill>
              <a:srgbClr val="0072C6"/>
            </a:solidFill>
          </c:spPr>
          <c:invertIfNegative val="0"/>
          <c:cat>
            <c:strRef>
              <c:f>Sheet1!$B$1:$F$1</c:f>
              <c:strCache>
                <c:ptCount val="5"/>
                <c:pt idx="0">
                  <c:v>Total</c:v>
                </c:pt>
                <c:pt idx="1">
                  <c:v>Poor</c:v>
                </c:pt>
                <c:pt idx="2">
                  <c:v>Near Poor</c:v>
                </c:pt>
                <c:pt idx="3">
                  <c:v>Middle Income</c:v>
                </c:pt>
                <c:pt idx="4">
                  <c:v>High Income</c:v>
                </c:pt>
              </c:strCache>
            </c:strRef>
          </c:cat>
          <c:val>
            <c:numRef>
              <c:f>Sheet1!$B$2:$F$2</c:f>
              <c:numCache>
                <c:formatCode>General</c:formatCode>
                <c:ptCount val="5"/>
                <c:pt idx="0">
                  <c:v>82.8</c:v>
                </c:pt>
                <c:pt idx="1">
                  <c:v>81.3</c:v>
                </c:pt>
                <c:pt idx="2">
                  <c:v>78.900000000000006</c:v>
                </c:pt>
                <c:pt idx="3">
                  <c:v>81.7</c:v>
                </c:pt>
                <c:pt idx="4">
                  <c:v>89</c:v>
                </c:pt>
              </c:numCache>
            </c:numRef>
          </c:val>
        </c:ser>
        <c:ser>
          <c:idx val="1"/>
          <c:order val="1"/>
          <c:tx>
            <c:strRef>
              <c:f>Sheet1!$A$3</c:f>
              <c:strCache>
                <c:ptCount val="1"/>
                <c:pt idx="0">
                  <c:v>Large Fringe Metro</c:v>
                </c:pt>
              </c:strCache>
            </c:strRef>
          </c:tx>
          <c:spPr>
            <a:pattFill prst="wdDnDiag">
              <a:fgClr>
                <a:srgbClr val="AABA0A"/>
              </a:fgClr>
              <a:bgClr>
                <a:sysClr val="window" lastClr="FFFFFF"/>
              </a:bgClr>
            </a:pattFill>
          </c:spPr>
          <c:invertIfNegative val="0"/>
          <c:cat>
            <c:strRef>
              <c:f>Sheet1!$B$1:$F$1</c:f>
              <c:strCache>
                <c:ptCount val="5"/>
                <c:pt idx="0">
                  <c:v>Total</c:v>
                </c:pt>
                <c:pt idx="1">
                  <c:v>Poor</c:v>
                </c:pt>
                <c:pt idx="2">
                  <c:v>Near Poor</c:v>
                </c:pt>
                <c:pt idx="3">
                  <c:v>Middle Income</c:v>
                </c:pt>
                <c:pt idx="4">
                  <c:v>High Income</c:v>
                </c:pt>
              </c:strCache>
            </c:strRef>
          </c:cat>
          <c:val>
            <c:numRef>
              <c:f>Sheet1!$B$3:$F$3</c:f>
              <c:numCache>
                <c:formatCode>General</c:formatCode>
                <c:ptCount val="5"/>
                <c:pt idx="0">
                  <c:v>87.7</c:v>
                </c:pt>
                <c:pt idx="1">
                  <c:v>79.400000000000006</c:v>
                </c:pt>
                <c:pt idx="2">
                  <c:v>83.8</c:v>
                </c:pt>
                <c:pt idx="3">
                  <c:v>88.4</c:v>
                </c:pt>
                <c:pt idx="4">
                  <c:v>92.6</c:v>
                </c:pt>
              </c:numCache>
            </c:numRef>
          </c:val>
        </c:ser>
        <c:ser>
          <c:idx val="2"/>
          <c:order val="2"/>
          <c:tx>
            <c:strRef>
              <c:f>Sheet1!$A$4</c:f>
              <c:strCache>
                <c:ptCount val="1"/>
                <c:pt idx="0">
                  <c:v>Medium Metro</c:v>
                </c:pt>
              </c:strCache>
            </c:strRef>
          </c:tx>
          <c:spPr>
            <a:solidFill>
              <a:sysClr val="window" lastClr="FFFFFF"/>
            </a:solidFill>
            <a:ln>
              <a:solidFill>
                <a:sysClr val="windowText" lastClr="000000"/>
              </a:solidFill>
            </a:ln>
          </c:spPr>
          <c:invertIfNegative val="0"/>
          <c:cat>
            <c:strRef>
              <c:f>Sheet1!$B$1:$F$1</c:f>
              <c:strCache>
                <c:ptCount val="5"/>
                <c:pt idx="0">
                  <c:v>Total</c:v>
                </c:pt>
                <c:pt idx="1">
                  <c:v>Poor</c:v>
                </c:pt>
                <c:pt idx="2">
                  <c:v>Near Poor</c:v>
                </c:pt>
                <c:pt idx="3">
                  <c:v>Middle Income</c:v>
                </c:pt>
                <c:pt idx="4">
                  <c:v>High Income</c:v>
                </c:pt>
              </c:strCache>
            </c:strRef>
          </c:cat>
          <c:val>
            <c:numRef>
              <c:f>Sheet1!$B$4:$F$4</c:f>
              <c:numCache>
                <c:formatCode>General</c:formatCode>
                <c:ptCount val="5"/>
                <c:pt idx="0">
                  <c:v>84.1</c:v>
                </c:pt>
                <c:pt idx="1">
                  <c:v>85.3</c:v>
                </c:pt>
                <c:pt idx="2">
                  <c:v>79.8</c:v>
                </c:pt>
                <c:pt idx="3">
                  <c:v>83.5</c:v>
                </c:pt>
                <c:pt idx="4">
                  <c:v>87.9</c:v>
                </c:pt>
              </c:numCache>
            </c:numRef>
          </c:val>
        </c:ser>
        <c:ser>
          <c:idx val="3"/>
          <c:order val="3"/>
          <c:tx>
            <c:strRef>
              <c:f>Sheet1!$A$5</c:f>
              <c:strCache>
                <c:ptCount val="1"/>
                <c:pt idx="0">
                  <c:v>Small Metro</c:v>
                </c:pt>
              </c:strCache>
            </c:strRef>
          </c:tx>
          <c:spPr>
            <a:solidFill>
              <a:sysClr val="window" lastClr="FFFFFF">
                <a:lumMod val="85000"/>
              </a:sysClr>
            </a:solidFill>
          </c:spPr>
          <c:invertIfNegative val="0"/>
          <c:cat>
            <c:strRef>
              <c:f>Sheet1!$B$1:$F$1</c:f>
              <c:strCache>
                <c:ptCount val="5"/>
                <c:pt idx="0">
                  <c:v>Total</c:v>
                </c:pt>
                <c:pt idx="1">
                  <c:v>Poor</c:v>
                </c:pt>
                <c:pt idx="2">
                  <c:v>Near Poor</c:v>
                </c:pt>
                <c:pt idx="3">
                  <c:v>Middle Income</c:v>
                </c:pt>
                <c:pt idx="4">
                  <c:v>High Income</c:v>
                </c:pt>
              </c:strCache>
            </c:strRef>
          </c:cat>
          <c:val>
            <c:numRef>
              <c:f>Sheet1!$B$5:$F$5</c:f>
              <c:numCache>
                <c:formatCode>General</c:formatCode>
                <c:ptCount val="5"/>
                <c:pt idx="0">
                  <c:v>83.3</c:v>
                </c:pt>
                <c:pt idx="1">
                  <c:v>81.599999999999994</c:v>
                </c:pt>
                <c:pt idx="2">
                  <c:v>82.6</c:v>
                </c:pt>
                <c:pt idx="3">
                  <c:v>81.8</c:v>
                </c:pt>
                <c:pt idx="4">
                  <c:v>88.3</c:v>
                </c:pt>
              </c:numCache>
            </c:numRef>
          </c:val>
        </c:ser>
        <c:ser>
          <c:idx val="4"/>
          <c:order val="4"/>
          <c:tx>
            <c:strRef>
              <c:f>Sheet1!$A$6</c:f>
              <c:strCache>
                <c:ptCount val="1"/>
                <c:pt idx="0">
                  <c:v>Micropolitan</c:v>
                </c:pt>
              </c:strCache>
            </c:strRef>
          </c:tx>
          <c:spPr>
            <a:solidFill>
              <a:srgbClr val="AABA0A"/>
            </a:solidFill>
          </c:spPr>
          <c:invertIfNegative val="0"/>
          <c:cat>
            <c:strRef>
              <c:f>Sheet1!$B$1:$F$1</c:f>
              <c:strCache>
                <c:ptCount val="5"/>
                <c:pt idx="0">
                  <c:v>Total</c:v>
                </c:pt>
                <c:pt idx="1">
                  <c:v>Poor</c:v>
                </c:pt>
                <c:pt idx="2">
                  <c:v>Near Poor</c:v>
                </c:pt>
                <c:pt idx="3">
                  <c:v>Middle Income</c:v>
                </c:pt>
                <c:pt idx="4">
                  <c:v>High Income</c:v>
                </c:pt>
              </c:strCache>
            </c:strRef>
          </c:cat>
          <c:val>
            <c:numRef>
              <c:f>Sheet1!$B$6:$F$6</c:f>
              <c:numCache>
                <c:formatCode>General</c:formatCode>
                <c:ptCount val="5"/>
                <c:pt idx="0">
                  <c:v>79.599999999999994</c:v>
                </c:pt>
                <c:pt idx="1">
                  <c:v>78.599999999999994</c:v>
                </c:pt>
                <c:pt idx="2">
                  <c:v>79.7</c:v>
                </c:pt>
                <c:pt idx="3">
                  <c:v>78.8</c:v>
                </c:pt>
                <c:pt idx="4">
                  <c:v>83.1</c:v>
                </c:pt>
              </c:numCache>
            </c:numRef>
          </c:val>
        </c:ser>
        <c:ser>
          <c:idx val="5"/>
          <c:order val="5"/>
          <c:tx>
            <c:strRef>
              <c:f>Sheet1!$A$7</c:f>
              <c:strCache>
                <c:ptCount val="1"/>
                <c:pt idx="0">
                  <c:v>Noncore</c:v>
                </c:pt>
              </c:strCache>
            </c:strRef>
          </c:tx>
          <c:spPr>
            <a:pattFill prst="ltHorz">
              <a:fgClr>
                <a:sysClr val="windowText" lastClr="000000"/>
              </a:fgClr>
              <a:bgClr>
                <a:sysClr val="window" lastClr="FFFFFF"/>
              </a:bgClr>
            </a:pattFill>
            <a:ln>
              <a:noFill/>
            </a:ln>
          </c:spPr>
          <c:invertIfNegative val="0"/>
          <c:cat>
            <c:strRef>
              <c:f>Sheet1!$B$1:$F$1</c:f>
              <c:strCache>
                <c:ptCount val="5"/>
                <c:pt idx="0">
                  <c:v>Total</c:v>
                </c:pt>
                <c:pt idx="1">
                  <c:v>Poor</c:v>
                </c:pt>
                <c:pt idx="2">
                  <c:v>Near Poor</c:v>
                </c:pt>
                <c:pt idx="3">
                  <c:v>Middle Income</c:v>
                </c:pt>
                <c:pt idx="4">
                  <c:v>High Income</c:v>
                </c:pt>
              </c:strCache>
            </c:strRef>
          </c:cat>
          <c:val>
            <c:numRef>
              <c:f>Sheet1!$B$7:$F$7</c:f>
              <c:numCache>
                <c:formatCode>General</c:formatCode>
                <c:ptCount val="5"/>
                <c:pt idx="0">
                  <c:v>74.900000000000006</c:v>
                </c:pt>
                <c:pt idx="1">
                  <c:v>71.3</c:v>
                </c:pt>
                <c:pt idx="2">
                  <c:v>76.5</c:v>
                </c:pt>
                <c:pt idx="3">
                  <c:v>74.400000000000006</c:v>
                </c:pt>
                <c:pt idx="4">
                  <c:v>80.099999999999994</c:v>
                </c:pt>
              </c:numCache>
            </c:numRef>
          </c:val>
        </c:ser>
        <c:dLbls>
          <c:showLegendKey val="0"/>
          <c:showVal val="0"/>
          <c:showCatName val="0"/>
          <c:showSerName val="0"/>
          <c:showPercent val="0"/>
          <c:showBubbleSize val="0"/>
        </c:dLbls>
        <c:gapWidth val="150"/>
        <c:axId val="128115456"/>
        <c:axId val="128116992"/>
      </c:barChart>
      <c:catAx>
        <c:axId val="128115456"/>
        <c:scaling>
          <c:orientation val="minMax"/>
        </c:scaling>
        <c:delete val="0"/>
        <c:axPos val="b"/>
        <c:minorGridlines>
          <c:spPr>
            <a:ln>
              <a:noFill/>
            </a:ln>
          </c:spPr>
        </c:minorGridlines>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28116992"/>
        <c:crosses val="autoZero"/>
        <c:auto val="1"/>
        <c:lblAlgn val="ctr"/>
        <c:lblOffset val="100"/>
        <c:noMultiLvlLbl val="0"/>
      </c:catAx>
      <c:valAx>
        <c:axId val="128116992"/>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6.1728395061728392E-3"/>
              <c:y val="0.44524715660542424"/>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28115456"/>
        <c:crosses val="autoZero"/>
        <c:crossBetween val="between"/>
        <c:majorUnit val="10"/>
      </c:valAx>
    </c:plotArea>
    <c:legend>
      <c:legendPos val="t"/>
      <c:layout>
        <c:manualLayout>
          <c:xMode val="edge"/>
          <c:yMode val="edge"/>
          <c:x val="5.5555555555555552E-2"/>
          <c:y val="0"/>
          <c:w val="0.88801351219986391"/>
          <c:h val="0.13039655869922048"/>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6"/>
          <c:y val="0.18129653932147374"/>
          <c:w val="0.87597939146495574"/>
          <c:h val="0.72244799261203463"/>
        </c:manualLayout>
      </c:layout>
      <c:barChart>
        <c:barDir val="col"/>
        <c:grouping val="clustered"/>
        <c:varyColors val="0"/>
        <c:ser>
          <c:idx val="0"/>
          <c:order val="0"/>
          <c:tx>
            <c:strRef>
              <c:f>Sheet1!$A$2</c:f>
              <c:strCache>
                <c:ptCount val="1"/>
                <c:pt idx="0">
                  <c:v>Large Central Metro</c:v>
                </c:pt>
              </c:strCache>
            </c:strRef>
          </c:tx>
          <c:spPr>
            <a:solidFill>
              <a:srgbClr val="0072C6"/>
            </a:solidFill>
          </c:spPr>
          <c:invertIfNegative val="0"/>
          <c:cat>
            <c:strRef>
              <c:f>Sheet1!$B$1:$E$1</c:f>
              <c:strCache>
                <c:ptCount val="4"/>
                <c:pt idx="0">
                  <c:v>Total</c:v>
                </c:pt>
                <c:pt idx="1">
                  <c:v>White</c:v>
                </c:pt>
                <c:pt idx="2">
                  <c:v>Black</c:v>
                </c:pt>
                <c:pt idx="3">
                  <c:v>Hispanic</c:v>
                </c:pt>
              </c:strCache>
            </c:strRef>
          </c:cat>
          <c:val>
            <c:numRef>
              <c:f>Sheet1!$B$2:$E$2</c:f>
              <c:numCache>
                <c:formatCode>General</c:formatCode>
                <c:ptCount val="4"/>
                <c:pt idx="0">
                  <c:v>45.4</c:v>
                </c:pt>
                <c:pt idx="1">
                  <c:v>36.299999999999997</c:v>
                </c:pt>
                <c:pt idx="2">
                  <c:v>49.7</c:v>
                </c:pt>
                <c:pt idx="3">
                  <c:v>51.7</c:v>
                </c:pt>
              </c:numCache>
            </c:numRef>
          </c:val>
        </c:ser>
        <c:ser>
          <c:idx val="1"/>
          <c:order val="1"/>
          <c:tx>
            <c:strRef>
              <c:f>Sheet1!$A$3</c:f>
              <c:strCache>
                <c:ptCount val="1"/>
                <c:pt idx="0">
                  <c:v>Large Fringe Metro</c:v>
                </c:pt>
              </c:strCache>
            </c:strRef>
          </c:tx>
          <c:spPr>
            <a:pattFill prst="wdDnDiag">
              <a:fgClr>
                <a:srgbClr val="AABA0A"/>
              </a:fgClr>
              <a:bgClr>
                <a:sysClr val="window" lastClr="FFFFFF"/>
              </a:bgClr>
            </a:pattFill>
          </c:spPr>
          <c:invertIfNegative val="0"/>
          <c:cat>
            <c:strRef>
              <c:f>Sheet1!$B$1:$E$1</c:f>
              <c:strCache>
                <c:ptCount val="4"/>
                <c:pt idx="0">
                  <c:v>Total</c:v>
                </c:pt>
                <c:pt idx="1">
                  <c:v>White</c:v>
                </c:pt>
                <c:pt idx="2">
                  <c:v>Black</c:v>
                </c:pt>
                <c:pt idx="3">
                  <c:v>Hispanic</c:v>
                </c:pt>
              </c:strCache>
            </c:strRef>
          </c:cat>
          <c:val>
            <c:numRef>
              <c:f>Sheet1!$B$3:$E$3</c:f>
              <c:numCache>
                <c:formatCode>General</c:formatCode>
                <c:ptCount val="4"/>
                <c:pt idx="0">
                  <c:v>41.5</c:v>
                </c:pt>
                <c:pt idx="1">
                  <c:v>35.9</c:v>
                </c:pt>
                <c:pt idx="2">
                  <c:v>47.5</c:v>
                </c:pt>
                <c:pt idx="3">
                  <c:v>55.2</c:v>
                </c:pt>
              </c:numCache>
            </c:numRef>
          </c:val>
        </c:ser>
        <c:ser>
          <c:idx val="2"/>
          <c:order val="2"/>
          <c:tx>
            <c:strRef>
              <c:f>Sheet1!$A$4</c:f>
              <c:strCache>
                <c:ptCount val="1"/>
                <c:pt idx="0">
                  <c:v>Medium Metro</c:v>
                </c:pt>
              </c:strCache>
            </c:strRef>
          </c:tx>
          <c:spPr>
            <a:solidFill>
              <a:sysClr val="window" lastClr="FFFFFF"/>
            </a:solidFill>
            <a:ln>
              <a:solidFill>
                <a:sysClr val="windowText" lastClr="000000"/>
              </a:solidFill>
            </a:ln>
          </c:spPr>
          <c:invertIfNegative val="0"/>
          <c:cat>
            <c:strRef>
              <c:f>Sheet1!$B$1:$E$1</c:f>
              <c:strCache>
                <c:ptCount val="4"/>
                <c:pt idx="0">
                  <c:v>Total</c:v>
                </c:pt>
                <c:pt idx="1">
                  <c:v>White</c:v>
                </c:pt>
                <c:pt idx="2">
                  <c:v>Black</c:v>
                </c:pt>
                <c:pt idx="3">
                  <c:v>Hispanic</c:v>
                </c:pt>
              </c:strCache>
            </c:strRef>
          </c:cat>
          <c:val>
            <c:numRef>
              <c:f>Sheet1!$B$4:$E$4</c:f>
              <c:numCache>
                <c:formatCode>General</c:formatCode>
                <c:ptCount val="4"/>
                <c:pt idx="0">
                  <c:v>45.2</c:v>
                </c:pt>
                <c:pt idx="1">
                  <c:v>40.700000000000003</c:v>
                </c:pt>
                <c:pt idx="2">
                  <c:v>48.6</c:v>
                </c:pt>
                <c:pt idx="3">
                  <c:v>50.6</c:v>
                </c:pt>
              </c:numCache>
            </c:numRef>
          </c:val>
        </c:ser>
        <c:ser>
          <c:idx val="3"/>
          <c:order val="3"/>
          <c:tx>
            <c:strRef>
              <c:f>Sheet1!$A$5</c:f>
              <c:strCache>
                <c:ptCount val="1"/>
                <c:pt idx="0">
                  <c:v>Small Metro</c:v>
                </c:pt>
              </c:strCache>
            </c:strRef>
          </c:tx>
          <c:spPr>
            <a:solidFill>
              <a:sysClr val="window" lastClr="FFFFFF">
                <a:lumMod val="85000"/>
              </a:sysClr>
            </a:solidFill>
          </c:spPr>
          <c:invertIfNegative val="0"/>
          <c:cat>
            <c:strRef>
              <c:f>Sheet1!$B$1:$E$1</c:f>
              <c:strCache>
                <c:ptCount val="4"/>
                <c:pt idx="0">
                  <c:v>Total</c:v>
                </c:pt>
                <c:pt idx="1">
                  <c:v>White</c:v>
                </c:pt>
                <c:pt idx="2">
                  <c:v>Black</c:v>
                </c:pt>
                <c:pt idx="3">
                  <c:v>Hispanic</c:v>
                </c:pt>
              </c:strCache>
            </c:strRef>
          </c:cat>
          <c:val>
            <c:numRef>
              <c:f>Sheet1!$B$5:$E$5</c:f>
              <c:numCache>
                <c:formatCode>General</c:formatCode>
                <c:ptCount val="4"/>
                <c:pt idx="0">
                  <c:v>42.6</c:v>
                </c:pt>
                <c:pt idx="1">
                  <c:v>38</c:v>
                </c:pt>
                <c:pt idx="2">
                  <c:v>47.9</c:v>
                </c:pt>
                <c:pt idx="3">
                  <c:v>57</c:v>
                </c:pt>
              </c:numCache>
            </c:numRef>
          </c:val>
        </c:ser>
        <c:ser>
          <c:idx val="4"/>
          <c:order val="4"/>
          <c:tx>
            <c:strRef>
              <c:f>Sheet1!$A$6</c:f>
              <c:strCache>
                <c:ptCount val="1"/>
                <c:pt idx="0">
                  <c:v>Micropolitan</c:v>
                </c:pt>
              </c:strCache>
            </c:strRef>
          </c:tx>
          <c:spPr>
            <a:solidFill>
              <a:srgbClr val="AABA0A"/>
            </a:solidFill>
          </c:spPr>
          <c:invertIfNegative val="0"/>
          <c:cat>
            <c:strRef>
              <c:f>Sheet1!$B$1:$E$1</c:f>
              <c:strCache>
                <c:ptCount val="4"/>
                <c:pt idx="0">
                  <c:v>Total</c:v>
                </c:pt>
                <c:pt idx="1">
                  <c:v>White</c:v>
                </c:pt>
                <c:pt idx="2">
                  <c:v>Black</c:v>
                </c:pt>
                <c:pt idx="3">
                  <c:v>Hispanic</c:v>
                </c:pt>
              </c:strCache>
            </c:strRef>
          </c:cat>
          <c:val>
            <c:numRef>
              <c:f>Sheet1!$B$6:$E$6</c:f>
              <c:numCache>
                <c:formatCode>General</c:formatCode>
                <c:ptCount val="4"/>
                <c:pt idx="0">
                  <c:v>38.200000000000003</c:v>
                </c:pt>
                <c:pt idx="1">
                  <c:v>32.9</c:v>
                </c:pt>
                <c:pt idx="2">
                  <c:v>54.6</c:v>
                </c:pt>
                <c:pt idx="3">
                  <c:v>56.6</c:v>
                </c:pt>
              </c:numCache>
            </c:numRef>
          </c:val>
        </c:ser>
        <c:ser>
          <c:idx val="5"/>
          <c:order val="5"/>
          <c:tx>
            <c:strRef>
              <c:f>Sheet1!$A$7</c:f>
              <c:strCache>
                <c:ptCount val="1"/>
                <c:pt idx="0">
                  <c:v>Noncore</c:v>
                </c:pt>
              </c:strCache>
            </c:strRef>
          </c:tx>
          <c:spPr>
            <a:pattFill prst="ltHorz">
              <a:fgClr>
                <a:sysClr val="windowText" lastClr="000000"/>
              </a:fgClr>
              <a:bgClr>
                <a:sysClr val="window" lastClr="FFFFFF"/>
              </a:bgClr>
            </a:pattFill>
            <a:ln>
              <a:noFill/>
            </a:ln>
          </c:spPr>
          <c:invertIfNegative val="0"/>
          <c:cat>
            <c:strRef>
              <c:f>Sheet1!$B$1:$E$1</c:f>
              <c:strCache>
                <c:ptCount val="4"/>
                <c:pt idx="0">
                  <c:v>Total</c:v>
                </c:pt>
                <c:pt idx="1">
                  <c:v>White</c:v>
                </c:pt>
                <c:pt idx="2">
                  <c:v>Black</c:v>
                </c:pt>
                <c:pt idx="3">
                  <c:v>Hispanic</c:v>
                </c:pt>
              </c:strCache>
            </c:strRef>
          </c:cat>
          <c:val>
            <c:numRef>
              <c:f>Sheet1!$B$7:$E$7</c:f>
              <c:numCache>
                <c:formatCode>General</c:formatCode>
                <c:ptCount val="4"/>
                <c:pt idx="0">
                  <c:v>40.299999999999997</c:v>
                </c:pt>
                <c:pt idx="1">
                  <c:v>33.299999999999997</c:v>
                </c:pt>
                <c:pt idx="2">
                  <c:v>52.1</c:v>
                </c:pt>
                <c:pt idx="3">
                  <c:v>50.2</c:v>
                </c:pt>
              </c:numCache>
            </c:numRef>
          </c:val>
        </c:ser>
        <c:dLbls>
          <c:showLegendKey val="0"/>
          <c:showVal val="0"/>
          <c:showCatName val="0"/>
          <c:showSerName val="0"/>
          <c:showPercent val="0"/>
          <c:showBubbleSize val="0"/>
        </c:dLbls>
        <c:gapWidth val="150"/>
        <c:axId val="128259200"/>
        <c:axId val="128260736"/>
      </c:barChart>
      <c:catAx>
        <c:axId val="128259200"/>
        <c:scaling>
          <c:orientation val="minMax"/>
        </c:scaling>
        <c:delete val="0"/>
        <c:axPos val="b"/>
        <c:minorGridlines>
          <c:spPr>
            <a:ln>
              <a:noFill/>
            </a:ln>
          </c:spPr>
        </c:minorGridlines>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28260736"/>
        <c:crosses val="autoZero"/>
        <c:auto val="1"/>
        <c:lblAlgn val="ctr"/>
        <c:lblOffset val="100"/>
        <c:noMultiLvlLbl val="0"/>
      </c:catAx>
      <c:valAx>
        <c:axId val="128260736"/>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6.1728395061728392E-3"/>
              <c:y val="0.48537064377369504"/>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28259200"/>
        <c:crosses val="autoZero"/>
        <c:crossBetween val="between"/>
        <c:majorUnit val="10"/>
      </c:valAx>
    </c:plotArea>
    <c:legend>
      <c:legendPos val="t"/>
      <c:layout>
        <c:manualLayout>
          <c:xMode val="edge"/>
          <c:yMode val="edge"/>
          <c:x val="5.5555555555555552E-2"/>
          <c:y val="0"/>
          <c:w val="0.88801351219986391"/>
          <c:h val="0.13039655869922048"/>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460897248955"/>
          <c:y val="0.16615317707379598"/>
          <c:w val="0.88825750947798177"/>
          <c:h val="0.73311435634499189"/>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Sheet1!$B$2:$B$14</c:f>
              <c:numCache>
                <c:formatCode>General</c:formatCode>
                <c:ptCount val="13"/>
                <c:pt idx="0">
                  <c:v>63.1</c:v>
                </c:pt>
                <c:pt idx="1">
                  <c:v>65.3</c:v>
                </c:pt>
                <c:pt idx="2">
                  <c:v>63.1</c:v>
                </c:pt>
                <c:pt idx="3">
                  <c:v>63.4</c:v>
                </c:pt>
                <c:pt idx="4">
                  <c:v>62.7</c:v>
                </c:pt>
                <c:pt idx="5">
                  <c:v>65.099999999999994</c:v>
                </c:pt>
                <c:pt idx="6">
                  <c:v>64.5</c:v>
                </c:pt>
                <c:pt idx="7">
                  <c:v>67.599999999999994</c:v>
                </c:pt>
                <c:pt idx="8">
                  <c:v>65.7</c:v>
                </c:pt>
                <c:pt idx="9">
                  <c:v>68.2</c:v>
                </c:pt>
                <c:pt idx="10">
                  <c:v>66.5</c:v>
                </c:pt>
                <c:pt idx="11">
                  <c:v>66.5</c:v>
                </c:pt>
                <c:pt idx="12">
                  <c:v>67.400000000000006</c:v>
                </c:pt>
              </c:numCache>
            </c:numRef>
          </c:val>
          <c:smooth val="0"/>
        </c:ser>
        <c:ser>
          <c:idx val="0"/>
          <c:order val="1"/>
          <c:tx>
            <c:strRef>
              <c:f>Sheet1!$C$1</c:f>
              <c:strCache>
                <c:ptCount val="1"/>
                <c:pt idx="0">
                  <c:v>Large Central Metro</c:v>
                </c:pt>
              </c:strCache>
            </c:strRef>
          </c:tx>
          <c:spPr>
            <a:ln w="25400">
              <a:solidFill>
                <a:srgbClr val="0072C6"/>
              </a:solidFill>
            </a:ln>
          </c:spPr>
          <c:marker>
            <c:symbol val="square"/>
            <c:size val="7"/>
            <c:spPr>
              <a:solidFill>
                <a:srgbClr val="0072C6"/>
              </a:solidFill>
              <a:ln>
                <a:noFill/>
              </a:ln>
            </c:spPr>
          </c:marker>
          <c:cat>
            <c:numRef>
              <c:f>Sheet1!$A$2:$A$14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Sheet1!$C$2:$C$14</c:f>
              <c:numCache>
                <c:formatCode>General</c:formatCode>
                <c:ptCount val="13"/>
                <c:pt idx="0">
                  <c:v>64.900000000000006</c:v>
                </c:pt>
                <c:pt idx="1">
                  <c:v>64.8</c:v>
                </c:pt>
                <c:pt idx="2">
                  <c:v>63.2</c:v>
                </c:pt>
                <c:pt idx="3">
                  <c:v>64.3</c:v>
                </c:pt>
                <c:pt idx="4">
                  <c:v>60.4</c:v>
                </c:pt>
                <c:pt idx="5">
                  <c:v>68.7</c:v>
                </c:pt>
                <c:pt idx="6">
                  <c:v>59.7</c:v>
                </c:pt>
                <c:pt idx="7">
                  <c:v>66.2</c:v>
                </c:pt>
                <c:pt idx="8">
                  <c:v>69.5</c:v>
                </c:pt>
                <c:pt idx="9">
                  <c:v>68.900000000000006</c:v>
                </c:pt>
                <c:pt idx="10">
                  <c:v>64.599999999999994</c:v>
                </c:pt>
                <c:pt idx="11">
                  <c:v>69.2</c:v>
                </c:pt>
                <c:pt idx="12">
                  <c:v>71.3</c:v>
                </c:pt>
              </c:numCache>
            </c:numRef>
          </c:val>
          <c:smooth val="0"/>
        </c:ser>
        <c:ser>
          <c:idx val="2"/>
          <c:order val="2"/>
          <c:tx>
            <c:strRef>
              <c:f>Sheet1!$D$1</c:f>
              <c:strCache>
                <c:ptCount val="1"/>
                <c:pt idx="0">
                  <c:v>Large Fringe Metro</c:v>
                </c:pt>
              </c:strCache>
            </c:strRef>
          </c:tx>
          <c:spPr>
            <a:ln w="25400">
              <a:solidFill>
                <a:srgbClr val="AABA0A"/>
              </a:solidFill>
            </a:ln>
          </c:spPr>
          <c:marker>
            <c:symbol val="triangle"/>
            <c:size val="9"/>
            <c:spPr>
              <a:solidFill>
                <a:srgbClr val="AABA0A"/>
              </a:solidFill>
              <a:ln>
                <a:noFill/>
              </a:ln>
            </c:spPr>
          </c:marker>
          <c:cat>
            <c:numRef>
              <c:f>Sheet1!$A$2:$A$14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Sheet1!$D$2:$D$14</c:f>
              <c:numCache>
                <c:formatCode>General</c:formatCode>
                <c:ptCount val="13"/>
                <c:pt idx="0">
                  <c:v>63.8</c:v>
                </c:pt>
                <c:pt idx="1">
                  <c:v>62.1</c:v>
                </c:pt>
                <c:pt idx="2">
                  <c:v>64.099999999999994</c:v>
                </c:pt>
                <c:pt idx="3">
                  <c:v>63.6</c:v>
                </c:pt>
                <c:pt idx="4">
                  <c:v>63.8</c:v>
                </c:pt>
                <c:pt idx="5">
                  <c:v>67.5</c:v>
                </c:pt>
                <c:pt idx="6">
                  <c:v>70.7</c:v>
                </c:pt>
                <c:pt idx="7">
                  <c:v>73.900000000000006</c:v>
                </c:pt>
                <c:pt idx="8">
                  <c:v>69.3</c:v>
                </c:pt>
                <c:pt idx="9">
                  <c:v>64.2</c:v>
                </c:pt>
                <c:pt idx="10">
                  <c:v>61.2</c:v>
                </c:pt>
                <c:pt idx="11">
                  <c:v>63.1</c:v>
                </c:pt>
                <c:pt idx="12">
                  <c:v>67.099999999999994</c:v>
                </c:pt>
              </c:numCache>
            </c:numRef>
          </c:val>
          <c:smooth val="0"/>
        </c:ser>
        <c:ser>
          <c:idx val="1"/>
          <c:order val="3"/>
          <c:tx>
            <c:strRef>
              <c:f>Sheet1!$E$1</c:f>
              <c:strCache>
                <c:ptCount val="1"/>
                <c:pt idx="0">
                  <c:v>Medium Metro</c:v>
                </c:pt>
              </c:strCache>
            </c:strRef>
          </c:tx>
          <c:spPr>
            <a:ln w="34925">
              <a:solidFill>
                <a:srgbClr val="7BA8DF"/>
              </a:solidFill>
            </a:ln>
          </c:spPr>
          <c:marker>
            <c:symbol val="diamond"/>
            <c:size val="9"/>
            <c:spPr>
              <a:solidFill>
                <a:srgbClr val="7BA8DF"/>
              </a:solidFill>
              <a:ln>
                <a:noFill/>
              </a:ln>
            </c:spPr>
          </c:marker>
          <c:cat>
            <c:numRef>
              <c:f>Sheet1!$A$2:$A$14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Sheet1!$E$2:$E$14</c:f>
              <c:numCache>
                <c:formatCode>General</c:formatCode>
                <c:ptCount val="13"/>
                <c:pt idx="0">
                  <c:v>62.4</c:v>
                </c:pt>
                <c:pt idx="1">
                  <c:v>69.400000000000006</c:v>
                </c:pt>
                <c:pt idx="2">
                  <c:v>65</c:v>
                </c:pt>
                <c:pt idx="3">
                  <c:v>61.8</c:v>
                </c:pt>
                <c:pt idx="4">
                  <c:v>68</c:v>
                </c:pt>
                <c:pt idx="5">
                  <c:v>66.5</c:v>
                </c:pt>
                <c:pt idx="6">
                  <c:v>64.599999999999994</c:v>
                </c:pt>
                <c:pt idx="7">
                  <c:v>67.5</c:v>
                </c:pt>
                <c:pt idx="8">
                  <c:v>61.9</c:v>
                </c:pt>
                <c:pt idx="9">
                  <c:v>71.5</c:v>
                </c:pt>
                <c:pt idx="10">
                  <c:v>68.5</c:v>
                </c:pt>
                <c:pt idx="11">
                  <c:v>68.400000000000006</c:v>
                </c:pt>
                <c:pt idx="12">
                  <c:v>68.599999999999994</c:v>
                </c:pt>
              </c:numCache>
            </c:numRef>
          </c:val>
          <c:smooth val="0"/>
        </c:ser>
        <c:ser>
          <c:idx val="4"/>
          <c:order val="4"/>
          <c:tx>
            <c:strRef>
              <c:f>Sheet1!$F$1</c:f>
              <c:strCache>
                <c:ptCount val="1"/>
                <c:pt idx="0">
                  <c:v>Small Metro</c:v>
                </c:pt>
              </c:strCache>
            </c:strRef>
          </c:tx>
          <c:spPr>
            <a:ln>
              <a:solidFill>
                <a:sysClr val="window" lastClr="FFFFFF">
                  <a:lumMod val="50000"/>
                </a:sysClr>
              </a:solidFill>
            </a:ln>
          </c:spPr>
          <c:marker>
            <c:symbol val="star"/>
            <c:size val="7"/>
            <c:spPr>
              <a:noFill/>
              <a:ln>
                <a:solidFill>
                  <a:sysClr val="window" lastClr="FFFFFF">
                    <a:lumMod val="50000"/>
                  </a:sysClr>
                </a:solidFill>
              </a:ln>
            </c:spPr>
          </c:marker>
          <c:cat>
            <c:numRef>
              <c:f>Sheet1!$A$2:$A$14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Sheet1!$F$2:$F$14</c:f>
              <c:numCache>
                <c:formatCode>General</c:formatCode>
                <c:ptCount val="13"/>
                <c:pt idx="0">
                  <c:v>60.3</c:v>
                </c:pt>
                <c:pt idx="1">
                  <c:v>61.2</c:v>
                </c:pt>
                <c:pt idx="2">
                  <c:v>61.5</c:v>
                </c:pt>
                <c:pt idx="3">
                  <c:v>67.8</c:v>
                </c:pt>
                <c:pt idx="4">
                  <c:v>63</c:v>
                </c:pt>
                <c:pt idx="5">
                  <c:v>56.1</c:v>
                </c:pt>
                <c:pt idx="6">
                  <c:v>66.2</c:v>
                </c:pt>
                <c:pt idx="7">
                  <c:v>59.3</c:v>
                </c:pt>
                <c:pt idx="8">
                  <c:v>59.2</c:v>
                </c:pt>
                <c:pt idx="9">
                  <c:v>64.099999999999994</c:v>
                </c:pt>
                <c:pt idx="10">
                  <c:v>65.099999999999994</c:v>
                </c:pt>
                <c:pt idx="11">
                  <c:v>63.3</c:v>
                </c:pt>
                <c:pt idx="12">
                  <c:v>68.099999999999994</c:v>
                </c:pt>
              </c:numCache>
            </c:numRef>
          </c:val>
          <c:smooth val="0"/>
        </c:ser>
        <c:ser>
          <c:idx val="5"/>
          <c:order val="5"/>
          <c:tx>
            <c:strRef>
              <c:f>Sheet1!$G$1</c:f>
              <c:strCache>
                <c:ptCount val="1"/>
                <c:pt idx="0">
                  <c:v>Micropolitan</c:v>
                </c:pt>
              </c:strCache>
            </c:strRef>
          </c:tx>
          <c:spPr>
            <a:ln>
              <a:solidFill>
                <a:srgbClr val="EEECE1">
                  <a:lumMod val="50000"/>
                </a:srgbClr>
              </a:solidFill>
            </a:ln>
          </c:spPr>
          <c:marker>
            <c:symbol val="x"/>
            <c:size val="7"/>
            <c:spPr>
              <a:noFill/>
              <a:ln>
                <a:solidFill>
                  <a:srgbClr val="EEECE1">
                    <a:lumMod val="50000"/>
                  </a:srgbClr>
                </a:solidFill>
              </a:ln>
            </c:spPr>
          </c:marker>
          <c:cat>
            <c:numRef>
              <c:f>Sheet1!$A$2:$A$14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Sheet1!$G$2:$G$14</c:f>
              <c:numCache>
                <c:formatCode>General</c:formatCode>
                <c:ptCount val="13"/>
                <c:pt idx="0">
                  <c:v>62.7</c:v>
                </c:pt>
                <c:pt idx="1">
                  <c:v>67.8</c:v>
                </c:pt>
                <c:pt idx="2">
                  <c:v>62.4</c:v>
                </c:pt>
                <c:pt idx="3">
                  <c:v>57.2</c:v>
                </c:pt>
                <c:pt idx="4">
                  <c:v>57.7</c:v>
                </c:pt>
                <c:pt idx="5">
                  <c:v>62.5</c:v>
                </c:pt>
                <c:pt idx="6">
                  <c:v>64.3</c:v>
                </c:pt>
                <c:pt idx="7">
                  <c:v>69.400000000000006</c:v>
                </c:pt>
                <c:pt idx="8">
                  <c:v>67.900000000000006</c:v>
                </c:pt>
                <c:pt idx="9">
                  <c:v>71.099999999999994</c:v>
                </c:pt>
                <c:pt idx="10">
                  <c:v>73.400000000000006</c:v>
                </c:pt>
                <c:pt idx="11">
                  <c:v>64.599999999999994</c:v>
                </c:pt>
                <c:pt idx="12">
                  <c:v>60.4</c:v>
                </c:pt>
              </c:numCache>
            </c:numRef>
          </c:val>
          <c:smooth val="0"/>
        </c:ser>
        <c:ser>
          <c:idx val="6"/>
          <c:order val="6"/>
          <c:tx>
            <c:strRef>
              <c:f>Sheet1!$H$1</c:f>
              <c:strCache>
                <c:ptCount val="1"/>
                <c:pt idx="0">
                  <c:v>Noncore</c:v>
                </c:pt>
              </c:strCache>
            </c:strRef>
          </c:tx>
          <c:cat>
            <c:numRef>
              <c:f>Sheet1!$A$2:$A$14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Sheet1!$H$2:$H$14</c:f>
              <c:numCache>
                <c:formatCode>General</c:formatCode>
                <c:ptCount val="13"/>
                <c:pt idx="0">
                  <c:v>59.5</c:v>
                </c:pt>
                <c:pt idx="1">
                  <c:v>67.7</c:v>
                </c:pt>
                <c:pt idx="2">
                  <c:v>57</c:v>
                </c:pt>
                <c:pt idx="3">
                  <c:v>69.3</c:v>
                </c:pt>
                <c:pt idx="4">
                  <c:v>60.3</c:v>
                </c:pt>
                <c:pt idx="6">
                  <c:v>55.7</c:v>
                </c:pt>
                <c:pt idx="9">
                  <c:v>68.400000000000006</c:v>
                </c:pt>
                <c:pt idx="10">
                  <c:v>73</c:v>
                </c:pt>
                <c:pt idx="11">
                  <c:v>65.5</c:v>
                </c:pt>
                <c:pt idx="12">
                  <c:v>63.4</c:v>
                </c:pt>
              </c:numCache>
            </c:numRef>
          </c:val>
          <c:smooth val="0"/>
        </c:ser>
        <c:dLbls>
          <c:showLegendKey val="0"/>
          <c:showVal val="0"/>
          <c:showCatName val="0"/>
          <c:showSerName val="0"/>
          <c:showPercent val="0"/>
          <c:showBubbleSize val="0"/>
        </c:dLbls>
        <c:marker val="1"/>
        <c:smooth val="0"/>
        <c:axId val="128313216"/>
        <c:axId val="128314752"/>
      </c:lineChart>
      <c:catAx>
        <c:axId val="12831321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28314752"/>
        <c:crosses val="autoZero"/>
        <c:auto val="1"/>
        <c:lblAlgn val="ctr"/>
        <c:lblOffset val="100"/>
        <c:noMultiLvlLbl val="0"/>
      </c:catAx>
      <c:valAx>
        <c:axId val="128314752"/>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393891421560450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28313216"/>
        <c:crosses val="autoZero"/>
        <c:crossBetween val="between"/>
        <c:majorUnit val="10"/>
      </c:valAx>
    </c:plotArea>
    <c:legend>
      <c:legendPos val="t"/>
      <c:layout>
        <c:manualLayout>
          <c:xMode val="edge"/>
          <c:yMode val="edge"/>
          <c:x val="8.1995479731700217E-3"/>
          <c:y val="1.167518533867475E-3"/>
          <c:w val="0.99127867697093419"/>
          <c:h val="0.1273561008362327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460897248955"/>
          <c:y val="0.16615317707379598"/>
          <c:w val="0.88825750947798177"/>
          <c:h val="0.73311435634499189"/>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10"/>
            <c:spPr>
              <a:solidFill>
                <a:sysClr val="windowText" lastClr="000000"/>
              </a:solidFill>
              <a:ln>
                <a:noFill/>
              </a:ln>
            </c:spPr>
          </c:marker>
          <c:cat>
            <c:numRef>
              <c:f>Sheet1!$A$2:$A$5</c:f>
              <c:numCache>
                <c:formatCode>General</c:formatCode>
                <c:ptCount val="4"/>
                <c:pt idx="0">
                  <c:v>2005</c:v>
                </c:pt>
                <c:pt idx="1">
                  <c:v>2008</c:v>
                </c:pt>
                <c:pt idx="2">
                  <c:v>2010</c:v>
                </c:pt>
                <c:pt idx="3">
                  <c:v>2013</c:v>
                </c:pt>
              </c:numCache>
            </c:numRef>
          </c:cat>
          <c:val>
            <c:numRef>
              <c:f>Sheet1!$B$2:$B$5</c:f>
              <c:numCache>
                <c:formatCode>General</c:formatCode>
                <c:ptCount val="4"/>
                <c:pt idx="0">
                  <c:v>72</c:v>
                </c:pt>
                <c:pt idx="1">
                  <c:v>73.7</c:v>
                </c:pt>
                <c:pt idx="2">
                  <c:v>72.400000000000006</c:v>
                </c:pt>
                <c:pt idx="3">
                  <c:v>72.599999999999994</c:v>
                </c:pt>
              </c:numCache>
            </c:numRef>
          </c:val>
          <c:smooth val="0"/>
        </c:ser>
        <c:ser>
          <c:idx val="0"/>
          <c:order val="1"/>
          <c:tx>
            <c:strRef>
              <c:f>Sheet1!$C$1</c:f>
              <c:strCache>
                <c:ptCount val="1"/>
                <c:pt idx="0">
                  <c:v>Large Central Metro</c:v>
                </c:pt>
              </c:strCache>
            </c:strRef>
          </c:tx>
          <c:spPr>
            <a:ln w="25400">
              <a:solidFill>
                <a:srgbClr val="0072C6"/>
              </a:solidFill>
            </a:ln>
          </c:spPr>
          <c:marker>
            <c:symbol val="square"/>
            <c:size val="9"/>
            <c:spPr>
              <a:solidFill>
                <a:srgbClr val="0072C6"/>
              </a:solidFill>
              <a:ln>
                <a:noFill/>
              </a:ln>
            </c:spPr>
          </c:marker>
          <c:cat>
            <c:numRef>
              <c:f>Sheet1!$A$2:$A$5</c:f>
              <c:numCache>
                <c:formatCode>General</c:formatCode>
                <c:ptCount val="4"/>
                <c:pt idx="0">
                  <c:v>2005</c:v>
                </c:pt>
                <c:pt idx="1">
                  <c:v>2008</c:v>
                </c:pt>
                <c:pt idx="2">
                  <c:v>2010</c:v>
                </c:pt>
                <c:pt idx="3">
                  <c:v>2013</c:v>
                </c:pt>
              </c:numCache>
            </c:numRef>
          </c:cat>
          <c:val>
            <c:numRef>
              <c:f>Sheet1!$C$2:$C$5</c:f>
              <c:numCache>
                <c:formatCode>General</c:formatCode>
                <c:ptCount val="4"/>
                <c:pt idx="0">
                  <c:v>72.400000000000006</c:v>
                </c:pt>
                <c:pt idx="1">
                  <c:v>74.3</c:v>
                </c:pt>
                <c:pt idx="2">
                  <c:v>74.099999999999994</c:v>
                </c:pt>
                <c:pt idx="3">
                  <c:v>73.900000000000006</c:v>
                </c:pt>
              </c:numCache>
            </c:numRef>
          </c:val>
          <c:smooth val="0"/>
        </c:ser>
        <c:ser>
          <c:idx val="2"/>
          <c:order val="2"/>
          <c:tx>
            <c:strRef>
              <c:f>Sheet1!$D$1</c:f>
              <c:strCache>
                <c:ptCount val="1"/>
                <c:pt idx="0">
                  <c:v>Large Fringe Metro</c:v>
                </c:pt>
              </c:strCache>
            </c:strRef>
          </c:tx>
          <c:spPr>
            <a:ln w="25400">
              <a:solidFill>
                <a:srgbClr val="AABA0A"/>
              </a:solidFill>
            </a:ln>
          </c:spPr>
          <c:marker>
            <c:symbol val="triangle"/>
            <c:size val="9"/>
            <c:spPr>
              <a:solidFill>
                <a:srgbClr val="AABA0A"/>
              </a:solidFill>
              <a:ln>
                <a:noFill/>
              </a:ln>
            </c:spPr>
          </c:marker>
          <c:cat>
            <c:numRef>
              <c:f>Sheet1!$A$2:$A$5</c:f>
              <c:numCache>
                <c:formatCode>General</c:formatCode>
                <c:ptCount val="4"/>
                <c:pt idx="0">
                  <c:v>2005</c:v>
                </c:pt>
                <c:pt idx="1">
                  <c:v>2008</c:v>
                </c:pt>
                <c:pt idx="2">
                  <c:v>2010</c:v>
                </c:pt>
                <c:pt idx="3">
                  <c:v>2013</c:v>
                </c:pt>
              </c:numCache>
            </c:numRef>
          </c:cat>
          <c:val>
            <c:numRef>
              <c:f>Sheet1!$D$2:$D$5</c:f>
              <c:numCache>
                <c:formatCode>General</c:formatCode>
                <c:ptCount val="4"/>
                <c:pt idx="0">
                  <c:v>75.900000000000006</c:v>
                </c:pt>
                <c:pt idx="1">
                  <c:v>74.5</c:v>
                </c:pt>
                <c:pt idx="2">
                  <c:v>71.599999999999994</c:v>
                </c:pt>
                <c:pt idx="3">
                  <c:v>73.400000000000006</c:v>
                </c:pt>
              </c:numCache>
            </c:numRef>
          </c:val>
          <c:smooth val="0"/>
        </c:ser>
        <c:ser>
          <c:idx val="1"/>
          <c:order val="3"/>
          <c:tx>
            <c:strRef>
              <c:f>Sheet1!$E$1</c:f>
              <c:strCache>
                <c:ptCount val="1"/>
                <c:pt idx="0">
                  <c:v>Medium Metro</c:v>
                </c:pt>
              </c:strCache>
            </c:strRef>
          </c:tx>
          <c:spPr>
            <a:ln w="34925">
              <a:solidFill>
                <a:srgbClr val="7BA8DF"/>
              </a:solidFill>
            </a:ln>
          </c:spPr>
          <c:marker>
            <c:symbol val="diamond"/>
            <c:size val="9"/>
            <c:spPr>
              <a:solidFill>
                <a:srgbClr val="7BA8DF"/>
              </a:solidFill>
              <a:ln>
                <a:noFill/>
              </a:ln>
            </c:spPr>
          </c:marker>
          <c:cat>
            <c:numRef>
              <c:f>Sheet1!$A$2:$A$5</c:f>
              <c:numCache>
                <c:formatCode>General</c:formatCode>
                <c:ptCount val="4"/>
                <c:pt idx="0">
                  <c:v>2005</c:v>
                </c:pt>
                <c:pt idx="1">
                  <c:v>2008</c:v>
                </c:pt>
                <c:pt idx="2">
                  <c:v>2010</c:v>
                </c:pt>
                <c:pt idx="3">
                  <c:v>2013</c:v>
                </c:pt>
              </c:numCache>
            </c:numRef>
          </c:cat>
          <c:val>
            <c:numRef>
              <c:f>Sheet1!$E$2:$E$5</c:f>
              <c:numCache>
                <c:formatCode>General</c:formatCode>
                <c:ptCount val="4"/>
                <c:pt idx="0">
                  <c:v>70</c:v>
                </c:pt>
                <c:pt idx="1">
                  <c:v>75.7</c:v>
                </c:pt>
                <c:pt idx="2">
                  <c:v>73.8</c:v>
                </c:pt>
                <c:pt idx="3">
                  <c:v>73.5</c:v>
                </c:pt>
              </c:numCache>
            </c:numRef>
          </c:val>
          <c:smooth val="0"/>
        </c:ser>
        <c:ser>
          <c:idx val="4"/>
          <c:order val="4"/>
          <c:tx>
            <c:strRef>
              <c:f>Sheet1!$F$1</c:f>
              <c:strCache>
                <c:ptCount val="1"/>
                <c:pt idx="0">
                  <c:v>Small Metro</c:v>
                </c:pt>
              </c:strCache>
            </c:strRef>
          </c:tx>
          <c:spPr>
            <a:ln>
              <a:solidFill>
                <a:sysClr val="window" lastClr="FFFFFF">
                  <a:lumMod val="50000"/>
                </a:sysClr>
              </a:solidFill>
            </a:ln>
          </c:spPr>
          <c:marker>
            <c:symbol val="star"/>
            <c:size val="7"/>
            <c:spPr>
              <a:noFill/>
              <a:ln>
                <a:solidFill>
                  <a:sysClr val="window" lastClr="FFFFFF">
                    <a:lumMod val="50000"/>
                  </a:sysClr>
                </a:solidFill>
              </a:ln>
            </c:spPr>
          </c:marker>
          <c:cat>
            <c:numRef>
              <c:f>Sheet1!$A$2:$A$5</c:f>
              <c:numCache>
                <c:formatCode>General</c:formatCode>
                <c:ptCount val="4"/>
                <c:pt idx="0">
                  <c:v>2005</c:v>
                </c:pt>
                <c:pt idx="1">
                  <c:v>2008</c:v>
                </c:pt>
                <c:pt idx="2">
                  <c:v>2010</c:v>
                </c:pt>
                <c:pt idx="3">
                  <c:v>2013</c:v>
                </c:pt>
              </c:numCache>
            </c:numRef>
          </c:cat>
          <c:val>
            <c:numRef>
              <c:f>Sheet1!$F$2:$F$5</c:f>
              <c:numCache>
                <c:formatCode>General</c:formatCode>
                <c:ptCount val="4"/>
                <c:pt idx="0">
                  <c:v>76</c:v>
                </c:pt>
                <c:pt idx="1">
                  <c:v>71.099999999999994</c:v>
                </c:pt>
                <c:pt idx="2">
                  <c:v>71.099999999999994</c:v>
                </c:pt>
                <c:pt idx="3">
                  <c:v>74.599999999999994</c:v>
                </c:pt>
              </c:numCache>
            </c:numRef>
          </c:val>
          <c:smooth val="0"/>
        </c:ser>
        <c:ser>
          <c:idx val="5"/>
          <c:order val="5"/>
          <c:tx>
            <c:strRef>
              <c:f>Sheet1!$G$1</c:f>
              <c:strCache>
                <c:ptCount val="1"/>
                <c:pt idx="0">
                  <c:v>Micropolitan</c:v>
                </c:pt>
              </c:strCache>
            </c:strRef>
          </c:tx>
          <c:spPr>
            <a:ln>
              <a:solidFill>
                <a:srgbClr val="EEECE1">
                  <a:lumMod val="50000"/>
                </a:srgbClr>
              </a:solidFill>
            </a:ln>
          </c:spPr>
          <c:marker>
            <c:symbol val="x"/>
            <c:size val="7"/>
            <c:spPr>
              <a:noFill/>
              <a:ln>
                <a:solidFill>
                  <a:srgbClr val="EEECE1">
                    <a:lumMod val="50000"/>
                  </a:srgbClr>
                </a:solidFill>
              </a:ln>
            </c:spPr>
          </c:marker>
          <c:cat>
            <c:numRef>
              <c:f>Sheet1!$A$2:$A$5</c:f>
              <c:numCache>
                <c:formatCode>General</c:formatCode>
                <c:ptCount val="4"/>
                <c:pt idx="0">
                  <c:v>2005</c:v>
                </c:pt>
                <c:pt idx="1">
                  <c:v>2008</c:v>
                </c:pt>
                <c:pt idx="2">
                  <c:v>2010</c:v>
                </c:pt>
                <c:pt idx="3">
                  <c:v>2013</c:v>
                </c:pt>
              </c:numCache>
            </c:numRef>
          </c:cat>
          <c:val>
            <c:numRef>
              <c:f>Sheet1!$G$2:$G$5</c:f>
              <c:numCache>
                <c:formatCode>General</c:formatCode>
                <c:ptCount val="4"/>
                <c:pt idx="0">
                  <c:v>68.900000000000006</c:v>
                </c:pt>
                <c:pt idx="1">
                  <c:v>69.599999999999994</c:v>
                </c:pt>
                <c:pt idx="2">
                  <c:v>72.900000000000006</c:v>
                </c:pt>
                <c:pt idx="3">
                  <c:v>68.8</c:v>
                </c:pt>
              </c:numCache>
            </c:numRef>
          </c:val>
          <c:smooth val="0"/>
        </c:ser>
        <c:ser>
          <c:idx val="6"/>
          <c:order val="6"/>
          <c:tx>
            <c:strRef>
              <c:f>Sheet1!$H$1</c:f>
              <c:strCache>
                <c:ptCount val="1"/>
                <c:pt idx="0">
                  <c:v>Noncore</c:v>
                </c:pt>
              </c:strCache>
            </c:strRef>
          </c:tx>
          <c:cat>
            <c:numRef>
              <c:f>Sheet1!$A$2:$A$5</c:f>
              <c:numCache>
                <c:formatCode>General</c:formatCode>
                <c:ptCount val="4"/>
                <c:pt idx="0">
                  <c:v>2005</c:v>
                </c:pt>
                <c:pt idx="1">
                  <c:v>2008</c:v>
                </c:pt>
                <c:pt idx="2">
                  <c:v>2010</c:v>
                </c:pt>
                <c:pt idx="3">
                  <c:v>2013</c:v>
                </c:pt>
              </c:numCache>
            </c:numRef>
          </c:cat>
          <c:val>
            <c:numRef>
              <c:f>Sheet1!$H$2:$H$5</c:f>
              <c:numCache>
                <c:formatCode>General</c:formatCode>
                <c:ptCount val="4"/>
                <c:pt idx="0">
                  <c:v>64.8</c:v>
                </c:pt>
                <c:pt idx="1">
                  <c:v>72.900000000000006</c:v>
                </c:pt>
                <c:pt idx="2">
                  <c:v>64.599999999999994</c:v>
                </c:pt>
                <c:pt idx="3">
                  <c:v>64.5</c:v>
                </c:pt>
              </c:numCache>
            </c:numRef>
          </c:val>
          <c:smooth val="0"/>
        </c:ser>
        <c:dLbls>
          <c:showLegendKey val="0"/>
          <c:showVal val="0"/>
          <c:showCatName val="0"/>
          <c:showSerName val="0"/>
          <c:showPercent val="0"/>
          <c:showBubbleSize val="0"/>
        </c:dLbls>
        <c:marker val="1"/>
        <c:smooth val="0"/>
        <c:axId val="55454720"/>
        <c:axId val="55460608"/>
      </c:lineChart>
      <c:catAx>
        <c:axId val="5545472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55460608"/>
        <c:crosses val="autoZero"/>
        <c:auto val="1"/>
        <c:lblAlgn val="ctr"/>
        <c:lblOffset val="100"/>
        <c:noMultiLvlLbl val="0"/>
      </c:catAx>
      <c:valAx>
        <c:axId val="55460608"/>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393891421560450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55454720"/>
        <c:crosses val="autoZero"/>
        <c:crossBetween val="between"/>
        <c:majorUnit val="10"/>
      </c:valAx>
    </c:plotArea>
    <c:legend>
      <c:legendPos val="t"/>
      <c:layout>
        <c:manualLayout>
          <c:xMode val="edge"/>
          <c:yMode val="edge"/>
          <c:x val="8.1995479731700217E-3"/>
          <c:y val="1.167518533867475E-3"/>
          <c:w val="0.98247022941576745"/>
          <c:h val="0.12501215125887041"/>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6"/>
          <c:y val="0.18129653932147374"/>
          <c:w val="0.87597939146495574"/>
          <c:h val="0.72244799261203463"/>
        </c:manualLayout>
      </c:layout>
      <c:barChart>
        <c:barDir val="col"/>
        <c:grouping val="clustered"/>
        <c:varyColors val="0"/>
        <c:ser>
          <c:idx val="0"/>
          <c:order val="0"/>
          <c:tx>
            <c:strRef>
              <c:f>Sheet1!$A$2</c:f>
              <c:strCache>
                <c:ptCount val="1"/>
                <c:pt idx="0">
                  <c:v>Large Central Metro</c:v>
                </c:pt>
              </c:strCache>
            </c:strRef>
          </c:tx>
          <c:spPr>
            <a:solidFill>
              <a:srgbClr val="0072C6"/>
            </a:solidFill>
          </c:spPr>
          <c:invertIfNegative val="0"/>
          <c:cat>
            <c:strRef>
              <c:f>Sheet1!$B$1:$F$1</c:f>
              <c:strCache>
                <c:ptCount val="5"/>
                <c:pt idx="0">
                  <c:v>Total</c:v>
                </c:pt>
                <c:pt idx="1">
                  <c:v>Poor</c:v>
                </c:pt>
                <c:pt idx="2">
                  <c:v>Low Income </c:v>
                </c:pt>
                <c:pt idx="3">
                  <c:v>Middle Income</c:v>
                </c:pt>
                <c:pt idx="4">
                  <c:v>High Income</c:v>
                </c:pt>
              </c:strCache>
            </c:strRef>
          </c:cat>
          <c:val>
            <c:numRef>
              <c:f>Sheet1!$B$2:$F$2</c:f>
              <c:numCache>
                <c:formatCode>General</c:formatCode>
                <c:ptCount val="5"/>
                <c:pt idx="0">
                  <c:v>73.900000000000006</c:v>
                </c:pt>
                <c:pt idx="1">
                  <c:v>59.4</c:v>
                </c:pt>
                <c:pt idx="2">
                  <c:v>65.400000000000006</c:v>
                </c:pt>
                <c:pt idx="3">
                  <c:v>69.099999999999994</c:v>
                </c:pt>
                <c:pt idx="4">
                  <c:v>85.2</c:v>
                </c:pt>
              </c:numCache>
            </c:numRef>
          </c:val>
        </c:ser>
        <c:ser>
          <c:idx val="1"/>
          <c:order val="1"/>
          <c:tx>
            <c:strRef>
              <c:f>Sheet1!$A$3</c:f>
              <c:strCache>
                <c:ptCount val="1"/>
                <c:pt idx="0">
                  <c:v>Large Fringe Metro</c:v>
                </c:pt>
              </c:strCache>
            </c:strRef>
          </c:tx>
          <c:spPr>
            <a:pattFill prst="wdDnDiag">
              <a:fgClr>
                <a:srgbClr val="AABA0A"/>
              </a:fgClr>
              <a:bgClr>
                <a:sysClr val="window" lastClr="FFFFFF"/>
              </a:bgClr>
            </a:pattFill>
          </c:spPr>
          <c:invertIfNegative val="0"/>
          <c:cat>
            <c:strRef>
              <c:f>Sheet1!$B$1:$F$1</c:f>
              <c:strCache>
                <c:ptCount val="5"/>
                <c:pt idx="0">
                  <c:v>Total</c:v>
                </c:pt>
                <c:pt idx="1">
                  <c:v>Poor</c:v>
                </c:pt>
                <c:pt idx="2">
                  <c:v>Low Income </c:v>
                </c:pt>
                <c:pt idx="3">
                  <c:v>Middle Income</c:v>
                </c:pt>
                <c:pt idx="4">
                  <c:v>High Income</c:v>
                </c:pt>
              </c:strCache>
            </c:strRef>
          </c:cat>
          <c:val>
            <c:numRef>
              <c:f>Sheet1!$B$3:$F$3</c:f>
              <c:numCache>
                <c:formatCode>General</c:formatCode>
                <c:ptCount val="5"/>
                <c:pt idx="0">
                  <c:v>73.400000000000006</c:v>
                </c:pt>
                <c:pt idx="1">
                  <c:v>58.3</c:v>
                </c:pt>
                <c:pt idx="2">
                  <c:v>60.1</c:v>
                </c:pt>
                <c:pt idx="3">
                  <c:v>68.5</c:v>
                </c:pt>
                <c:pt idx="4">
                  <c:v>81</c:v>
                </c:pt>
              </c:numCache>
            </c:numRef>
          </c:val>
        </c:ser>
        <c:ser>
          <c:idx val="2"/>
          <c:order val="2"/>
          <c:tx>
            <c:strRef>
              <c:f>Sheet1!$A$4</c:f>
              <c:strCache>
                <c:ptCount val="1"/>
                <c:pt idx="0">
                  <c:v>Medium Metro</c:v>
                </c:pt>
              </c:strCache>
            </c:strRef>
          </c:tx>
          <c:spPr>
            <a:solidFill>
              <a:sysClr val="window" lastClr="FFFFFF"/>
            </a:solidFill>
            <a:ln>
              <a:solidFill>
                <a:sysClr val="windowText" lastClr="000000"/>
              </a:solidFill>
            </a:ln>
          </c:spPr>
          <c:invertIfNegative val="0"/>
          <c:cat>
            <c:strRef>
              <c:f>Sheet1!$B$1:$F$1</c:f>
              <c:strCache>
                <c:ptCount val="5"/>
                <c:pt idx="0">
                  <c:v>Total</c:v>
                </c:pt>
                <c:pt idx="1">
                  <c:v>Poor</c:v>
                </c:pt>
                <c:pt idx="2">
                  <c:v>Low Income </c:v>
                </c:pt>
                <c:pt idx="3">
                  <c:v>Middle Income</c:v>
                </c:pt>
                <c:pt idx="4">
                  <c:v>High Income</c:v>
                </c:pt>
              </c:strCache>
            </c:strRef>
          </c:cat>
          <c:val>
            <c:numRef>
              <c:f>Sheet1!$B$4:$F$4</c:f>
              <c:numCache>
                <c:formatCode>General</c:formatCode>
                <c:ptCount val="5"/>
                <c:pt idx="0">
                  <c:v>73.5</c:v>
                </c:pt>
                <c:pt idx="1">
                  <c:v>56.7</c:v>
                </c:pt>
                <c:pt idx="2">
                  <c:v>59</c:v>
                </c:pt>
                <c:pt idx="3">
                  <c:v>75</c:v>
                </c:pt>
                <c:pt idx="4">
                  <c:v>81.2</c:v>
                </c:pt>
              </c:numCache>
            </c:numRef>
          </c:val>
        </c:ser>
        <c:ser>
          <c:idx val="3"/>
          <c:order val="3"/>
          <c:tx>
            <c:strRef>
              <c:f>Sheet1!$A$5</c:f>
              <c:strCache>
                <c:ptCount val="1"/>
                <c:pt idx="0">
                  <c:v>Small Metro</c:v>
                </c:pt>
              </c:strCache>
            </c:strRef>
          </c:tx>
          <c:spPr>
            <a:solidFill>
              <a:sysClr val="window" lastClr="FFFFFF">
                <a:lumMod val="85000"/>
              </a:sysClr>
            </a:solidFill>
          </c:spPr>
          <c:invertIfNegative val="0"/>
          <c:cat>
            <c:strRef>
              <c:f>Sheet1!$B$1:$F$1</c:f>
              <c:strCache>
                <c:ptCount val="5"/>
                <c:pt idx="0">
                  <c:v>Total</c:v>
                </c:pt>
                <c:pt idx="1">
                  <c:v>Poor</c:v>
                </c:pt>
                <c:pt idx="2">
                  <c:v>Low Income </c:v>
                </c:pt>
                <c:pt idx="3">
                  <c:v>Middle Income</c:v>
                </c:pt>
                <c:pt idx="4">
                  <c:v>High Income</c:v>
                </c:pt>
              </c:strCache>
            </c:strRef>
          </c:cat>
          <c:val>
            <c:numRef>
              <c:f>Sheet1!$B$5:$F$5</c:f>
              <c:numCache>
                <c:formatCode>General</c:formatCode>
                <c:ptCount val="5"/>
                <c:pt idx="0">
                  <c:v>74.599999999999994</c:v>
                </c:pt>
                <c:pt idx="1">
                  <c:v>63</c:v>
                </c:pt>
                <c:pt idx="2">
                  <c:v>59.6</c:v>
                </c:pt>
                <c:pt idx="3">
                  <c:v>75.400000000000006</c:v>
                </c:pt>
                <c:pt idx="4">
                  <c:v>85.7</c:v>
                </c:pt>
              </c:numCache>
            </c:numRef>
          </c:val>
        </c:ser>
        <c:ser>
          <c:idx val="4"/>
          <c:order val="4"/>
          <c:tx>
            <c:strRef>
              <c:f>Sheet1!$A$6</c:f>
              <c:strCache>
                <c:ptCount val="1"/>
                <c:pt idx="0">
                  <c:v>Micropolitan</c:v>
                </c:pt>
              </c:strCache>
            </c:strRef>
          </c:tx>
          <c:spPr>
            <a:solidFill>
              <a:srgbClr val="AABA0A"/>
            </a:solidFill>
          </c:spPr>
          <c:invertIfNegative val="0"/>
          <c:cat>
            <c:strRef>
              <c:f>Sheet1!$B$1:$F$1</c:f>
              <c:strCache>
                <c:ptCount val="5"/>
                <c:pt idx="0">
                  <c:v>Total</c:v>
                </c:pt>
                <c:pt idx="1">
                  <c:v>Poor</c:v>
                </c:pt>
                <c:pt idx="2">
                  <c:v>Low Income </c:v>
                </c:pt>
                <c:pt idx="3">
                  <c:v>Middle Income</c:v>
                </c:pt>
                <c:pt idx="4">
                  <c:v>High Income</c:v>
                </c:pt>
              </c:strCache>
            </c:strRef>
          </c:cat>
          <c:val>
            <c:numRef>
              <c:f>Sheet1!$B$6:$F$6</c:f>
              <c:numCache>
                <c:formatCode>General</c:formatCode>
                <c:ptCount val="5"/>
                <c:pt idx="0">
                  <c:v>68.8</c:v>
                </c:pt>
                <c:pt idx="1">
                  <c:v>60.2</c:v>
                </c:pt>
                <c:pt idx="2">
                  <c:v>53.7</c:v>
                </c:pt>
                <c:pt idx="3">
                  <c:v>73.3</c:v>
                </c:pt>
                <c:pt idx="4">
                  <c:v>78.599999999999994</c:v>
                </c:pt>
              </c:numCache>
            </c:numRef>
          </c:val>
        </c:ser>
        <c:ser>
          <c:idx val="5"/>
          <c:order val="5"/>
          <c:tx>
            <c:strRef>
              <c:f>Sheet1!$A$7</c:f>
              <c:strCache>
                <c:ptCount val="1"/>
                <c:pt idx="0">
                  <c:v>Noncore</c:v>
                </c:pt>
              </c:strCache>
            </c:strRef>
          </c:tx>
          <c:spPr>
            <a:pattFill prst="ltHorz">
              <a:fgClr>
                <a:sysClr val="windowText" lastClr="000000"/>
              </a:fgClr>
              <a:bgClr>
                <a:sysClr val="window" lastClr="FFFFFF"/>
              </a:bgClr>
            </a:pattFill>
            <a:ln>
              <a:noFill/>
            </a:ln>
          </c:spPr>
          <c:invertIfNegative val="0"/>
          <c:cat>
            <c:strRef>
              <c:f>Sheet1!$B$1:$F$1</c:f>
              <c:strCache>
                <c:ptCount val="5"/>
                <c:pt idx="0">
                  <c:v>Total</c:v>
                </c:pt>
                <c:pt idx="1">
                  <c:v>Poor</c:v>
                </c:pt>
                <c:pt idx="2">
                  <c:v>Low Income </c:v>
                </c:pt>
                <c:pt idx="3">
                  <c:v>Middle Income</c:v>
                </c:pt>
                <c:pt idx="4">
                  <c:v>High Income</c:v>
                </c:pt>
              </c:strCache>
            </c:strRef>
          </c:cat>
          <c:val>
            <c:numRef>
              <c:f>Sheet1!$B$7:$F$7</c:f>
              <c:numCache>
                <c:formatCode>General</c:formatCode>
                <c:ptCount val="5"/>
                <c:pt idx="0">
                  <c:v>64.5</c:v>
                </c:pt>
                <c:pt idx="1">
                  <c:v>40.5</c:v>
                </c:pt>
                <c:pt idx="2">
                  <c:v>55.9</c:v>
                </c:pt>
                <c:pt idx="3">
                  <c:v>68.599999999999994</c:v>
                </c:pt>
                <c:pt idx="4">
                  <c:v>76.599999999999994</c:v>
                </c:pt>
              </c:numCache>
            </c:numRef>
          </c:val>
        </c:ser>
        <c:dLbls>
          <c:showLegendKey val="0"/>
          <c:showVal val="0"/>
          <c:showCatName val="0"/>
          <c:showSerName val="0"/>
          <c:showPercent val="0"/>
          <c:showBubbleSize val="0"/>
        </c:dLbls>
        <c:gapWidth val="150"/>
        <c:axId val="55163904"/>
        <c:axId val="55173888"/>
      </c:barChart>
      <c:catAx>
        <c:axId val="55163904"/>
        <c:scaling>
          <c:orientation val="minMax"/>
        </c:scaling>
        <c:delete val="0"/>
        <c:axPos val="b"/>
        <c:minorGridlines>
          <c:spPr>
            <a:ln>
              <a:noFill/>
            </a:ln>
          </c:spPr>
        </c:minorGridlines>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55173888"/>
        <c:crosses val="autoZero"/>
        <c:auto val="1"/>
        <c:lblAlgn val="ctr"/>
        <c:lblOffset val="100"/>
        <c:noMultiLvlLbl val="0"/>
      </c:catAx>
      <c:valAx>
        <c:axId val="55173888"/>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6.1728395061728392E-3"/>
              <c:y val="0.44524715660542424"/>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55163904"/>
        <c:crosses val="autoZero"/>
        <c:crossBetween val="between"/>
        <c:majorUnit val="10"/>
      </c:valAx>
    </c:plotArea>
    <c:legend>
      <c:legendPos val="t"/>
      <c:layout>
        <c:manualLayout>
          <c:xMode val="edge"/>
          <c:yMode val="edge"/>
          <c:x val="5.5555555555555552E-2"/>
          <c:y val="0"/>
          <c:w val="0.88801351219986391"/>
          <c:h val="0.13039655869922048"/>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smtClean="0"/>
              <a:t>Nonmetropolitan Areas</a:t>
            </a:r>
            <a:endParaRPr lang="en-US" sz="1600" dirty="0"/>
          </a:p>
        </c:rich>
      </c:tx>
      <c:layout>
        <c:manualLayout>
          <c:xMode val="edge"/>
          <c:yMode val="edge"/>
          <c:x val="0.25624987848741132"/>
          <c:y val="0"/>
        </c:manualLayout>
      </c:layout>
      <c:overlay val="0"/>
    </c:title>
    <c:autoTitleDeleted val="0"/>
    <c:plotArea>
      <c:layout>
        <c:manualLayout>
          <c:layoutTarget val="inner"/>
          <c:xMode val="edge"/>
          <c:yMode val="edge"/>
          <c:x val="0.16538057742782153"/>
          <c:y val="0.16615317707379598"/>
          <c:w val="0.823832993098085"/>
          <c:h val="0.71575327172645087"/>
        </c:manualLayout>
      </c:layout>
      <c:lineChart>
        <c:grouping val="standard"/>
        <c:varyColors val="0"/>
        <c:ser>
          <c:idx val="3"/>
          <c:order val="0"/>
          <c:tx>
            <c:strRef>
              <c:f>Sheet1!$B$1</c:f>
              <c:strCache>
                <c:ptCount val="1"/>
                <c:pt idx="0">
                  <c:v>White</c:v>
                </c:pt>
              </c:strCache>
            </c:strRef>
          </c:tx>
          <c:spPr>
            <a:ln w="25400">
              <a:solidFill>
                <a:sysClr val="windowText" lastClr="000000"/>
              </a:solidFill>
            </a:ln>
          </c:spPr>
          <c:marker>
            <c:symbol val="circle"/>
            <c:size val="7"/>
            <c:spPr>
              <a:solidFill>
                <a:sysClr val="windowText" lastClr="000000"/>
              </a:solidFill>
              <a:ln>
                <a:noFill/>
              </a:ln>
            </c:spPr>
          </c:marker>
          <c:cat>
            <c:numRef>
              <c:f>Sheet1!$A$2:$A$18</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Sheet1!$B$2:$B$18</c:f>
              <c:numCache>
                <c:formatCode>General</c:formatCode>
                <c:ptCount val="17"/>
                <c:pt idx="0">
                  <c:v>25</c:v>
                </c:pt>
                <c:pt idx="1">
                  <c:v>25.4</c:v>
                </c:pt>
                <c:pt idx="2">
                  <c:v>24.3</c:v>
                </c:pt>
                <c:pt idx="3">
                  <c:v>24.4</c:v>
                </c:pt>
                <c:pt idx="4">
                  <c:v>24.3</c:v>
                </c:pt>
                <c:pt idx="5">
                  <c:v>23.3</c:v>
                </c:pt>
                <c:pt idx="6">
                  <c:v>23.5</c:v>
                </c:pt>
                <c:pt idx="7">
                  <c:v>22.3</c:v>
                </c:pt>
                <c:pt idx="8">
                  <c:v>22.5</c:v>
                </c:pt>
                <c:pt idx="9">
                  <c:v>21.6</c:v>
                </c:pt>
                <c:pt idx="10">
                  <c:v>21.6</c:v>
                </c:pt>
                <c:pt idx="11">
                  <c:v>21.8</c:v>
                </c:pt>
                <c:pt idx="12">
                  <c:v>21.5</c:v>
                </c:pt>
                <c:pt idx="13">
                  <c:v>21</c:v>
                </c:pt>
                <c:pt idx="14">
                  <c:v>21.2</c:v>
                </c:pt>
                <c:pt idx="15">
                  <c:v>20.5</c:v>
                </c:pt>
                <c:pt idx="16">
                  <c:v>20.7</c:v>
                </c:pt>
              </c:numCache>
            </c:numRef>
          </c:val>
          <c:smooth val="0"/>
        </c:ser>
        <c:ser>
          <c:idx val="0"/>
          <c:order val="1"/>
          <c:tx>
            <c:strRef>
              <c:f>Sheet1!$C$1</c:f>
              <c:strCache>
                <c:ptCount val="1"/>
                <c:pt idx="0">
                  <c:v>Black</c:v>
                </c:pt>
              </c:strCache>
            </c:strRef>
          </c:tx>
          <c:spPr>
            <a:ln w="25400">
              <a:solidFill>
                <a:srgbClr val="0072C6"/>
              </a:solidFill>
            </a:ln>
          </c:spPr>
          <c:marker>
            <c:symbol val="square"/>
            <c:size val="7"/>
            <c:spPr>
              <a:solidFill>
                <a:srgbClr val="0072C6"/>
              </a:solidFill>
              <a:ln>
                <a:noFill/>
              </a:ln>
            </c:spPr>
          </c:marker>
          <c:cat>
            <c:numRef>
              <c:f>Sheet1!$A$2:$A$18</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Sheet1!$C$2:$C$18</c:f>
              <c:numCache>
                <c:formatCode>General</c:formatCode>
                <c:ptCount val="17"/>
                <c:pt idx="0">
                  <c:v>35.6</c:v>
                </c:pt>
                <c:pt idx="1">
                  <c:v>34.4</c:v>
                </c:pt>
                <c:pt idx="2">
                  <c:v>35.4</c:v>
                </c:pt>
                <c:pt idx="3">
                  <c:v>35.299999999999997</c:v>
                </c:pt>
                <c:pt idx="4">
                  <c:v>35.200000000000003</c:v>
                </c:pt>
                <c:pt idx="5">
                  <c:v>34.1</c:v>
                </c:pt>
                <c:pt idx="6">
                  <c:v>34</c:v>
                </c:pt>
                <c:pt idx="7">
                  <c:v>34.5</c:v>
                </c:pt>
                <c:pt idx="8">
                  <c:v>31</c:v>
                </c:pt>
                <c:pt idx="9">
                  <c:v>29.7</c:v>
                </c:pt>
                <c:pt idx="10">
                  <c:v>31</c:v>
                </c:pt>
                <c:pt idx="11">
                  <c:v>29.8</c:v>
                </c:pt>
                <c:pt idx="12">
                  <c:v>31.1</c:v>
                </c:pt>
                <c:pt idx="13">
                  <c:v>28.2</c:v>
                </c:pt>
                <c:pt idx="14">
                  <c:v>30.5</c:v>
                </c:pt>
                <c:pt idx="15">
                  <c:v>29.9</c:v>
                </c:pt>
                <c:pt idx="16">
                  <c:v>28.5</c:v>
                </c:pt>
              </c:numCache>
            </c:numRef>
          </c:val>
          <c:smooth val="0"/>
        </c:ser>
        <c:ser>
          <c:idx val="2"/>
          <c:order val="2"/>
          <c:tx>
            <c:strRef>
              <c:f>Sheet1!$D$1</c:f>
              <c:strCache>
                <c:ptCount val="1"/>
                <c:pt idx="0">
                  <c:v>API</c:v>
                </c:pt>
              </c:strCache>
            </c:strRef>
          </c:tx>
          <c:spPr>
            <a:ln w="25400">
              <a:solidFill>
                <a:srgbClr val="AABA0A"/>
              </a:solidFill>
            </a:ln>
          </c:spPr>
          <c:marker>
            <c:symbol val="triangle"/>
            <c:size val="9"/>
            <c:spPr>
              <a:solidFill>
                <a:srgbClr val="AABA0A"/>
              </a:solidFill>
              <a:ln>
                <a:noFill/>
              </a:ln>
            </c:spPr>
          </c:marker>
          <c:cat>
            <c:numRef>
              <c:f>Sheet1!$A$2:$A$18</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Sheet1!$D$2:$D$18</c:f>
              <c:numCache>
                <c:formatCode>General</c:formatCode>
                <c:ptCount val="17"/>
                <c:pt idx="0">
                  <c:v>24.3</c:v>
                </c:pt>
                <c:pt idx="1">
                  <c:v>16.399999999999999</c:v>
                </c:pt>
                <c:pt idx="2">
                  <c:v>15.7</c:v>
                </c:pt>
                <c:pt idx="3">
                  <c:v>15.3</c:v>
                </c:pt>
                <c:pt idx="4">
                  <c:v>16.8</c:v>
                </c:pt>
                <c:pt idx="5">
                  <c:v>16.100000000000001</c:v>
                </c:pt>
                <c:pt idx="6">
                  <c:v>18.5</c:v>
                </c:pt>
                <c:pt idx="7">
                  <c:v>15.9</c:v>
                </c:pt>
                <c:pt idx="8">
                  <c:v>15.9</c:v>
                </c:pt>
                <c:pt idx="9">
                  <c:v>15.6</c:v>
                </c:pt>
                <c:pt idx="10">
                  <c:v>11.7</c:v>
                </c:pt>
                <c:pt idx="11">
                  <c:v>10.6</c:v>
                </c:pt>
                <c:pt idx="12">
                  <c:v>13.3</c:v>
                </c:pt>
                <c:pt idx="13">
                  <c:v>11.7</c:v>
                </c:pt>
                <c:pt idx="14">
                  <c:v>12.8</c:v>
                </c:pt>
                <c:pt idx="15">
                  <c:v>10.9</c:v>
                </c:pt>
                <c:pt idx="16">
                  <c:v>11.8</c:v>
                </c:pt>
              </c:numCache>
            </c:numRef>
          </c:val>
          <c:smooth val="0"/>
        </c:ser>
        <c:ser>
          <c:idx val="1"/>
          <c:order val="3"/>
          <c:tx>
            <c:strRef>
              <c:f>Sheet1!$E$1</c:f>
              <c:strCache>
                <c:ptCount val="1"/>
                <c:pt idx="0">
                  <c:v>AI/AN</c:v>
                </c:pt>
              </c:strCache>
            </c:strRef>
          </c:tx>
          <c:spPr>
            <a:ln w="34925">
              <a:solidFill>
                <a:srgbClr val="7BA8DF"/>
              </a:solidFill>
            </a:ln>
          </c:spPr>
          <c:marker>
            <c:symbol val="diamond"/>
            <c:size val="9"/>
            <c:spPr>
              <a:solidFill>
                <a:srgbClr val="7BA8DF"/>
              </a:solidFill>
              <a:ln>
                <a:noFill/>
              </a:ln>
            </c:spPr>
          </c:marker>
          <c:cat>
            <c:numRef>
              <c:f>Sheet1!$A$2:$A$18</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Sheet1!$E$2:$E$18</c:f>
              <c:numCache>
                <c:formatCode>General</c:formatCode>
                <c:ptCount val="17"/>
                <c:pt idx="0">
                  <c:v>16.5</c:v>
                </c:pt>
                <c:pt idx="1">
                  <c:v>18.100000000000001</c:v>
                </c:pt>
                <c:pt idx="2">
                  <c:v>15</c:v>
                </c:pt>
                <c:pt idx="3">
                  <c:v>20.5</c:v>
                </c:pt>
                <c:pt idx="4">
                  <c:v>18</c:v>
                </c:pt>
                <c:pt idx="5">
                  <c:v>20.8</c:v>
                </c:pt>
                <c:pt idx="6">
                  <c:v>19.899999999999999</c:v>
                </c:pt>
                <c:pt idx="7">
                  <c:v>17.600000000000001</c:v>
                </c:pt>
                <c:pt idx="8">
                  <c:v>20</c:v>
                </c:pt>
                <c:pt idx="9">
                  <c:v>17.399999999999999</c:v>
                </c:pt>
                <c:pt idx="10">
                  <c:v>15.3</c:v>
                </c:pt>
                <c:pt idx="11">
                  <c:v>14.5</c:v>
                </c:pt>
                <c:pt idx="12">
                  <c:v>15.9</c:v>
                </c:pt>
                <c:pt idx="13">
                  <c:v>16</c:v>
                </c:pt>
                <c:pt idx="14">
                  <c:v>14.4</c:v>
                </c:pt>
                <c:pt idx="15">
                  <c:v>14.2</c:v>
                </c:pt>
                <c:pt idx="16">
                  <c:v>19.3</c:v>
                </c:pt>
              </c:numCache>
            </c:numRef>
          </c:val>
          <c:smooth val="0"/>
        </c:ser>
        <c:ser>
          <c:idx val="4"/>
          <c:order val="4"/>
          <c:tx>
            <c:strRef>
              <c:f>Sheet1!$F$1</c:f>
              <c:strCache>
                <c:ptCount val="1"/>
                <c:pt idx="0">
                  <c:v>Hispanic</c:v>
                </c:pt>
              </c:strCache>
            </c:strRef>
          </c:tx>
          <c:spPr>
            <a:ln>
              <a:solidFill>
                <a:sysClr val="window" lastClr="FFFFFF">
                  <a:lumMod val="50000"/>
                </a:sysClr>
              </a:solidFill>
            </a:ln>
          </c:spPr>
          <c:marker>
            <c:symbol val="star"/>
            <c:size val="7"/>
            <c:spPr>
              <a:noFill/>
              <a:ln>
                <a:solidFill>
                  <a:sysClr val="window" lastClr="FFFFFF">
                    <a:lumMod val="50000"/>
                  </a:sysClr>
                </a:solidFill>
              </a:ln>
            </c:spPr>
          </c:marker>
          <c:cat>
            <c:numRef>
              <c:f>Sheet1!$A$2:$A$18</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Sheet1!$F$2:$F$18</c:f>
              <c:numCache>
                <c:formatCode>General</c:formatCode>
                <c:ptCount val="17"/>
                <c:pt idx="0">
                  <c:v>17.3</c:v>
                </c:pt>
                <c:pt idx="1">
                  <c:v>16.3</c:v>
                </c:pt>
                <c:pt idx="2">
                  <c:v>14.3</c:v>
                </c:pt>
                <c:pt idx="3">
                  <c:v>16.5</c:v>
                </c:pt>
                <c:pt idx="4">
                  <c:v>13.5</c:v>
                </c:pt>
                <c:pt idx="5">
                  <c:v>15.8</c:v>
                </c:pt>
                <c:pt idx="6">
                  <c:v>14.6</c:v>
                </c:pt>
                <c:pt idx="7">
                  <c:v>15.8</c:v>
                </c:pt>
                <c:pt idx="8">
                  <c:v>13.4</c:v>
                </c:pt>
                <c:pt idx="9">
                  <c:v>15.6</c:v>
                </c:pt>
                <c:pt idx="10">
                  <c:v>13.8</c:v>
                </c:pt>
                <c:pt idx="11">
                  <c:v>15.6</c:v>
                </c:pt>
                <c:pt idx="12">
                  <c:v>14.6</c:v>
                </c:pt>
                <c:pt idx="13">
                  <c:v>13.5</c:v>
                </c:pt>
                <c:pt idx="14">
                  <c:v>12.8</c:v>
                </c:pt>
                <c:pt idx="15">
                  <c:v>13.6</c:v>
                </c:pt>
                <c:pt idx="16">
                  <c:v>13</c:v>
                </c:pt>
              </c:numCache>
            </c:numRef>
          </c:val>
          <c:smooth val="0"/>
        </c:ser>
        <c:dLbls>
          <c:showLegendKey val="0"/>
          <c:showVal val="0"/>
          <c:showCatName val="0"/>
          <c:showSerName val="0"/>
          <c:showPercent val="0"/>
          <c:showBubbleSize val="0"/>
        </c:dLbls>
        <c:marker val="1"/>
        <c:smooth val="0"/>
        <c:axId val="55240576"/>
        <c:axId val="55312384"/>
      </c:lineChart>
      <c:catAx>
        <c:axId val="55240576"/>
        <c:scaling>
          <c:orientation val="minMax"/>
        </c:scaling>
        <c:delete val="0"/>
        <c:axPos val="b"/>
        <c:numFmt formatCode="General" sourceLinked="1"/>
        <c:majorTickMark val="out"/>
        <c:minorTickMark val="none"/>
        <c:tickLblPos val="nextTo"/>
        <c:txPr>
          <a:bodyPr rot="-4200000"/>
          <a:lstStyle/>
          <a:p>
            <a:pPr>
              <a:defRPr sz="1200" b="0" baseline="0">
                <a:latin typeface="Calibri" panose="020F0502020204030204" pitchFamily="34" charset="0"/>
              </a:defRPr>
            </a:pPr>
            <a:endParaRPr lang="en-US"/>
          </a:p>
        </c:txPr>
        <c:crossAx val="55312384"/>
        <c:crosses val="autoZero"/>
        <c:auto val="1"/>
        <c:lblAlgn val="ctr"/>
        <c:lblOffset val="100"/>
        <c:noMultiLvlLbl val="0"/>
      </c:catAx>
      <c:valAx>
        <c:axId val="55312384"/>
        <c:scaling>
          <c:orientation val="minMax"/>
          <c:max val="50"/>
          <c:min val="0"/>
        </c:scaling>
        <c:delete val="0"/>
        <c:axPos val="l"/>
        <c:majorGridlines/>
        <c:title>
          <c:tx>
            <c:rich>
              <a:bodyPr rot="-5400000" vert="horz"/>
              <a:lstStyle/>
              <a:p>
                <a:pPr>
                  <a:defRPr sz="1400" baseline="0">
                    <a:latin typeface="Calibri" panose="020F0502020204030204" pitchFamily="34" charset="0"/>
                  </a:defRPr>
                </a:pPr>
                <a:r>
                  <a:rPr lang="en-US" sz="1400" dirty="0" smtClean="0"/>
                  <a:t>Rate per 100,000 Population</a:t>
                </a:r>
                <a:endParaRPr lang="en-US" sz="1400" dirty="0"/>
              </a:p>
            </c:rich>
          </c:tx>
          <c:layout>
            <c:manualLayout>
              <c:xMode val="edge"/>
              <c:yMode val="edge"/>
              <c:x val="9.2592592592592587E-3"/>
              <c:y val="0.26346335180324681"/>
            </c:manualLayout>
          </c:layout>
          <c:overlay val="0"/>
        </c:title>
        <c:numFmt formatCode="0" sourceLinked="0"/>
        <c:majorTickMark val="out"/>
        <c:minorTickMark val="none"/>
        <c:tickLblPos val="nextTo"/>
        <c:txPr>
          <a:bodyPr/>
          <a:lstStyle/>
          <a:p>
            <a:pPr>
              <a:defRPr sz="1400" b="0" baseline="0">
                <a:latin typeface="Calibri" panose="020F0502020204030204" pitchFamily="34" charset="0"/>
              </a:defRPr>
            </a:pPr>
            <a:endParaRPr lang="en-US"/>
          </a:p>
        </c:txPr>
        <c:crossAx val="55240576"/>
        <c:crosses val="autoZero"/>
        <c:crossBetween val="between"/>
        <c:majorUnit val="10"/>
      </c:valAx>
    </c:plotArea>
    <c:legend>
      <c:legendPos val="t"/>
      <c:layout>
        <c:manualLayout>
          <c:xMode val="edge"/>
          <c:yMode val="edge"/>
          <c:x val="8.1995479731700217E-3"/>
          <c:y val="6.4824839603382908E-2"/>
          <c:w val="0.99127867697093419"/>
          <c:h val="6.9485682779235933E-2"/>
        </c:manualLayout>
      </c:layout>
      <c:overlay val="0"/>
      <c:txPr>
        <a:bodyPr/>
        <a:lstStyle/>
        <a:p>
          <a:pPr>
            <a:defRPr sz="14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smtClean="0"/>
              <a:t>Metropolitan Areas</a:t>
            </a:r>
            <a:endParaRPr lang="en-US" sz="1600" dirty="0"/>
          </a:p>
        </c:rich>
      </c:tx>
      <c:layout>
        <c:manualLayout>
          <c:xMode val="edge"/>
          <c:yMode val="edge"/>
          <c:x val="0.29347210070963353"/>
          <c:y val="0"/>
        </c:manualLayout>
      </c:layout>
      <c:overlay val="0"/>
    </c:title>
    <c:autoTitleDeleted val="0"/>
    <c:plotArea>
      <c:layout>
        <c:manualLayout>
          <c:layoutTarget val="inner"/>
          <c:xMode val="edge"/>
          <c:yMode val="edge"/>
          <c:x val="0.1659251968503937"/>
          <c:y val="0.16615317707379598"/>
          <c:w val="0.82328837367551277"/>
          <c:h val="0.71768226888305631"/>
        </c:manualLayout>
      </c:layout>
      <c:lineChart>
        <c:grouping val="standard"/>
        <c:varyColors val="0"/>
        <c:ser>
          <c:idx val="3"/>
          <c:order val="0"/>
          <c:tx>
            <c:strRef>
              <c:f>Sheet1!$B$1</c:f>
              <c:strCache>
                <c:ptCount val="1"/>
                <c:pt idx="0">
                  <c:v>White</c:v>
                </c:pt>
              </c:strCache>
            </c:strRef>
          </c:tx>
          <c:spPr>
            <a:ln w="25400">
              <a:solidFill>
                <a:sysClr val="windowText" lastClr="000000"/>
              </a:solidFill>
            </a:ln>
          </c:spPr>
          <c:marker>
            <c:symbol val="circle"/>
            <c:size val="7"/>
            <c:spPr>
              <a:solidFill>
                <a:sysClr val="windowText" lastClr="000000"/>
              </a:solidFill>
              <a:ln>
                <a:noFill/>
              </a:ln>
            </c:spPr>
          </c:marker>
          <c:cat>
            <c:numRef>
              <c:f>Sheet1!$A$2:$A$18</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Sheet1!$B$2:$B$18</c:f>
              <c:numCache>
                <c:formatCode>General</c:formatCode>
                <c:ptCount val="17"/>
                <c:pt idx="0">
                  <c:v>26.9</c:v>
                </c:pt>
                <c:pt idx="1">
                  <c:v>27.2</c:v>
                </c:pt>
                <c:pt idx="2">
                  <c:v>26.5</c:v>
                </c:pt>
                <c:pt idx="3">
                  <c:v>26</c:v>
                </c:pt>
                <c:pt idx="4">
                  <c:v>25.5</c:v>
                </c:pt>
                <c:pt idx="5">
                  <c:v>24.9</c:v>
                </c:pt>
                <c:pt idx="6">
                  <c:v>24.3</c:v>
                </c:pt>
                <c:pt idx="7">
                  <c:v>24</c:v>
                </c:pt>
                <c:pt idx="8">
                  <c:v>23.3</c:v>
                </c:pt>
                <c:pt idx="9">
                  <c:v>22.9</c:v>
                </c:pt>
                <c:pt idx="10">
                  <c:v>22.7</c:v>
                </c:pt>
                <c:pt idx="11">
                  <c:v>22.2</c:v>
                </c:pt>
                <c:pt idx="12">
                  <c:v>21.7</c:v>
                </c:pt>
                <c:pt idx="13">
                  <c:v>21.4</c:v>
                </c:pt>
                <c:pt idx="14">
                  <c:v>20.8</c:v>
                </c:pt>
                <c:pt idx="15">
                  <c:v>20.6</c:v>
                </c:pt>
                <c:pt idx="16">
                  <c:v>20.3</c:v>
                </c:pt>
              </c:numCache>
            </c:numRef>
          </c:val>
          <c:smooth val="0"/>
        </c:ser>
        <c:ser>
          <c:idx val="0"/>
          <c:order val="1"/>
          <c:tx>
            <c:strRef>
              <c:f>Sheet1!$C$1</c:f>
              <c:strCache>
                <c:ptCount val="1"/>
                <c:pt idx="0">
                  <c:v>Black</c:v>
                </c:pt>
              </c:strCache>
            </c:strRef>
          </c:tx>
          <c:spPr>
            <a:ln w="25400">
              <a:solidFill>
                <a:srgbClr val="0072C6"/>
              </a:solidFill>
            </a:ln>
          </c:spPr>
          <c:marker>
            <c:symbol val="square"/>
            <c:size val="7"/>
            <c:spPr>
              <a:solidFill>
                <a:srgbClr val="0072C6"/>
              </a:solidFill>
              <a:ln>
                <a:noFill/>
              </a:ln>
            </c:spPr>
          </c:marker>
          <c:cat>
            <c:numRef>
              <c:f>Sheet1!$A$2:$A$18</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Sheet1!$C$2:$C$18</c:f>
              <c:numCache>
                <c:formatCode>General</c:formatCode>
                <c:ptCount val="17"/>
                <c:pt idx="0">
                  <c:v>35.799999999999997</c:v>
                </c:pt>
                <c:pt idx="1">
                  <c:v>35.200000000000003</c:v>
                </c:pt>
                <c:pt idx="2">
                  <c:v>35.200000000000003</c:v>
                </c:pt>
                <c:pt idx="3">
                  <c:v>34.700000000000003</c:v>
                </c:pt>
                <c:pt idx="4">
                  <c:v>34.6</c:v>
                </c:pt>
                <c:pt idx="5">
                  <c:v>32.799999999999997</c:v>
                </c:pt>
                <c:pt idx="6">
                  <c:v>33.5</c:v>
                </c:pt>
                <c:pt idx="7">
                  <c:v>32</c:v>
                </c:pt>
                <c:pt idx="8">
                  <c:v>32.299999999999997</c:v>
                </c:pt>
                <c:pt idx="9">
                  <c:v>32.1</c:v>
                </c:pt>
                <c:pt idx="10">
                  <c:v>31</c:v>
                </c:pt>
                <c:pt idx="11">
                  <c:v>31.4</c:v>
                </c:pt>
                <c:pt idx="12">
                  <c:v>31.2</c:v>
                </c:pt>
                <c:pt idx="13">
                  <c:v>30.4</c:v>
                </c:pt>
                <c:pt idx="14">
                  <c:v>29.1</c:v>
                </c:pt>
                <c:pt idx="15">
                  <c:v>28.7</c:v>
                </c:pt>
                <c:pt idx="16">
                  <c:v>28.5</c:v>
                </c:pt>
              </c:numCache>
            </c:numRef>
          </c:val>
          <c:smooth val="0"/>
        </c:ser>
        <c:ser>
          <c:idx val="2"/>
          <c:order val="2"/>
          <c:tx>
            <c:strRef>
              <c:f>Sheet1!$D$1</c:f>
              <c:strCache>
                <c:ptCount val="1"/>
                <c:pt idx="0">
                  <c:v>API</c:v>
                </c:pt>
              </c:strCache>
            </c:strRef>
          </c:tx>
          <c:spPr>
            <a:ln w="25400">
              <a:solidFill>
                <a:srgbClr val="AABA0A"/>
              </a:solidFill>
            </a:ln>
          </c:spPr>
          <c:marker>
            <c:symbol val="triangle"/>
            <c:size val="9"/>
            <c:spPr>
              <a:solidFill>
                <a:srgbClr val="AABA0A"/>
              </a:solidFill>
              <a:ln>
                <a:noFill/>
              </a:ln>
            </c:spPr>
          </c:marker>
          <c:cat>
            <c:numRef>
              <c:f>Sheet1!$A$2:$A$18</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Sheet1!$D$2:$D$18</c:f>
              <c:numCache>
                <c:formatCode>General</c:formatCode>
                <c:ptCount val="17"/>
                <c:pt idx="0">
                  <c:v>12.3</c:v>
                </c:pt>
                <c:pt idx="1">
                  <c:v>12.2</c:v>
                </c:pt>
                <c:pt idx="2">
                  <c:v>12.8</c:v>
                </c:pt>
                <c:pt idx="3">
                  <c:v>12.8</c:v>
                </c:pt>
                <c:pt idx="4">
                  <c:v>12.4</c:v>
                </c:pt>
                <c:pt idx="5">
                  <c:v>12.7</c:v>
                </c:pt>
                <c:pt idx="6">
                  <c:v>12.1</c:v>
                </c:pt>
                <c:pt idx="7">
                  <c:v>11.9</c:v>
                </c:pt>
                <c:pt idx="8">
                  <c:v>11</c:v>
                </c:pt>
                <c:pt idx="9">
                  <c:v>11.5</c:v>
                </c:pt>
                <c:pt idx="10">
                  <c:v>11.1</c:v>
                </c:pt>
                <c:pt idx="11">
                  <c:v>12</c:v>
                </c:pt>
                <c:pt idx="12">
                  <c:v>11.4</c:v>
                </c:pt>
                <c:pt idx="13">
                  <c:v>11.4</c:v>
                </c:pt>
                <c:pt idx="14">
                  <c:v>11.1</c:v>
                </c:pt>
                <c:pt idx="15">
                  <c:v>11.8</c:v>
                </c:pt>
                <c:pt idx="16">
                  <c:v>11.8</c:v>
                </c:pt>
              </c:numCache>
            </c:numRef>
          </c:val>
          <c:smooth val="0"/>
        </c:ser>
        <c:ser>
          <c:idx val="1"/>
          <c:order val="3"/>
          <c:tx>
            <c:strRef>
              <c:f>Sheet1!$E$1</c:f>
              <c:strCache>
                <c:ptCount val="1"/>
                <c:pt idx="0">
                  <c:v>AI/AN</c:v>
                </c:pt>
              </c:strCache>
            </c:strRef>
          </c:tx>
          <c:spPr>
            <a:ln w="34925">
              <a:solidFill>
                <a:srgbClr val="7BA8DF"/>
              </a:solidFill>
            </a:ln>
          </c:spPr>
          <c:marker>
            <c:symbol val="diamond"/>
            <c:size val="9"/>
            <c:spPr>
              <a:solidFill>
                <a:srgbClr val="7BA8DF"/>
              </a:solidFill>
              <a:ln>
                <a:noFill/>
              </a:ln>
            </c:spPr>
          </c:marker>
          <c:cat>
            <c:numRef>
              <c:f>Sheet1!$A$2:$A$18</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Sheet1!$E$2:$E$18</c:f>
              <c:numCache>
                <c:formatCode>General</c:formatCode>
                <c:ptCount val="17"/>
                <c:pt idx="0">
                  <c:v>17.3</c:v>
                </c:pt>
                <c:pt idx="1">
                  <c:v>14</c:v>
                </c:pt>
                <c:pt idx="2">
                  <c:v>13.4</c:v>
                </c:pt>
                <c:pt idx="3">
                  <c:v>14.2</c:v>
                </c:pt>
                <c:pt idx="4">
                  <c:v>16.899999999999999</c:v>
                </c:pt>
                <c:pt idx="5">
                  <c:v>16.5</c:v>
                </c:pt>
                <c:pt idx="6">
                  <c:v>17.899999999999999</c:v>
                </c:pt>
                <c:pt idx="7">
                  <c:v>14.7</c:v>
                </c:pt>
                <c:pt idx="8">
                  <c:v>12.9</c:v>
                </c:pt>
                <c:pt idx="9">
                  <c:v>15</c:v>
                </c:pt>
                <c:pt idx="10">
                  <c:v>15.5</c:v>
                </c:pt>
                <c:pt idx="11">
                  <c:v>14.7</c:v>
                </c:pt>
                <c:pt idx="12">
                  <c:v>13</c:v>
                </c:pt>
                <c:pt idx="13">
                  <c:v>12.6</c:v>
                </c:pt>
                <c:pt idx="14">
                  <c:v>12.4</c:v>
                </c:pt>
                <c:pt idx="15">
                  <c:v>14</c:v>
                </c:pt>
                <c:pt idx="16">
                  <c:v>15.1</c:v>
                </c:pt>
              </c:numCache>
            </c:numRef>
          </c:val>
          <c:smooth val="0"/>
        </c:ser>
        <c:ser>
          <c:idx val="4"/>
          <c:order val="4"/>
          <c:tx>
            <c:strRef>
              <c:f>Sheet1!$F$1</c:f>
              <c:strCache>
                <c:ptCount val="1"/>
                <c:pt idx="0">
                  <c:v>Hispanic</c:v>
                </c:pt>
              </c:strCache>
            </c:strRef>
          </c:tx>
          <c:spPr>
            <a:ln>
              <a:solidFill>
                <a:sysClr val="window" lastClr="FFFFFF">
                  <a:lumMod val="50000"/>
                </a:sysClr>
              </a:solidFill>
            </a:ln>
          </c:spPr>
          <c:marker>
            <c:symbol val="star"/>
            <c:size val="7"/>
            <c:spPr>
              <a:noFill/>
              <a:ln>
                <a:solidFill>
                  <a:sysClr val="window" lastClr="FFFFFF">
                    <a:lumMod val="50000"/>
                  </a:sysClr>
                </a:solidFill>
              </a:ln>
            </c:spPr>
          </c:marker>
          <c:cat>
            <c:numRef>
              <c:f>Sheet1!$A$2:$A$18</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Sheet1!$F$2:$F$18</c:f>
              <c:numCache>
                <c:formatCode>General</c:formatCode>
                <c:ptCount val="17"/>
                <c:pt idx="0">
                  <c:v>16.399999999999999</c:v>
                </c:pt>
                <c:pt idx="1">
                  <c:v>17</c:v>
                </c:pt>
                <c:pt idx="2">
                  <c:v>16.5</c:v>
                </c:pt>
                <c:pt idx="3">
                  <c:v>15.7</c:v>
                </c:pt>
                <c:pt idx="4">
                  <c:v>16.5</c:v>
                </c:pt>
                <c:pt idx="5">
                  <c:v>15.9</c:v>
                </c:pt>
                <c:pt idx="6">
                  <c:v>15.3</c:v>
                </c:pt>
                <c:pt idx="7">
                  <c:v>15.2</c:v>
                </c:pt>
                <c:pt idx="8">
                  <c:v>14.9</c:v>
                </c:pt>
                <c:pt idx="9">
                  <c:v>14.5</c:v>
                </c:pt>
                <c:pt idx="10">
                  <c:v>14.8</c:v>
                </c:pt>
                <c:pt idx="11">
                  <c:v>14.3</c:v>
                </c:pt>
                <c:pt idx="12">
                  <c:v>14</c:v>
                </c:pt>
                <c:pt idx="13">
                  <c:v>14.8</c:v>
                </c:pt>
                <c:pt idx="14">
                  <c:v>14.7</c:v>
                </c:pt>
                <c:pt idx="15">
                  <c:v>14.6</c:v>
                </c:pt>
                <c:pt idx="16">
                  <c:v>13.5</c:v>
                </c:pt>
              </c:numCache>
            </c:numRef>
          </c:val>
          <c:smooth val="0"/>
        </c:ser>
        <c:dLbls>
          <c:showLegendKey val="0"/>
          <c:showVal val="0"/>
          <c:showCatName val="0"/>
          <c:showSerName val="0"/>
          <c:showPercent val="0"/>
          <c:showBubbleSize val="0"/>
        </c:dLbls>
        <c:marker val="1"/>
        <c:smooth val="0"/>
        <c:axId val="55786496"/>
        <c:axId val="55805056"/>
      </c:lineChart>
      <c:catAx>
        <c:axId val="55786496"/>
        <c:scaling>
          <c:orientation val="minMax"/>
        </c:scaling>
        <c:delete val="0"/>
        <c:axPos val="b"/>
        <c:numFmt formatCode="General" sourceLinked="1"/>
        <c:majorTickMark val="out"/>
        <c:minorTickMark val="none"/>
        <c:tickLblPos val="nextTo"/>
        <c:txPr>
          <a:bodyPr rot="-4200000"/>
          <a:lstStyle/>
          <a:p>
            <a:pPr>
              <a:defRPr sz="1200" b="0" baseline="0">
                <a:latin typeface="Calibri" panose="020F0502020204030204" pitchFamily="34" charset="0"/>
              </a:defRPr>
            </a:pPr>
            <a:endParaRPr lang="en-US"/>
          </a:p>
        </c:txPr>
        <c:crossAx val="55805056"/>
        <c:crosses val="autoZero"/>
        <c:auto val="1"/>
        <c:lblAlgn val="ctr"/>
        <c:lblOffset val="100"/>
        <c:noMultiLvlLbl val="0"/>
      </c:catAx>
      <c:valAx>
        <c:axId val="55805056"/>
        <c:scaling>
          <c:orientation val="minMax"/>
          <c:max val="50"/>
          <c:min val="0"/>
        </c:scaling>
        <c:delete val="0"/>
        <c:axPos val="l"/>
        <c:majorGridlines/>
        <c:title>
          <c:tx>
            <c:rich>
              <a:bodyPr rot="-5400000" vert="horz"/>
              <a:lstStyle/>
              <a:p>
                <a:pPr>
                  <a:defRPr sz="1400" baseline="0">
                    <a:latin typeface="Calibri" panose="020F0502020204030204" pitchFamily="34" charset="0"/>
                  </a:defRPr>
                </a:pPr>
                <a:r>
                  <a:rPr lang="en-US" sz="1400" dirty="0" smtClean="0"/>
                  <a:t>Rate per 100,000 Population</a:t>
                </a:r>
                <a:endParaRPr lang="en-US" sz="1400" dirty="0"/>
              </a:p>
            </c:rich>
          </c:tx>
          <c:layout>
            <c:manualLayout>
              <c:xMode val="edge"/>
              <c:yMode val="edge"/>
              <c:x val="9.2592592592592587E-3"/>
              <c:y val="0.26346310877806939"/>
            </c:manualLayout>
          </c:layout>
          <c:overlay val="0"/>
        </c:title>
        <c:numFmt formatCode="0" sourceLinked="0"/>
        <c:majorTickMark val="out"/>
        <c:minorTickMark val="none"/>
        <c:tickLblPos val="nextTo"/>
        <c:txPr>
          <a:bodyPr/>
          <a:lstStyle/>
          <a:p>
            <a:pPr>
              <a:defRPr sz="1400" b="0" baseline="0">
                <a:latin typeface="Calibri" panose="020F0502020204030204" pitchFamily="34" charset="0"/>
              </a:defRPr>
            </a:pPr>
            <a:endParaRPr lang="en-US"/>
          </a:p>
        </c:txPr>
        <c:crossAx val="55786496"/>
        <c:crosses val="autoZero"/>
        <c:crossBetween val="between"/>
        <c:majorUnit val="10"/>
      </c:valAx>
    </c:plotArea>
    <c:legend>
      <c:legendPos val="t"/>
      <c:layout>
        <c:manualLayout>
          <c:xMode val="edge"/>
          <c:yMode val="edge"/>
          <c:x val="8.1995479731700217E-3"/>
          <c:y val="6.9068727520171083E-2"/>
          <c:w val="0.99127867697093419"/>
          <c:h val="5.9454894527073004E-2"/>
        </c:manualLayout>
      </c:layout>
      <c:overlay val="0"/>
      <c:txPr>
        <a:bodyPr/>
        <a:lstStyle/>
        <a:p>
          <a:pPr>
            <a:defRPr sz="14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114375126186153E-2"/>
          <c:y val="0.11486585010207055"/>
          <c:w val="0.92132815128878121"/>
          <c:h val="0.77018555820057377"/>
        </c:manualLayout>
      </c:layout>
      <c:barChart>
        <c:barDir val="col"/>
        <c:grouping val="percentStacked"/>
        <c:varyColors val="0"/>
        <c:ser>
          <c:idx val="2"/>
          <c:order val="0"/>
          <c:tx>
            <c:strRef>
              <c:f>Sheet1!$D$1</c:f>
              <c:strCache>
                <c:ptCount val="1"/>
                <c:pt idx="0">
                  <c:v>Improving</c:v>
                </c:pt>
              </c:strCache>
            </c:strRef>
          </c:tx>
          <c:spPr>
            <a:solidFill>
              <a:srgbClr val="27E833"/>
            </a:solidFill>
          </c:spPr>
          <c:invertIfNegative val="0"/>
          <c:dLbls>
            <c:txPr>
              <a:bodyPr/>
              <a:lstStyle/>
              <a:p>
                <a:pPr>
                  <a:defRPr sz="1600">
                    <a:solidFill>
                      <a:sysClr val="windowText" lastClr="000000"/>
                    </a:solidFill>
                    <a:latin typeface="Calibri" panose="020F0502020204030204" pitchFamily="34" charset="0"/>
                  </a:defRPr>
                </a:pPr>
                <a:endParaRPr lang="en-US"/>
              </a:p>
            </c:txPr>
            <c:showLegendKey val="0"/>
            <c:showVal val="1"/>
            <c:showCatName val="0"/>
            <c:showSerName val="0"/>
            <c:showPercent val="0"/>
            <c:showBubbleSize val="0"/>
            <c:showLeaderLines val="0"/>
          </c:dLbls>
          <c:cat>
            <c:strRef>
              <c:f>Sheet1!$A$2:$A$3</c:f>
              <c:strCache>
                <c:ptCount val="2"/>
                <c:pt idx="0">
                  <c:v>Micropolitan (n=25)</c:v>
                </c:pt>
                <c:pt idx="1">
                  <c:v>Noncore (n=31)</c:v>
                </c:pt>
              </c:strCache>
            </c:strRef>
          </c:cat>
          <c:val>
            <c:numRef>
              <c:f>Sheet1!$D$2:$D$3</c:f>
              <c:numCache>
                <c:formatCode>General</c:formatCode>
                <c:ptCount val="2"/>
                <c:pt idx="0" formatCode="0">
                  <c:v>2</c:v>
                </c:pt>
                <c:pt idx="1">
                  <c:v>5</c:v>
                </c:pt>
              </c:numCache>
            </c:numRef>
          </c:val>
        </c:ser>
        <c:ser>
          <c:idx val="1"/>
          <c:order val="1"/>
          <c:tx>
            <c:strRef>
              <c:f>Sheet1!$C$1</c:f>
              <c:strCache>
                <c:ptCount val="1"/>
                <c:pt idx="0">
                  <c:v>No Change</c:v>
                </c:pt>
              </c:strCache>
            </c:strRef>
          </c:tx>
          <c:spPr>
            <a:solidFill>
              <a:srgbClr val="FAD201"/>
            </a:solidFill>
          </c:spPr>
          <c:invertIfNegative val="0"/>
          <c:dLbls>
            <c:dLbl>
              <c:idx val="0"/>
              <c:layout/>
              <c:dLblPos val="ctr"/>
              <c:showLegendKey val="0"/>
              <c:showVal val="1"/>
              <c:showCatName val="0"/>
              <c:showSerName val="0"/>
              <c:showPercent val="0"/>
              <c:showBubbleSize val="0"/>
            </c:dLbl>
            <c:txPr>
              <a:bodyPr/>
              <a:lstStyle/>
              <a:p>
                <a:pPr>
                  <a:defRPr sz="1600">
                    <a:solidFill>
                      <a:sysClr val="windowText" lastClr="000000"/>
                    </a:solidFill>
                    <a:latin typeface="Calibri" panose="020F0502020204030204" pitchFamily="34" charset="0"/>
                  </a:defRPr>
                </a:pPr>
                <a:endParaRPr lang="en-US"/>
              </a:p>
            </c:txPr>
            <c:showLegendKey val="0"/>
            <c:showVal val="1"/>
            <c:showCatName val="0"/>
            <c:showSerName val="0"/>
            <c:showPercent val="0"/>
            <c:showBubbleSize val="0"/>
            <c:showLeaderLines val="0"/>
          </c:dLbls>
          <c:cat>
            <c:strRef>
              <c:f>Sheet1!$A$2:$A$3</c:f>
              <c:strCache>
                <c:ptCount val="2"/>
                <c:pt idx="0">
                  <c:v>Micropolitan (n=25)</c:v>
                </c:pt>
                <c:pt idx="1">
                  <c:v>Noncore (n=31)</c:v>
                </c:pt>
              </c:strCache>
            </c:strRef>
          </c:cat>
          <c:val>
            <c:numRef>
              <c:f>Sheet1!$C$2:$C$3</c:f>
              <c:numCache>
                <c:formatCode>General</c:formatCode>
                <c:ptCount val="2"/>
                <c:pt idx="0">
                  <c:v>23</c:v>
                </c:pt>
                <c:pt idx="1">
                  <c:v>26</c:v>
                </c:pt>
              </c:numCache>
            </c:numRef>
          </c:val>
        </c:ser>
        <c:ser>
          <c:idx val="0"/>
          <c:order val="2"/>
          <c:tx>
            <c:strRef>
              <c:f>Sheet1!$B$1</c:f>
              <c:strCache>
                <c:ptCount val="1"/>
                <c:pt idx="0">
                  <c:v>Worsening</c:v>
                </c:pt>
              </c:strCache>
            </c:strRef>
          </c:tx>
          <c:spPr>
            <a:solidFill>
              <a:srgbClr val="F9152F"/>
            </a:solidFill>
          </c:spPr>
          <c:invertIfNegative val="0"/>
          <c:dLbls>
            <c:delete val="1"/>
          </c:dLbls>
          <c:cat>
            <c:strRef>
              <c:f>Sheet1!$A$2:$A$3</c:f>
              <c:strCache>
                <c:ptCount val="2"/>
                <c:pt idx="0">
                  <c:v>Micropolitan (n=25)</c:v>
                </c:pt>
                <c:pt idx="1">
                  <c:v>Noncore (n=31)</c:v>
                </c:pt>
              </c:strCache>
            </c:strRef>
          </c:cat>
          <c:val>
            <c:numRef>
              <c:f>Sheet1!$B$2:$B$3</c:f>
              <c:numCache>
                <c:formatCode>General</c:formatCode>
                <c:ptCount val="2"/>
                <c:pt idx="0">
                  <c:v>0</c:v>
                </c:pt>
                <c:pt idx="1">
                  <c:v>0</c:v>
                </c:pt>
              </c:numCache>
            </c:numRef>
          </c:val>
        </c:ser>
        <c:dLbls>
          <c:showLegendKey val="0"/>
          <c:showVal val="1"/>
          <c:showCatName val="0"/>
          <c:showSerName val="0"/>
          <c:showPercent val="0"/>
          <c:showBubbleSize val="0"/>
        </c:dLbls>
        <c:gapWidth val="150"/>
        <c:overlap val="100"/>
        <c:axId val="106898944"/>
        <c:axId val="106900480"/>
      </c:barChart>
      <c:catAx>
        <c:axId val="106898944"/>
        <c:scaling>
          <c:orientation val="minMax"/>
        </c:scaling>
        <c:delete val="0"/>
        <c:axPos val="b"/>
        <c:numFmt formatCode="General" sourceLinked="1"/>
        <c:majorTickMark val="out"/>
        <c:minorTickMark val="none"/>
        <c:tickLblPos val="nextTo"/>
        <c:txPr>
          <a:bodyPr rot="0" vert="horz"/>
          <a:lstStyle/>
          <a:p>
            <a:pPr>
              <a:defRPr sz="1600">
                <a:latin typeface="Calibri" panose="020F0502020204030204" pitchFamily="34" charset="0"/>
              </a:defRPr>
            </a:pPr>
            <a:endParaRPr lang="en-US"/>
          </a:p>
        </c:txPr>
        <c:crossAx val="106900480"/>
        <c:crosses val="autoZero"/>
        <c:auto val="1"/>
        <c:lblAlgn val="ctr"/>
        <c:lblOffset val="100"/>
        <c:tickLblSkip val="1"/>
        <c:tickMarkSkip val="1"/>
        <c:noMultiLvlLbl val="0"/>
      </c:catAx>
      <c:valAx>
        <c:axId val="106900480"/>
        <c:scaling>
          <c:orientation val="minMax"/>
        </c:scaling>
        <c:delete val="0"/>
        <c:axPos val="l"/>
        <c:majorGridlines/>
        <c:numFmt formatCode="0%" sourceLinked="1"/>
        <c:majorTickMark val="out"/>
        <c:minorTickMark val="none"/>
        <c:tickLblPos val="nextTo"/>
        <c:txPr>
          <a:bodyPr rot="0" vert="horz"/>
          <a:lstStyle/>
          <a:p>
            <a:pPr>
              <a:defRPr sz="1600">
                <a:latin typeface="Calibri" panose="020F0502020204030204" pitchFamily="34" charset="0"/>
              </a:defRPr>
            </a:pPr>
            <a:endParaRPr lang="en-US"/>
          </a:p>
        </c:txPr>
        <c:crossAx val="106898944"/>
        <c:crosses val="autoZero"/>
        <c:crossBetween val="between"/>
        <c:majorUnit val="0.2"/>
      </c:valAx>
    </c:plotArea>
    <c:legend>
      <c:legendPos val="t"/>
      <c:layout>
        <c:manualLayout>
          <c:xMode val="edge"/>
          <c:yMode val="edge"/>
          <c:x val="0"/>
          <c:y val="1.0723485953145214E-4"/>
          <c:w val="0.99860387643852211"/>
          <c:h val="7.853599733258119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txPr>
    <a:bodyPr/>
    <a:lstStyle/>
    <a:p>
      <a:pPr>
        <a:defRPr sz="1000"/>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460897248955"/>
          <c:y val="0.16615317707379598"/>
          <c:w val="0.88825750947798177"/>
          <c:h val="0.73311435634499189"/>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Sheet1!$A$2:$A$5</c:f>
              <c:numCache>
                <c:formatCode>General</c:formatCode>
                <c:ptCount val="4"/>
                <c:pt idx="0">
                  <c:v>2005</c:v>
                </c:pt>
                <c:pt idx="1">
                  <c:v>2008</c:v>
                </c:pt>
                <c:pt idx="2">
                  <c:v>2010</c:v>
                </c:pt>
                <c:pt idx="3">
                  <c:v>2013</c:v>
                </c:pt>
              </c:numCache>
            </c:numRef>
          </c:cat>
          <c:val>
            <c:numRef>
              <c:f>Sheet1!$B$2:$B$5</c:f>
              <c:numCache>
                <c:formatCode>General</c:formatCode>
                <c:ptCount val="4"/>
                <c:pt idx="0">
                  <c:v>45</c:v>
                </c:pt>
                <c:pt idx="1">
                  <c:v>52.2</c:v>
                </c:pt>
                <c:pt idx="2">
                  <c:v>59.2</c:v>
                </c:pt>
                <c:pt idx="3">
                  <c:v>58.2</c:v>
                </c:pt>
              </c:numCache>
            </c:numRef>
          </c:val>
          <c:smooth val="0"/>
        </c:ser>
        <c:ser>
          <c:idx val="0"/>
          <c:order val="1"/>
          <c:tx>
            <c:strRef>
              <c:f>Sheet1!$C$1</c:f>
              <c:strCache>
                <c:ptCount val="1"/>
                <c:pt idx="0">
                  <c:v>Large Central Metro</c:v>
                </c:pt>
              </c:strCache>
            </c:strRef>
          </c:tx>
          <c:spPr>
            <a:ln w="25400">
              <a:solidFill>
                <a:srgbClr val="0072C6"/>
              </a:solidFill>
            </a:ln>
          </c:spPr>
          <c:marker>
            <c:symbol val="square"/>
            <c:size val="7"/>
            <c:spPr>
              <a:solidFill>
                <a:srgbClr val="0072C6"/>
              </a:solidFill>
              <a:ln>
                <a:noFill/>
              </a:ln>
            </c:spPr>
          </c:marker>
          <c:cat>
            <c:numRef>
              <c:f>Sheet1!$A$2:$A$5</c:f>
              <c:numCache>
                <c:formatCode>General</c:formatCode>
                <c:ptCount val="4"/>
                <c:pt idx="0">
                  <c:v>2005</c:v>
                </c:pt>
                <c:pt idx="1">
                  <c:v>2008</c:v>
                </c:pt>
                <c:pt idx="2">
                  <c:v>2010</c:v>
                </c:pt>
                <c:pt idx="3">
                  <c:v>2013</c:v>
                </c:pt>
              </c:numCache>
            </c:numRef>
          </c:cat>
          <c:val>
            <c:numRef>
              <c:f>Sheet1!$C$2:$C$5</c:f>
              <c:numCache>
                <c:formatCode>General</c:formatCode>
                <c:ptCount val="4"/>
                <c:pt idx="0">
                  <c:v>40.5</c:v>
                </c:pt>
                <c:pt idx="1">
                  <c:v>47</c:v>
                </c:pt>
                <c:pt idx="2">
                  <c:v>56.9</c:v>
                </c:pt>
                <c:pt idx="3">
                  <c:v>56.1</c:v>
                </c:pt>
              </c:numCache>
            </c:numRef>
          </c:val>
          <c:smooth val="0"/>
        </c:ser>
        <c:ser>
          <c:idx val="2"/>
          <c:order val="2"/>
          <c:tx>
            <c:strRef>
              <c:f>Sheet1!$D$1</c:f>
              <c:strCache>
                <c:ptCount val="1"/>
                <c:pt idx="0">
                  <c:v>Large Fringe Metro</c:v>
                </c:pt>
              </c:strCache>
            </c:strRef>
          </c:tx>
          <c:spPr>
            <a:ln w="25400">
              <a:solidFill>
                <a:srgbClr val="AABA0A"/>
              </a:solidFill>
            </a:ln>
          </c:spPr>
          <c:marker>
            <c:symbol val="triangle"/>
            <c:size val="9"/>
            <c:spPr>
              <a:solidFill>
                <a:srgbClr val="AABA0A"/>
              </a:solidFill>
              <a:ln>
                <a:noFill/>
              </a:ln>
            </c:spPr>
          </c:marker>
          <c:cat>
            <c:numRef>
              <c:f>Sheet1!$A$2:$A$5</c:f>
              <c:numCache>
                <c:formatCode>General</c:formatCode>
                <c:ptCount val="4"/>
                <c:pt idx="0">
                  <c:v>2005</c:v>
                </c:pt>
                <c:pt idx="1">
                  <c:v>2008</c:v>
                </c:pt>
                <c:pt idx="2">
                  <c:v>2010</c:v>
                </c:pt>
                <c:pt idx="3">
                  <c:v>2013</c:v>
                </c:pt>
              </c:numCache>
            </c:numRef>
          </c:cat>
          <c:val>
            <c:numRef>
              <c:f>Sheet1!$D$2:$D$5</c:f>
              <c:numCache>
                <c:formatCode>General</c:formatCode>
                <c:ptCount val="4"/>
                <c:pt idx="0">
                  <c:v>50.3</c:v>
                </c:pt>
                <c:pt idx="1">
                  <c:v>56.2</c:v>
                </c:pt>
                <c:pt idx="2">
                  <c:v>63.6</c:v>
                </c:pt>
                <c:pt idx="3">
                  <c:v>61</c:v>
                </c:pt>
              </c:numCache>
            </c:numRef>
          </c:val>
          <c:smooth val="0"/>
        </c:ser>
        <c:ser>
          <c:idx val="1"/>
          <c:order val="3"/>
          <c:tx>
            <c:strRef>
              <c:f>Sheet1!$E$1</c:f>
              <c:strCache>
                <c:ptCount val="1"/>
                <c:pt idx="0">
                  <c:v>Medium Metro</c:v>
                </c:pt>
              </c:strCache>
            </c:strRef>
          </c:tx>
          <c:spPr>
            <a:ln w="34925">
              <a:solidFill>
                <a:srgbClr val="7BA8DF"/>
              </a:solidFill>
            </a:ln>
          </c:spPr>
          <c:marker>
            <c:symbol val="diamond"/>
            <c:size val="9"/>
            <c:spPr>
              <a:solidFill>
                <a:srgbClr val="7BA8DF"/>
              </a:solidFill>
              <a:ln>
                <a:noFill/>
              </a:ln>
            </c:spPr>
          </c:marker>
          <c:cat>
            <c:numRef>
              <c:f>Sheet1!$A$2:$A$5</c:f>
              <c:numCache>
                <c:formatCode>General</c:formatCode>
                <c:ptCount val="4"/>
                <c:pt idx="0">
                  <c:v>2005</c:v>
                </c:pt>
                <c:pt idx="1">
                  <c:v>2008</c:v>
                </c:pt>
                <c:pt idx="2">
                  <c:v>2010</c:v>
                </c:pt>
                <c:pt idx="3">
                  <c:v>2013</c:v>
                </c:pt>
              </c:numCache>
            </c:numRef>
          </c:cat>
          <c:val>
            <c:numRef>
              <c:f>Sheet1!$E$2:$E$5</c:f>
              <c:numCache>
                <c:formatCode>General</c:formatCode>
                <c:ptCount val="4"/>
                <c:pt idx="0">
                  <c:v>44.9</c:v>
                </c:pt>
                <c:pt idx="1">
                  <c:v>56.2</c:v>
                </c:pt>
                <c:pt idx="2">
                  <c:v>60.3</c:v>
                </c:pt>
                <c:pt idx="3">
                  <c:v>61.2</c:v>
                </c:pt>
              </c:numCache>
            </c:numRef>
          </c:val>
          <c:smooth val="0"/>
        </c:ser>
        <c:ser>
          <c:idx val="4"/>
          <c:order val="4"/>
          <c:tx>
            <c:strRef>
              <c:f>Sheet1!$F$1</c:f>
              <c:strCache>
                <c:ptCount val="1"/>
                <c:pt idx="0">
                  <c:v>Small Metro</c:v>
                </c:pt>
              </c:strCache>
            </c:strRef>
          </c:tx>
          <c:spPr>
            <a:ln>
              <a:solidFill>
                <a:sysClr val="window" lastClr="FFFFFF">
                  <a:lumMod val="50000"/>
                </a:sysClr>
              </a:solidFill>
            </a:ln>
          </c:spPr>
          <c:marker>
            <c:symbol val="star"/>
            <c:size val="7"/>
            <c:spPr>
              <a:noFill/>
              <a:ln>
                <a:solidFill>
                  <a:sysClr val="window" lastClr="FFFFFF">
                    <a:lumMod val="50000"/>
                  </a:sysClr>
                </a:solidFill>
              </a:ln>
            </c:spPr>
          </c:marker>
          <c:cat>
            <c:numRef>
              <c:f>Sheet1!$A$2:$A$5</c:f>
              <c:numCache>
                <c:formatCode>General</c:formatCode>
                <c:ptCount val="4"/>
                <c:pt idx="0">
                  <c:v>2005</c:v>
                </c:pt>
                <c:pt idx="1">
                  <c:v>2008</c:v>
                </c:pt>
                <c:pt idx="2">
                  <c:v>2010</c:v>
                </c:pt>
                <c:pt idx="3">
                  <c:v>2013</c:v>
                </c:pt>
              </c:numCache>
            </c:numRef>
          </c:cat>
          <c:val>
            <c:numRef>
              <c:f>Sheet1!$F$2:$F$5</c:f>
              <c:numCache>
                <c:formatCode>General</c:formatCode>
                <c:ptCount val="4"/>
                <c:pt idx="0">
                  <c:v>49.3</c:v>
                </c:pt>
                <c:pt idx="1">
                  <c:v>54.6</c:v>
                </c:pt>
                <c:pt idx="2">
                  <c:v>59.3</c:v>
                </c:pt>
                <c:pt idx="3">
                  <c:v>55.6</c:v>
                </c:pt>
              </c:numCache>
            </c:numRef>
          </c:val>
          <c:smooth val="0"/>
        </c:ser>
        <c:ser>
          <c:idx val="5"/>
          <c:order val="5"/>
          <c:tx>
            <c:strRef>
              <c:f>Sheet1!$G$1</c:f>
              <c:strCache>
                <c:ptCount val="1"/>
                <c:pt idx="0">
                  <c:v>Micropolitan</c:v>
                </c:pt>
              </c:strCache>
            </c:strRef>
          </c:tx>
          <c:spPr>
            <a:ln>
              <a:solidFill>
                <a:srgbClr val="EEECE1">
                  <a:lumMod val="50000"/>
                </a:srgbClr>
              </a:solidFill>
            </a:ln>
          </c:spPr>
          <c:marker>
            <c:symbol val="x"/>
            <c:size val="7"/>
            <c:spPr>
              <a:noFill/>
              <a:ln>
                <a:solidFill>
                  <a:srgbClr val="EEECE1">
                    <a:lumMod val="50000"/>
                  </a:srgbClr>
                </a:solidFill>
              </a:ln>
            </c:spPr>
          </c:marker>
          <c:cat>
            <c:numRef>
              <c:f>Sheet1!$A$2:$A$5</c:f>
              <c:numCache>
                <c:formatCode>General</c:formatCode>
                <c:ptCount val="4"/>
                <c:pt idx="0">
                  <c:v>2005</c:v>
                </c:pt>
                <c:pt idx="1">
                  <c:v>2008</c:v>
                </c:pt>
                <c:pt idx="2">
                  <c:v>2010</c:v>
                </c:pt>
                <c:pt idx="3">
                  <c:v>2013</c:v>
                </c:pt>
              </c:numCache>
            </c:numRef>
          </c:cat>
          <c:val>
            <c:numRef>
              <c:f>Sheet1!$G$2:$G$5</c:f>
              <c:numCache>
                <c:formatCode>General</c:formatCode>
                <c:ptCount val="4"/>
                <c:pt idx="0">
                  <c:v>45.1</c:v>
                </c:pt>
                <c:pt idx="1">
                  <c:v>50.2</c:v>
                </c:pt>
                <c:pt idx="2">
                  <c:v>56.4</c:v>
                </c:pt>
                <c:pt idx="3">
                  <c:v>57.7</c:v>
                </c:pt>
              </c:numCache>
            </c:numRef>
          </c:val>
          <c:smooth val="0"/>
        </c:ser>
        <c:ser>
          <c:idx val="6"/>
          <c:order val="6"/>
          <c:tx>
            <c:strRef>
              <c:f>Sheet1!$H$1</c:f>
              <c:strCache>
                <c:ptCount val="1"/>
                <c:pt idx="0">
                  <c:v>Noncore</c:v>
                </c:pt>
              </c:strCache>
            </c:strRef>
          </c:tx>
          <c:cat>
            <c:numRef>
              <c:f>Sheet1!$A$2:$A$5</c:f>
              <c:numCache>
                <c:formatCode>General</c:formatCode>
                <c:ptCount val="4"/>
                <c:pt idx="0">
                  <c:v>2005</c:v>
                </c:pt>
                <c:pt idx="1">
                  <c:v>2008</c:v>
                </c:pt>
                <c:pt idx="2">
                  <c:v>2010</c:v>
                </c:pt>
                <c:pt idx="3">
                  <c:v>2013</c:v>
                </c:pt>
              </c:numCache>
            </c:numRef>
          </c:cat>
          <c:val>
            <c:numRef>
              <c:f>Sheet1!$H$2:$H$5</c:f>
              <c:numCache>
                <c:formatCode>General</c:formatCode>
                <c:ptCount val="4"/>
                <c:pt idx="0">
                  <c:v>38.200000000000003</c:v>
                </c:pt>
                <c:pt idx="1">
                  <c:v>46.6</c:v>
                </c:pt>
                <c:pt idx="2">
                  <c:v>51.3</c:v>
                </c:pt>
                <c:pt idx="3">
                  <c:v>51.2</c:v>
                </c:pt>
              </c:numCache>
            </c:numRef>
          </c:val>
          <c:smooth val="0"/>
        </c:ser>
        <c:dLbls>
          <c:showLegendKey val="0"/>
          <c:showVal val="0"/>
          <c:showCatName val="0"/>
          <c:showSerName val="0"/>
          <c:showPercent val="0"/>
          <c:showBubbleSize val="0"/>
        </c:dLbls>
        <c:marker val="1"/>
        <c:smooth val="0"/>
        <c:axId val="55944320"/>
        <c:axId val="55945856"/>
      </c:lineChart>
      <c:catAx>
        <c:axId val="5594432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55945856"/>
        <c:crosses val="autoZero"/>
        <c:auto val="1"/>
        <c:lblAlgn val="ctr"/>
        <c:lblOffset val="100"/>
        <c:noMultiLvlLbl val="0"/>
      </c:catAx>
      <c:valAx>
        <c:axId val="55945856"/>
        <c:scaling>
          <c:orientation val="minMax"/>
          <c:max val="75"/>
          <c:min val="25"/>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393891421560450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55944320"/>
        <c:crosses val="autoZero"/>
        <c:crossBetween val="between"/>
        <c:majorUnit val="10"/>
      </c:valAx>
    </c:plotArea>
    <c:legend>
      <c:legendPos val="t"/>
      <c:layout>
        <c:manualLayout>
          <c:xMode val="edge"/>
          <c:yMode val="edge"/>
          <c:x val="8.1995479731700217E-3"/>
          <c:y val="1.167518533867475E-3"/>
          <c:w val="0.99127867697093419"/>
          <c:h val="0.1273561008362327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smtClean="0"/>
              <a:t>Nonmetropolitan Areas</a:t>
            </a:r>
            <a:endParaRPr lang="en-US" sz="1600" dirty="0"/>
          </a:p>
        </c:rich>
      </c:tx>
      <c:layout>
        <c:manualLayout>
          <c:xMode val="edge"/>
          <c:yMode val="edge"/>
          <c:x val="0.24320209973753279"/>
          <c:y val="0"/>
        </c:manualLayout>
      </c:layout>
      <c:overlay val="0"/>
    </c:title>
    <c:autoTitleDeleted val="0"/>
    <c:plotArea>
      <c:layout>
        <c:manualLayout>
          <c:layoutTarget val="inner"/>
          <c:xMode val="edge"/>
          <c:yMode val="edge"/>
          <c:x val="0.16665135608048995"/>
          <c:y val="0.18158525323223487"/>
          <c:w val="0.82328837367551277"/>
          <c:h val="0.70225017011762414"/>
        </c:manualLayout>
      </c:layout>
      <c:lineChart>
        <c:grouping val="standard"/>
        <c:varyColors val="0"/>
        <c:ser>
          <c:idx val="3"/>
          <c:order val="0"/>
          <c:tx>
            <c:strRef>
              <c:f>Sheet1!$B$1</c:f>
              <c:strCache>
                <c:ptCount val="1"/>
                <c:pt idx="0">
                  <c:v>White</c:v>
                </c:pt>
              </c:strCache>
            </c:strRef>
          </c:tx>
          <c:spPr>
            <a:ln w="25400">
              <a:solidFill>
                <a:sysClr val="windowText" lastClr="000000"/>
              </a:solidFill>
            </a:ln>
          </c:spPr>
          <c:marker>
            <c:symbol val="circle"/>
            <c:size val="7"/>
            <c:spPr>
              <a:solidFill>
                <a:sysClr val="windowText" lastClr="000000"/>
              </a:solidFill>
              <a:ln>
                <a:noFill/>
              </a:ln>
            </c:spPr>
          </c:marker>
          <c:cat>
            <c:numRef>
              <c:f>Sheet1!$A$2:$A$18</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Sheet1!$B$2:$B$18</c:f>
              <c:numCache>
                <c:formatCode>General</c:formatCode>
                <c:ptCount val="17"/>
                <c:pt idx="0">
                  <c:v>21.6</c:v>
                </c:pt>
                <c:pt idx="1">
                  <c:v>21.4</c:v>
                </c:pt>
                <c:pt idx="2">
                  <c:v>20.9</c:v>
                </c:pt>
                <c:pt idx="3">
                  <c:v>21</c:v>
                </c:pt>
                <c:pt idx="4">
                  <c:v>20</c:v>
                </c:pt>
                <c:pt idx="5">
                  <c:v>19.3</c:v>
                </c:pt>
                <c:pt idx="6">
                  <c:v>18.7</c:v>
                </c:pt>
                <c:pt idx="7">
                  <c:v>18.2</c:v>
                </c:pt>
                <c:pt idx="8">
                  <c:v>18.3</c:v>
                </c:pt>
                <c:pt idx="9">
                  <c:v>18</c:v>
                </c:pt>
                <c:pt idx="10">
                  <c:v>17.3</c:v>
                </c:pt>
                <c:pt idx="11">
                  <c:v>17.399999999999999</c:v>
                </c:pt>
                <c:pt idx="12">
                  <c:v>17.100000000000001</c:v>
                </c:pt>
                <c:pt idx="13">
                  <c:v>16.7</c:v>
                </c:pt>
                <c:pt idx="14">
                  <c:v>16.600000000000001</c:v>
                </c:pt>
                <c:pt idx="15">
                  <c:v>16.100000000000001</c:v>
                </c:pt>
                <c:pt idx="16">
                  <c:v>16.5</c:v>
                </c:pt>
              </c:numCache>
            </c:numRef>
          </c:val>
          <c:smooth val="0"/>
        </c:ser>
        <c:ser>
          <c:idx val="0"/>
          <c:order val="1"/>
          <c:tx>
            <c:strRef>
              <c:f>Sheet1!$C$1</c:f>
              <c:strCache>
                <c:ptCount val="1"/>
                <c:pt idx="0">
                  <c:v>Black</c:v>
                </c:pt>
              </c:strCache>
            </c:strRef>
          </c:tx>
          <c:spPr>
            <a:ln w="25400">
              <a:solidFill>
                <a:srgbClr val="0072C6"/>
              </a:solidFill>
            </a:ln>
          </c:spPr>
          <c:marker>
            <c:symbol val="square"/>
            <c:size val="7"/>
            <c:spPr>
              <a:solidFill>
                <a:srgbClr val="0072C6"/>
              </a:solidFill>
              <a:ln>
                <a:noFill/>
              </a:ln>
            </c:spPr>
          </c:marker>
          <c:cat>
            <c:numRef>
              <c:f>Sheet1!$A$2:$A$18</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Sheet1!$C$2:$C$18</c:f>
              <c:numCache>
                <c:formatCode>General</c:formatCode>
                <c:ptCount val="17"/>
                <c:pt idx="0">
                  <c:v>29.2</c:v>
                </c:pt>
                <c:pt idx="1">
                  <c:v>28.5</c:v>
                </c:pt>
                <c:pt idx="2">
                  <c:v>29.8</c:v>
                </c:pt>
                <c:pt idx="3">
                  <c:v>28.1</c:v>
                </c:pt>
                <c:pt idx="4">
                  <c:v>26.6</c:v>
                </c:pt>
                <c:pt idx="5">
                  <c:v>25.9</c:v>
                </c:pt>
                <c:pt idx="6">
                  <c:v>26.1</c:v>
                </c:pt>
                <c:pt idx="7">
                  <c:v>24.5</c:v>
                </c:pt>
                <c:pt idx="8">
                  <c:v>26.5</c:v>
                </c:pt>
                <c:pt idx="9">
                  <c:v>24.4</c:v>
                </c:pt>
                <c:pt idx="10">
                  <c:v>23.3</c:v>
                </c:pt>
                <c:pt idx="11">
                  <c:v>25.1</c:v>
                </c:pt>
                <c:pt idx="12">
                  <c:v>24.3</c:v>
                </c:pt>
                <c:pt idx="13">
                  <c:v>23.6</c:v>
                </c:pt>
                <c:pt idx="14">
                  <c:v>22.7</c:v>
                </c:pt>
                <c:pt idx="15">
                  <c:v>22.3</c:v>
                </c:pt>
                <c:pt idx="16">
                  <c:v>23</c:v>
                </c:pt>
              </c:numCache>
            </c:numRef>
          </c:val>
          <c:smooth val="0"/>
        </c:ser>
        <c:ser>
          <c:idx val="2"/>
          <c:order val="2"/>
          <c:tx>
            <c:strRef>
              <c:f>Sheet1!$D$1</c:f>
              <c:strCache>
                <c:ptCount val="1"/>
                <c:pt idx="0">
                  <c:v>API</c:v>
                </c:pt>
              </c:strCache>
            </c:strRef>
          </c:tx>
          <c:spPr>
            <a:ln w="25400">
              <a:solidFill>
                <a:srgbClr val="AABA0A"/>
              </a:solidFill>
            </a:ln>
          </c:spPr>
          <c:marker>
            <c:symbol val="triangle"/>
            <c:size val="9"/>
            <c:spPr>
              <a:solidFill>
                <a:srgbClr val="AABA0A"/>
              </a:solidFill>
              <a:ln>
                <a:noFill/>
              </a:ln>
            </c:spPr>
          </c:marker>
          <c:cat>
            <c:numRef>
              <c:f>Sheet1!$A$2:$A$18</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Sheet1!$D$2:$D$18</c:f>
              <c:numCache>
                <c:formatCode>General</c:formatCode>
                <c:ptCount val="17"/>
                <c:pt idx="0">
                  <c:v>18.2</c:v>
                </c:pt>
                <c:pt idx="1">
                  <c:v>15.2</c:v>
                </c:pt>
                <c:pt idx="2">
                  <c:v>16.2</c:v>
                </c:pt>
                <c:pt idx="3">
                  <c:v>14.2</c:v>
                </c:pt>
                <c:pt idx="4">
                  <c:v>17.2</c:v>
                </c:pt>
                <c:pt idx="5">
                  <c:v>11</c:v>
                </c:pt>
                <c:pt idx="6">
                  <c:v>13</c:v>
                </c:pt>
                <c:pt idx="7">
                  <c:v>14.9</c:v>
                </c:pt>
                <c:pt idx="8">
                  <c:v>15.2</c:v>
                </c:pt>
                <c:pt idx="9">
                  <c:v>13.5</c:v>
                </c:pt>
                <c:pt idx="10">
                  <c:v>13.4</c:v>
                </c:pt>
                <c:pt idx="11">
                  <c:v>13.3</c:v>
                </c:pt>
                <c:pt idx="12">
                  <c:v>9.9</c:v>
                </c:pt>
                <c:pt idx="13">
                  <c:v>10.199999999999999</c:v>
                </c:pt>
                <c:pt idx="14">
                  <c:v>11.1</c:v>
                </c:pt>
                <c:pt idx="15">
                  <c:v>9.8000000000000007</c:v>
                </c:pt>
                <c:pt idx="16">
                  <c:v>9.5</c:v>
                </c:pt>
              </c:numCache>
            </c:numRef>
          </c:val>
          <c:smooth val="0"/>
        </c:ser>
        <c:ser>
          <c:idx val="1"/>
          <c:order val="3"/>
          <c:tx>
            <c:strRef>
              <c:f>Sheet1!$E$1</c:f>
              <c:strCache>
                <c:ptCount val="1"/>
                <c:pt idx="0">
                  <c:v>AI/AN</c:v>
                </c:pt>
              </c:strCache>
            </c:strRef>
          </c:tx>
          <c:spPr>
            <a:ln w="34925">
              <a:solidFill>
                <a:srgbClr val="7BA8DF"/>
              </a:solidFill>
            </a:ln>
          </c:spPr>
          <c:marker>
            <c:symbol val="diamond"/>
            <c:size val="9"/>
            <c:spPr>
              <a:solidFill>
                <a:srgbClr val="7BA8DF"/>
              </a:solidFill>
              <a:ln>
                <a:noFill/>
              </a:ln>
            </c:spPr>
          </c:marker>
          <c:cat>
            <c:numRef>
              <c:f>Sheet1!$A$2:$A$18</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Sheet1!$E$2:$E$18</c:f>
              <c:numCache>
                <c:formatCode>General</c:formatCode>
                <c:ptCount val="17"/>
                <c:pt idx="0">
                  <c:v>18.600000000000001</c:v>
                </c:pt>
                <c:pt idx="1">
                  <c:v>18.100000000000001</c:v>
                </c:pt>
                <c:pt idx="2">
                  <c:v>18.2</c:v>
                </c:pt>
                <c:pt idx="3">
                  <c:v>20.6</c:v>
                </c:pt>
                <c:pt idx="4">
                  <c:v>15.6</c:v>
                </c:pt>
                <c:pt idx="5">
                  <c:v>18.5</c:v>
                </c:pt>
                <c:pt idx="6">
                  <c:v>19.899999999999999</c:v>
                </c:pt>
                <c:pt idx="7">
                  <c:v>17.899999999999999</c:v>
                </c:pt>
                <c:pt idx="8">
                  <c:v>16.100000000000001</c:v>
                </c:pt>
                <c:pt idx="9">
                  <c:v>21.6</c:v>
                </c:pt>
                <c:pt idx="10">
                  <c:v>20.7</c:v>
                </c:pt>
                <c:pt idx="11">
                  <c:v>21.8</c:v>
                </c:pt>
                <c:pt idx="12">
                  <c:v>20.7</c:v>
                </c:pt>
                <c:pt idx="13">
                  <c:v>16.8</c:v>
                </c:pt>
                <c:pt idx="14">
                  <c:v>19.7</c:v>
                </c:pt>
                <c:pt idx="15">
                  <c:v>18.7</c:v>
                </c:pt>
                <c:pt idx="16">
                  <c:v>18.100000000000001</c:v>
                </c:pt>
              </c:numCache>
            </c:numRef>
          </c:val>
          <c:smooth val="0"/>
        </c:ser>
        <c:ser>
          <c:idx val="4"/>
          <c:order val="4"/>
          <c:tx>
            <c:strRef>
              <c:f>Sheet1!$F$1</c:f>
              <c:strCache>
                <c:ptCount val="1"/>
                <c:pt idx="0">
                  <c:v>Hispanic</c:v>
                </c:pt>
              </c:strCache>
            </c:strRef>
          </c:tx>
          <c:spPr>
            <a:ln>
              <a:solidFill>
                <a:sysClr val="window" lastClr="FFFFFF">
                  <a:lumMod val="50000"/>
                </a:sysClr>
              </a:solidFill>
            </a:ln>
          </c:spPr>
          <c:marker>
            <c:symbol val="star"/>
            <c:size val="7"/>
            <c:spPr>
              <a:noFill/>
              <a:ln>
                <a:solidFill>
                  <a:sysClr val="window" lastClr="FFFFFF">
                    <a:lumMod val="50000"/>
                  </a:sysClr>
                </a:solidFill>
              </a:ln>
            </c:spPr>
          </c:marker>
          <c:cat>
            <c:numRef>
              <c:f>Sheet1!$A$2:$A$18</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Sheet1!$F$2:$F$18</c:f>
              <c:numCache>
                <c:formatCode>General</c:formatCode>
                <c:ptCount val="17"/>
                <c:pt idx="0">
                  <c:v>18.8</c:v>
                </c:pt>
                <c:pt idx="1">
                  <c:v>16.100000000000001</c:v>
                </c:pt>
                <c:pt idx="2">
                  <c:v>13.3</c:v>
                </c:pt>
                <c:pt idx="3">
                  <c:v>15.1</c:v>
                </c:pt>
                <c:pt idx="4">
                  <c:v>13.4</c:v>
                </c:pt>
                <c:pt idx="5">
                  <c:v>14.9</c:v>
                </c:pt>
                <c:pt idx="6">
                  <c:v>14.6</c:v>
                </c:pt>
                <c:pt idx="7">
                  <c:v>14.1</c:v>
                </c:pt>
                <c:pt idx="8">
                  <c:v>15.8</c:v>
                </c:pt>
                <c:pt idx="9">
                  <c:v>12.7</c:v>
                </c:pt>
                <c:pt idx="10">
                  <c:v>13</c:v>
                </c:pt>
                <c:pt idx="11">
                  <c:v>13.4</c:v>
                </c:pt>
                <c:pt idx="12">
                  <c:v>12.4</c:v>
                </c:pt>
                <c:pt idx="13">
                  <c:v>12.9</c:v>
                </c:pt>
                <c:pt idx="14">
                  <c:v>11.9</c:v>
                </c:pt>
                <c:pt idx="15">
                  <c:v>11.7</c:v>
                </c:pt>
                <c:pt idx="16">
                  <c:v>10.5</c:v>
                </c:pt>
              </c:numCache>
            </c:numRef>
          </c:val>
          <c:smooth val="0"/>
        </c:ser>
        <c:dLbls>
          <c:showLegendKey val="0"/>
          <c:showVal val="0"/>
          <c:showCatName val="0"/>
          <c:showSerName val="0"/>
          <c:showPercent val="0"/>
          <c:showBubbleSize val="0"/>
        </c:dLbls>
        <c:marker val="1"/>
        <c:smooth val="0"/>
        <c:axId val="55586816"/>
        <c:axId val="55588736"/>
      </c:lineChart>
      <c:catAx>
        <c:axId val="55586816"/>
        <c:scaling>
          <c:orientation val="minMax"/>
        </c:scaling>
        <c:delete val="0"/>
        <c:axPos val="b"/>
        <c:numFmt formatCode="General" sourceLinked="1"/>
        <c:majorTickMark val="out"/>
        <c:minorTickMark val="none"/>
        <c:tickLblPos val="nextTo"/>
        <c:txPr>
          <a:bodyPr rot="-4200000"/>
          <a:lstStyle/>
          <a:p>
            <a:pPr>
              <a:defRPr sz="1200" b="0" baseline="0">
                <a:latin typeface="Calibri" panose="020F0502020204030204" pitchFamily="34" charset="0"/>
              </a:defRPr>
            </a:pPr>
            <a:endParaRPr lang="en-US"/>
          </a:p>
        </c:txPr>
        <c:crossAx val="55588736"/>
        <c:crosses val="autoZero"/>
        <c:auto val="1"/>
        <c:lblAlgn val="ctr"/>
        <c:lblOffset val="100"/>
        <c:noMultiLvlLbl val="0"/>
      </c:catAx>
      <c:valAx>
        <c:axId val="55588736"/>
        <c:scaling>
          <c:orientation val="minMax"/>
          <c:max val="50"/>
          <c:min val="0"/>
        </c:scaling>
        <c:delete val="0"/>
        <c:axPos val="l"/>
        <c:majorGridlines/>
        <c:title>
          <c:tx>
            <c:rich>
              <a:bodyPr rot="-5400000" vert="horz"/>
              <a:lstStyle/>
              <a:p>
                <a:pPr>
                  <a:defRPr sz="1400" baseline="0">
                    <a:latin typeface="Calibri" panose="020F0502020204030204" pitchFamily="34" charset="0"/>
                  </a:defRPr>
                </a:pPr>
                <a:r>
                  <a:rPr lang="en-US" sz="1400" dirty="0" smtClean="0"/>
                  <a:t>Rate per 100,000 Population</a:t>
                </a:r>
                <a:endParaRPr lang="en-US" sz="1400" dirty="0"/>
              </a:p>
            </c:rich>
          </c:tx>
          <c:layout>
            <c:manualLayout>
              <c:xMode val="edge"/>
              <c:yMode val="edge"/>
              <c:x val="9.2592592592592587E-3"/>
              <c:y val="0.26654952853115582"/>
            </c:manualLayout>
          </c:layout>
          <c:overlay val="0"/>
        </c:title>
        <c:numFmt formatCode="0" sourceLinked="0"/>
        <c:majorTickMark val="out"/>
        <c:minorTickMark val="none"/>
        <c:tickLblPos val="nextTo"/>
        <c:txPr>
          <a:bodyPr/>
          <a:lstStyle/>
          <a:p>
            <a:pPr>
              <a:defRPr sz="1400" b="0" baseline="0">
                <a:latin typeface="Calibri" panose="020F0502020204030204" pitchFamily="34" charset="0"/>
              </a:defRPr>
            </a:pPr>
            <a:endParaRPr lang="en-US"/>
          </a:p>
        </c:txPr>
        <c:crossAx val="55586816"/>
        <c:crosses val="autoZero"/>
        <c:crossBetween val="between"/>
        <c:majorUnit val="10"/>
      </c:valAx>
    </c:plotArea>
    <c:legend>
      <c:legendPos val="t"/>
      <c:layout>
        <c:manualLayout>
          <c:xMode val="edge"/>
          <c:yMode val="edge"/>
          <c:x val="8.1995479731700217E-3"/>
          <c:y val="9.0141683678429091E-2"/>
          <c:w val="0.99127867697093419"/>
          <c:h val="5.3814037134247115E-2"/>
        </c:manualLayout>
      </c:layout>
      <c:overlay val="0"/>
      <c:txPr>
        <a:bodyPr/>
        <a:lstStyle/>
        <a:p>
          <a:pPr>
            <a:defRPr sz="14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smtClean="0"/>
              <a:t>Metropolitan</a:t>
            </a:r>
            <a:r>
              <a:rPr lang="en-US" sz="1600" baseline="0" dirty="0" smtClean="0"/>
              <a:t> Areas</a:t>
            </a:r>
            <a:endParaRPr lang="en-US" sz="1600" dirty="0"/>
          </a:p>
        </c:rich>
      </c:tx>
      <c:layout>
        <c:manualLayout>
          <c:xMode val="edge"/>
          <c:yMode val="edge"/>
          <c:x val="0.28373919874312648"/>
          <c:y val="9.6424254572180009E-3"/>
        </c:manualLayout>
      </c:layout>
      <c:overlay val="0"/>
    </c:title>
    <c:autoTitleDeleted val="0"/>
    <c:plotArea>
      <c:layout>
        <c:manualLayout>
          <c:layoutTarget val="inner"/>
          <c:xMode val="edge"/>
          <c:yMode val="edge"/>
          <c:x val="0.16810367454068242"/>
          <c:y val="0.18158525323223487"/>
          <c:w val="0.82101900456887333"/>
          <c:h val="0.70225017011762414"/>
        </c:manualLayout>
      </c:layout>
      <c:lineChart>
        <c:grouping val="standard"/>
        <c:varyColors val="0"/>
        <c:ser>
          <c:idx val="3"/>
          <c:order val="0"/>
          <c:tx>
            <c:strRef>
              <c:f>Sheet1!$B$1</c:f>
              <c:strCache>
                <c:ptCount val="1"/>
                <c:pt idx="0">
                  <c:v>White</c:v>
                </c:pt>
              </c:strCache>
            </c:strRef>
          </c:tx>
          <c:spPr>
            <a:ln w="25400">
              <a:solidFill>
                <a:sysClr val="windowText" lastClr="000000"/>
              </a:solidFill>
            </a:ln>
          </c:spPr>
          <c:marker>
            <c:symbol val="circle"/>
            <c:size val="7"/>
            <c:spPr>
              <a:solidFill>
                <a:sysClr val="windowText" lastClr="000000"/>
              </a:solidFill>
              <a:ln>
                <a:noFill/>
              </a:ln>
            </c:spPr>
          </c:marker>
          <c:cat>
            <c:numRef>
              <c:f>Sheet1!$A$2:$A$18</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Sheet1!$B$2:$B$18</c:f>
              <c:numCache>
                <c:formatCode>General</c:formatCode>
                <c:ptCount val="17"/>
                <c:pt idx="0">
                  <c:v>20.7</c:v>
                </c:pt>
                <c:pt idx="1">
                  <c:v>20.5</c:v>
                </c:pt>
                <c:pt idx="2">
                  <c:v>19.899999999999999</c:v>
                </c:pt>
                <c:pt idx="3">
                  <c:v>19.399999999999999</c:v>
                </c:pt>
                <c:pt idx="4">
                  <c:v>18.899999999999999</c:v>
                </c:pt>
                <c:pt idx="5">
                  <c:v>17.8</c:v>
                </c:pt>
                <c:pt idx="6">
                  <c:v>17.2</c:v>
                </c:pt>
                <c:pt idx="7">
                  <c:v>17</c:v>
                </c:pt>
                <c:pt idx="8">
                  <c:v>16.600000000000001</c:v>
                </c:pt>
                <c:pt idx="9">
                  <c:v>16.100000000000001</c:v>
                </c:pt>
                <c:pt idx="10">
                  <c:v>15.5</c:v>
                </c:pt>
                <c:pt idx="11">
                  <c:v>15.2</c:v>
                </c:pt>
                <c:pt idx="12">
                  <c:v>14.7</c:v>
                </c:pt>
                <c:pt idx="13">
                  <c:v>14.4</c:v>
                </c:pt>
                <c:pt idx="14">
                  <c:v>14.1</c:v>
                </c:pt>
                <c:pt idx="15">
                  <c:v>13.9</c:v>
                </c:pt>
                <c:pt idx="16">
                  <c:v>13.7</c:v>
                </c:pt>
              </c:numCache>
            </c:numRef>
          </c:val>
          <c:smooth val="0"/>
        </c:ser>
        <c:ser>
          <c:idx val="0"/>
          <c:order val="1"/>
          <c:tx>
            <c:strRef>
              <c:f>Sheet1!$C$1</c:f>
              <c:strCache>
                <c:ptCount val="1"/>
                <c:pt idx="0">
                  <c:v>Black</c:v>
                </c:pt>
              </c:strCache>
            </c:strRef>
          </c:tx>
          <c:spPr>
            <a:ln w="25400">
              <a:solidFill>
                <a:srgbClr val="0072C6"/>
              </a:solidFill>
            </a:ln>
          </c:spPr>
          <c:marker>
            <c:symbol val="square"/>
            <c:size val="7"/>
            <c:spPr>
              <a:solidFill>
                <a:srgbClr val="0072C6"/>
              </a:solidFill>
              <a:ln>
                <a:noFill/>
              </a:ln>
            </c:spPr>
          </c:marker>
          <c:cat>
            <c:numRef>
              <c:f>Sheet1!$A$2:$A$18</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Sheet1!$C$2:$C$18</c:f>
              <c:numCache>
                <c:formatCode>General</c:formatCode>
                <c:ptCount val="17"/>
                <c:pt idx="0">
                  <c:v>28.8</c:v>
                </c:pt>
                <c:pt idx="1">
                  <c:v>28.9</c:v>
                </c:pt>
                <c:pt idx="2">
                  <c:v>28</c:v>
                </c:pt>
                <c:pt idx="3">
                  <c:v>27.5</c:v>
                </c:pt>
                <c:pt idx="4">
                  <c:v>27.3</c:v>
                </c:pt>
                <c:pt idx="5">
                  <c:v>25.5</c:v>
                </c:pt>
                <c:pt idx="6">
                  <c:v>25.6</c:v>
                </c:pt>
                <c:pt idx="7">
                  <c:v>25.1</c:v>
                </c:pt>
                <c:pt idx="8">
                  <c:v>23.8</c:v>
                </c:pt>
                <c:pt idx="9">
                  <c:v>23.3</c:v>
                </c:pt>
                <c:pt idx="10">
                  <c:v>22.5</c:v>
                </c:pt>
                <c:pt idx="11">
                  <c:v>22.1</c:v>
                </c:pt>
                <c:pt idx="12">
                  <c:v>21.6</c:v>
                </c:pt>
                <c:pt idx="13">
                  <c:v>20.3</c:v>
                </c:pt>
                <c:pt idx="14">
                  <c:v>19.8</c:v>
                </c:pt>
                <c:pt idx="15">
                  <c:v>18.899999999999999</c:v>
                </c:pt>
                <c:pt idx="16">
                  <c:v>19</c:v>
                </c:pt>
              </c:numCache>
            </c:numRef>
          </c:val>
          <c:smooth val="0"/>
        </c:ser>
        <c:ser>
          <c:idx val="2"/>
          <c:order val="2"/>
          <c:tx>
            <c:strRef>
              <c:f>Sheet1!$D$1</c:f>
              <c:strCache>
                <c:ptCount val="1"/>
                <c:pt idx="0">
                  <c:v>API</c:v>
                </c:pt>
              </c:strCache>
            </c:strRef>
          </c:tx>
          <c:spPr>
            <a:ln w="25400">
              <a:solidFill>
                <a:srgbClr val="AABA0A"/>
              </a:solidFill>
            </a:ln>
          </c:spPr>
          <c:marker>
            <c:symbol val="triangle"/>
            <c:size val="9"/>
            <c:spPr>
              <a:solidFill>
                <a:srgbClr val="AABA0A"/>
              </a:solidFill>
              <a:ln>
                <a:noFill/>
              </a:ln>
            </c:spPr>
          </c:marker>
          <c:cat>
            <c:numRef>
              <c:f>Sheet1!$A$2:$A$18</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Sheet1!$D$2:$D$18</c:f>
              <c:numCache>
                <c:formatCode>General</c:formatCode>
                <c:ptCount val="17"/>
                <c:pt idx="0">
                  <c:v>11.9</c:v>
                </c:pt>
                <c:pt idx="1">
                  <c:v>12.7</c:v>
                </c:pt>
                <c:pt idx="2">
                  <c:v>13.3</c:v>
                </c:pt>
                <c:pt idx="3">
                  <c:v>12.7</c:v>
                </c:pt>
                <c:pt idx="4">
                  <c:v>12.4</c:v>
                </c:pt>
                <c:pt idx="5">
                  <c:v>11.7</c:v>
                </c:pt>
                <c:pt idx="6">
                  <c:v>11.5</c:v>
                </c:pt>
                <c:pt idx="7">
                  <c:v>11.3</c:v>
                </c:pt>
                <c:pt idx="8">
                  <c:v>11.1</c:v>
                </c:pt>
                <c:pt idx="9">
                  <c:v>11.7</c:v>
                </c:pt>
                <c:pt idx="10">
                  <c:v>10.5</c:v>
                </c:pt>
                <c:pt idx="11">
                  <c:v>11.5</c:v>
                </c:pt>
                <c:pt idx="12">
                  <c:v>11</c:v>
                </c:pt>
                <c:pt idx="13">
                  <c:v>11</c:v>
                </c:pt>
                <c:pt idx="14">
                  <c:v>10</c:v>
                </c:pt>
                <c:pt idx="15">
                  <c:v>9.8000000000000007</c:v>
                </c:pt>
                <c:pt idx="16">
                  <c:v>9.9</c:v>
                </c:pt>
              </c:numCache>
            </c:numRef>
          </c:val>
          <c:smooth val="0"/>
        </c:ser>
        <c:ser>
          <c:idx val="1"/>
          <c:order val="3"/>
          <c:tx>
            <c:strRef>
              <c:f>Sheet1!$E$1</c:f>
              <c:strCache>
                <c:ptCount val="1"/>
                <c:pt idx="0">
                  <c:v>AI/AN</c:v>
                </c:pt>
              </c:strCache>
            </c:strRef>
          </c:tx>
          <c:spPr>
            <a:ln w="34925">
              <a:solidFill>
                <a:srgbClr val="7BA8DF"/>
              </a:solidFill>
            </a:ln>
          </c:spPr>
          <c:marker>
            <c:symbol val="diamond"/>
            <c:size val="9"/>
            <c:spPr>
              <a:solidFill>
                <a:srgbClr val="7BA8DF"/>
              </a:solidFill>
              <a:ln>
                <a:noFill/>
              </a:ln>
            </c:spPr>
          </c:marker>
          <c:cat>
            <c:numRef>
              <c:f>Sheet1!$A$2:$A$18</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Sheet1!$E$2:$E$18</c:f>
              <c:numCache>
                <c:formatCode>General</c:formatCode>
                <c:ptCount val="17"/>
                <c:pt idx="0">
                  <c:v>12.6</c:v>
                </c:pt>
                <c:pt idx="1">
                  <c:v>13.2</c:v>
                </c:pt>
                <c:pt idx="2">
                  <c:v>11.8</c:v>
                </c:pt>
                <c:pt idx="3">
                  <c:v>14.9</c:v>
                </c:pt>
                <c:pt idx="4">
                  <c:v>13.9</c:v>
                </c:pt>
                <c:pt idx="5">
                  <c:v>12.8</c:v>
                </c:pt>
                <c:pt idx="6">
                  <c:v>12.1</c:v>
                </c:pt>
                <c:pt idx="7">
                  <c:v>11.1</c:v>
                </c:pt>
                <c:pt idx="8">
                  <c:v>14</c:v>
                </c:pt>
                <c:pt idx="9">
                  <c:v>15.8</c:v>
                </c:pt>
                <c:pt idx="10">
                  <c:v>14.2</c:v>
                </c:pt>
                <c:pt idx="11">
                  <c:v>10</c:v>
                </c:pt>
                <c:pt idx="12">
                  <c:v>13.2</c:v>
                </c:pt>
                <c:pt idx="13">
                  <c:v>13</c:v>
                </c:pt>
                <c:pt idx="14">
                  <c:v>14.4</c:v>
                </c:pt>
                <c:pt idx="15">
                  <c:v>11.8</c:v>
                </c:pt>
                <c:pt idx="16">
                  <c:v>12.6</c:v>
                </c:pt>
              </c:numCache>
            </c:numRef>
          </c:val>
          <c:smooth val="0"/>
        </c:ser>
        <c:ser>
          <c:idx val="4"/>
          <c:order val="4"/>
          <c:tx>
            <c:strRef>
              <c:f>Sheet1!$F$1</c:f>
              <c:strCache>
                <c:ptCount val="1"/>
                <c:pt idx="0">
                  <c:v>Hispanic</c:v>
                </c:pt>
              </c:strCache>
            </c:strRef>
          </c:tx>
          <c:spPr>
            <a:ln>
              <a:solidFill>
                <a:sysClr val="window" lastClr="FFFFFF">
                  <a:lumMod val="50000"/>
                </a:sysClr>
              </a:solidFill>
            </a:ln>
          </c:spPr>
          <c:marker>
            <c:symbol val="star"/>
            <c:size val="7"/>
            <c:spPr>
              <a:noFill/>
              <a:ln>
                <a:solidFill>
                  <a:sysClr val="window" lastClr="FFFFFF">
                    <a:lumMod val="50000"/>
                  </a:sysClr>
                </a:solidFill>
              </a:ln>
            </c:spPr>
          </c:marker>
          <c:cat>
            <c:numRef>
              <c:f>Sheet1!$A$2:$A$18</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Sheet1!$F$2:$F$18</c:f>
              <c:numCache>
                <c:formatCode>General</c:formatCode>
                <c:ptCount val="17"/>
                <c:pt idx="0">
                  <c:v>14</c:v>
                </c:pt>
                <c:pt idx="1">
                  <c:v>14</c:v>
                </c:pt>
                <c:pt idx="2">
                  <c:v>14.4</c:v>
                </c:pt>
                <c:pt idx="3">
                  <c:v>14.1</c:v>
                </c:pt>
                <c:pt idx="4">
                  <c:v>13.9</c:v>
                </c:pt>
                <c:pt idx="5">
                  <c:v>13.1</c:v>
                </c:pt>
                <c:pt idx="6">
                  <c:v>13.1</c:v>
                </c:pt>
                <c:pt idx="7">
                  <c:v>13.4</c:v>
                </c:pt>
                <c:pt idx="8">
                  <c:v>12.6</c:v>
                </c:pt>
                <c:pt idx="9">
                  <c:v>12.7</c:v>
                </c:pt>
                <c:pt idx="10">
                  <c:v>12.7</c:v>
                </c:pt>
                <c:pt idx="11">
                  <c:v>12.3</c:v>
                </c:pt>
                <c:pt idx="12">
                  <c:v>12</c:v>
                </c:pt>
                <c:pt idx="13">
                  <c:v>11.7</c:v>
                </c:pt>
                <c:pt idx="14">
                  <c:v>11.8</c:v>
                </c:pt>
                <c:pt idx="15">
                  <c:v>11.2</c:v>
                </c:pt>
                <c:pt idx="16">
                  <c:v>11</c:v>
                </c:pt>
              </c:numCache>
            </c:numRef>
          </c:val>
          <c:smooth val="0"/>
        </c:ser>
        <c:dLbls>
          <c:showLegendKey val="0"/>
          <c:showVal val="0"/>
          <c:showCatName val="0"/>
          <c:showSerName val="0"/>
          <c:showPercent val="0"/>
          <c:showBubbleSize val="0"/>
        </c:dLbls>
        <c:marker val="1"/>
        <c:smooth val="0"/>
        <c:axId val="55645312"/>
        <c:axId val="55647232"/>
      </c:lineChart>
      <c:catAx>
        <c:axId val="55645312"/>
        <c:scaling>
          <c:orientation val="minMax"/>
        </c:scaling>
        <c:delete val="0"/>
        <c:axPos val="b"/>
        <c:numFmt formatCode="General" sourceLinked="1"/>
        <c:majorTickMark val="out"/>
        <c:minorTickMark val="none"/>
        <c:tickLblPos val="nextTo"/>
        <c:txPr>
          <a:bodyPr rot="-4200000"/>
          <a:lstStyle/>
          <a:p>
            <a:pPr>
              <a:defRPr sz="1200" b="0" baseline="0">
                <a:latin typeface="Calibri" panose="020F0502020204030204" pitchFamily="34" charset="0"/>
              </a:defRPr>
            </a:pPr>
            <a:endParaRPr lang="en-US"/>
          </a:p>
        </c:txPr>
        <c:crossAx val="55647232"/>
        <c:crosses val="autoZero"/>
        <c:auto val="1"/>
        <c:lblAlgn val="ctr"/>
        <c:lblOffset val="100"/>
        <c:noMultiLvlLbl val="0"/>
      </c:catAx>
      <c:valAx>
        <c:axId val="55647232"/>
        <c:scaling>
          <c:orientation val="minMax"/>
          <c:max val="50"/>
          <c:min val="0"/>
        </c:scaling>
        <c:delete val="0"/>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prstClr val="black"/>
                    </a:solidFill>
                    <a:latin typeface="Calibri" panose="020F0502020204030204" pitchFamily="34" charset="0"/>
                    <a:ea typeface="+mn-ea"/>
                    <a:cs typeface="+mn-cs"/>
                  </a:defRPr>
                </a:pPr>
                <a:r>
                  <a:rPr lang="en-US" sz="1400" b="1" i="0" baseline="0" dirty="0" smtClean="0">
                    <a:effectLst/>
                  </a:rPr>
                  <a:t>Rate per 100,000 Population</a:t>
                </a:r>
                <a:endParaRPr lang="en-US" sz="1400" dirty="0"/>
              </a:p>
            </c:rich>
          </c:tx>
          <c:layout>
            <c:manualLayout>
              <c:xMode val="edge"/>
              <c:yMode val="edge"/>
              <c:x val="9.2592592592592587E-3"/>
              <c:y val="0.26654952853115582"/>
            </c:manualLayout>
          </c:layout>
          <c:overlay val="0"/>
        </c:title>
        <c:numFmt formatCode="0" sourceLinked="0"/>
        <c:majorTickMark val="out"/>
        <c:minorTickMark val="none"/>
        <c:tickLblPos val="nextTo"/>
        <c:txPr>
          <a:bodyPr/>
          <a:lstStyle/>
          <a:p>
            <a:pPr>
              <a:defRPr sz="1400" b="0" baseline="0">
                <a:latin typeface="Calibri" panose="020F0502020204030204" pitchFamily="34" charset="0"/>
              </a:defRPr>
            </a:pPr>
            <a:endParaRPr lang="en-US"/>
          </a:p>
        </c:txPr>
        <c:crossAx val="55645312"/>
        <c:crosses val="autoZero"/>
        <c:crossBetween val="between"/>
        <c:majorUnit val="10"/>
      </c:valAx>
    </c:plotArea>
    <c:legend>
      <c:legendPos val="t"/>
      <c:layout>
        <c:manualLayout>
          <c:xMode val="edge"/>
          <c:yMode val="edge"/>
          <c:x val="1.9152476325376845E-3"/>
          <c:y val="8.8588023719257308E-2"/>
          <c:w val="0.99127867697093419"/>
          <c:h val="6.5648877223680374E-2"/>
        </c:manualLayout>
      </c:layout>
      <c:overlay val="0"/>
      <c:txPr>
        <a:bodyPr/>
        <a:lstStyle/>
        <a:p>
          <a:pPr>
            <a:defRPr sz="14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smtClean="0"/>
              <a:t>Nonmetropolitan Areas</a:t>
            </a:r>
            <a:endParaRPr lang="en-US" sz="1600" dirty="0"/>
          </a:p>
        </c:rich>
      </c:tx>
      <c:layout>
        <c:manualLayout>
          <c:xMode val="edge"/>
          <c:yMode val="edge"/>
          <c:x val="0.26170725187129384"/>
          <c:y val="0"/>
        </c:manualLayout>
      </c:layout>
      <c:overlay val="0"/>
    </c:title>
    <c:autoTitleDeleted val="0"/>
    <c:plotArea>
      <c:layout>
        <c:manualLayout>
          <c:layoutTarget val="inner"/>
          <c:xMode val="edge"/>
          <c:yMode val="edge"/>
          <c:x val="0.16639812384563041"/>
          <c:y val="0.16615317707379598"/>
          <c:w val="0.82328837367551277"/>
          <c:h val="0.71839214542626617"/>
        </c:manualLayout>
      </c:layout>
      <c:lineChart>
        <c:grouping val="standard"/>
        <c:varyColors val="0"/>
        <c:ser>
          <c:idx val="3"/>
          <c:order val="0"/>
          <c:tx>
            <c:strRef>
              <c:f>Sheet1!$B$1</c:f>
              <c:strCache>
                <c:ptCount val="1"/>
                <c:pt idx="0">
                  <c:v>White</c:v>
                </c:pt>
              </c:strCache>
            </c:strRef>
          </c:tx>
          <c:spPr>
            <a:ln w="25400">
              <a:solidFill>
                <a:sysClr val="windowText" lastClr="000000"/>
              </a:solidFill>
            </a:ln>
          </c:spPr>
          <c:marker>
            <c:symbol val="circle"/>
            <c:size val="7"/>
            <c:spPr>
              <a:solidFill>
                <a:sysClr val="windowText" lastClr="000000"/>
              </a:solidFill>
              <a:ln>
                <a:noFill/>
              </a:ln>
            </c:spPr>
          </c:marker>
          <c:cat>
            <c:numRef>
              <c:f>Sheet1!$A$2:$A$18</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Sheet1!$B$2:$B$18</c:f>
              <c:numCache>
                <c:formatCode>General</c:formatCode>
                <c:ptCount val="17"/>
                <c:pt idx="0">
                  <c:v>57.8</c:v>
                </c:pt>
                <c:pt idx="1">
                  <c:v>60.5</c:v>
                </c:pt>
                <c:pt idx="2">
                  <c:v>60</c:v>
                </c:pt>
                <c:pt idx="3">
                  <c:v>60.2</c:v>
                </c:pt>
                <c:pt idx="4">
                  <c:v>59.5</c:v>
                </c:pt>
                <c:pt idx="5">
                  <c:v>59.2</c:v>
                </c:pt>
                <c:pt idx="6">
                  <c:v>59.2</c:v>
                </c:pt>
                <c:pt idx="7">
                  <c:v>58.1</c:v>
                </c:pt>
                <c:pt idx="8">
                  <c:v>58.5</c:v>
                </c:pt>
                <c:pt idx="9">
                  <c:v>57.4</c:v>
                </c:pt>
                <c:pt idx="10">
                  <c:v>56.5</c:v>
                </c:pt>
                <c:pt idx="11">
                  <c:v>55.6</c:v>
                </c:pt>
                <c:pt idx="12">
                  <c:v>55.3</c:v>
                </c:pt>
                <c:pt idx="13">
                  <c:v>53.9</c:v>
                </c:pt>
                <c:pt idx="14">
                  <c:v>52.6</c:v>
                </c:pt>
                <c:pt idx="15">
                  <c:v>51.8</c:v>
                </c:pt>
                <c:pt idx="16">
                  <c:v>50.4</c:v>
                </c:pt>
              </c:numCache>
            </c:numRef>
          </c:val>
          <c:smooth val="0"/>
        </c:ser>
        <c:ser>
          <c:idx val="0"/>
          <c:order val="1"/>
          <c:tx>
            <c:strRef>
              <c:f>Sheet1!$C$1</c:f>
              <c:strCache>
                <c:ptCount val="1"/>
                <c:pt idx="0">
                  <c:v>Black</c:v>
                </c:pt>
              </c:strCache>
            </c:strRef>
          </c:tx>
          <c:spPr>
            <a:ln w="25400">
              <a:solidFill>
                <a:srgbClr val="0072C6"/>
              </a:solidFill>
            </a:ln>
          </c:spPr>
          <c:marker>
            <c:symbol val="square"/>
            <c:size val="7"/>
            <c:spPr>
              <a:solidFill>
                <a:srgbClr val="0072C6"/>
              </a:solidFill>
              <a:ln>
                <a:noFill/>
              </a:ln>
            </c:spPr>
          </c:marker>
          <c:cat>
            <c:numRef>
              <c:f>Sheet1!$A$2:$A$18</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Sheet1!$C$2:$C$18</c:f>
              <c:numCache>
                <c:formatCode>General</c:formatCode>
                <c:ptCount val="17"/>
                <c:pt idx="0">
                  <c:v>66.2</c:v>
                </c:pt>
                <c:pt idx="1">
                  <c:v>66.400000000000006</c:v>
                </c:pt>
                <c:pt idx="2">
                  <c:v>65.599999999999994</c:v>
                </c:pt>
                <c:pt idx="3">
                  <c:v>64.900000000000006</c:v>
                </c:pt>
                <c:pt idx="4">
                  <c:v>63.9</c:v>
                </c:pt>
                <c:pt idx="5">
                  <c:v>60.9</c:v>
                </c:pt>
                <c:pt idx="6">
                  <c:v>60.7</c:v>
                </c:pt>
                <c:pt idx="7">
                  <c:v>60.8</c:v>
                </c:pt>
                <c:pt idx="8">
                  <c:v>61.9</c:v>
                </c:pt>
                <c:pt idx="9">
                  <c:v>58.9</c:v>
                </c:pt>
                <c:pt idx="10">
                  <c:v>56.1</c:v>
                </c:pt>
                <c:pt idx="11">
                  <c:v>59.2</c:v>
                </c:pt>
                <c:pt idx="12">
                  <c:v>54.5</c:v>
                </c:pt>
                <c:pt idx="13">
                  <c:v>55.9</c:v>
                </c:pt>
                <c:pt idx="14">
                  <c:v>53.5</c:v>
                </c:pt>
                <c:pt idx="15">
                  <c:v>50.6</c:v>
                </c:pt>
                <c:pt idx="16">
                  <c:v>49.1</c:v>
                </c:pt>
              </c:numCache>
            </c:numRef>
          </c:val>
          <c:smooth val="0"/>
        </c:ser>
        <c:ser>
          <c:idx val="2"/>
          <c:order val="2"/>
          <c:tx>
            <c:strRef>
              <c:f>Sheet1!$D$1</c:f>
              <c:strCache>
                <c:ptCount val="1"/>
                <c:pt idx="0">
                  <c:v>API</c:v>
                </c:pt>
              </c:strCache>
            </c:strRef>
          </c:tx>
          <c:spPr>
            <a:ln w="25400">
              <a:solidFill>
                <a:srgbClr val="AABA0A"/>
              </a:solidFill>
            </a:ln>
          </c:spPr>
          <c:marker>
            <c:symbol val="triangle"/>
            <c:size val="9"/>
            <c:spPr>
              <a:solidFill>
                <a:srgbClr val="AABA0A"/>
              </a:solidFill>
              <a:ln>
                <a:noFill/>
              </a:ln>
            </c:spPr>
          </c:marker>
          <c:cat>
            <c:numRef>
              <c:f>Sheet1!$A$2:$A$18</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Sheet1!$D$2:$D$18</c:f>
              <c:numCache>
                <c:formatCode>General</c:formatCode>
                <c:ptCount val="17"/>
                <c:pt idx="0">
                  <c:v>35.6</c:v>
                </c:pt>
                <c:pt idx="1">
                  <c:v>24.5</c:v>
                </c:pt>
                <c:pt idx="2">
                  <c:v>23.3</c:v>
                </c:pt>
                <c:pt idx="3">
                  <c:v>27.7</c:v>
                </c:pt>
                <c:pt idx="4">
                  <c:v>26.3</c:v>
                </c:pt>
                <c:pt idx="5">
                  <c:v>31.6</c:v>
                </c:pt>
                <c:pt idx="6">
                  <c:v>30.2</c:v>
                </c:pt>
                <c:pt idx="7">
                  <c:v>29.1</c:v>
                </c:pt>
                <c:pt idx="8">
                  <c:v>27.8</c:v>
                </c:pt>
                <c:pt idx="9">
                  <c:v>25.7</c:v>
                </c:pt>
                <c:pt idx="10">
                  <c:v>27.6</c:v>
                </c:pt>
                <c:pt idx="11">
                  <c:v>29.7</c:v>
                </c:pt>
                <c:pt idx="12">
                  <c:v>28.1</c:v>
                </c:pt>
                <c:pt idx="13">
                  <c:v>21.1</c:v>
                </c:pt>
                <c:pt idx="14">
                  <c:v>28.5</c:v>
                </c:pt>
                <c:pt idx="15">
                  <c:v>22.5</c:v>
                </c:pt>
                <c:pt idx="16">
                  <c:v>23.6</c:v>
                </c:pt>
              </c:numCache>
            </c:numRef>
          </c:val>
          <c:smooth val="0"/>
        </c:ser>
        <c:ser>
          <c:idx val="1"/>
          <c:order val="3"/>
          <c:tx>
            <c:strRef>
              <c:f>Sheet1!$E$1</c:f>
              <c:strCache>
                <c:ptCount val="1"/>
                <c:pt idx="0">
                  <c:v>AI/AN</c:v>
                </c:pt>
              </c:strCache>
            </c:strRef>
          </c:tx>
          <c:spPr>
            <a:ln w="34925">
              <a:solidFill>
                <a:srgbClr val="7BA8DF"/>
              </a:solidFill>
            </a:ln>
          </c:spPr>
          <c:marker>
            <c:symbol val="diamond"/>
            <c:size val="9"/>
            <c:spPr>
              <a:solidFill>
                <a:srgbClr val="7BA8DF"/>
              </a:solidFill>
              <a:ln>
                <a:noFill/>
              </a:ln>
            </c:spPr>
          </c:marker>
          <c:cat>
            <c:numRef>
              <c:f>Sheet1!$A$2:$A$18</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Sheet1!$E$2:$E$18</c:f>
              <c:numCache>
                <c:formatCode>General</c:formatCode>
                <c:ptCount val="17"/>
                <c:pt idx="0">
                  <c:v>51.2</c:v>
                </c:pt>
                <c:pt idx="1">
                  <c:v>44.2</c:v>
                </c:pt>
                <c:pt idx="2">
                  <c:v>49.3</c:v>
                </c:pt>
                <c:pt idx="3">
                  <c:v>44.2</c:v>
                </c:pt>
                <c:pt idx="4">
                  <c:v>43.4</c:v>
                </c:pt>
                <c:pt idx="5">
                  <c:v>53.1</c:v>
                </c:pt>
                <c:pt idx="6">
                  <c:v>47.6</c:v>
                </c:pt>
                <c:pt idx="7">
                  <c:v>43.4</c:v>
                </c:pt>
                <c:pt idx="8">
                  <c:v>48.2</c:v>
                </c:pt>
                <c:pt idx="9">
                  <c:v>51.5</c:v>
                </c:pt>
                <c:pt idx="10">
                  <c:v>45.4</c:v>
                </c:pt>
                <c:pt idx="11">
                  <c:v>47.4</c:v>
                </c:pt>
                <c:pt idx="12">
                  <c:v>46.4</c:v>
                </c:pt>
                <c:pt idx="13">
                  <c:v>46.4</c:v>
                </c:pt>
                <c:pt idx="14">
                  <c:v>38.9</c:v>
                </c:pt>
                <c:pt idx="15">
                  <c:v>44.6</c:v>
                </c:pt>
                <c:pt idx="16">
                  <c:v>42</c:v>
                </c:pt>
              </c:numCache>
            </c:numRef>
          </c:val>
          <c:smooth val="0"/>
        </c:ser>
        <c:ser>
          <c:idx val="4"/>
          <c:order val="4"/>
          <c:tx>
            <c:strRef>
              <c:f>Sheet1!$F$1</c:f>
              <c:strCache>
                <c:ptCount val="1"/>
                <c:pt idx="0">
                  <c:v>Hispanic</c:v>
                </c:pt>
              </c:strCache>
            </c:strRef>
          </c:tx>
          <c:spPr>
            <a:ln>
              <a:solidFill>
                <a:sysClr val="window" lastClr="FFFFFF">
                  <a:lumMod val="50000"/>
                </a:sysClr>
              </a:solidFill>
            </a:ln>
          </c:spPr>
          <c:marker>
            <c:symbol val="star"/>
            <c:size val="7"/>
            <c:spPr>
              <a:noFill/>
              <a:ln>
                <a:solidFill>
                  <a:sysClr val="window" lastClr="FFFFFF">
                    <a:lumMod val="50000"/>
                  </a:sysClr>
                </a:solidFill>
              </a:ln>
            </c:spPr>
          </c:marker>
          <c:cat>
            <c:numRef>
              <c:f>Sheet1!$A$2:$A$18</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Sheet1!$F$2:$F$18</c:f>
              <c:numCache>
                <c:formatCode>General</c:formatCode>
                <c:ptCount val="17"/>
                <c:pt idx="0">
                  <c:v>32.1</c:v>
                </c:pt>
                <c:pt idx="1">
                  <c:v>30.2</c:v>
                </c:pt>
                <c:pt idx="2">
                  <c:v>27.5</c:v>
                </c:pt>
                <c:pt idx="3">
                  <c:v>27.2</c:v>
                </c:pt>
                <c:pt idx="4">
                  <c:v>27.7</c:v>
                </c:pt>
                <c:pt idx="5">
                  <c:v>26.9</c:v>
                </c:pt>
                <c:pt idx="6">
                  <c:v>26.1</c:v>
                </c:pt>
                <c:pt idx="7">
                  <c:v>25.3</c:v>
                </c:pt>
                <c:pt idx="8">
                  <c:v>24.9</c:v>
                </c:pt>
                <c:pt idx="9">
                  <c:v>22.9</c:v>
                </c:pt>
                <c:pt idx="10">
                  <c:v>25</c:v>
                </c:pt>
                <c:pt idx="11">
                  <c:v>23.8</c:v>
                </c:pt>
                <c:pt idx="12">
                  <c:v>22.1</c:v>
                </c:pt>
                <c:pt idx="13">
                  <c:v>21.2</c:v>
                </c:pt>
                <c:pt idx="14">
                  <c:v>19.2</c:v>
                </c:pt>
                <c:pt idx="15">
                  <c:v>20.100000000000001</c:v>
                </c:pt>
                <c:pt idx="16">
                  <c:v>18.600000000000001</c:v>
                </c:pt>
              </c:numCache>
            </c:numRef>
          </c:val>
          <c:smooth val="0"/>
        </c:ser>
        <c:dLbls>
          <c:showLegendKey val="0"/>
          <c:showVal val="0"/>
          <c:showCatName val="0"/>
          <c:showSerName val="0"/>
          <c:showPercent val="0"/>
          <c:showBubbleSize val="0"/>
        </c:dLbls>
        <c:marker val="1"/>
        <c:smooth val="0"/>
        <c:axId val="55979008"/>
        <c:axId val="55989376"/>
      </c:lineChart>
      <c:catAx>
        <c:axId val="55979008"/>
        <c:scaling>
          <c:orientation val="minMax"/>
        </c:scaling>
        <c:delete val="0"/>
        <c:axPos val="b"/>
        <c:numFmt formatCode="General" sourceLinked="1"/>
        <c:majorTickMark val="out"/>
        <c:minorTickMark val="none"/>
        <c:tickLblPos val="nextTo"/>
        <c:txPr>
          <a:bodyPr rot="-4200000"/>
          <a:lstStyle/>
          <a:p>
            <a:pPr>
              <a:defRPr sz="1200" b="0" baseline="0">
                <a:latin typeface="Calibri" panose="020F0502020204030204" pitchFamily="34" charset="0"/>
              </a:defRPr>
            </a:pPr>
            <a:endParaRPr lang="en-US"/>
          </a:p>
        </c:txPr>
        <c:crossAx val="55989376"/>
        <c:crosses val="autoZero"/>
        <c:auto val="1"/>
        <c:lblAlgn val="ctr"/>
        <c:lblOffset val="100"/>
        <c:noMultiLvlLbl val="0"/>
      </c:catAx>
      <c:valAx>
        <c:axId val="55989376"/>
        <c:scaling>
          <c:orientation val="minMax"/>
          <c:max val="100"/>
          <c:min val="0"/>
        </c:scaling>
        <c:delete val="0"/>
        <c:axPos val="l"/>
        <c:majorGridlines/>
        <c:title>
          <c:tx>
            <c:rich>
              <a:bodyPr rot="-5400000" vert="horz"/>
              <a:lstStyle/>
              <a:p>
                <a:pPr>
                  <a:defRPr sz="1400" baseline="0">
                    <a:latin typeface="Calibri" panose="020F0502020204030204" pitchFamily="34" charset="0"/>
                  </a:defRPr>
                </a:pPr>
                <a:r>
                  <a:rPr lang="en-US" sz="1400" dirty="0" smtClean="0"/>
                  <a:t>Rate per 100,000 Population</a:t>
                </a:r>
                <a:endParaRPr lang="en-US" sz="1400" dirty="0"/>
              </a:p>
            </c:rich>
          </c:tx>
          <c:layout>
            <c:manualLayout>
              <c:xMode val="edge"/>
              <c:yMode val="edge"/>
              <c:x val="0"/>
              <c:y val="0.26346310877806939"/>
            </c:manualLayout>
          </c:layout>
          <c:overlay val="0"/>
        </c:title>
        <c:numFmt formatCode="0" sourceLinked="0"/>
        <c:majorTickMark val="out"/>
        <c:minorTickMark val="none"/>
        <c:tickLblPos val="nextTo"/>
        <c:txPr>
          <a:bodyPr/>
          <a:lstStyle/>
          <a:p>
            <a:pPr>
              <a:defRPr sz="1400" b="0" baseline="0">
                <a:latin typeface="Calibri" panose="020F0502020204030204" pitchFamily="34" charset="0"/>
              </a:defRPr>
            </a:pPr>
            <a:endParaRPr lang="en-US"/>
          </a:p>
        </c:txPr>
        <c:crossAx val="55979008"/>
        <c:crosses val="autoZero"/>
        <c:crossBetween val="between"/>
        <c:majorUnit val="10"/>
      </c:valAx>
    </c:plotArea>
    <c:legend>
      <c:legendPos val="t"/>
      <c:layout>
        <c:manualLayout>
          <c:xMode val="edge"/>
          <c:yMode val="edge"/>
          <c:x val="8.1995479731700217E-3"/>
          <c:y val="6.5450303799672413E-2"/>
          <c:w val="0.99127867697093419"/>
          <c:h val="7.8505395158938465E-2"/>
        </c:manualLayout>
      </c:layout>
      <c:overlay val="0"/>
      <c:txPr>
        <a:bodyPr/>
        <a:lstStyle/>
        <a:p>
          <a:pPr>
            <a:defRPr sz="14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smtClean="0"/>
              <a:t>Metropolitan Areas</a:t>
            </a:r>
            <a:endParaRPr lang="en-US" sz="1600" dirty="0"/>
          </a:p>
        </c:rich>
      </c:tx>
      <c:layout>
        <c:manualLayout>
          <c:xMode val="edge"/>
          <c:yMode val="edge"/>
          <c:x val="0.31226839700592979"/>
          <c:y val="0"/>
        </c:manualLayout>
      </c:layout>
      <c:overlay val="0"/>
    </c:title>
    <c:autoTitleDeleted val="0"/>
    <c:plotArea>
      <c:layout>
        <c:manualLayout>
          <c:layoutTarget val="inner"/>
          <c:xMode val="edge"/>
          <c:yMode val="edge"/>
          <c:x val="0.1659251968503937"/>
          <c:y val="0.16615317707379598"/>
          <c:w val="0.82328837367551277"/>
          <c:h val="0.71768226888305631"/>
        </c:manualLayout>
      </c:layout>
      <c:lineChart>
        <c:grouping val="standard"/>
        <c:varyColors val="0"/>
        <c:ser>
          <c:idx val="3"/>
          <c:order val="0"/>
          <c:tx>
            <c:strRef>
              <c:f>Sheet1!$B$1</c:f>
              <c:strCache>
                <c:ptCount val="1"/>
                <c:pt idx="0">
                  <c:v>White</c:v>
                </c:pt>
              </c:strCache>
            </c:strRef>
          </c:tx>
          <c:spPr>
            <a:ln w="25400">
              <a:solidFill>
                <a:sysClr val="windowText" lastClr="000000"/>
              </a:solidFill>
            </a:ln>
          </c:spPr>
          <c:marker>
            <c:symbol val="circle"/>
            <c:size val="7"/>
            <c:spPr>
              <a:solidFill>
                <a:sysClr val="windowText" lastClr="000000"/>
              </a:solidFill>
              <a:ln>
                <a:noFill/>
              </a:ln>
            </c:spPr>
          </c:marker>
          <c:cat>
            <c:numRef>
              <c:f>Sheet1!$A$2:$A$18</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Sheet1!$B$2:$B$18</c:f>
              <c:numCache>
                <c:formatCode>General</c:formatCode>
                <c:ptCount val="17"/>
                <c:pt idx="0">
                  <c:v>57.1</c:v>
                </c:pt>
                <c:pt idx="1">
                  <c:v>57.6</c:v>
                </c:pt>
                <c:pt idx="2">
                  <c:v>57.1</c:v>
                </c:pt>
                <c:pt idx="3">
                  <c:v>56.7</c:v>
                </c:pt>
                <c:pt idx="4">
                  <c:v>55.9</c:v>
                </c:pt>
                <c:pt idx="5">
                  <c:v>55</c:v>
                </c:pt>
                <c:pt idx="6">
                  <c:v>54.6</c:v>
                </c:pt>
                <c:pt idx="7">
                  <c:v>53.6</c:v>
                </c:pt>
                <c:pt idx="8">
                  <c:v>52.4</c:v>
                </c:pt>
                <c:pt idx="9">
                  <c:v>51.4</c:v>
                </c:pt>
                <c:pt idx="10">
                  <c:v>50.4</c:v>
                </c:pt>
                <c:pt idx="11">
                  <c:v>49.5</c:v>
                </c:pt>
                <c:pt idx="12">
                  <c:v>47.7</c:v>
                </c:pt>
                <c:pt idx="13">
                  <c:v>46.6</c:v>
                </c:pt>
                <c:pt idx="14">
                  <c:v>45</c:v>
                </c:pt>
                <c:pt idx="15">
                  <c:v>43.9</c:v>
                </c:pt>
                <c:pt idx="16">
                  <c:v>42.3</c:v>
                </c:pt>
              </c:numCache>
            </c:numRef>
          </c:val>
          <c:smooth val="0"/>
        </c:ser>
        <c:ser>
          <c:idx val="0"/>
          <c:order val="1"/>
          <c:tx>
            <c:strRef>
              <c:f>Sheet1!$C$1</c:f>
              <c:strCache>
                <c:ptCount val="1"/>
                <c:pt idx="0">
                  <c:v>Black</c:v>
                </c:pt>
              </c:strCache>
            </c:strRef>
          </c:tx>
          <c:spPr>
            <a:ln w="25400">
              <a:solidFill>
                <a:srgbClr val="0072C6"/>
              </a:solidFill>
            </a:ln>
          </c:spPr>
          <c:marker>
            <c:symbol val="square"/>
            <c:size val="7"/>
            <c:spPr>
              <a:solidFill>
                <a:srgbClr val="0072C6"/>
              </a:solidFill>
              <a:ln>
                <a:noFill/>
              </a:ln>
            </c:spPr>
          </c:marker>
          <c:cat>
            <c:numRef>
              <c:f>Sheet1!$A$2:$A$18</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Sheet1!$C$2:$C$18</c:f>
              <c:numCache>
                <c:formatCode>General</c:formatCode>
                <c:ptCount val="17"/>
                <c:pt idx="0">
                  <c:v>65.7</c:v>
                </c:pt>
                <c:pt idx="1">
                  <c:v>64.8</c:v>
                </c:pt>
                <c:pt idx="2">
                  <c:v>63.2</c:v>
                </c:pt>
                <c:pt idx="3">
                  <c:v>62.6</c:v>
                </c:pt>
                <c:pt idx="4">
                  <c:v>61.6</c:v>
                </c:pt>
                <c:pt idx="5">
                  <c:v>60.7</c:v>
                </c:pt>
                <c:pt idx="6">
                  <c:v>59.2</c:v>
                </c:pt>
                <c:pt idx="7">
                  <c:v>57.1</c:v>
                </c:pt>
                <c:pt idx="8">
                  <c:v>55.6</c:v>
                </c:pt>
                <c:pt idx="9">
                  <c:v>53.5</c:v>
                </c:pt>
                <c:pt idx="10">
                  <c:v>52.1</c:v>
                </c:pt>
                <c:pt idx="11">
                  <c:v>51.8</c:v>
                </c:pt>
                <c:pt idx="12">
                  <c:v>50</c:v>
                </c:pt>
                <c:pt idx="13">
                  <c:v>48.8</c:v>
                </c:pt>
                <c:pt idx="14">
                  <c:v>47.5</c:v>
                </c:pt>
                <c:pt idx="15">
                  <c:v>45.2</c:v>
                </c:pt>
                <c:pt idx="16">
                  <c:v>42.4</c:v>
                </c:pt>
              </c:numCache>
            </c:numRef>
          </c:val>
          <c:smooth val="0"/>
        </c:ser>
        <c:ser>
          <c:idx val="2"/>
          <c:order val="2"/>
          <c:tx>
            <c:strRef>
              <c:f>Sheet1!$D$1</c:f>
              <c:strCache>
                <c:ptCount val="1"/>
                <c:pt idx="0">
                  <c:v>API</c:v>
                </c:pt>
              </c:strCache>
            </c:strRef>
          </c:tx>
          <c:spPr>
            <a:ln w="25400">
              <a:solidFill>
                <a:srgbClr val="AABA0A"/>
              </a:solidFill>
            </a:ln>
          </c:spPr>
          <c:marker>
            <c:symbol val="triangle"/>
            <c:size val="9"/>
            <c:spPr>
              <a:solidFill>
                <a:srgbClr val="AABA0A"/>
              </a:solidFill>
              <a:ln>
                <a:noFill/>
              </a:ln>
            </c:spPr>
          </c:marker>
          <c:cat>
            <c:numRef>
              <c:f>Sheet1!$A$2:$A$18</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Sheet1!$D$2:$D$18</c:f>
              <c:numCache>
                <c:formatCode>General</c:formatCode>
                <c:ptCount val="17"/>
                <c:pt idx="0">
                  <c:v>27.7</c:v>
                </c:pt>
                <c:pt idx="1">
                  <c:v>28.2</c:v>
                </c:pt>
                <c:pt idx="2">
                  <c:v>28.7</c:v>
                </c:pt>
                <c:pt idx="3">
                  <c:v>25.8</c:v>
                </c:pt>
                <c:pt idx="4">
                  <c:v>27.6</c:v>
                </c:pt>
                <c:pt idx="5">
                  <c:v>26.6</c:v>
                </c:pt>
                <c:pt idx="6">
                  <c:v>26.2</c:v>
                </c:pt>
                <c:pt idx="7">
                  <c:v>25.9</c:v>
                </c:pt>
                <c:pt idx="8">
                  <c:v>26.1</c:v>
                </c:pt>
                <c:pt idx="9">
                  <c:v>25.7</c:v>
                </c:pt>
                <c:pt idx="10">
                  <c:v>25.3</c:v>
                </c:pt>
                <c:pt idx="11">
                  <c:v>24.8</c:v>
                </c:pt>
                <c:pt idx="12">
                  <c:v>24.8</c:v>
                </c:pt>
                <c:pt idx="13">
                  <c:v>24.4</c:v>
                </c:pt>
                <c:pt idx="14">
                  <c:v>23.4</c:v>
                </c:pt>
                <c:pt idx="15">
                  <c:v>23</c:v>
                </c:pt>
                <c:pt idx="16">
                  <c:v>22.4</c:v>
                </c:pt>
              </c:numCache>
            </c:numRef>
          </c:val>
          <c:smooth val="0"/>
        </c:ser>
        <c:ser>
          <c:idx val="1"/>
          <c:order val="3"/>
          <c:tx>
            <c:strRef>
              <c:f>Sheet1!$E$1</c:f>
              <c:strCache>
                <c:ptCount val="1"/>
                <c:pt idx="0">
                  <c:v>AI/AN</c:v>
                </c:pt>
              </c:strCache>
            </c:strRef>
          </c:tx>
          <c:spPr>
            <a:ln w="34925">
              <a:solidFill>
                <a:srgbClr val="7BA8DF"/>
              </a:solidFill>
            </a:ln>
          </c:spPr>
          <c:marker>
            <c:symbol val="diamond"/>
            <c:size val="9"/>
            <c:spPr>
              <a:solidFill>
                <a:srgbClr val="7BA8DF"/>
              </a:solidFill>
              <a:ln>
                <a:noFill/>
              </a:ln>
            </c:spPr>
          </c:marker>
          <c:cat>
            <c:numRef>
              <c:f>Sheet1!$A$2:$A$18</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Sheet1!$E$2:$E$18</c:f>
              <c:numCache>
                <c:formatCode>General</c:formatCode>
                <c:ptCount val="17"/>
                <c:pt idx="0">
                  <c:v>31.8</c:v>
                </c:pt>
                <c:pt idx="1">
                  <c:v>30.7</c:v>
                </c:pt>
                <c:pt idx="2">
                  <c:v>34.799999999999997</c:v>
                </c:pt>
                <c:pt idx="3">
                  <c:v>37.200000000000003</c:v>
                </c:pt>
                <c:pt idx="4">
                  <c:v>35.1</c:v>
                </c:pt>
                <c:pt idx="5">
                  <c:v>38.5</c:v>
                </c:pt>
                <c:pt idx="6">
                  <c:v>37.700000000000003</c:v>
                </c:pt>
                <c:pt idx="7">
                  <c:v>35.1</c:v>
                </c:pt>
                <c:pt idx="8">
                  <c:v>36.799999999999997</c:v>
                </c:pt>
                <c:pt idx="9">
                  <c:v>37.200000000000003</c:v>
                </c:pt>
                <c:pt idx="10">
                  <c:v>31.8</c:v>
                </c:pt>
                <c:pt idx="11">
                  <c:v>37.799999999999997</c:v>
                </c:pt>
                <c:pt idx="12">
                  <c:v>33.5</c:v>
                </c:pt>
                <c:pt idx="13">
                  <c:v>33.6</c:v>
                </c:pt>
                <c:pt idx="14">
                  <c:v>33.6</c:v>
                </c:pt>
                <c:pt idx="15">
                  <c:v>29.6</c:v>
                </c:pt>
                <c:pt idx="16">
                  <c:v>30</c:v>
                </c:pt>
              </c:numCache>
            </c:numRef>
          </c:val>
          <c:smooth val="0"/>
        </c:ser>
        <c:ser>
          <c:idx val="4"/>
          <c:order val="4"/>
          <c:tx>
            <c:strRef>
              <c:f>Sheet1!$F$1</c:f>
              <c:strCache>
                <c:ptCount val="1"/>
                <c:pt idx="0">
                  <c:v>Hispanic</c:v>
                </c:pt>
              </c:strCache>
            </c:strRef>
          </c:tx>
          <c:spPr>
            <a:ln>
              <a:solidFill>
                <a:sysClr val="window" lastClr="FFFFFF">
                  <a:lumMod val="50000"/>
                </a:sysClr>
              </a:solidFill>
            </a:ln>
          </c:spPr>
          <c:marker>
            <c:symbol val="star"/>
            <c:size val="7"/>
            <c:spPr>
              <a:noFill/>
              <a:ln>
                <a:solidFill>
                  <a:sysClr val="window" lastClr="FFFFFF">
                    <a:lumMod val="50000"/>
                  </a:sysClr>
                </a:solidFill>
              </a:ln>
            </c:spPr>
          </c:marker>
          <c:cat>
            <c:numRef>
              <c:f>Sheet1!$A$2:$A$18</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Sheet1!$F$2:$F$18</c:f>
              <c:numCache>
                <c:formatCode>General</c:formatCode>
                <c:ptCount val="17"/>
                <c:pt idx="0">
                  <c:v>24.5</c:v>
                </c:pt>
                <c:pt idx="1">
                  <c:v>24.2</c:v>
                </c:pt>
                <c:pt idx="2">
                  <c:v>23.6</c:v>
                </c:pt>
                <c:pt idx="3">
                  <c:v>24</c:v>
                </c:pt>
                <c:pt idx="4">
                  <c:v>23.4</c:v>
                </c:pt>
                <c:pt idx="5">
                  <c:v>22.9</c:v>
                </c:pt>
                <c:pt idx="6">
                  <c:v>23.1</c:v>
                </c:pt>
                <c:pt idx="7">
                  <c:v>21.3</c:v>
                </c:pt>
                <c:pt idx="8">
                  <c:v>21.6</c:v>
                </c:pt>
                <c:pt idx="9">
                  <c:v>21.6</c:v>
                </c:pt>
                <c:pt idx="10">
                  <c:v>20.100000000000001</c:v>
                </c:pt>
                <c:pt idx="11">
                  <c:v>20.2</c:v>
                </c:pt>
                <c:pt idx="12">
                  <c:v>19.600000000000001</c:v>
                </c:pt>
                <c:pt idx="13">
                  <c:v>19</c:v>
                </c:pt>
                <c:pt idx="14">
                  <c:v>18.7</c:v>
                </c:pt>
                <c:pt idx="15">
                  <c:v>18.100000000000001</c:v>
                </c:pt>
                <c:pt idx="16">
                  <c:v>17.7</c:v>
                </c:pt>
              </c:numCache>
            </c:numRef>
          </c:val>
          <c:smooth val="0"/>
        </c:ser>
        <c:dLbls>
          <c:showLegendKey val="0"/>
          <c:showVal val="0"/>
          <c:showCatName val="0"/>
          <c:showSerName val="0"/>
          <c:showPercent val="0"/>
          <c:showBubbleSize val="0"/>
        </c:dLbls>
        <c:marker val="1"/>
        <c:smooth val="0"/>
        <c:axId val="56033664"/>
        <c:axId val="56035584"/>
      </c:lineChart>
      <c:catAx>
        <c:axId val="56033664"/>
        <c:scaling>
          <c:orientation val="minMax"/>
        </c:scaling>
        <c:delete val="0"/>
        <c:axPos val="b"/>
        <c:numFmt formatCode="General" sourceLinked="1"/>
        <c:majorTickMark val="out"/>
        <c:minorTickMark val="none"/>
        <c:tickLblPos val="nextTo"/>
        <c:txPr>
          <a:bodyPr rot="-4200000"/>
          <a:lstStyle/>
          <a:p>
            <a:pPr>
              <a:defRPr sz="1200" b="0" baseline="0">
                <a:latin typeface="Calibri" panose="020F0502020204030204" pitchFamily="34" charset="0"/>
              </a:defRPr>
            </a:pPr>
            <a:endParaRPr lang="en-US"/>
          </a:p>
        </c:txPr>
        <c:crossAx val="56035584"/>
        <c:crosses val="autoZero"/>
        <c:auto val="1"/>
        <c:lblAlgn val="ctr"/>
        <c:lblOffset val="100"/>
        <c:noMultiLvlLbl val="0"/>
      </c:catAx>
      <c:valAx>
        <c:axId val="56035584"/>
        <c:scaling>
          <c:orientation val="minMax"/>
          <c:max val="100"/>
          <c:min val="0"/>
        </c:scaling>
        <c:delete val="0"/>
        <c:axPos val="l"/>
        <c:majorGridlines/>
        <c:title>
          <c:tx>
            <c:rich>
              <a:bodyPr rot="-5400000" vert="horz"/>
              <a:lstStyle/>
              <a:p>
                <a:pPr>
                  <a:defRPr sz="1400" baseline="0">
                    <a:latin typeface="Calibri" panose="020F0502020204030204" pitchFamily="34" charset="0"/>
                  </a:defRPr>
                </a:pPr>
                <a:r>
                  <a:rPr lang="en-US" sz="1400" dirty="0" smtClean="0"/>
                  <a:t>Rate per 100,000 Population</a:t>
                </a:r>
                <a:endParaRPr lang="en-US" sz="1400" dirty="0"/>
              </a:p>
            </c:rich>
          </c:tx>
          <c:layout>
            <c:manualLayout>
              <c:xMode val="edge"/>
              <c:yMode val="edge"/>
              <c:x val="0"/>
              <c:y val="0.26654952853115582"/>
            </c:manualLayout>
          </c:layout>
          <c:overlay val="0"/>
        </c:title>
        <c:numFmt formatCode="0" sourceLinked="0"/>
        <c:majorTickMark val="out"/>
        <c:minorTickMark val="none"/>
        <c:tickLblPos val="nextTo"/>
        <c:txPr>
          <a:bodyPr/>
          <a:lstStyle/>
          <a:p>
            <a:pPr>
              <a:defRPr sz="1400" b="0" baseline="0">
                <a:latin typeface="Calibri" panose="020F0502020204030204" pitchFamily="34" charset="0"/>
              </a:defRPr>
            </a:pPr>
            <a:endParaRPr lang="en-US"/>
          </a:p>
        </c:txPr>
        <c:crossAx val="56033664"/>
        <c:crosses val="autoZero"/>
        <c:crossBetween val="between"/>
        <c:majorUnit val="10"/>
      </c:valAx>
    </c:plotArea>
    <c:legend>
      <c:legendPos val="t"/>
      <c:layout>
        <c:manualLayout>
          <c:xMode val="edge"/>
          <c:yMode val="edge"/>
          <c:x val="8.1995479731700217E-3"/>
          <c:y val="6.9303003791192766E-2"/>
          <c:w val="0.99127867697093419"/>
          <c:h val="7.6057645572081264E-2"/>
        </c:manualLayout>
      </c:layout>
      <c:overlay val="0"/>
      <c:txPr>
        <a:bodyPr/>
        <a:lstStyle/>
        <a:p>
          <a:pPr>
            <a:defRPr sz="14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460897248955"/>
          <c:y val="0.16615317707379598"/>
          <c:w val="0.88825750947798177"/>
          <c:h val="0.73311435634499189"/>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strRef>
              <c:f>Sheet1!$B$1:$E$1</c:f>
              <c:strCache>
                <c:ptCount val="4"/>
                <c:pt idx="0">
                  <c:v>2005</c:v>
                </c:pt>
                <c:pt idx="1">
                  <c:v>2008</c:v>
                </c:pt>
                <c:pt idx="2">
                  <c:v>2010</c:v>
                </c:pt>
                <c:pt idx="3">
                  <c:v>2013</c:v>
                </c:pt>
              </c:strCache>
            </c:strRef>
          </c:cat>
          <c:val>
            <c:numRef>
              <c:f>Sheet1!$B$2:$E$2</c:f>
              <c:numCache>
                <c:formatCode>General</c:formatCode>
                <c:ptCount val="4"/>
                <c:pt idx="0">
                  <c:v>85.3</c:v>
                </c:pt>
                <c:pt idx="1">
                  <c:v>84.5</c:v>
                </c:pt>
                <c:pt idx="2">
                  <c:v>82.8</c:v>
                </c:pt>
                <c:pt idx="3">
                  <c:v>80.7</c:v>
                </c:pt>
              </c:numCache>
            </c:numRef>
          </c:val>
          <c:smooth val="0"/>
        </c:ser>
        <c:ser>
          <c:idx val="0"/>
          <c:order val="1"/>
          <c:tx>
            <c:strRef>
              <c:f>Sheet1!$A$3</c:f>
              <c:strCache>
                <c:ptCount val="1"/>
                <c:pt idx="0">
                  <c:v>Large Central Metro</c:v>
                </c:pt>
              </c:strCache>
            </c:strRef>
          </c:tx>
          <c:spPr>
            <a:ln w="25400">
              <a:solidFill>
                <a:srgbClr val="0072C6"/>
              </a:solidFill>
            </a:ln>
          </c:spPr>
          <c:marker>
            <c:symbol val="square"/>
            <c:size val="7"/>
            <c:spPr>
              <a:solidFill>
                <a:srgbClr val="0072C6"/>
              </a:solidFill>
              <a:ln>
                <a:noFill/>
              </a:ln>
            </c:spPr>
          </c:marker>
          <c:cat>
            <c:strRef>
              <c:f>Sheet1!$B$1:$E$1</c:f>
              <c:strCache>
                <c:ptCount val="4"/>
                <c:pt idx="0">
                  <c:v>2005</c:v>
                </c:pt>
                <c:pt idx="1">
                  <c:v>2008</c:v>
                </c:pt>
                <c:pt idx="2">
                  <c:v>2010</c:v>
                </c:pt>
                <c:pt idx="3">
                  <c:v>2013</c:v>
                </c:pt>
              </c:strCache>
            </c:strRef>
          </c:cat>
          <c:val>
            <c:numRef>
              <c:f>Sheet1!$B$3:$E$3</c:f>
              <c:numCache>
                <c:formatCode>0.0</c:formatCode>
                <c:ptCount val="4"/>
                <c:pt idx="0">
                  <c:v>84.2</c:v>
                </c:pt>
                <c:pt idx="1">
                  <c:v>83.1</c:v>
                </c:pt>
                <c:pt idx="2">
                  <c:v>82.6</c:v>
                </c:pt>
                <c:pt idx="3" formatCode="General">
                  <c:v>80.7</c:v>
                </c:pt>
              </c:numCache>
            </c:numRef>
          </c:val>
          <c:smooth val="0"/>
        </c:ser>
        <c:ser>
          <c:idx val="2"/>
          <c:order val="2"/>
          <c:tx>
            <c:strRef>
              <c:f>Sheet1!$A$4</c:f>
              <c:strCache>
                <c:ptCount val="1"/>
                <c:pt idx="0">
                  <c:v>Large Fringe Metro</c:v>
                </c:pt>
              </c:strCache>
            </c:strRef>
          </c:tx>
          <c:spPr>
            <a:ln w="25400">
              <a:solidFill>
                <a:srgbClr val="AABA0A"/>
              </a:solidFill>
            </a:ln>
          </c:spPr>
          <c:marker>
            <c:symbol val="triangle"/>
            <c:size val="9"/>
            <c:spPr>
              <a:solidFill>
                <a:srgbClr val="AABA0A"/>
              </a:solidFill>
              <a:ln>
                <a:noFill/>
              </a:ln>
            </c:spPr>
          </c:marker>
          <c:cat>
            <c:strRef>
              <c:f>Sheet1!$B$1:$E$1</c:f>
              <c:strCache>
                <c:ptCount val="4"/>
                <c:pt idx="0">
                  <c:v>2005</c:v>
                </c:pt>
                <c:pt idx="1">
                  <c:v>2008</c:v>
                </c:pt>
                <c:pt idx="2">
                  <c:v>2010</c:v>
                </c:pt>
                <c:pt idx="3">
                  <c:v>2013</c:v>
                </c:pt>
              </c:strCache>
            </c:strRef>
          </c:cat>
          <c:val>
            <c:numRef>
              <c:f>Sheet1!$B$4:$E$4</c:f>
              <c:numCache>
                <c:formatCode>0.0</c:formatCode>
                <c:ptCount val="4"/>
                <c:pt idx="0">
                  <c:v>87.1</c:v>
                </c:pt>
                <c:pt idx="1">
                  <c:v>86.2</c:v>
                </c:pt>
                <c:pt idx="2">
                  <c:v>83.3</c:v>
                </c:pt>
                <c:pt idx="3" formatCode="General">
                  <c:v>82.8</c:v>
                </c:pt>
              </c:numCache>
            </c:numRef>
          </c:val>
          <c:smooth val="0"/>
        </c:ser>
        <c:ser>
          <c:idx val="1"/>
          <c:order val="3"/>
          <c:tx>
            <c:strRef>
              <c:f>Sheet1!$A$5</c:f>
              <c:strCache>
                <c:ptCount val="1"/>
                <c:pt idx="0">
                  <c:v>Medium Metro</c:v>
                </c:pt>
              </c:strCache>
            </c:strRef>
          </c:tx>
          <c:spPr>
            <a:ln w="34925">
              <a:solidFill>
                <a:srgbClr val="7BA8DF"/>
              </a:solidFill>
            </a:ln>
          </c:spPr>
          <c:marker>
            <c:symbol val="diamond"/>
            <c:size val="9"/>
            <c:spPr>
              <a:solidFill>
                <a:srgbClr val="7BA8DF"/>
              </a:solidFill>
              <a:ln>
                <a:noFill/>
              </a:ln>
            </c:spPr>
          </c:marker>
          <c:cat>
            <c:strRef>
              <c:f>Sheet1!$B$1:$E$1</c:f>
              <c:strCache>
                <c:ptCount val="4"/>
                <c:pt idx="0">
                  <c:v>2005</c:v>
                </c:pt>
                <c:pt idx="1">
                  <c:v>2008</c:v>
                </c:pt>
                <c:pt idx="2">
                  <c:v>2010</c:v>
                </c:pt>
                <c:pt idx="3">
                  <c:v>2013</c:v>
                </c:pt>
              </c:strCache>
            </c:strRef>
          </c:cat>
          <c:val>
            <c:numRef>
              <c:f>Sheet1!$B$5:$E$5</c:f>
              <c:numCache>
                <c:formatCode>0.0</c:formatCode>
                <c:ptCount val="4"/>
                <c:pt idx="0">
                  <c:v>84.6</c:v>
                </c:pt>
                <c:pt idx="1">
                  <c:v>86.2</c:v>
                </c:pt>
                <c:pt idx="2">
                  <c:v>83.1</c:v>
                </c:pt>
                <c:pt idx="3" formatCode="General">
                  <c:v>80.3</c:v>
                </c:pt>
              </c:numCache>
            </c:numRef>
          </c:val>
          <c:smooth val="0"/>
        </c:ser>
        <c:ser>
          <c:idx val="4"/>
          <c:order val="4"/>
          <c:tx>
            <c:strRef>
              <c:f>Sheet1!$A$6</c:f>
              <c:strCache>
                <c:ptCount val="1"/>
                <c:pt idx="0">
                  <c:v>Small Metro</c:v>
                </c:pt>
              </c:strCache>
            </c:strRef>
          </c:tx>
          <c:spPr>
            <a:ln>
              <a:solidFill>
                <a:sysClr val="window" lastClr="FFFFFF">
                  <a:lumMod val="50000"/>
                </a:sysClr>
              </a:solidFill>
            </a:ln>
          </c:spPr>
          <c:marker>
            <c:symbol val="star"/>
            <c:size val="7"/>
            <c:spPr>
              <a:noFill/>
              <a:ln>
                <a:solidFill>
                  <a:sysClr val="window" lastClr="FFFFFF">
                    <a:lumMod val="50000"/>
                  </a:sysClr>
                </a:solidFill>
              </a:ln>
            </c:spPr>
          </c:marker>
          <c:cat>
            <c:strRef>
              <c:f>Sheet1!$B$1:$E$1</c:f>
              <c:strCache>
                <c:ptCount val="4"/>
                <c:pt idx="0">
                  <c:v>2005</c:v>
                </c:pt>
                <c:pt idx="1">
                  <c:v>2008</c:v>
                </c:pt>
                <c:pt idx="2">
                  <c:v>2010</c:v>
                </c:pt>
                <c:pt idx="3">
                  <c:v>2013</c:v>
                </c:pt>
              </c:strCache>
            </c:strRef>
          </c:cat>
          <c:val>
            <c:numRef>
              <c:f>Sheet1!$B$6:$E$6</c:f>
              <c:numCache>
                <c:formatCode>0.0</c:formatCode>
                <c:ptCount val="4"/>
                <c:pt idx="0">
                  <c:v>88.4</c:v>
                </c:pt>
                <c:pt idx="1">
                  <c:v>83.6</c:v>
                </c:pt>
                <c:pt idx="2">
                  <c:v>83.5</c:v>
                </c:pt>
                <c:pt idx="3" formatCode="General">
                  <c:v>80.2</c:v>
                </c:pt>
              </c:numCache>
            </c:numRef>
          </c:val>
          <c:smooth val="0"/>
        </c:ser>
        <c:ser>
          <c:idx val="5"/>
          <c:order val="5"/>
          <c:tx>
            <c:strRef>
              <c:f>Sheet1!$A$7</c:f>
              <c:strCache>
                <c:ptCount val="1"/>
                <c:pt idx="0">
                  <c:v>Micropolitan </c:v>
                </c:pt>
              </c:strCache>
            </c:strRef>
          </c:tx>
          <c:spPr>
            <a:ln>
              <a:solidFill>
                <a:srgbClr val="EEECE1">
                  <a:lumMod val="50000"/>
                </a:srgbClr>
              </a:solidFill>
            </a:ln>
          </c:spPr>
          <c:marker>
            <c:symbol val="x"/>
            <c:size val="7"/>
            <c:spPr>
              <a:noFill/>
              <a:ln>
                <a:solidFill>
                  <a:srgbClr val="EEECE1">
                    <a:lumMod val="50000"/>
                  </a:srgbClr>
                </a:solidFill>
              </a:ln>
            </c:spPr>
          </c:marker>
          <c:cat>
            <c:strRef>
              <c:f>Sheet1!$B$1:$E$1</c:f>
              <c:strCache>
                <c:ptCount val="4"/>
                <c:pt idx="0">
                  <c:v>2005</c:v>
                </c:pt>
                <c:pt idx="1">
                  <c:v>2008</c:v>
                </c:pt>
                <c:pt idx="2">
                  <c:v>2010</c:v>
                </c:pt>
                <c:pt idx="3">
                  <c:v>2013</c:v>
                </c:pt>
              </c:strCache>
            </c:strRef>
          </c:cat>
          <c:val>
            <c:numRef>
              <c:f>Sheet1!$B$7:$E$7</c:f>
              <c:numCache>
                <c:formatCode>0.0</c:formatCode>
                <c:ptCount val="4"/>
                <c:pt idx="0">
                  <c:v>84.6</c:v>
                </c:pt>
                <c:pt idx="1">
                  <c:v>83.1</c:v>
                </c:pt>
                <c:pt idx="2">
                  <c:v>82.8</c:v>
                </c:pt>
                <c:pt idx="3" formatCode="General">
                  <c:v>77.5</c:v>
                </c:pt>
              </c:numCache>
            </c:numRef>
          </c:val>
          <c:smooth val="0"/>
        </c:ser>
        <c:ser>
          <c:idx val="6"/>
          <c:order val="6"/>
          <c:tx>
            <c:strRef>
              <c:f>Sheet1!$A$8</c:f>
              <c:strCache>
                <c:ptCount val="1"/>
                <c:pt idx="0">
                  <c:v>Noncore</c:v>
                </c:pt>
              </c:strCache>
            </c:strRef>
          </c:tx>
          <c:cat>
            <c:strRef>
              <c:f>Sheet1!$B$1:$E$1</c:f>
              <c:strCache>
                <c:ptCount val="4"/>
                <c:pt idx="0">
                  <c:v>2005</c:v>
                </c:pt>
                <c:pt idx="1">
                  <c:v>2008</c:v>
                </c:pt>
                <c:pt idx="2">
                  <c:v>2010</c:v>
                </c:pt>
                <c:pt idx="3">
                  <c:v>2013</c:v>
                </c:pt>
              </c:strCache>
            </c:strRef>
          </c:cat>
          <c:val>
            <c:numRef>
              <c:f>Sheet1!$B$8:$E$8</c:f>
              <c:numCache>
                <c:formatCode>0.0</c:formatCode>
                <c:ptCount val="4"/>
                <c:pt idx="0">
                  <c:v>82.7</c:v>
                </c:pt>
                <c:pt idx="1">
                  <c:v>81.400000000000006</c:v>
                </c:pt>
                <c:pt idx="2">
                  <c:v>80.5</c:v>
                </c:pt>
                <c:pt idx="3" formatCode="General">
                  <c:v>77.5</c:v>
                </c:pt>
              </c:numCache>
            </c:numRef>
          </c:val>
          <c:smooth val="0"/>
        </c:ser>
        <c:dLbls>
          <c:showLegendKey val="0"/>
          <c:showVal val="0"/>
          <c:showCatName val="0"/>
          <c:showSerName val="0"/>
          <c:showPercent val="0"/>
          <c:showBubbleSize val="0"/>
        </c:dLbls>
        <c:marker val="1"/>
        <c:smooth val="0"/>
        <c:axId val="56142464"/>
        <c:axId val="56144256"/>
      </c:lineChart>
      <c:catAx>
        <c:axId val="56142464"/>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56144256"/>
        <c:crosses val="autoZero"/>
        <c:auto val="1"/>
        <c:lblAlgn val="ctr"/>
        <c:lblOffset val="100"/>
        <c:noMultiLvlLbl val="0"/>
      </c:catAx>
      <c:valAx>
        <c:axId val="56144256"/>
        <c:scaling>
          <c:orientation val="minMax"/>
          <c:max val="100"/>
          <c:min val="75"/>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393891421560450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56142464"/>
        <c:crosses val="autoZero"/>
        <c:crossBetween val="between"/>
        <c:majorUnit val="5"/>
      </c:valAx>
    </c:plotArea>
    <c:legend>
      <c:legendPos val="t"/>
      <c:layout>
        <c:manualLayout>
          <c:xMode val="edge"/>
          <c:yMode val="edge"/>
          <c:x val="8.1995479731700217E-3"/>
          <c:y val="1.167518533867475E-3"/>
          <c:w val="0.99127867697093419"/>
          <c:h val="0.1273561008362327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127734033245854E-2"/>
          <c:y val="0.18129653932147374"/>
          <c:w val="0.90684358899581996"/>
          <c:h val="0.72244799261203463"/>
        </c:manualLayout>
      </c:layout>
      <c:barChart>
        <c:barDir val="col"/>
        <c:grouping val="clustered"/>
        <c:varyColors val="0"/>
        <c:ser>
          <c:idx val="0"/>
          <c:order val="0"/>
          <c:tx>
            <c:strRef>
              <c:f>Sheet1!$A$2</c:f>
              <c:strCache>
                <c:ptCount val="1"/>
                <c:pt idx="0">
                  <c:v>Large Central Metro</c:v>
                </c:pt>
              </c:strCache>
            </c:strRef>
          </c:tx>
          <c:spPr>
            <a:solidFill>
              <a:srgbClr val="0072C6"/>
            </a:solidFill>
          </c:spPr>
          <c:invertIfNegative val="0"/>
          <c:cat>
            <c:strRef>
              <c:f>Sheet1!$B$1:$F$1</c:f>
              <c:strCache>
                <c:ptCount val="5"/>
                <c:pt idx="0">
                  <c:v>Total</c:v>
                </c:pt>
                <c:pt idx="1">
                  <c:v>Poor</c:v>
                </c:pt>
                <c:pt idx="2">
                  <c:v>Near Poor</c:v>
                </c:pt>
                <c:pt idx="3">
                  <c:v>Middle Income</c:v>
                </c:pt>
                <c:pt idx="4">
                  <c:v>High Income</c:v>
                </c:pt>
              </c:strCache>
            </c:strRef>
          </c:cat>
          <c:val>
            <c:numRef>
              <c:f>Sheet1!$B$2:$F$2</c:f>
              <c:numCache>
                <c:formatCode>General</c:formatCode>
                <c:ptCount val="5"/>
                <c:pt idx="0">
                  <c:v>80.7</c:v>
                </c:pt>
                <c:pt idx="1">
                  <c:v>66.7</c:v>
                </c:pt>
                <c:pt idx="2">
                  <c:v>73.2</c:v>
                </c:pt>
                <c:pt idx="3">
                  <c:v>81.2</c:v>
                </c:pt>
                <c:pt idx="4">
                  <c:v>89.2</c:v>
                </c:pt>
              </c:numCache>
            </c:numRef>
          </c:val>
        </c:ser>
        <c:ser>
          <c:idx val="1"/>
          <c:order val="1"/>
          <c:tx>
            <c:strRef>
              <c:f>Sheet1!$A$3</c:f>
              <c:strCache>
                <c:ptCount val="1"/>
                <c:pt idx="0">
                  <c:v>Large Fringe Metro</c:v>
                </c:pt>
              </c:strCache>
            </c:strRef>
          </c:tx>
          <c:spPr>
            <a:pattFill prst="wdDnDiag">
              <a:fgClr>
                <a:srgbClr val="AABA0A"/>
              </a:fgClr>
              <a:bgClr>
                <a:sysClr val="window" lastClr="FFFFFF"/>
              </a:bgClr>
            </a:pattFill>
          </c:spPr>
          <c:invertIfNegative val="0"/>
          <c:cat>
            <c:strRef>
              <c:f>Sheet1!$B$1:$F$1</c:f>
              <c:strCache>
                <c:ptCount val="5"/>
                <c:pt idx="0">
                  <c:v>Total</c:v>
                </c:pt>
                <c:pt idx="1">
                  <c:v>Poor</c:v>
                </c:pt>
                <c:pt idx="2">
                  <c:v>Near Poor</c:v>
                </c:pt>
                <c:pt idx="3">
                  <c:v>Middle Income</c:v>
                </c:pt>
                <c:pt idx="4">
                  <c:v>High Income</c:v>
                </c:pt>
              </c:strCache>
            </c:strRef>
          </c:cat>
          <c:val>
            <c:numRef>
              <c:f>Sheet1!$B$3:$F$3</c:f>
              <c:numCache>
                <c:formatCode>General</c:formatCode>
                <c:ptCount val="5"/>
                <c:pt idx="0">
                  <c:v>82.8</c:v>
                </c:pt>
                <c:pt idx="1">
                  <c:v>69.900000000000006</c:v>
                </c:pt>
                <c:pt idx="2">
                  <c:v>69.400000000000006</c:v>
                </c:pt>
                <c:pt idx="3">
                  <c:v>82.4</c:v>
                </c:pt>
                <c:pt idx="4">
                  <c:v>89.2</c:v>
                </c:pt>
              </c:numCache>
            </c:numRef>
          </c:val>
        </c:ser>
        <c:ser>
          <c:idx val="2"/>
          <c:order val="2"/>
          <c:tx>
            <c:strRef>
              <c:f>Sheet1!$A$4</c:f>
              <c:strCache>
                <c:ptCount val="1"/>
                <c:pt idx="0">
                  <c:v>Medium Metro</c:v>
                </c:pt>
              </c:strCache>
            </c:strRef>
          </c:tx>
          <c:spPr>
            <a:solidFill>
              <a:sysClr val="window" lastClr="FFFFFF"/>
            </a:solidFill>
            <a:ln>
              <a:solidFill>
                <a:sysClr val="windowText" lastClr="000000"/>
              </a:solidFill>
            </a:ln>
          </c:spPr>
          <c:invertIfNegative val="0"/>
          <c:cat>
            <c:strRef>
              <c:f>Sheet1!$B$1:$F$1</c:f>
              <c:strCache>
                <c:ptCount val="5"/>
                <c:pt idx="0">
                  <c:v>Total</c:v>
                </c:pt>
                <c:pt idx="1">
                  <c:v>Poor</c:v>
                </c:pt>
                <c:pt idx="2">
                  <c:v>Near Poor</c:v>
                </c:pt>
                <c:pt idx="3">
                  <c:v>Middle Income</c:v>
                </c:pt>
                <c:pt idx="4">
                  <c:v>High Income</c:v>
                </c:pt>
              </c:strCache>
            </c:strRef>
          </c:cat>
          <c:val>
            <c:numRef>
              <c:f>Sheet1!$B$4:$F$4</c:f>
              <c:numCache>
                <c:formatCode>General</c:formatCode>
                <c:ptCount val="5"/>
                <c:pt idx="0">
                  <c:v>80.3</c:v>
                </c:pt>
                <c:pt idx="1">
                  <c:v>63.6</c:v>
                </c:pt>
                <c:pt idx="2">
                  <c:v>75.7</c:v>
                </c:pt>
                <c:pt idx="3">
                  <c:v>83.2</c:v>
                </c:pt>
                <c:pt idx="4">
                  <c:v>83.7</c:v>
                </c:pt>
              </c:numCache>
            </c:numRef>
          </c:val>
        </c:ser>
        <c:ser>
          <c:idx val="3"/>
          <c:order val="3"/>
          <c:tx>
            <c:strRef>
              <c:f>Sheet1!$A$5</c:f>
              <c:strCache>
                <c:ptCount val="1"/>
                <c:pt idx="0">
                  <c:v>Small Metro</c:v>
                </c:pt>
              </c:strCache>
            </c:strRef>
          </c:tx>
          <c:spPr>
            <a:solidFill>
              <a:sysClr val="window" lastClr="FFFFFF">
                <a:lumMod val="85000"/>
              </a:sysClr>
            </a:solidFill>
          </c:spPr>
          <c:invertIfNegative val="0"/>
          <c:cat>
            <c:strRef>
              <c:f>Sheet1!$B$1:$F$1</c:f>
              <c:strCache>
                <c:ptCount val="5"/>
                <c:pt idx="0">
                  <c:v>Total</c:v>
                </c:pt>
                <c:pt idx="1">
                  <c:v>Poor</c:v>
                </c:pt>
                <c:pt idx="2">
                  <c:v>Near Poor</c:v>
                </c:pt>
                <c:pt idx="3">
                  <c:v>Middle Income</c:v>
                </c:pt>
                <c:pt idx="4">
                  <c:v>High Income</c:v>
                </c:pt>
              </c:strCache>
            </c:strRef>
          </c:cat>
          <c:val>
            <c:numRef>
              <c:f>Sheet1!$B$5:$F$5</c:f>
              <c:numCache>
                <c:formatCode>General</c:formatCode>
                <c:ptCount val="5"/>
                <c:pt idx="0">
                  <c:v>80.2</c:v>
                </c:pt>
                <c:pt idx="1">
                  <c:v>68.8</c:v>
                </c:pt>
                <c:pt idx="2">
                  <c:v>73</c:v>
                </c:pt>
                <c:pt idx="3">
                  <c:v>82.7</c:v>
                </c:pt>
                <c:pt idx="4">
                  <c:v>88.2</c:v>
                </c:pt>
              </c:numCache>
            </c:numRef>
          </c:val>
        </c:ser>
        <c:ser>
          <c:idx val="4"/>
          <c:order val="4"/>
          <c:tx>
            <c:strRef>
              <c:f>Sheet1!$A$6</c:f>
              <c:strCache>
                <c:ptCount val="1"/>
                <c:pt idx="0">
                  <c:v>Micropolitan</c:v>
                </c:pt>
              </c:strCache>
            </c:strRef>
          </c:tx>
          <c:spPr>
            <a:solidFill>
              <a:srgbClr val="AABA0A"/>
            </a:solidFill>
          </c:spPr>
          <c:invertIfNegative val="0"/>
          <c:cat>
            <c:strRef>
              <c:f>Sheet1!$B$1:$F$1</c:f>
              <c:strCache>
                <c:ptCount val="5"/>
                <c:pt idx="0">
                  <c:v>Total</c:v>
                </c:pt>
                <c:pt idx="1">
                  <c:v>Poor</c:v>
                </c:pt>
                <c:pt idx="2">
                  <c:v>Near Poor</c:v>
                </c:pt>
                <c:pt idx="3">
                  <c:v>Middle Income</c:v>
                </c:pt>
                <c:pt idx="4">
                  <c:v>High Income</c:v>
                </c:pt>
              </c:strCache>
            </c:strRef>
          </c:cat>
          <c:val>
            <c:numRef>
              <c:f>Sheet1!$B$6:$F$6</c:f>
              <c:numCache>
                <c:formatCode>General</c:formatCode>
                <c:ptCount val="5"/>
                <c:pt idx="0">
                  <c:v>77.5</c:v>
                </c:pt>
                <c:pt idx="1">
                  <c:v>65</c:v>
                </c:pt>
                <c:pt idx="2">
                  <c:v>69.5</c:v>
                </c:pt>
                <c:pt idx="3">
                  <c:v>81</c:v>
                </c:pt>
                <c:pt idx="4">
                  <c:v>89</c:v>
                </c:pt>
              </c:numCache>
            </c:numRef>
          </c:val>
        </c:ser>
        <c:ser>
          <c:idx val="5"/>
          <c:order val="5"/>
          <c:tx>
            <c:strRef>
              <c:f>Sheet1!$A$7</c:f>
              <c:strCache>
                <c:ptCount val="1"/>
                <c:pt idx="0">
                  <c:v>Noncore</c:v>
                </c:pt>
              </c:strCache>
            </c:strRef>
          </c:tx>
          <c:spPr>
            <a:pattFill prst="ltHorz">
              <a:fgClr>
                <a:sysClr val="windowText" lastClr="000000"/>
              </a:fgClr>
              <a:bgClr>
                <a:sysClr val="window" lastClr="FFFFFF"/>
              </a:bgClr>
            </a:pattFill>
            <a:ln>
              <a:noFill/>
            </a:ln>
          </c:spPr>
          <c:invertIfNegative val="0"/>
          <c:cat>
            <c:strRef>
              <c:f>Sheet1!$B$1:$F$1</c:f>
              <c:strCache>
                <c:ptCount val="5"/>
                <c:pt idx="0">
                  <c:v>Total</c:v>
                </c:pt>
                <c:pt idx="1">
                  <c:v>Poor</c:v>
                </c:pt>
                <c:pt idx="2">
                  <c:v>Near Poor</c:v>
                </c:pt>
                <c:pt idx="3">
                  <c:v>Middle Income</c:v>
                </c:pt>
                <c:pt idx="4">
                  <c:v>High Income</c:v>
                </c:pt>
              </c:strCache>
            </c:strRef>
          </c:cat>
          <c:val>
            <c:numRef>
              <c:f>Sheet1!$B$7:$F$7</c:f>
              <c:numCache>
                <c:formatCode>General</c:formatCode>
                <c:ptCount val="5"/>
                <c:pt idx="0">
                  <c:v>77.5</c:v>
                </c:pt>
                <c:pt idx="1">
                  <c:v>64</c:v>
                </c:pt>
                <c:pt idx="2">
                  <c:v>72.7</c:v>
                </c:pt>
                <c:pt idx="3">
                  <c:v>82.7</c:v>
                </c:pt>
                <c:pt idx="4">
                  <c:v>82.7</c:v>
                </c:pt>
              </c:numCache>
            </c:numRef>
          </c:val>
        </c:ser>
        <c:dLbls>
          <c:showLegendKey val="0"/>
          <c:showVal val="0"/>
          <c:showCatName val="0"/>
          <c:showSerName val="0"/>
          <c:showPercent val="0"/>
          <c:showBubbleSize val="0"/>
        </c:dLbls>
        <c:gapWidth val="150"/>
        <c:axId val="126864000"/>
        <c:axId val="126865792"/>
      </c:barChart>
      <c:catAx>
        <c:axId val="126864000"/>
        <c:scaling>
          <c:orientation val="minMax"/>
        </c:scaling>
        <c:delete val="0"/>
        <c:axPos val="b"/>
        <c:minorGridlines>
          <c:spPr>
            <a:ln>
              <a:noFill/>
            </a:ln>
          </c:spPr>
        </c:minorGridlines>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26865792"/>
        <c:crosses val="autoZero"/>
        <c:auto val="1"/>
        <c:lblAlgn val="ctr"/>
        <c:lblOffset val="100"/>
        <c:noMultiLvlLbl val="0"/>
      </c:catAx>
      <c:valAx>
        <c:axId val="126865792"/>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44661107041852327"/>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26864000"/>
        <c:crosses val="autoZero"/>
        <c:crossBetween val="between"/>
        <c:majorUnit val="10"/>
      </c:valAx>
    </c:plotArea>
    <c:legend>
      <c:legendPos val="t"/>
      <c:layout>
        <c:manualLayout>
          <c:xMode val="edge"/>
          <c:yMode val="edge"/>
          <c:x val="0"/>
          <c:y val="0"/>
          <c:w val="0.99912462331097507"/>
          <c:h val="0.13685654845469897"/>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460897248955"/>
          <c:y val="0.16615317707379598"/>
          <c:w val="0.88825750947798177"/>
          <c:h val="0.73311435634499189"/>
        </c:manualLayout>
      </c:layout>
      <c:lineChart>
        <c:grouping val="standard"/>
        <c:varyColors val="0"/>
        <c:ser>
          <c:idx val="3"/>
          <c:order val="0"/>
          <c:tx>
            <c:strRef>
              <c:f>Sheet1!$A$8</c:f>
              <c:strCache>
                <c:ptCount val="1"/>
                <c:pt idx="0">
                  <c:v>Total</c:v>
                </c:pt>
              </c:strCache>
            </c:strRef>
          </c:tx>
          <c:spPr>
            <a:ln w="25400">
              <a:solidFill>
                <a:sysClr val="windowText" lastClr="000000"/>
              </a:solidFill>
            </a:ln>
          </c:spPr>
          <c:marker>
            <c:symbol val="circle"/>
            <c:size val="8"/>
            <c:spPr>
              <a:solidFill>
                <a:sysClr val="windowText" lastClr="000000"/>
              </a:solidFill>
              <a:ln>
                <a:noFill/>
              </a:ln>
            </c:spPr>
          </c:marker>
          <c:cat>
            <c:strRef>
              <c:f>Sheet1!$B$1:$J$1</c:f>
              <c:strCache>
                <c:ptCount val="9"/>
                <c:pt idx="0">
                  <c:v>2006</c:v>
                </c:pt>
                <c:pt idx="1">
                  <c:v>2007</c:v>
                </c:pt>
                <c:pt idx="2">
                  <c:v>2008</c:v>
                </c:pt>
                <c:pt idx="3">
                  <c:v>2009</c:v>
                </c:pt>
                <c:pt idx="4">
                  <c:v>2010</c:v>
                </c:pt>
                <c:pt idx="5">
                  <c:v>2011</c:v>
                </c:pt>
                <c:pt idx="6">
                  <c:v>2012</c:v>
                </c:pt>
                <c:pt idx="7">
                  <c:v>2013</c:v>
                </c:pt>
                <c:pt idx="8">
                  <c:v>2014</c:v>
                </c:pt>
              </c:strCache>
            </c:strRef>
          </c:cat>
          <c:val>
            <c:numRef>
              <c:f>Sheet1!$B$8:$J$8</c:f>
              <c:numCache>
                <c:formatCode>0.0</c:formatCode>
                <c:ptCount val="9"/>
                <c:pt idx="0">
                  <c:v>17.473790999999999</c:v>
                </c:pt>
                <c:pt idx="1">
                  <c:v>16.280225999999999</c:v>
                </c:pt>
                <c:pt idx="2">
                  <c:v>17.290557</c:v>
                </c:pt>
                <c:pt idx="3">
                  <c:v>17.400827</c:v>
                </c:pt>
                <c:pt idx="4">
                  <c:v>17.56691</c:v>
                </c:pt>
                <c:pt idx="5">
                  <c:v>17.459810999999998</c:v>
                </c:pt>
                <c:pt idx="6">
                  <c:v>17.927022000000001</c:v>
                </c:pt>
                <c:pt idx="7" formatCode="General">
                  <c:v>17.3</c:v>
                </c:pt>
                <c:pt idx="8" formatCode="General">
                  <c:v>16.100000000000001</c:v>
                </c:pt>
              </c:numCache>
            </c:numRef>
          </c:val>
          <c:smooth val="0"/>
        </c:ser>
        <c:ser>
          <c:idx val="0"/>
          <c:order val="1"/>
          <c:tx>
            <c:strRef>
              <c:f>Sheet1!$A$2</c:f>
              <c:strCache>
                <c:ptCount val="1"/>
                <c:pt idx="0">
                  <c:v>Large Central Metro</c:v>
                </c:pt>
              </c:strCache>
            </c:strRef>
          </c:tx>
          <c:spPr>
            <a:ln w="25400">
              <a:solidFill>
                <a:srgbClr val="0072C6"/>
              </a:solidFill>
            </a:ln>
          </c:spPr>
          <c:marker>
            <c:symbol val="square"/>
            <c:size val="7"/>
            <c:spPr>
              <a:solidFill>
                <a:srgbClr val="0072C6"/>
              </a:solidFill>
              <a:ln>
                <a:noFill/>
              </a:ln>
            </c:spPr>
          </c:marker>
          <c:cat>
            <c:strRef>
              <c:f>Sheet1!$B$1:$J$1</c:f>
              <c:strCache>
                <c:ptCount val="9"/>
                <c:pt idx="0">
                  <c:v>2006</c:v>
                </c:pt>
                <c:pt idx="1">
                  <c:v>2007</c:v>
                </c:pt>
                <c:pt idx="2">
                  <c:v>2008</c:v>
                </c:pt>
                <c:pt idx="3">
                  <c:v>2009</c:v>
                </c:pt>
                <c:pt idx="4">
                  <c:v>2010</c:v>
                </c:pt>
                <c:pt idx="5">
                  <c:v>2011</c:v>
                </c:pt>
                <c:pt idx="6">
                  <c:v>2012</c:v>
                </c:pt>
                <c:pt idx="7">
                  <c:v>2013</c:v>
                </c:pt>
                <c:pt idx="8">
                  <c:v>2014</c:v>
                </c:pt>
              </c:strCache>
            </c:strRef>
          </c:cat>
          <c:val>
            <c:numRef>
              <c:f>Sheet1!$B$2:$J$2</c:f>
              <c:numCache>
                <c:formatCode>0.0</c:formatCode>
                <c:ptCount val="9"/>
                <c:pt idx="0">
                  <c:v>14.267359000000001</c:v>
                </c:pt>
                <c:pt idx="1">
                  <c:v>13.991989</c:v>
                </c:pt>
                <c:pt idx="2">
                  <c:v>16.158771000000002</c:v>
                </c:pt>
                <c:pt idx="3">
                  <c:v>14.656008999999999</c:v>
                </c:pt>
                <c:pt idx="4">
                  <c:v>15.126265999999999</c:v>
                </c:pt>
                <c:pt idx="5">
                  <c:v>15.552856999999999</c:v>
                </c:pt>
                <c:pt idx="6">
                  <c:v>16.425719000000001</c:v>
                </c:pt>
                <c:pt idx="7" formatCode="General">
                  <c:v>15.6</c:v>
                </c:pt>
                <c:pt idx="8" formatCode="General">
                  <c:v>15</c:v>
                </c:pt>
              </c:numCache>
            </c:numRef>
          </c:val>
          <c:smooth val="0"/>
        </c:ser>
        <c:ser>
          <c:idx val="2"/>
          <c:order val="2"/>
          <c:tx>
            <c:strRef>
              <c:f>Sheet1!$A$3</c:f>
              <c:strCache>
                <c:ptCount val="1"/>
                <c:pt idx="0">
                  <c:v>Large Fringe Metro</c:v>
                </c:pt>
              </c:strCache>
            </c:strRef>
          </c:tx>
          <c:spPr>
            <a:ln w="25400">
              <a:solidFill>
                <a:srgbClr val="AABA0A"/>
              </a:solidFill>
            </a:ln>
          </c:spPr>
          <c:marker>
            <c:symbol val="triangle"/>
            <c:size val="9"/>
            <c:spPr>
              <a:solidFill>
                <a:srgbClr val="AABA0A"/>
              </a:solidFill>
              <a:ln>
                <a:noFill/>
              </a:ln>
            </c:spPr>
          </c:marker>
          <c:cat>
            <c:strRef>
              <c:f>Sheet1!$B$1:$J$1</c:f>
              <c:strCache>
                <c:ptCount val="9"/>
                <c:pt idx="0">
                  <c:v>2006</c:v>
                </c:pt>
                <c:pt idx="1">
                  <c:v>2007</c:v>
                </c:pt>
                <c:pt idx="2">
                  <c:v>2008</c:v>
                </c:pt>
                <c:pt idx="3">
                  <c:v>2009</c:v>
                </c:pt>
                <c:pt idx="4">
                  <c:v>2010</c:v>
                </c:pt>
                <c:pt idx="5">
                  <c:v>2011</c:v>
                </c:pt>
                <c:pt idx="6">
                  <c:v>2012</c:v>
                </c:pt>
                <c:pt idx="7">
                  <c:v>2013</c:v>
                </c:pt>
                <c:pt idx="8">
                  <c:v>2014</c:v>
                </c:pt>
              </c:strCache>
            </c:strRef>
          </c:cat>
          <c:val>
            <c:numRef>
              <c:f>Sheet1!$B$3:$J$3</c:f>
              <c:numCache>
                <c:formatCode>0.0</c:formatCode>
                <c:ptCount val="9"/>
                <c:pt idx="0">
                  <c:v>15.512306000000001</c:v>
                </c:pt>
                <c:pt idx="1">
                  <c:v>14.891463999999999</c:v>
                </c:pt>
                <c:pt idx="2">
                  <c:v>16.208822000000001</c:v>
                </c:pt>
                <c:pt idx="3">
                  <c:v>16.810611000000002</c:v>
                </c:pt>
                <c:pt idx="4">
                  <c:v>17.069749000000002</c:v>
                </c:pt>
                <c:pt idx="5">
                  <c:v>17.381450000000001</c:v>
                </c:pt>
                <c:pt idx="6">
                  <c:v>16.576267999999999</c:v>
                </c:pt>
                <c:pt idx="7" formatCode="General">
                  <c:v>17.600000000000001</c:v>
                </c:pt>
                <c:pt idx="8" formatCode="General">
                  <c:v>16.100000000000001</c:v>
                </c:pt>
              </c:numCache>
            </c:numRef>
          </c:val>
          <c:smooth val="0"/>
        </c:ser>
        <c:ser>
          <c:idx val="1"/>
          <c:order val="3"/>
          <c:tx>
            <c:strRef>
              <c:f>Sheet1!$A$4</c:f>
              <c:strCache>
                <c:ptCount val="1"/>
                <c:pt idx="0">
                  <c:v>Medium Metro</c:v>
                </c:pt>
              </c:strCache>
            </c:strRef>
          </c:tx>
          <c:spPr>
            <a:ln w="34925">
              <a:solidFill>
                <a:srgbClr val="7BA8DF"/>
              </a:solidFill>
            </a:ln>
          </c:spPr>
          <c:marker>
            <c:symbol val="diamond"/>
            <c:size val="9"/>
            <c:spPr>
              <a:solidFill>
                <a:srgbClr val="7BA8DF"/>
              </a:solidFill>
              <a:ln>
                <a:noFill/>
              </a:ln>
            </c:spPr>
          </c:marker>
          <c:cat>
            <c:strRef>
              <c:f>Sheet1!$B$1:$J$1</c:f>
              <c:strCache>
                <c:ptCount val="9"/>
                <c:pt idx="0">
                  <c:v>2006</c:v>
                </c:pt>
                <c:pt idx="1">
                  <c:v>2007</c:v>
                </c:pt>
                <c:pt idx="2">
                  <c:v>2008</c:v>
                </c:pt>
                <c:pt idx="3">
                  <c:v>2009</c:v>
                </c:pt>
                <c:pt idx="4">
                  <c:v>2010</c:v>
                </c:pt>
                <c:pt idx="5">
                  <c:v>2011</c:v>
                </c:pt>
                <c:pt idx="6">
                  <c:v>2012</c:v>
                </c:pt>
                <c:pt idx="7">
                  <c:v>2013</c:v>
                </c:pt>
                <c:pt idx="8">
                  <c:v>2014</c:v>
                </c:pt>
              </c:strCache>
            </c:strRef>
          </c:cat>
          <c:val>
            <c:numRef>
              <c:f>Sheet1!$B$4:$J$4</c:f>
              <c:numCache>
                <c:formatCode>0.0</c:formatCode>
                <c:ptCount val="9"/>
                <c:pt idx="0">
                  <c:v>20.044281000000002</c:v>
                </c:pt>
                <c:pt idx="1">
                  <c:v>16.913402999999999</c:v>
                </c:pt>
                <c:pt idx="2">
                  <c:v>17.916999000000001</c:v>
                </c:pt>
                <c:pt idx="3">
                  <c:v>18.455766000000001</c:v>
                </c:pt>
                <c:pt idx="4">
                  <c:v>19.372484</c:v>
                </c:pt>
                <c:pt idx="5">
                  <c:v>19.212831000000001</c:v>
                </c:pt>
                <c:pt idx="6">
                  <c:v>20.402965999999999</c:v>
                </c:pt>
                <c:pt idx="7" formatCode="General">
                  <c:v>17.5</c:v>
                </c:pt>
                <c:pt idx="8" formatCode="General">
                  <c:v>15.7</c:v>
                </c:pt>
              </c:numCache>
            </c:numRef>
          </c:val>
          <c:smooth val="0"/>
        </c:ser>
        <c:ser>
          <c:idx val="4"/>
          <c:order val="4"/>
          <c:tx>
            <c:strRef>
              <c:f>Sheet1!$A$5</c:f>
              <c:strCache>
                <c:ptCount val="1"/>
                <c:pt idx="0">
                  <c:v>Small Metro</c:v>
                </c:pt>
              </c:strCache>
            </c:strRef>
          </c:tx>
          <c:spPr>
            <a:ln>
              <a:solidFill>
                <a:sysClr val="window" lastClr="FFFFFF">
                  <a:lumMod val="50000"/>
                </a:sysClr>
              </a:solidFill>
            </a:ln>
          </c:spPr>
          <c:marker>
            <c:symbol val="star"/>
            <c:size val="7"/>
            <c:spPr>
              <a:noFill/>
              <a:ln>
                <a:solidFill>
                  <a:sysClr val="window" lastClr="FFFFFF">
                    <a:lumMod val="50000"/>
                  </a:sysClr>
                </a:solidFill>
              </a:ln>
            </c:spPr>
          </c:marker>
          <c:cat>
            <c:strRef>
              <c:f>Sheet1!$B$1:$J$1</c:f>
              <c:strCache>
                <c:ptCount val="9"/>
                <c:pt idx="0">
                  <c:v>2006</c:v>
                </c:pt>
                <c:pt idx="1">
                  <c:v>2007</c:v>
                </c:pt>
                <c:pt idx="2">
                  <c:v>2008</c:v>
                </c:pt>
                <c:pt idx="3">
                  <c:v>2009</c:v>
                </c:pt>
                <c:pt idx="4">
                  <c:v>2010</c:v>
                </c:pt>
                <c:pt idx="5">
                  <c:v>2011</c:v>
                </c:pt>
                <c:pt idx="6">
                  <c:v>2012</c:v>
                </c:pt>
                <c:pt idx="7">
                  <c:v>2013</c:v>
                </c:pt>
                <c:pt idx="8">
                  <c:v>2014</c:v>
                </c:pt>
              </c:strCache>
            </c:strRef>
          </c:cat>
          <c:val>
            <c:numRef>
              <c:f>Sheet1!$B$5:$J$5</c:f>
              <c:numCache>
                <c:formatCode>0.0</c:formatCode>
                <c:ptCount val="9"/>
                <c:pt idx="0">
                  <c:v>18.503743</c:v>
                </c:pt>
                <c:pt idx="1">
                  <c:v>18.15907</c:v>
                </c:pt>
                <c:pt idx="2">
                  <c:v>18.887706999999999</c:v>
                </c:pt>
                <c:pt idx="3">
                  <c:v>18.071508000000001</c:v>
                </c:pt>
                <c:pt idx="4">
                  <c:v>18.295133</c:v>
                </c:pt>
                <c:pt idx="5">
                  <c:v>19.259726000000001</c:v>
                </c:pt>
                <c:pt idx="6">
                  <c:v>18.287151999999999</c:v>
                </c:pt>
                <c:pt idx="7" formatCode="General">
                  <c:v>20.3</c:v>
                </c:pt>
                <c:pt idx="8" formatCode="General">
                  <c:v>18.399999999999999</c:v>
                </c:pt>
              </c:numCache>
            </c:numRef>
          </c:val>
          <c:smooth val="0"/>
        </c:ser>
        <c:ser>
          <c:idx val="5"/>
          <c:order val="5"/>
          <c:tx>
            <c:strRef>
              <c:f>Sheet1!$A$6</c:f>
              <c:strCache>
                <c:ptCount val="1"/>
                <c:pt idx="0">
                  <c:v>Micropolitan</c:v>
                </c:pt>
              </c:strCache>
            </c:strRef>
          </c:tx>
          <c:spPr>
            <a:ln>
              <a:solidFill>
                <a:srgbClr val="EEECE1">
                  <a:lumMod val="50000"/>
                </a:srgbClr>
              </a:solidFill>
            </a:ln>
          </c:spPr>
          <c:marker>
            <c:symbol val="x"/>
            <c:size val="7"/>
            <c:spPr>
              <a:noFill/>
              <a:ln>
                <a:solidFill>
                  <a:srgbClr val="EEECE1">
                    <a:lumMod val="50000"/>
                  </a:srgbClr>
                </a:solidFill>
              </a:ln>
            </c:spPr>
          </c:marker>
          <c:cat>
            <c:strRef>
              <c:f>Sheet1!$B$1:$J$1</c:f>
              <c:strCache>
                <c:ptCount val="9"/>
                <c:pt idx="0">
                  <c:v>2006</c:v>
                </c:pt>
                <c:pt idx="1">
                  <c:v>2007</c:v>
                </c:pt>
                <c:pt idx="2">
                  <c:v>2008</c:v>
                </c:pt>
                <c:pt idx="3">
                  <c:v>2009</c:v>
                </c:pt>
                <c:pt idx="4">
                  <c:v>2010</c:v>
                </c:pt>
                <c:pt idx="5">
                  <c:v>2011</c:v>
                </c:pt>
                <c:pt idx="6">
                  <c:v>2012</c:v>
                </c:pt>
                <c:pt idx="7">
                  <c:v>2013</c:v>
                </c:pt>
                <c:pt idx="8">
                  <c:v>2014</c:v>
                </c:pt>
              </c:strCache>
            </c:strRef>
          </c:cat>
          <c:val>
            <c:numRef>
              <c:f>Sheet1!$B$6:$J$6</c:f>
              <c:numCache>
                <c:formatCode>0.0</c:formatCode>
                <c:ptCount val="9"/>
                <c:pt idx="0">
                  <c:v>22.146515000000001</c:v>
                </c:pt>
                <c:pt idx="1">
                  <c:v>21.815982999999999</c:v>
                </c:pt>
                <c:pt idx="2">
                  <c:v>20.29224</c:v>
                </c:pt>
                <c:pt idx="3">
                  <c:v>21.367045999999998</c:v>
                </c:pt>
                <c:pt idx="4">
                  <c:v>18.411718</c:v>
                </c:pt>
                <c:pt idx="5">
                  <c:v>17.362203000000001</c:v>
                </c:pt>
                <c:pt idx="6">
                  <c:v>18.585217</c:v>
                </c:pt>
                <c:pt idx="7" formatCode="General">
                  <c:v>17.7</c:v>
                </c:pt>
                <c:pt idx="8" formatCode="General">
                  <c:v>15.4</c:v>
                </c:pt>
              </c:numCache>
            </c:numRef>
          </c:val>
          <c:smooth val="0"/>
        </c:ser>
        <c:ser>
          <c:idx val="6"/>
          <c:order val="6"/>
          <c:tx>
            <c:strRef>
              <c:f>Sheet1!$A$7</c:f>
              <c:strCache>
                <c:ptCount val="1"/>
                <c:pt idx="0">
                  <c:v>Noncore</c:v>
                </c:pt>
              </c:strCache>
            </c:strRef>
          </c:tx>
          <c:cat>
            <c:strRef>
              <c:f>Sheet1!$B$1:$J$1</c:f>
              <c:strCache>
                <c:ptCount val="9"/>
                <c:pt idx="0">
                  <c:v>2006</c:v>
                </c:pt>
                <c:pt idx="1">
                  <c:v>2007</c:v>
                </c:pt>
                <c:pt idx="2">
                  <c:v>2008</c:v>
                </c:pt>
                <c:pt idx="3">
                  <c:v>2009</c:v>
                </c:pt>
                <c:pt idx="4">
                  <c:v>2010</c:v>
                </c:pt>
                <c:pt idx="5">
                  <c:v>2011</c:v>
                </c:pt>
                <c:pt idx="6">
                  <c:v>2012</c:v>
                </c:pt>
                <c:pt idx="7">
                  <c:v>2013</c:v>
                </c:pt>
                <c:pt idx="8">
                  <c:v>2014</c:v>
                </c:pt>
              </c:strCache>
            </c:strRef>
          </c:cat>
          <c:val>
            <c:numRef>
              <c:f>Sheet1!$B$7:$J$7</c:f>
              <c:numCache>
                <c:formatCode>0.0</c:formatCode>
                <c:ptCount val="9"/>
                <c:pt idx="0">
                  <c:v>24.410302000000001</c:v>
                </c:pt>
                <c:pt idx="1">
                  <c:v>19.655460999999999</c:v>
                </c:pt>
                <c:pt idx="2">
                  <c:v>17.597636000000001</c:v>
                </c:pt>
                <c:pt idx="3">
                  <c:v>22.317447999999999</c:v>
                </c:pt>
                <c:pt idx="4">
                  <c:v>24.337406999999999</c:v>
                </c:pt>
                <c:pt idx="5">
                  <c:v>18.903542000000002</c:v>
                </c:pt>
                <c:pt idx="6">
                  <c:v>20.919993000000002</c:v>
                </c:pt>
                <c:pt idx="7" formatCode="General">
                  <c:v>17.5</c:v>
                </c:pt>
                <c:pt idx="8" formatCode="General">
                  <c:v>19.3</c:v>
                </c:pt>
              </c:numCache>
            </c:numRef>
          </c:val>
          <c:smooth val="0"/>
        </c:ser>
        <c:dLbls>
          <c:showLegendKey val="0"/>
          <c:showVal val="0"/>
          <c:showCatName val="0"/>
          <c:showSerName val="0"/>
          <c:showPercent val="0"/>
          <c:showBubbleSize val="0"/>
        </c:dLbls>
        <c:marker val="1"/>
        <c:smooth val="0"/>
        <c:axId val="120424704"/>
        <c:axId val="120438784"/>
      </c:lineChart>
      <c:catAx>
        <c:axId val="120424704"/>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20438784"/>
        <c:crosses val="autoZero"/>
        <c:auto val="1"/>
        <c:lblAlgn val="ctr"/>
        <c:lblOffset val="100"/>
        <c:noMultiLvlLbl val="0"/>
      </c:catAx>
      <c:valAx>
        <c:axId val="120438784"/>
        <c:scaling>
          <c:orientation val="minMax"/>
          <c:max val="3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393891421560450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20424704"/>
        <c:crosses val="autoZero"/>
        <c:crossBetween val="between"/>
        <c:majorUnit val="5"/>
      </c:valAx>
    </c:plotArea>
    <c:legend>
      <c:legendPos val="t"/>
      <c:layout>
        <c:manualLayout>
          <c:xMode val="edge"/>
          <c:yMode val="edge"/>
          <c:x val="8.1995479731700217E-3"/>
          <c:y val="1.167518533867475E-3"/>
          <c:w val="0.99127867697093419"/>
          <c:h val="0.1273561008362327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6"/>
          <c:y val="0.18129653932147374"/>
          <c:w val="0.87597939146495574"/>
          <c:h val="0.72244799261203463"/>
        </c:manualLayout>
      </c:layout>
      <c:barChart>
        <c:barDir val="col"/>
        <c:grouping val="clustered"/>
        <c:varyColors val="0"/>
        <c:ser>
          <c:idx val="0"/>
          <c:order val="0"/>
          <c:tx>
            <c:strRef>
              <c:f>Sheet1!$A$2</c:f>
              <c:strCache>
                <c:ptCount val="1"/>
                <c:pt idx="0">
                  <c:v>Large Central Metro</c:v>
                </c:pt>
              </c:strCache>
            </c:strRef>
          </c:tx>
          <c:spPr>
            <a:solidFill>
              <a:srgbClr val="0072C6"/>
            </a:solidFill>
          </c:spPr>
          <c:invertIfNegative val="0"/>
          <c:cat>
            <c:strRef>
              <c:f>Sheet1!$B$1:$E$1</c:f>
              <c:strCache>
                <c:ptCount val="4"/>
                <c:pt idx="0">
                  <c:v>Total</c:v>
                </c:pt>
                <c:pt idx="1">
                  <c:v>White </c:v>
                </c:pt>
                <c:pt idx="2">
                  <c:v>Black</c:v>
                </c:pt>
                <c:pt idx="3">
                  <c:v>Hispanic</c:v>
                </c:pt>
              </c:strCache>
            </c:strRef>
          </c:cat>
          <c:val>
            <c:numRef>
              <c:f>Sheet1!$B$2:$E$2</c:f>
              <c:numCache>
                <c:formatCode>0.0</c:formatCode>
                <c:ptCount val="4"/>
                <c:pt idx="0">
                  <c:v>15</c:v>
                </c:pt>
                <c:pt idx="1">
                  <c:v>18.3</c:v>
                </c:pt>
                <c:pt idx="2">
                  <c:v>12.4</c:v>
                </c:pt>
                <c:pt idx="3">
                  <c:v>12.9</c:v>
                </c:pt>
              </c:numCache>
            </c:numRef>
          </c:val>
        </c:ser>
        <c:ser>
          <c:idx val="1"/>
          <c:order val="1"/>
          <c:tx>
            <c:strRef>
              <c:f>Sheet1!$A$3</c:f>
              <c:strCache>
                <c:ptCount val="1"/>
                <c:pt idx="0">
                  <c:v>Large Fringe Metro</c:v>
                </c:pt>
              </c:strCache>
            </c:strRef>
          </c:tx>
          <c:spPr>
            <a:pattFill prst="wdDnDiag">
              <a:fgClr>
                <a:srgbClr val="AABA0A"/>
              </a:fgClr>
              <a:bgClr>
                <a:sysClr val="window" lastClr="FFFFFF"/>
              </a:bgClr>
            </a:pattFill>
          </c:spPr>
          <c:invertIfNegative val="0"/>
          <c:cat>
            <c:strRef>
              <c:f>Sheet1!$B$1:$E$1</c:f>
              <c:strCache>
                <c:ptCount val="4"/>
                <c:pt idx="0">
                  <c:v>Total</c:v>
                </c:pt>
                <c:pt idx="1">
                  <c:v>White </c:v>
                </c:pt>
                <c:pt idx="2">
                  <c:v>Black</c:v>
                </c:pt>
                <c:pt idx="3">
                  <c:v>Hispanic</c:v>
                </c:pt>
              </c:strCache>
            </c:strRef>
          </c:cat>
          <c:val>
            <c:numRef>
              <c:f>Sheet1!$B$3:$E$3</c:f>
              <c:numCache>
                <c:formatCode>0.0</c:formatCode>
                <c:ptCount val="4"/>
                <c:pt idx="0">
                  <c:v>16.100000000000001</c:v>
                </c:pt>
                <c:pt idx="1">
                  <c:v>17.600000000000001</c:v>
                </c:pt>
                <c:pt idx="2">
                  <c:v>17.5</c:v>
                </c:pt>
                <c:pt idx="3">
                  <c:v>11.6</c:v>
                </c:pt>
              </c:numCache>
            </c:numRef>
          </c:val>
        </c:ser>
        <c:ser>
          <c:idx val="2"/>
          <c:order val="2"/>
          <c:tx>
            <c:strRef>
              <c:f>Sheet1!$A$4</c:f>
              <c:strCache>
                <c:ptCount val="1"/>
                <c:pt idx="0">
                  <c:v>Medium Metro</c:v>
                </c:pt>
              </c:strCache>
            </c:strRef>
          </c:tx>
          <c:spPr>
            <a:solidFill>
              <a:sysClr val="window" lastClr="FFFFFF"/>
            </a:solidFill>
            <a:ln>
              <a:solidFill>
                <a:sysClr val="windowText" lastClr="000000"/>
              </a:solidFill>
            </a:ln>
          </c:spPr>
          <c:invertIfNegative val="0"/>
          <c:cat>
            <c:strRef>
              <c:f>Sheet1!$B$1:$E$1</c:f>
              <c:strCache>
                <c:ptCount val="4"/>
                <c:pt idx="0">
                  <c:v>Total</c:v>
                </c:pt>
                <c:pt idx="1">
                  <c:v>White </c:v>
                </c:pt>
                <c:pt idx="2">
                  <c:v>Black</c:v>
                </c:pt>
                <c:pt idx="3">
                  <c:v>Hispanic</c:v>
                </c:pt>
              </c:strCache>
            </c:strRef>
          </c:cat>
          <c:val>
            <c:numRef>
              <c:f>Sheet1!$B$4:$E$4</c:f>
              <c:numCache>
                <c:formatCode>0.0</c:formatCode>
                <c:ptCount val="4"/>
                <c:pt idx="0">
                  <c:v>15.7</c:v>
                </c:pt>
                <c:pt idx="1">
                  <c:v>16.399999999999999</c:v>
                </c:pt>
                <c:pt idx="2">
                  <c:v>13.2</c:v>
                </c:pt>
                <c:pt idx="3">
                  <c:v>13.9</c:v>
                </c:pt>
              </c:numCache>
            </c:numRef>
          </c:val>
        </c:ser>
        <c:ser>
          <c:idx val="3"/>
          <c:order val="3"/>
          <c:tx>
            <c:strRef>
              <c:f>Sheet1!$A$5</c:f>
              <c:strCache>
                <c:ptCount val="1"/>
                <c:pt idx="0">
                  <c:v>Small Metro</c:v>
                </c:pt>
              </c:strCache>
            </c:strRef>
          </c:tx>
          <c:spPr>
            <a:solidFill>
              <a:sysClr val="window" lastClr="FFFFFF">
                <a:lumMod val="85000"/>
              </a:sysClr>
            </a:solidFill>
          </c:spPr>
          <c:invertIfNegative val="0"/>
          <c:cat>
            <c:strRef>
              <c:f>Sheet1!$B$1:$E$1</c:f>
              <c:strCache>
                <c:ptCount val="4"/>
                <c:pt idx="0">
                  <c:v>Total</c:v>
                </c:pt>
                <c:pt idx="1">
                  <c:v>White </c:v>
                </c:pt>
                <c:pt idx="2">
                  <c:v>Black</c:v>
                </c:pt>
                <c:pt idx="3">
                  <c:v>Hispanic</c:v>
                </c:pt>
              </c:strCache>
            </c:strRef>
          </c:cat>
          <c:val>
            <c:numRef>
              <c:f>Sheet1!$B$5:$E$5</c:f>
              <c:numCache>
                <c:formatCode>0.0</c:formatCode>
                <c:ptCount val="4"/>
                <c:pt idx="0">
                  <c:v>18.399999999999999</c:v>
                </c:pt>
                <c:pt idx="1">
                  <c:v>18.7</c:v>
                </c:pt>
                <c:pt idx="2">
                  <c:v>20.9</c:v>
                </c:pt>
                <c:pt idx="3">
                  <c:v>9.9</c:v>
                </c:pt>
              </c:numCache>
            </c:numRef>
          </c:val>
        </c:ser>
        <c:ser>
          <c:idx val="4"/>
          <c:order val="4"/>
          <c:tx>
            <c:strRef>
              <c:f>Sheet1!$A$6</c:f>
              <c:strCache>
                <c:ptCount val="1"/>
                <c:pt idx="0">
                  <c:v>Micropolitan</c:v>
                </c:pt>
              </c:strCache>
            </c:strRef>
          </c:tx>
          <c:spPr>
            <a:solidFill>
              <a:srgbClr val="AABA0A"/>
            </a:solidFill>
          </c:spPr>
          <c:invertIfNegative val="0"/>
          <c:cat>
            <c:strRef>
              <c:f>Sheet1!$B$1:$E$1</c:f>
              <c:strCache>
                <c:ptCount val="4"/>
                <c:pt idx="0">
                  <c:v>Total</c:v>
                </c:pt>
                <c:pt idx="1">
                  <c:v>White </c:v>
                </c:pt>
                <c:pt idx="2">
                  <c:v>Black</c:v>
                </c:pt>
                <c:pt idx="3">
                  <c:v>Hispanic</c:v>
                </c:pt>
              </c:strCache>
            </c:strRef>
          </c:cat>
          <c:val>
            <c:numRef>
              <c:f>Sheet1!$B$6:$E$6</c:f>
              <c:numCache>
                <c:formatCode>0.0</c:formatCode>
                <c:ptCount val="4"/>
                <c:pt idx="0">
                  <c:v>15.4</c:v>
                </c:pt>
                <c:pt idx="1">
                  <c:v>15.3</c:v>
                </c:pt>
                <c:pt idx="2">
                  <c:v>16.5</c:v>
                </c:pt>
                <c:pt idx="3">
                  <c:v>15.1</c:v>
                </c:pt>
              </c:numCache>
            </c:numRef>
          </c:val>
        </c:ser>
        <c:ser>
          <c:idx val="5"/>
          <c:order val="5"/>
          <c:tx>
            <c:strRef>
              <c:f>Sheet1!$A$7</c:f>
              <c:strCache>
                <c:ptCount val="1"/>
                <c:pt idx="0">
                  <c:v>Noncore</c:v>
                </c:pt>
              </c:strCache>
            </c:strRef>
          </c:tx>
          <c:spPr>
            <a:pattFill prst="ltHorz">
              <a:fgClr>
                <a:sysClr val="windowText" lastClr="000000"/>
              </a:fgClr>
              <a:bgClr>
                <a:sysClr val="window" lastClr="FFFFFF"/>
              </a:bgClr>
            </a:pattFill>
            <a:ln>
              <a:noFill/>
            </a:ln>
          </c:spPr>
          <c:invertIfNegative val="0"/>
          <c:cat>
            <c:strRef>
              <c:f>Sheet1!$B$1:$E$1</c:f>
              <c:strCache>
                <c:ptCount val="4"/>
                <c:pt idx="0">
                  <c:v>Total</c:v>
                </c:pt>
                <c:pt idx="1">
                  <c:v>White </c:v>
                </c:pt>
                <c:pt idx="2">
                  <c:v>Black</c:v>
                </c:pt>
                <c:pt idx="3">
                  <c:v>Hispanic</c:v>
                </c:pt>
              </c:strCache>
            </c:strRef>
          </c:cat>
          <c:val>
            <c:numRef>
              <c:f>Sheet1!$B$7:$E$7</c:f>
              <c:numCache>
                <c:formatCode>0.0</c:formatCode>
                <c:ptCount val="4"/>
                <c:pt idx="0">
                  <c:v>19.3</c:v>
                </c:pt>
                <c:pt idx="1">
                  <c:v>22.6</c:v>
                </c:pt>
                <c:pt idx="2">
                  <c:v>19.399999999999999</c:v>
                </c:pt>
                <c:pt idx="3">
                  <c:v>4</c:v>
                </c:pt>
              </c:numCache>
            </c:numRef>
          </c:val>
        </c:ser>
        <c:dLbls>
          <c:showLegendKey val="0"/>
          <c:showVal val="0"/>
          <c:showCatName val="0"/>
          <c:showSerName val="0"/>
          <c:showPercent val="0"/>
          <c:showBubbleSize val="0"/>
        </c:dLbls>
        <c:gapWidth val="150"/>
        <c:axId val="120371456"/>
        <c:axId val="120381440"/>
      </c:barChart>
      <c:catAx>
        <c:axId val="120371456"/>
        <c:scaling>
          <c:orientation val="minMax"/>
        </c:scaling>
        <c:delete val="0"/>
        <c:axPos val="b"/>
        <c:minorGridlines>
          <c:spPr>
            <a:ln>
              <a:noFill/>
            </a:ln>
          </c:spPr>
        </c:minorGridlines>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20381440"/>
        <c:crosses val="autoZero"/>
        <c:auto val="1"/>
        <c:lblAlgn val="ctr"/>
        <c:lblOffset val="100"/>
        <c:noMultiLvlLbl val="0"/>
      </c:catAx>
      <c:valAx>
        <c:axId val="120381440"/>
        <c:scaling>
          <c:orientation val="minMax"/>
          <c:max val="25"/>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0"/>
              <c:y val="0.44524715660542424"/>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20371456"/>
        <c:crosses val="autoZero"/>
        <c:crossBetween val="between"/>
        <c:majorUnit val="5"/>
      </c:valAx>
    </c:plotArea>
    <c:legend>
      <c:legendPos val="t"/>
      <c:layout>
        <c:manualLayout>
          <c:xMode val="edge"/>
          <c:yMode val="edge"/>
          <c:x val="5.5555555555555552E-2"/>
          <c:y val="0"/>
          <c:w val="0.88801351219986391"/>
          <c:h val="0.13039655869922048"/>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460897248955"/>
          <c:y val="0.16615317707379598"/>
          <c:w val="0.88825750947798177"/>
          <c:h val="0.73311435634499189"/>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Sheet1!$B$1:$N$1</c:f>
              <c:strCach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strCache>
            </c:strRef>
          </c:cat>
          <c:val>
            <c:numRef>
              <c:f>Sheet1!$B$2:$N$2</c:f>
              <c:numCache>
                <c:formatCode>0.0</c:formatCode>
                <c:ptCount val="13"/>
                <c:pt idx="0">
                  <c:v>61.2087</c:v>
                </c:pt>
                <c:pt idx="1">
                  <c:v>63.682400000000001</c:v>
                </c:pt>
                <c:pt idx="2">
                  <c:v>63.832599999999999</c:v>
                </c:pt>
                <c:pt idx="3">
                  <c:v>65.553600000000003</c:v>
                </c:pt>
                <c:pt idx="4">
                  <c:v>65.186400000000006</c:v>
                </c:pt>
                <c:pt idx="5">
                  <c:v>64.566599999999994</c:v>
                </c:pt>
                <c:pt idx="6">
                  <c:v>65.200299999999999</c:v>
                </c:pt>
                <c:pt idx="7">
                  <c:v>69.17</c:v>
                </c:pt>
                <c:pt idx="8">
                  <c:v>71.412700000000001</c:v>
                </c:pt>
                <c:pt idx="9">
                  <c:v>68.666600000000003</c:v>
                </c:pt>
                <c:pt idx="10">
                  <c:v>69.317599999999999</c:v>
                </c:pt>
                <c:pt idx="11" formatCode="General">
                  <c:v>67.099999999999994</c:v>
                </c:pt>
                <c:pt idx="12" formatCode="General">
                  <c:v>64.099999999999994</c:v>
                </c:pt>
              </c:numCache>
            </c:numRef>
          </c:val>
          <c:smooth val="0"/>
        </c:ser>
        <c:ser>
          <c:idx val="0"/>
          <c:order val="1"/>
          <c:tx>
            <c:strRef>
              <c:f>Sheet1!$A$3</c:f>
              <c:strCache>
                <c:ptCount val="1"/>
                <c:pt idx="0">
                  <c:v>Large Central Metro</c:v>
                </c:pt>
              </c:strCache>
            </c:strRef>
          </c:tx>
          <c:spPr>
            <a:ln w="25400">
              <a:solidFill>
                <a:srgbClr val="0072C6"/>
              </a:solidFill>
            </a:ln>
          </c:spPr>
          <c:marker>
            <c:symbol val="square"/>
            <c:size val="7"/>
            <c:spPr>
              <a:solidFill>
                <a:srgbClr val="0072C6"/>
              </a:solidFill>
              <a:ln>
                <a:noFill/>
              </a:ln>
            </c:spPr>
          </c:marker>
          <c:cat>
            <c:strRef>
              <c:f>Sheet1!$B$1:$N$1</c:f>
              <c:strCach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strCache>
            </c:strRef>
          </c:cat>
          <c:val>
            <c:numRef>
              <c:f>Sheet1!$B$3:$N$3</c:f>
              <c:numCache>
                <c:formatCode>0.0</c:formatCode>
                <c:ptCount val="13"/>
                <c:pt idx="0">
                  <c:v>61.104399999999998</c:v>
                </c:pt>
                <c:pt idx="1">
                  <c:v>61.838700000000003</c:v>
                </c:pt>
                <c:pt idx="2">
                  <c:v>64.674700000000001</c:v>
                </c:pt>
                <c:pt idx="3">
                  <c:v>66.822299999999998</c:v>
                </c:pt>
                <c:pt idx="4">
                  <c:v>66.414599999999993</c:v>
                </c:pt>
                <c:pt idx="5">
                  <c:v>61.750900000000001</c:v>
                </c:pt>
                <c:pt idx="6">
                  <c:v>62.7485</c:v>
                </c:pt>
                <c:pt idx="7">
                  <c:v>70.339299999999994</c:v>
                </c:pt>
                <c:pt idx="8">
                  <c:v>71.340800000000002</c:v>
                </c:pt>
                <c:pt idx="9">
                  <c:v>69.360799999999998</c:v>
                </c:pt>
                <c:pt idx="10">
                  <c:v>72.420599999999993</c:v>
                </c:pt>
                <c:pt idx="11" formatCode="General">
                  <c:v>67.7</c:v>
                </c:pt>
                <c:pt idx="12" formatCode="General">
                  <c:v>64.599999999999994</c:v>
                </c:pt>
              </c:numCache>
            </c:numRef>
          </c:val>
          <c:smooth val="0"/>
        </c:ser>
        <c:ser>
          <c:idx val="2"/>
          <c:order val="2"/>
          <c:tx>
            <c:strRef>
              <c:f>Sheet1!$A$4</c:f>
              <c:strCache>
                <c:ptCount val="1"/>
                <c:pt idx="0">
                  <c:v>Large Fringe Metro</c:v>
                </c:pt>
              </c:strCache>
            </c:strRef>
          </c:tx>
          <c:spPr>
            <a:ln w="25400">
              <a:solidFill>
                <a:srgbClr val="AABA0A"/>
              </a:solidFill>
            </a:ln>
          </c:spPr>
          <c:marker>
            <c:symbol val="triangle"/>
            <c:size val="9"/>
            <c:spPr>
              <a:solidFill>
                <a:srgbClr val="AABA0A"/>
              </a:solidFill>
              <a:ln>
                <a:noFill/>
              </a:ln>
            </c:spPr>
          </c:marker>
          <c:cat>
            <c:strRef>
              <c:f>Sheet1!$B$1:$N$1</c:f>
              <c:strCach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strCache>
            </c:strRef>
          </c:cat>
          <c:val>
            <c:numRef>
              <c:f>Sheet1!$B$4:$N$4</c:f>
              <c:numCache>
                <c:formatCode>0.0</c:formatCode>
                <c:ptCount val="13"/>
                <c:pt idx="0">
                  <c:v>55.7637</c:v>
                </c:pt>
                <c:pt idx="1">
                  <c:v>60.826099999999997</c:v>
                </c:pt>
                <c:pt idx="2">
                  <c:v>58.688099999999999</c:v>
                </c:pt>
                <c:pt idx="3">
                  <c:v>61.875</c:v>
                </c:pt>
                <c:pt idx="4">
                  <c:v>63.567100000000003</c:v>
                </c:pt>
                <c:pt idx="5">
                  <c:v>60.370199999999997</c:v>
                </c:pt>
                <c:pt idx="6">
                  <c:v>61.787199999999999</c:v>
                </c:pt>
                <c:pt idx="7">
                  <c:v>68.374499999999998</c:v>
                </c:pt>
                <c:pt idx="8">
                  <c:v>66.753699999999995</c:v>
                </c:pt>
                <c:pt idx="9">
                  <c:v>68.673699999999997</c:v>
                </c:pt>
                <c:pt idx="10">
                  <c:v>68.177400000000006</c:v>
                </c:pt>
                <c:pt idx="11" formatCode="General">
                  <c:v>63.8</c:v>
                </c:pt>
                <c:pt idx="12" formatCode="General">
                  <c:v>70.3</c:v>
                </c:pt>
              </c:numCache>
            </c:numRef>
          </c:val>
          <c:smooth val="0"/>
        </c:ser>
        <c:ser>
          <c:idx val="1"/>
          <c:order val="3"/>
          <c:tx>
            <c:strRef>
              <c:f>Sheet1!$A$5</c:f>
              <c:strCache>
                <c:ptCount val="1"/>
                <c:pt idx="0">
                  <c:v>Medium Metro</c:v>
                </c:pt>
              </c:strCache>
            </c:strRef>
          </c:tx>
          <c:spPr>
            <a:ln w="34925">
              <a:solidFill>
                <a:srgbClr val="7BA8DF"/>
              </a:solidFill>
            </a:ln>
          </c:spPr>
          <c:marker>
            <c:symbol val="diamond"/>
            <c:size val="9"/>
            <c:spPr>
              <a:solidFill>
                <a:srgbClr val="7BA8DF"/>
              </a:solidFill>
              <a:ln>
                <a:noFill/>
              </a:ln>
            </c:spPr>
          </c:marker>
          <c:cat>
            <c:strRef>
              <c:f>Sheet1!$B$1:$N$1</c:f>
              <c:strCach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strCache>
            </c:strRef>
          </c:cat>
          <c:val>
            <c:numRef>
              <c:f>Sheet1!$B$5:$N$5</c:f>
              <c:numCache>
                <c:formatCode>0.0</c:formatCode>
                <c:ptCount val="13"/>
                <c:pt idx="0">
                  <c:v>64.481200000000001</c:v>
                </c:pt>
                <c:pt idx="1">
                  <c:v>65.219700000000003</c:v>
                </c:pt>
                <c:pt idx="2">
                  <c:v>64.557500000000005</c:v>
                </c:pt>
                <c:pt idx="3">
                  <c:v>65.229399999999998</c:v>
                </c:pt>
                <c:pt idx="4">
                  <c:v>64.426400000000001</c:v>
                </c:pt>
                <c:pt idx="5">
                  <c:v>71.043000000000006</c:v>
                </c:pt>
                <c:pt idx="6">
                  <c:v>68.443600000000004</c:v>
                </c:pt>
                <c:pt idx="7">
                  <c:v>70.563500000000005</c:v>
                </c:pt>
                <c:pt idx="8">
                  <c:v>74.998800000000003</c:v>
                </c:pt>
                <c:pt idx="9">
                  <c:v>68.206999999999994</c:v>
                </c:pt>
                <c:pt idx="10">
                  <c:v>68.267899999999997</c:v>
                </c:pt>
                <c:pt idx="11" formatCode="General">
                  <c:v>66</c:v>
                </c:pt>
                <c:pt idx="12" formatCode="General">
                  <c:v>63.8</c:v>
                </c:pt>
              </c:numCache>
            </c:numRef>
          </c:val>
          <c:smooth val="0"/>
        </c:ser>
        <c:ser>
          <c:idx val="4"/>
          <c:order val="4"/>
          <c:tx>
            <c:strRef>
              <c:f>Sheet1!$A$6</c:f>
              <c:strCache>
                <c:ptCount val="1"/>
                <c:pt idx="0">
                  <c:v>Small Metro</c:v>
                </c:pt>
              </c:strCache>
            </c:strRef>
          </c:tx>
          <c:spPr>
            <a:ln>
              <a:solidFill>
                <a:sysClr val="window" lastClr="FFFFFF">
                  <a:lumMod val="50000"/>
                </a:sysClr>
              </a:solidFill>
            </a:ln>
          </c:spPr>
          <c:marker>
            <c:symbol val="star"/>
            <c:size val="7"/>
            <c:spPr>
              <a:noFill/>
              <a:ln>
                <a:solidFill>
                  <a:sysClr val="window" lastClr="FFFFFF">
                    <a:lumMod val="50000"/>
                  </a:sysClr>
                </a:solidFill>
              </a:ln>
            </c:spPr>
          </c:marker>
          <c:cat>
            <c:strRef>
              <c:f>Sheet1!$B$1:$N$1</c:f>
              <c:strCach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strCache>
            </c:strRef>
          </c:cat>
          <c:val>
            <c:numRef>
              <c:f>Sheet1!$B$6:$N$6</c:f>
              <c:numCache>
                <c:formatCode>0.0</c:formatCode>
                <c:ptCount val="13"/>
                <c:pt idx="0">
                  <c:v>66.659199999999998</c:v>
                </c:pt>
                <c:pt idx="1">
                  <c:v>69.915899999999993</c:v>
                </c:pt>
                <c:pt idx="2">
                  <c:v>68.092399999999998</c:v>
                </c:pt>
                <c:pt idx="3">
                  <c:v>69.4238</c:v>
                </c:pt>
                <c:pt idx="4">
                  <c:v>69.249399999999994</c:v>
                </c:pt>
                <c:pt idx="5">
                  <c:v>67.520300000000006</c:v>
                </c:pt>
                <c:pt idx="6">
                  <c:v>64.467200000000005</c:v>
                </c:pt>
                <c:pt idx="7">
                  <c:v>65.298299999999998</c:v>
                </c:pt>
                <c:pt idx="8">
                  <c:v>70.507499999999993</c:v>
                </c:pt>
                <c:pt idx="9">
                  <c:v>65.295500000000004</c:v>
                </c:pt>
                <c:pt idx="10">
                  <c:v>63.290100000000002</c:v>
                </c:pt>
                <c:pt idx="11" formatCode="General">
                  <c:v>66.8</c:v>
                </c:pt>
                <c:pt idx="12" formatCode="General">
                  <c:v>52.2</c:v>
                </c:pt>
              </c:numCache>
            </c:numRef>
          </c:val>
          <c:smooth val="0"/>
        </c:ser>
        <c:ser>
          <c:idx val="5"/>
          <c:order val="5"/>
          <c:tx>
            <c:strRef>
              <c:f>Sheet1!$A$7</c:f>
              <c:strCache>
                <c:ptCount val="1"/>
                <c:pt idx="0">
                  <c:v>Micropolitan</c:v>
                </c:pt>
              </c:strCache>
            </c:strRef>
          </c:tx>
          <c:spPr>
            <a:ln>
              <a:solidFill>
                <a:srgbClr val="EEECE1">
                  <a:lumMod val="50000"/>
                </a:srgbClr>
              </a:solidFill>
            </a:ln>
          </c:spPr>
          <c:marker>
            <c:symbol val="x"/>
            <c:size val="7"/>
            <c:spPr>
              <a:noFill/>
              <a:ln>
                <a:solidFill>
                  <a:srgbClr val="EEECE1">
                    <a:lumMod val="50000"/>
                  </a:srgbClr>
                </a:solidFill>
              </a:ln>
            </c:spPr>
          </c:marker>
          <c:cat>
            <c:strRef>
              <c:f>Sheet1!$B$1:$N$1</c:f>
              <c:strCach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strCache>
            </c:strRef>
          </c:cat>
          <c:val>
            <c:numRef>
              <c:f>Sheet1!$B$7:$N$7</c:f>
              <c:numCache>
                <c:formatCode>0.0</c:formatCode>
                <c:ptCount val="13"/>
                <c:pt idx="0">
                  <c:v>59.514499999999998</c:v>
                </c:pt>
                <c:pt idx="1">
                  <c:v>65.056799999999996</c:v>
                </c:pt>
                <c:pt idx="2">
                  <c:v>64.859499999999997</c:v>
                </c:pt>
                <c:pt idx="3">
                  <c:v>65.798599999999993</c:v>
                </c:pt>
                <c:pt idx="4">
                  <c:v>65.593800000000002</c:v>
                </c:pt>
                <c:pt idx="5">
                  <c:v>65.86</c:v>
                </c:pt>
                <c:pt idx="6">
                  <c:v>70.378200000000007</c:v>
                </c:pt>
                <c:pt idx="7">
                  <c:v>68.856200000000001</c:v>
                </c:pt>
                <c:pt idx="8">
                  <c:v>71.0946</c:v>
                </c:pt>
                <c:pt idx="9">
                  <c:v>67.058800000000005</c:v>
                </c:pt>
                <c:pt idx="10">
                  <c:v>72.756399999999999</c:v>
                </c:pt>
                <c:pt idx="11" formatCode="General">
                  <c:v>75.400000000000006</c:v>
                </c:pt>
                <c:pt idx="12" formatCode="General">
                  <c:v>62.5</c:v>
                </c:pt>
              </c:numCache>
            </c:numRef>
          </c:val>
          <c:smooth val="0"/>
        </c:ser>
        <c:ser>
          <c:idx val="6"/>
          <c:order val="6"/>
          <c:tx>
            <c:strRef>
              <c:f>Sheet1!$A$8</c:f>
              <c:strCache>
                <c:ptCount val="1"/>
                <c:pt idx="0">
                  <c:v>Noncore</c:v>
                </c:pt>
              </c:strCache>
            </c:strRef>
          </c:tx>
          <c:cat>
            <c:strRef>
              <c:f>Sheet1!$B$1:$N$1</c:f>
              <c:strCach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strCache>
            </c:strRef>
          </c:cat>
          <c:val>
            <c:numRef>
              <c:f>Sheet1!$B$8:$N$8</c:f>
              <c:numCache>
                <c:formatCode>0.0</c:formatCode>
                <c:ptCount val="13"/>
                <c:pt idx="0">
                  <c:v>65.834500000000006</c:v>
                </c:pt>
                <c:pt idx="1">
                  <c:v>65.826700000000002</c:v>
                </c:pt>
                <c:pt idx="2">
                  <c:v>68.781000000000006</c:v>
                </c:pt>
                <c:pt idx="3">
                  <c:v>68.180899999999994</c:v>
                </c:pt>
                <c:pt idx="4">
                  <c:v>62.403399999999998</c:v>
                </c:pt>
                <c:pt idx="5">
                  <c:v>65.2958</c:v>
                </c:pt>
                <c:pt idx="6">
                  <c:v>69.732600000000005</c:v>
                </c:pt>
                <c:pt idx="7">
                  <c:v>69.6648</c:v>
                </c:pt>
                <c:pt idx="8">
                  <c:v>77.686099999999996</c:v>
                </c:pt>
                <c:pt idx="9">
                  <c:v>78.615600000000001</c:v>
                </c:pt>
                <c:pt idx="10">
                  <c:v>66.658799999999999</c:v>
                </c:pt>
                <c:pt idx="11" formatCode="General">
                  <c:v>68.599999999999994</c:v>
                </c:pt>
                <c:pt idx="12" formatCode="General">
                  <c:v>69.400000000000006</c:v>
                </c:pt>
              </c:numCache>
            </c:numRef>
          </c:val>
          <c:smooth val="0"/>
        </c:ser>
        <c:dLbls>
          <c:showLegendKey val="0"/>
          <c:showVal val="0"/>
          <c:showCatName val="0"/>
          <c:showSerName val="0"/>
          <c:showPercent val="0"/>
          <c:showBubbleSize val="0"/>
        </c:dLbls>
        <c:marker val="1"/>
        <c:smooth val="0"/>
        <c:axId val="126983168"/>
        <c:axId val="126997248"/>
      </c:lineChart>
      <c:catAx>
        <c:axId val="126983168"/>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26997248"/>
        <c:crosses val="autoZero"/>
        <c:auto val="1"/>
        <c:lblAlgn val="ctr"/>
        <c:lblOffset val="100"/>
        <c:noMultiLvlLbl val="0"/>
      </c:catAx>
      <c:valAx>
        <c:axId val="126997248"/>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393891421560450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26983168"/>
        <c:crosses val="autoZero"/>
        <c:crossBetween val="between"/>
        <c:majorUnit val="10"/>
      </c:valAx>
    </c:plotArea>
    <c:legend>
      <c:legendPos val="t"/>
      <c:layout>
        <c:manualLayout>
          <c:xMode val="edge"/>
          <c:yMode val="edge"/>
          <c:x val="8.1995479731700217E-3"/>
          <c:y val="1.167518533867475E-3"/>
          <c:w val="0.99127867697093419"/>
          <c:h val="0.1273561008362327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114375126186153E-2"/>
          <c:y val="0.11486585010207055"/>
          <c:w val="0.92132815128878121"/>
          <c:h val="0.63433233636493114"/>
        </c:manualLayout>
      </c:layout>
      <c:barChart>
        <c:barDir val="col"/>
        <c:grouping val="percentStacked"/>
        <c:varyColors val="0"/>
        <c:ser>
          <c:idx val="2"/>
          <c:order val="0"/>
          <c:tx>
            <c:strRef>
              <c:f>Sheet1!$D$1</c:f>
              <c:strCache>
                <c:ptCount val="1"/>
                <c:pt idx="0">
                  <c:v>Improving</c:v>
                </c:pt>
              </c:strCache>
            </c:strRef>
          </c:tx>
          <c:spPr>
            <a:solidFill>
              <a:srgbClr val="27E833"/>
            </a:solidFill>
          </c:spPr>
          <c:invertIfNegative val="0"/>
          <c:dLbls>
            <c:dLbl>
              <c:idx val="0"/>
              <c:delete val="1"/>
            </c:dLbl>
            <c:dLbl>
              <c:idx val="1"/>
              <c:delete val="1"/>
            </c:dLbl>
            <c:dLbl>
              <c:idx val="4"/>
              <c:delete val="1"/>
            </c:dLbl>
            <c:dLbl>
              <c:idx val="5"/>
              <c:delete val="1"/>
            </c:dLbl>
            <c:txPr>
              <a:bodyPr/>
              <a:lstStyle/>
              <a:p>
                <a:pPr>
                  <a:defRPr sz="1600">
                    <a:solidFill>
                      <a:sysClr val="windowText" lastClr="000000"/>
                    </a:solidFill>
                    <a:latin typeface="Calibri" panose="020F0502020204030204" pitchFamily="34" charset="0"/>
                  </a:defRPr>
                </a:pPr>
                <a:endParaRPr lang="en-US"/>
              </a:p>
            </c:txPr>
            <c:showLegendKey val="0"/>
            <c:showVal val="1"/>
            <c:showCatName val="0"/>
            <c:showSerName val="0"/>
            <c:showPercent val="0"/>
            <c:showBubbleSize val="0"/>
            <c:showLeaderLines val="0"/>
          </c:dLbls>
          <c:cat>
            <c:strRef>
              <c:f>Sheet1!$A$2:$A$7</c:f>
              <c:strCache>
                <c:ptCount val="6"/>
                <c:pt idx="0">
                  <c:v>Patient Safety (n=4)</c:v>
                </c:pt>
                <c:pt idx="1">
                  <c:v>Effective Treatment (n=6)</c:v>
                </c:pt>
                <c:pt idx="2">
                  <c:v>Healthy Living (n=10)</c:v>
                </c:pt>
                <c:pt idx="3">
                  <c:v>Care Coordination (n=4)</c:v>
                </c:pt>
                <c:pt idx="4">
                  <c:v>Access (n=6)</c:v>
                </c:pt>
                <c:pt idx="5">
                  <c:v>Affordable Care (n=1)</c:v>
                </c:pt>
              </c:strCache>
            </c:strRef>
          </c:cat>
          <c:val>
            <c:numRef>
              <c:f>Sheet1!$D$2:$D$7</c:f>
              <c:numCache>
                <c:formatCode>General</c:formatCode>
                <c:ptCount val="6"/>
                <c:pt idx="0">
                  <c:v>0</c:v>
                </c:pt>
                <c:pt idx="1">
                  <c:v>0</c:v>
                </c:pt>
                <c:pt idx="2">
                  <c:v>1</c:v>
                </c:pt>
                <c:pt idx="3">
                  <c:v>1</c:v>
                </c:pt>
                <c:pt idx="4">
                  <c:v>0</c:v>
                </c:pt>
                <c:pt idx="5">
                  <c:v>0</c:v>
                </c:pt>
              </c:numCache>
            </c:numRef>
          </c:val>
        </c:ser>
        <c:ser>
          <c:idx val="1"/>
          <c:order val="1"/>
          <c:tx>
            <c:strRef>
              <c:f>Sheet1!$C$1</c:f>
              <c:strCache>
                <c:ptCount val="1"/>
                <c:pt idx="0">
                  <c:v>No Change</c:v>
                </c:pt>
              </c:strCache>
            </c:strRef>
          </c:tx>
          <c:spPr>
            <a:solidFill>
              <a:srgbClr val="FAD201"/>
            </a:solidFill>
          </c:spPr>
          <c:invertIfNegative val="0"/>
          <c:dLbls>
            <c:dLbl>
              <c:idx val="0"/>
              <c:layout/>
              <c:dLblPos val="ctr"/>
              <c:showLegendKey val="0"/>
              <c:showVal val="1"/>
              <c:showCatName val="0"/>
              <c:showSerName val="0"/>
              <c:showPercent val="0"/>
              <c:showBubbleSize val="0"/>
            </c:dLbl>
            <c:txPr>
              <a:bodyPr/>
              <a:lstStyle/>
              <a:p>
                <a:pPr>
                  <a:defRPr sz="1600">
                    <a:solidFill>
                      <a:sysClr val="windowText" lastClr="000000"/>
                    </a:solidFill>
                    <a:latin typeface="Calibri" panose="020F0502020204030204" pitchFamily="34" charset="0"/>
                  </a:defRPr>
                </a:pPr>
                <a:endParaRPr lang="en-US"/>
              </a:p>
            </c:txPr>
            <c:showLegendKey val="0"/>
            <c:showVal val="1"/>
            <c:showCatName val="0"/>
            <c:showSerName val="0"/>
            <c:showPercent val="0"/>
            <c:showBubbleSize val="0"/>
            <c:showLeaderLines val="0"/>
          </c:dLbls>
          <c:cat>
            <c:strRef>
              <c:f>Sheet1!$A$2:$A$7</c:f>
              <c:strCache>
                <c:ptCount val="6"/>
                <c:pt idx="0">
                  <c:v>Patient Safety (n=4)</c:v>
                </c:pt>
                <c:pt idx="1">
                  <c:v>Effective Treatment (n=6)</c:v>
                </c:pt>
                <c:pt idx="2">
                  <c:v>Healthy Living (n=10)</c:v>
                </c:pt>
                <c:pt idx="3">
                  <c:v>Care Coordination (n=4)</c:v>
                </c:pt>
                <c:pt idx="4">
                  <c:v>Access (n=6)</c:v>
                </c:pt>
                <c:pt idx="5">
                  <c:v>Affordable Care (n=1)</c:v>
                </c:pt>
              </c:strCache>
            </c:strRef>
          </c:cat>
          <c:val>
            <c:numRef>
              <c:f>Sheet1!$C$2:$C$7</c:f>
              <c:numCache>
                <c:formatCode>General</c:formatCode>
                <c:ptCount val="6"/>
                <c:pt idx="0">
                  <c:v>4</c:v>
                </c:pt>
                <c:pt idx="1">
                  <c:v>6</c:v>
                </c:pt>
                <c:pt idx="2">
                  <c:v>9</c:v>
                </c:pt>
                <c:pt idx="3">
                  <c:v>3</c:v>
                </c:pt>
                <c:pt idx="4">
                  <c:v>6</c:v>
                </c:pt>
                <c:pt idx="5">
                  <c:v>1</c:v>
                </c:pt>
              </c:numCache>
            </c:numRef>
          </c:val>
        </c:ser>
        <c:ser>
          <c:idx val="0"/>
          <c:order val="2"/>
          <c:tx>
            <c:strRef>
              <c:f>Sheet1!$B$1</c:f>
              <c:strCache>
                <c:ptCount val="1"/>
                <c:pt idx="0">
                  <c:v>Worsening</c:v>
                </c:pt>
              </c:strCache>
            </c:strRef>
          </c:tx>
          <c:spPr>
            <a:solidFill>
              <a:srgbClr val="F9152F"/>
            </a:solidFill>
          </c:spPr>
          <c:invertIfNegative val="0"/>
          <c:dLbls>
            <c:delete val="1"/>
          </c:dLbls>
          <c:cat>
            <c:strRef>
              <c:f>Sheet1!$A$2:$A$7</c:f>
              <c:strCache>
                <c:ptCount val="6"/>
                <c:pt idx="0">
                  <c:v>Patient Safety (n=4)</c:v>
                </c:pt>
                <c:pt idx="1">
                  <c:v>Effective Treatment (n=6)</c:v>
                </c:pt>
                <c:pt idx="2">
                  <c:v>Healthy Living (n=10)</c:v>
                </c:pt>
                <c:pt idx="3">
                  <c:v>Care Coordination (n=4)</c:v>
                </c:pt>
                <c:pt idx="4">
                  <c:v>Access (n=6)</c:v>
                </c:pt>
                <c:pt idx="5">
                  <c:v>Affordable Care (n=1)</c:v>
                </c:pt>
              </c:strCache>
            </c:strRef>
          </c:cat>
          <c:val>
            <c:numRef>
              <c:f>Sheet1!$B$2:$B$7</c:f>
              <c:numCache>
                <c:formatCode>General</c:formatCode>
                <c:ptCount val="6"/>
                <c:pt idx="0">
                  <c:v>0</c:v>
                </c:pt>
                <c:pt idx="1">
                  <c:v>0</c:v>
                </c:pt>
                <c:pt idx="2">
                  <c:v>0</c:v>
                </c:pt>
                <c:pt idx="3">
                  <c:v>0</c:v>
                </c:pt>
                <c:pt idx="4">
                  <c:v>0</c:v>
                </c:pt>
                <c:pt idx="5">
                  <c:v>0</c:v>
                </c:pt>
              </c:numCache>
            </c:numRef>
          </c:val>
        </c:ser>
        <c:dLbls>
          <c:showLegendKey val="0"/>
          <c:showVal val="1"/>
          <c:showCatName val="0"/>
          <c:showSerName val="0"/>
          <c:showPercent val="0"/>
          <c:showBubbleSize val="0"/>
        </c:dLbls>
        <c:gapWidth val="150"/>
        <c:overlap val="100"/>
        <c:axId val="107011456"/>
        <c:axId val="107291776"/>
      </c:barChart>
      <c:catAx>
        <c:axId val="107011456"/>
        <c:scaling>
          <c:orientation val="minMax"/>
        </c:scaling>
        <c:delete val="0"/>
        <c:axPos val="b"/>
        <c:numFmt formatCode="General" sourceLinked="1"/>
        <c:majorTickMark val="out"/>
        <c:minorTickMark val="none"/>
        <c:tickLblPos val="nextTo"/>
        <c:txPr>
          <a:bodyPr rot="0" vert="horz"/>
          <a:lstStyle/>
          <a:p>
            <a:pPr>
              <a:defRPr sz="1600">
                <a:latin typeface="Calibri" panose="020F0502020204030204" pitchFamily="34" charset="0"/>
              </a:defRPr>
            </a:pPr>
            <a:endParaRPr lang="en-US"/>
          </a:p>
        </c:txPr>
        <c:crossAx val="107291776"/>
        <c:crosses val="autoZero"/>
        <c:auto val="1"/>
        <c:lblAlgn val="ctr"/>
        <c:lblOffset val="100"/>
        <c:tickLblSkip val="1"/>
        <c:tickMarkSkip val="1"/>
        <c:noMultiLvlLbl val="0"/>
      </c:catAx>
      <c:valAx>
        <c:axId val="107291776"/>
        <c:scaling>
          <c:orientation val="minMax"/>
        </c:scaling>
        <c:delete val="0"/>
        <c:axPos val="l"/>
        <c:majorGridlines/>
        <c:numFmt formatCode="0%" sourceLinked="1"/>
        <c:majorTickMark val="out"/>
        <c:minorTickMark val="none"/>
        <c:tickLblPos val="nextTo"/>
        <c:txPr>
          <a:bodyPr rot="0" vert="horz"/>
          <a:lstStyle/>
          <a:p>
            <a:pPr>
              <a:defRPr sz="1600">
                <a:latin typeface="Calibri" panose="020F0502020204030204" pitchFamily="34" charset="0"/>
              </a:defRPr>
            </a:pPr>
            <a:endParaRPr lang="en-US"/>
          </a:p>
        </c:txPr>
        <c:crossAx val="107011456"/>
        <c:crosses val="autoZero"/>
        <c:crossBetween val="between"/>
        <c:majorUnit val="0.2"/>
      </c:valAx>
    </c:plotArea>
    <c:legend>
      <c:legendPos val="t"/>
      <c:layout>
        <c:manualLayout>
          <c:xMode val="edge"/>
          <c:yMode val="edge"/>
          <c:x val="0"/>
          <c:y val="1.0723485953145214E-4"/>
          <c:w val="0.99860387643852211"/>
          <c:h val="7.853599733258119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txPr>
    <a:bodyPr/>
    <a:lstStyle/>
    <a:p>
      <a:pPr>
        <a:defRPr sz="1000"/>
      </a:pPr>
      <a:endParaRPr lang="en-US"/>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460897248955"/>
          <c:y val="0.16615317707379598"/>
          <c:w val="0.88825750947798177"/>
          <c:h val="0.73311435634499189"/>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Sheet1!$B$2:$B$14</c:f>
              <c:numCache>
                <c:formatCode>General</c:formatCode>
                <c:ptCount val="13"/>
                <c:pt idx="0">
                  <c:v>15.6</c:v>
                </c:pt>
                <c:pt idx="1">
                  <c:v>16.3</c:v>
                </c:pt>
                <c:pt idx="2">
                  <c:v>14.8</c:v>
                </c:pt>
                <c:pt idx="3">
                  <c:v>16</c:v>
                </c:pt>
                <c:pt idx="4">
                  <c:v>17</c:v>
                </c:pt>
                <c:pt idx="5">
                  <c:v>18</c:v>
                </c:pt>
                <c:pt idx="6">
                  <c:v>17.600000000000001</c:v>
                </c:pt>
                <c:pt idx="7">
                  <c:v>21.1</c:v>
                </c:pt>
                <c:pt idx="8">
                  <c:v>21.2</c:v>
                </c:pt>
                <c:pt idx="9">
                  <c:v>19.899999999999999</c:v>
                </c:pt>
                <c:pt idx="10">
                  <c:v>20.2</c:v>
                </c:pt>
                <c:pt idx="11">
                  <c:v>24</c:v>
                </c:pt>
                <c:pt idx="12">
                  <c:v>20</c:v>
                </c:pt>
              </c:numCache>
            </c:numRef>
          </c:val>
          <c:smooth val="0"/>
        </c:ser>
        <c:ser>
          <c:idx val="0"/>
          <c:order val="1"/>
          <c:tx>
            <c:strRef>
              <c:f>Sheet1!$C$1</c:f>
              <c:strCache>
                <c:ptCount val="1"/>
                <c:pt idx="0">
                  <c:v>Large Central Metro</c:v>
                </c:pt>
              </c:strCache>
            </c:strRef>
          </c:tx>
          <c:spPr>
            <a:ln w="25400">
              <a:solidFill>
                <a:srgbClr val="0072C6"/>
              </a:solidFill>
            </a:ln>
          </c:spPr>
          <c:marker>
            <c:symbol val="square"/>
            <c:size val="7"/>
            <c:spPr>
              <a:solidFill>
                <a:srgbClr val="0072C6"/>
              </a:solidFill>
              <a:ln>
                <a:noFill/>
              </a:ln>
            </c:spPr>
          </c:marker>
          <c:cat>
            <c:numRef>
              <c:f>Sheet1!$A$2:$A$14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Sheet1!$C$2:$C$14</c:f>
              <c:numCache>
                <c:formatCode>General</c:formatCode>
                <c:ptCount val="13"/>
                <c:pt idx="0">
                  <c:v>20.6</c:v>
                </c:pt>
                <c:pt idx="1">
                  <c:v>19.3</c:v>
                </c:pt>
                <c:pt idx="2">
                  <c:v>16.899999999999999</c:v>
                </c:pt>
                <c:pt idx="3">
                  <c:v>20</c:v>
                </c:pt>
                <c:pt idx="4">
                  <c:v>20.6</c:v>
                </c:pt>
                <c:pt idx="5">
                  <c:v>20.6</c:v>
                </c:pt>
                <c:pt idx="6">
                  <c:v>21.7</c:v>
                </c:pt>
                <c:pt idx="7">
                  <c:v>23.8</c:v>
                </c:pt>
                <c:pt idx="8">
                  <c:v>23.2</c:v>
                </c:pt>
                <c:pt idx="9">
                  <c:v>23.2</c:v>
                </c:pt>
                <c:pt idx="10">
                  <c:v>25.1</c:v>
                </c:pt>
                <c:pt idx="11">
                  <c:v>26.7</c:v>
                </c:pt>
                <c:pt idx="12">
                  <c:v>23.6</c:v>
                </c:pt>
              </c:numCache>
            </c:numRef>
          </c:val>
          <c:smooth val="0"/>
        </c:ser>
        <c:ser>
          <c:idx val="2"/>
          <c:order val="2"/>
          <c:tx>
            <c:strRef>
              <c:f>Sheet1!$D$1</c:f>
              <c:strCache>
                <c:ptCount val="1"/>
                <c:pt idx="0">
                  <c:v>Large Fringe Metro</c:v>
                </c:pt>
              </c:strCache>
            </c:strRef>
          </c:tx>
          <c:spPr>
            <a:ln w="25400">
              <a:solidFill>
                <a:srgbClr val="AABA0A"/>
              </a:solidFill>
            </a:ln>
          </c:spPr>
          <c:marker>
            <c:symbol val="triangle"/>
            <c:size val="9"/>
            <c:spPr>
              <a:solidFill>
                <a:srgbClr val="AABA0A"/>
              </a:solidFill>
              <a:ln>
                <a:noFill/>
              </a:ln>
            </c:spPr>
          </c:marker>
          <c:cat>
            <c:numRef>
              <c:f>Sheet1!$A$2:$A$14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Sheet1!$D$2:$D$14</c:f>
              <c:numCache>
                <c:formatCode>General</c:formatCode>
                <c:ptCount val="13"/>
                <c:pt idx="0">
                  <c:v>13.6</c:v>
                </c:pt>
                <c:pt idx="1">
                  <c:v>14.7</c:v>
                </c:pt>
                <c:pt idx="2">
                  <c:v>15.9</c:v>
                </c:pt>
                <c:pt idx="3">
                  <c:v>15.9</c:v>
                </c:pt>
                <c:pt idx="4">
                  <c:v>15.3</c:v>
                </c:pt>
                <c:pt idx="5">
                  <c:v>19.399999999999999</c:v>
                </c:pt>
                <c:pt idx="6">
                  <c:v>18.3</c:v>
                </c:pt>
                <c:pt idx="7">
                  <c:v>23</c:v>
                </c:pt>
                <c:pt idx="8">
                  <c:v>22.6</c:v>
                </c:pt>
                <c:pt idx="9">
                  <c:v>20.8</c:v>
                </c:pt>
                <c:pt idx="10">
                  <c:v>19.100000000000001</c:v>
                </c:pt>
                <c:pt idx="11">
                  <c:v>23.3</c:v>
                </c:pt>
                <c:pt idx="12">
                  <c:v>17.600000000000001</c:v>
                </c:pt>
              </c:numCache>
            </c:numRef>
          </c:val>
          <c:smooth val="0"/>
        </c:ser>
        <c:ser>
          <c:idx val="1"/>
          <c:order val="3"/>
          <c:tx>
            <c:strRef>
              <c:f>Sheet1!$E$1</c:f>
              <c:strCache>
                <c:ptCount val="1"/>
                <c:pt idx="0">
                  <c:v>Medium Metro</c:v>
                </c:pt>
              </c:strCache>
            </c:strRef>
          </c:tx>
          <c:spPr>
            <a:ln w="34925">
              <a:solidFill>
                <a:srgbClr val="7BA8DF"/>
              </a:solidFill>
            </a:ln>
          </c:spPr>
          <c:marker>
            <c:symbol val="diamond"/>
            <c:size val="9"/>
            <c:spPr>
              <a:solidFill>
                <a:srgbClr val="7BA8DF"/>
              </a:solidFill>
              <a:ln>
                <a:noFill/>
              </a:ln>
            </c:spPr>
          </c:marker>
          <c:cat>
            <c:numRef>
              <c:f>Sheet1!$A$2:$A$14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Sheet1!$E$2:$E$14</c:f>
              <c:numCache>
                <c:formatCode>General</c:formatCode>
                <c:ptCount val="13"/>
                <c:pt idx="0">
                  <c:v>13.4</c:v>
                </c:pt>
                <c:pt idx="1">
                  <c:v>16.2</c:v>
                </c:pt>
                <c:pt idx="2">
                  <c:v>16.100000000000001</c:v>
                </c:pt>
                <c:pt idx="3">
                  <c:v>15.3</c:v>
                </c:pt>
                <c:pt idx="4">
                  <c:v>13.5</c:v>
                </c:pt>
                <c:pt idx="5">
                  <c:v>15.9</c:v>
                </c:pt>
                <c:pt idx="6">
                  <c:v>13.3</c:v>
                </c:pt>
                <c:pt idx="7">
                  <c:v>16.2</c:v>
                </c:pt>
                <c:pt idx="8">
                  <c:v>19.5</c:v>
                </c:pt>
                <c:pt idx="9">
                  <c:v>17.600000000000001</c:v>
                </c:pt>
                <c:pt idx="10">
                  <c:v>19.7</c:v>
                </c:pt>
                <c:pt idx="11">
                  <c:v>23.9</c:v>
                </c:pt>
                <c:pt idx="12">
                  <c:v>21.8</c:v>
                </c:pt>
              </c:numCache>
            </c:numRef>
          </c:val>
          <c:smooth val="0"/>
        </c:ser>
        <c:ser>
          <c:idx val="4"/>
          <c:order val="4"/>
          <c:tx>
            <c:strRef>
              <c:f>Sheet1!$F$1</c:f>
              <c:strCache>
                <c:ptCount val="1"/>
                <c:pt idx="0">
                  <c:v>Small Metro</c:v>
                </c:pt>
              </c:strCache>
            </c:strRef>
          </c:tx>
          <c:spPr>
            <a:ln>
              <a:solidFill>
                <a:sysClr val="window" lastClr="FFFFFF">
                  <a:lumMod val="50000"/>
                </a:sysClr>
              </a:solidFill>
            </a:ln>
          </c:spPr>
          <c:marker>
            <c:symbol val="star"/>
            <c:size val="7"/>
            <c:spPr>
              <a:noFill/>
              <a:ln>
                <a:solidFill>
                  <a:sysClr val="window" lastClr="FFFFFF">
                    <a:lumMod val="50000"/>
                  </a:sysClr>
                </a:solidFill>
              </a:ln>
            </c:spPr>
          </c:marker>
          <c:cat>
            <c:numRef>
              <c:f>Sheet1!$A$2:$A$14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Sheet1!$F$2:$F$14</c:f>
              <c:numCache>
                <c:formatCode>General</c:formatCode>
                <c:ptCount val="13"/>
                <c:pt idx="0">
                  <c:v>12.2</c:v>
                </c:pt>
                <c:pt idx="1">
                  <c:v>15.6</c:v>
                </c:pt>
                <c:pt idx="2">
                  <c:v>8.1999999999999993</c:v>
                </c:pt>
                <c:pt idx="3">
                  <c:v>9.3000000000000007</c:v>
                </c:pt>
                <c:pt idx="4">
                  <c:v>20.399999999999999</c:v>
                </c:pt>
                <c:pt idx="5">
                  <c:v>19.5</c:v>
                </c:pt>
                <c:pt idx="6">
                  <c:v>16.5</c:v>
                </c:pt>
                <c:pt idx="7">
                  <c:v>22.3</c:v>
                </c:pt>
                <c:pt idx="8">
                  <c:v>16.2</c:v>
                </c:pt>
                <c:pt idx="9">
                  <c:v>19.100000000000001</c:v>
                </c:pt>
                <c:pt idx="10">
                  <c:v>17.3</c:v>
                </c:pt>
                <c:pt idx="11">
                  <c:v>20.9</c:v>
                </c:pt>
                <c:pt idx="12">
                  <c:v>13.3</c:v>
                </c:pt>
              </c:numCache>
            </c:numRef>
          </c:val>
          <c:smooth val="0"/>
        </c:ser>
        <c:ser>
          <c:idx val="5"/>
          <c:order val="5"/>
          <c:tx>
            <c:strRef>
              <c:f>Sheet1!$G$1</c:f>
              <c:strCache>
                <c:ptCount val="1"/>
                <c:pt idx="0">
                  <c:v>Micropolitan</c:v>
                </c:pt>
              </c:strCache>
            </c:strRef>
          </c:tx>
          <c:spPr>
            <a:ln>
              <a:solidFill>
                <a:srgbClr val="EEECE1">
                  <a:lumMod val="50000"/>
                </a:srgbClr>
              </a:solidFill>
            </a:ln>
          </c:spPr>
          <c:marker>
            <c:symbol val="x"/>
            <c:size val="7"/>
            <c:spPr>
              <a:noFill/>
              <a:ln>
                <a:solidFill>
                  <a:srgbClr val="EEECE1">
                    <a:lumMod val="50000"/>
                  </a:srgbClr>
                </a:solidFill>
              </a:ln>
            </c:spPr>
          </c:marker>
          <c:cat>
            <c:numRef>
              <c:f>Sheet1!$A$2:$A$14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Sheet1!$G$2:$G$14</c:f>
              <c:numCache>
                <c:formatCode>General</c:formatCode>
                <c:ptCount val="13"/>
                <c:pt idx="0">
                  <c:v>11.8</c:v>
                </c:pt>
                <c:pt idx="1">
                  <c:v>11</c:v>
                </c:pt>
                <c:pt idx="2">
                  <c:v>11.6</c:v>
                </c:pt>
                <c:pt idx="3">
                  <c:v>11.2</c:v>
                </c:pt>
                <c:pt idx="4">
                  <c:v>11.9</c:v>
                </c:pt>
                <c:pt idx="5">
                  <c:v>11.5</c:v>
                </c:pt>
                <c:pt idx="6">
                  <c:v>15</c:v>
                </c:pt>
                <c:pt idx="7">
                  <c:v>16.5</c:v>
                </c:pt>
                <c:pt idx="8">
                  <c:v>19.899999999999999</c:v>
                </c:pt>
                <c:pt idx="9">
                  <c:v>13.5</c:v>
                </c:pt>
                <c:pt idx="10">
                  <c:v>15.8</c:v>
                </c:pt>
                <c:pt idx="11">
                  <c:v>23</c:v>
                </c:pt>
                <c:pt idx="12">
                  <c:v>19.399999999999999</c:v>
                </c:pt>
              </c:numCache>
            </c:numRef>
          </c:val>
          <c:smooth val="0"/>
        </c:ser>
        <c:ser>
          <c:idx val="6"/>
          <c:order val="6"/>
          <c:tx>
            <c:strRef>
              <c:f>Sheet1!$H$1</c:f>
              <c:strCache>
                <c:ptCount val="1"/>
                <c:pt idx="0">
                  <c:v>Noncore</c:v>
                </c:pt>
              </c:strCache>
            </c:strRef>
          </c:tx>
          <c:cat>
            <c:numRef>
              <c:f>Sheet1!$A$2:$A$14</c:f>
              <c:numCache>
                <c:formatCode>General</c:formatCode>
                <c:ptCount val="1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numCache>
            </c:numRef>
          </c:cat>
          <c:val>
            <c:numRef>
              <c:f>Sheet1!$H$2:$H$14</c:f>
              <c:numCache>
                <c:formatCode>General</c:formatCode>
                <c:ptCount val="13"/>
                <c:pt idx="0">
                  <c:v>10.3</c:v>
                </c:pt>
                <c:pt idx="1">
                  <c:v>11.9</c:v>
                </c:pt>
                <c:pt idx="3">
                  <c:v>9.8000000000000007</c:v>
                </c:pt>
                <c:pt idx="5">
                  <c:v>11</c:v>
                </c:pt>
                <c:pt idx="6">
                  <c:v>11.1</c:v>
                </c:pt>
                <c:pt idx="7">
                  <c:v>21.9</c:v>
                </c:pt>
                <c:pt idx="8">
                  <c:v>18.5</c:v>
                </c:pt>
                <c:pt idx="9">
                  <c:v>13.9</c:v>
                </c:pt>
                <c:pt idx="11">
                  <c:v>15</c:v>
                </c:pt>
                <c:pt idx="12">
                  <c:v>12.7</c:v>
                </c:pt>
              </c:numCache>
            </c:numRef>
          </c:val>
          <c:smooth val="0"/>
        </c:ser>
        <c:dLbls>
          <c:showLegendKey val="0"/>
          <c:showVal val="0"/>
          <c:showCatName val="0"/>
          <c:showSerName val="0"/>
          <c:showPercent val="0"/>
          <c:showBubbleSize val="0"/>
        </c:dLbls>
        <c:marker val="1"/>
        <c:smooth val="0"/>
        <c:axId val="128389120"/>
        <c:axId val="128390656"/>
      </c:lineChart>
      <c:catAx>
        <c:axId val="12838912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28390656"/>
        <c:crosses val="autoZero"/>
        <c:auto val="1"/>
        <c:lblAlgn val="ctr"/>
        <c:lblOffset val="100"/>
        <c:noMultiLvlLbl val="0"/>
      </c:catAx>
      <c:valAx>
        <c:axId val="128390656"/>
        <c:scaling>
          <c:orientation val="minMax"/>
          <c:max val="5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393891421560450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28389120"/>
        <c:crosses val="autoZero"/>
        <c:crossBetween val="between"/>
        <c:majorUnit val="10"/>
      </c:valAx>
    </c:plotArea>
    <c:legend>
      <c:legendPos val="t"/>
      <c:layout>
        <c:manualLayout>
          <c:xMode val="edge"/>
          <c:yMode val="edge"/>
          <c:x val="8.1995479731700217E-3"/>
          <c:y val="1.167518533867475E-3"/>
          <c:w val="0.99127867697093419"/>
          <c:h val="0.1273561008362327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114375126186153E-2"/>
          <c:y val="0.11486585010207055"/>
          <c:w val="0.92132815128878121"/>
          <c:h val="0.64079228468534455"/>
        </c:manualLayout>
      </c:layout>
      <c:barChart>
        <c:barDir val="col"/>
        <c:grouping val="percentStacked"/>
        <c:varyColors val="0"/>
        <c:ser>
          <c:idx val="2"/>
          <c:order val="0"/>
          <c:tx>
            <c:strRef>
              <c:f>Sheet1!$D$1</c:f>
              <c:strCache>
                <c:ptCount val="1"/>
                <c:pt idx="0">
                  <c:v>Improving</c:v>
                </c:pt>
              </c:strCache>
            </c:strRef>
          </c:tx>
          <c:spPr>
            <a:solidFill>
              <a:srgbClr val="27E833"/>
            </a:solidFill>
          </c:spPr>
          <c:invertIfNegative val="0"/>
          <c:dLbls>
            <c:dLbl>
              <c:idx val="0"/>
              <c:delete val="1"/>
            </c:dLbl>
            <c:dLbl>
              <c:idx val="1"/>
              <c:delete val="1"/>
            </c:dLbl>
            <c:dLbl>
              <c:idx val="2"/>
              <c:delete val="1"/>
            </c:dLbl>
            <c:dLbl>
              <c:idx val="4"/>
              <c:delete val="1"/>
            </c:dLbl>
            <c:dLbl>
              <c:idx val="5"/>
              <c:delete val="1"/>
            </c:dLbl>
            <c:txPr>
              <a:bodyPr/>
              <a:lstStyle/>
              <a:p>
                <a:pPr>
                  <a:defRPr sz="1600">
                    <a:solidFill>
                      <a:sysClr val="windowText" lastClr="000000"/>
                    </a:solidFill>
                    <a:latin typeface="Calibri" panose="020F0502020204030204" pitchFamily="34" charset="0"/>
                  </a:defRPr>
                </a:pPr>
                <a:endParaRPr lang="en-US"/>
              </a:p>
            </c:txPr>
            <c:showLegendKey val="0"/>
            <c:showVal val="1"/>
            <c:showCatName val="0"/>
            <c:showSerName val="0"/>
            <c:showPercent val="0"/>
            <c:showBubbleSize val="0"/>
            <c:showLeaderLines val="0"/>
          </c:dLbls>
          <c:cat>
            <c:strRef>
              <c:f>Sheet1!$A$2:$A$7</c:f>
              <c:strCache>
                <c:ptCount val="6"/>
                <c:pt idx="0">
                  <c:v>Patient Safety (n=3)</c:v>
                </c:pt>
                <c:pt idx="1">
                  <c:v>Effective Treatment (n=6)</c:v>
                </c:pt>
                <c:pt idx="2">
                  <c:v>Healthy Living (n=12)</c:v>
                </c:pt>
                <c:pt idx="3">
                  <c:v>Care Coordination (n=9)</c:v>
                </c:pt>
                <c:pt idx="4">
                  <c:v>Access (n=5)</c:v>
                </c:pt>
                <c:pt idx="5">
                  <c:v>Affordable Care (n=1)</c:v>
                </c:pt>
              </c:strCache>
            </c:strRef>
          </c:cat>
          <c:val>
            <c:numRef>
              <c:f>Sheet1!$D$2:$D$7</c:f>
              <c:numCache>
                <c:formatCode>General</c:formatCode>
                <c:ptCount val="6"/>
                <c:pt idx="0">
                  <c:v>0</c:v>
                </c:pt>
                <c:pt idx="1">
                  <c:v>0</c:v>
                </c:pt>
                <c:pt idx="2">
                  <c:v>0</c:v>
                </c:pt>
                <c:pt idx="3">
                  <c:v>5</c:v>
                </c:pt>
                <c:pt idx="4">
                  <c:v>0</c:v>
                </c:pt>
                <c:pt idx="5">
                  <c:v>0</c:v>
                </c:pt>
              </c:numCache>
            </c:numRef>
          </c:val>
        </c:ser>
        <c:ser>
          <c:idx val="1"/>
          <c:order val="1"/>
          <c:tx>
            <c:strRef>
              <c:f>Sheet1!$C$1</c:f>
              <c:strCache>
                <c:ptCount val="1"/>
                <c:pt idx="0">
                  <c:v>No Change</c:v>
                </c:pt>
              </c:strCache>
            </c:strRef>
          </c:tx>
          <c:spPr>
            <a:solidFill>
              <a:srgbClr val="FAD201"/>
            </a:solidFill>
          </c:spPr>
          <c:invertIfNegative val="0"/>
          <c:dLbls>
            <c:dLbl>
              <c:idx val="0"/>
              <c:layout/>
              <c:dLblPos val="ctr"/>
              <c:showLegendKey val="0"/>
              <c:showVal val="1"/>
              <c:showCatName val="0"/>
              <c:showSerName val="0"/>
              <c:showPercent val="0"/>
              <c:showBubbleSize val="0"/>
            </c:dLbl>
            <c:txPr>
              <a:bodyPr/>
              <a:lstStyle/>
              <a:p>
                <a:pPr>
                  <a:defRPr sz="1600">
                    <a:solidFill>
                      <a:sysClr val="windowText" lastClr="000000"/>
                    </a:solidFill>
                    <a:latin typeface="Calibri" panose="020F0502020204030204" pitchFamily="34" charset="0"/>
                  </a:defRPr>
                </a:pPr>
                <a:endParaRPr lang="en-US"/>
              </a:p>
            </c:txPr>
            <c:showLegendKey val="0"/>
            <c:showVal val="1"/>
            <c:showCatName val="0"/>
            <c:showSerName val="0"/>
            <c:showPercent val="0"/>
            <c:showBubbleSize val="0"/>
            <c:showLeaderLines val="0"/>
          </c:dLbls>
          <c:cat>
            <c:strRef>
              <c:f>Sheet1!$A$2:$A$7</c:f>
              <c:strCache>
                <c:ptCount val="6"/>
                <c:pt idx="0">
                  <c:v>Patient Safety (n=3)</c:v>
                </c:pt>
                <c:pt idx="1">
                  <c:v>Effective Treatment (n=6)</c:v>
                </c:pt>
                <c:pt idx="2">
                  <c:v>Healthy Living (n=12)</c:v>
                </c:pt>
                <c:pt idx="3">
                  <c:v>Care Coordination (n=9)</c:v>
                </c:pt>
                <c:pt idx="4">
                  <c:v>Access (n=5)</c:v>
                </c:pt>
                <c:pt idx="5">
                  <c:v>Affordable Care (n=1)</c:v>
                </c:pt>
              </c:strCache>
            </c:strRef>
          </c:cat>
          <c:val>
            <c:numRef>
              <c:f>Sheet1!$C$2:$C$7</c:f>
              <c:numCache>
                <c:formatCode>General</c:formatCode>
                <c:ptCount val="6"/>
                <c:pt idx="0">
                  <c:v>3</c:v>
                </c:pt>
                <c:pt idx="1">
                  <c:v>6</c:v>
                </c:pt>
                <c:pt idx="2">
                  <c:v>12</c:v>
                </c:pt>
                <c:pt idx="3">
                  <c:v>4</c:v>
                </c:pt>
                <c:pt idx="4">
                  <c:v>5</c:v>
                </c:pt>
                <c:pt idx="5">
                  <c:v>1</c:v>
                </c:pt>
              </c:numCache>
            </c:numRef>
          </c:val>
        </c:ser>
        <c:ser>
          <c:idx val="0"/>
          <c:order val="2"/>
          <c:tx>
            <c:strRef>
              <c:f>Sheet1!$B$1</c:f>
              <c:strCache>
                <c:ptCount val="1"/>
                <c:pt idx="0">
                  <c:v>Worsening</c:v>
                </c:pt>
              </c:strCache>
            </c:strRef>
          </c:tx>
          <c:spPr>
            <a:solidFill>
              <a:srgbClr val="F9152F"/>
            </a:solidFill>
          </c:spPr>
          <c:invertIfNegative val="0"/>
          <c:dLbls>
            <c:delete val="1"/>
          </c:dLbls>
          <c:cat>
            <c:strRef>
              <c:f>Sheet1!$A$2:$A$7</c:f>
              <c:strCache>
                <c:ptCount val="6"/>
                <c:pt idx="0">
                  <c:v>Patient Safety (n=3)</c:v>
                </c:pt>
                <c:pt idx="1">
                  <c:v>Effective Treatment (n=6)</c:v>
                </c:pt>
                <c:pt idx="2">
                  <c:v>Healthy Living (n=12)</c:v>
                </c:pt>
                <c:pt idx="3">
                  <c:v>Care Coordination (n=9)</c:v>
                </c:pt>
                <c:pt idx="4">
                  <c:v>Access (n=5)</c:v>
                </c:pt>
                <c:pt idx="5">
                  <c:v>Affordable Care (n=1)</c:v>
                </c:pt>
              </c:strCache>
            </c:strRef>
          </c:cat>
          <c:val>
            <c:numRef>
              <c:f>Sheet1!$B$2:$B$7</c:f>
              <c:numCache>
                <c:formatCode>General</c:formatCode>
                <c:ptCount val="6"/>
                <c:pt idx="0">
                  <c:v>0</c:v>
                </c:pt>
                <c:pt idx="1">
                  <c:v>0</c:v>
                </c:pt>
                <c:pt idx="2">
                  <c:v>0</c:v>
                </c:pt>
                <c:pt idx="3">
                  <c:v>0</c:v>
                </c:pt>
                <c:pt idx="4">
                  <c:v>0</c:v>
                </c:pt>
                <c:pt idx="5">
                  <c:v>0</c:v>
                </c:pt>
              </c:numCache>
            </c:numRef>
          </c:val>
        </c:ser>
        <c:dLbls>
          <c:showLegendKey val="0"/>
          <c:showVal val="1"/>
          <c:showCatName val="0"/>
          <c:showSerName val="0"/>
          <c:showPercent val="0"/>
          <c:showBubbleSize val="0"/>
        </c:dLbls>
        <c:gapWidth val="150"/>
        <c:overlap val="100"/>
        <c:axId val="107648512"/>
        <c:axId val="107650048"/>
      </c:barChart>
      <c:catAx>
        <c:axId val="107648512"/>
        <c:scaling>
          <c:orientation val="minMax"/>
        </c:scaling>
        <c:delete val="0"/>
        <c:axPos val="b"/>
        <c:numFmt formatCode="General" sourceLinked="1"/>
        <c:majorTickMark val="out"/>
        <c:minorTickMark val="none"/>
        <c:tickLblPos val="nextTo"/>
        <c:txPr>
          <a:bodyPr rot="0" vert="horz"/>
          <a:lstStyle/>
          <a:p>
            <a:pPr>
              <a:defRPr sz="1600">
                <a:latin typeface="Calibri" panose="020F0502020204030204" pitchFamily="34" charset="0"/>
              </a:defRPr>
            </a:pPr>
            <a:endParaRPr lang="en-US"/>
          </a:p>
        </c:txPr>
        <c:crossAx val="107650048"/>
        <c:crosses val="autoZero"/>
        <c:auto val="1"/>
        <c:lblAlgn val="ctr"/>
        <c:lblOffset val="100"/>
        <c:tickLblSkip val="1"/>
        <c:tickMarkSkip val="1"/>
        <c:noMultiLvlLbl val="0"/>
      </c:catAx>
      <c:valAx>
        <c:axId val="107650048"/>
        <c:scaling>
          <c:orientation val="minMax"/>
        </c:scaling>
        <c:delete val="0"/>
        <c:axPos val="l"/>
        <c:majorGridlines/>
        <c:numFmt formatCode="0%" sourceLinked="1"/>
        <c:majorTickMark val="out"/>
        <c:minorTickMark val="none"/>
        <c:tickLblPos val="nextTo"/>
        <c:txPr>
          <a:bodyPr rot="0" vert="horz"/>
          <a:lstStyle/>
          <a:p>
            <a:pPr>
              <a:defRPr sz="1600">
                <a:latin typeface="Calibri" panose="020F0502020204030204" pitchFamily="34" charset="0"/>
              </a:defRPr>
            </a:pPr>
            <a:endParaRPr lang="en-US"/>
          </a:p>
        </c:txPr>
        <c:crossAx val="107648512"/>
        <c:crosses val="autoZero"/>
        <c:crossBetween val="between"/>
        <c:majorUnit val="0.2"/>
      </c:valAx>
    </c:plotArea>
    <c:legend>
      <c:legendPos val="t"/>
      <c:layout>
        <c:manualLayout>
          <c:xMode val="edge"/>
          <c:yMode val="edge"/>
          <c:x val="0"/>
          <c:y val="1.0723485953145214E-4"/>
          <c:w val="0.99860387643852211"/>
          <c:h val="7.853599733258119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txPr>
    <a:bodyPr/>
    <a:lstStyle/>
    <a:p>
      <a:pPr>
        <a:defRPr sz="10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114375126186153E-2"/>
          <c:y val="0.11486585010207055"/>
          <c:w val="0.92132815128878121"/>
          <c:h val="0.77664550652098718"/>
        </c:manualLayout>
      </c:layout>
      <c:barChart>
        <c:barDir val="col"/>
        <c:grouping val="percentStacked"/>
        <c:varyColors val="0"/>
        <c:ser>
          <c:idx val="2"/>
          <c:order val="0"/>
          <c:tx>
            <c:strRef>
              <c:f>Sheet1!$B$1</c:f>
              <c:strCache>
                <c:ptCount val="1"/>
                <c:pt idx="0">
                  <c:v>Improving </c:v>
                </c:pt>
              </c:strCache>
            </c:strRef>
          </c:tx>
          <c:spPr>
            <a:solidFill>
              <a:srgbClr val="27E833"/>
            </a:solidFill>
          </c:spPr>
          <c:invertIfNegative val="0"/>
          <c:dLbls>
            <c:txPr>
              <a:bodyPr/>
              <a:lstStyle/>
              <a:p>
                <a:pPr>
                  <a:defRPr sz="1600">
                    <a:solidFill>
                      <a:sysClr val="windowText" lastClr="000000"/>
                    </a:solidFill>
                    <a:latin typeface="Calibri" panose="020F0502020204030204" pitchFamily="34" charset="0"/>
                  </a:defRPr>
                </a:pPr>
                <a:endParaRPr lang="en-US"/>
              </a:p>
            </c:txPr>
            <c:showLegendKey val="0"/>
            <c:showVal val="1"/>
            <c:showCatName val="0"/>
            <c:showSerName val="0"/>
            <c:showPercent val="0"/>
            <c:showBubbleSize val="0"/>
            <c:showLeaderLines val="0"/>
          </c:dLbls>
          <c:cat>
            <c:strRef>
              <c:f>Sheet1!$A$2:$A$3</c:f>
              <c:strCache>
                <c:ptCount val="2"/>
                <c:pt idx="0">
                  <c:v>Micropolitan (n=101)</c:v>
                </c:pt>
                <c:pt idx="1">
                  <c:v>Noncore (n=96)</c:v>
                </c:pt>
              </c:strCache>
            </c:strRef>
          </c:cat>
          <c:val>
            <c:numRef>
              <c:f>Sheet1!$B$2:$B$3</c:f>
              <c:numCache>
                <c:formatCode>General</c:formatCode>
                <c:ptCount val="2"/>
                <c:pt idx="0">
                  <c:v>55</c:v>
                </c:pt>
                <c:pt idx="1">
                  <c:v>51</c:v>
                </c:pt>
              </c:numCache>
            </c:numRef>
          </c:val>
        </c:ser>
        <c:ser>
          <c:idx val="1"/>
          <c:order val="1"/>
          <c:tx>
            <c:strRef>
              <c:f>Sheet1!$C$1</c:f>
              <c:strCache>
                <c:ptCount val="1"/>
                <c:pt idx="0">
                  <c:v>No Change</c:v>
                </c:pt>
              </c:strCache>
            </c:strRef>
          </c:tx>
          <c:spPr>
            <a:solidFill>
              <a:srgbClr val="FAD201"/>
            </a:solidFill>
          </c:spPr>
          <c:invertIfNegative val="0"/>
          <c:dLbls>
            <c:dLbl>
              <c:idx val="0"/>
              <c:layout/>
              <c:dLblPos val="ctr"/>
              <c:showLegendKey val="0"/>
              <c:showVal val="1"/>
              <c:showCatName val="0"/>
              <c:showSerName val="0"/>
              <c:showPercent val="0"/>
              <c:showBubbleSize val="0"/>
            </c:dLbl>
            <c:txPr>
              <a:bodyPr/>
              <a:lstStyle/>
              <a:p>
                <a:pPr>
                  <a:defRPr sz="1600">
                    <a:solidFill>
                      <a:sysClr val="windowText" lastClr="000000"/>
                    </a:solidFill>
                    <a:latin typeface="Calibri" panose="020F0502020204030204" pitchFamily="34" charset="0"/>
                  </a:defRPr>
                </a:pPr>
                <a:endParaRPr lang="en-US"/>
              </a:p>
            </c:txPr>
            <c:showLegendKey val="0"/>
            <c:showVal val="1"/>
            <c:showCatName val="0"/>
            <c:showSerName val="0"/>
            <c:showPercent val="0"/>
            <c:showBubbleSize val="0"/>
            <c:showLeaderLines val="0"/>
          </c:dLbls>
          <c:cat>
            <c:strRef>
              <c:f>Sheet1!$A$2:$A$3</c:f>
              <c:strCache>
                <c:ptCount val="2"/>
                <c:pt idx="0">
                  <c:v>Micropolitan (n=101)</c:v>
                </c:pt>
                <c:pt idx="1">
                  <c:v>Noncore (n=96)</c:v>
                </c:pt>
              </c:strCache>
            </c:strRef>
          </c:cat>
          <c:val>
            <c:numRef>
              <c:f>Sheet1!$C$2:$C$3</c:f>
              <c:numCache>
                <c:formatCode>General</c:formatCode>
                <c:ptCount val="2"/>
                <c:pt idx="0">
                  <c:v>35</c:v>
                </c:pt>
                <c:pt idx="1">
                  <c:v>38</c:v>
                </c:pt>
              </c:numCache>
            </c:numRef>
          </c:val>
        </c:ser>
        <c:ser>
          <c:idx val="0"/>
          <c:order val="2"/>
          <c:tx>
            <c:strRef>
              <c:f>Sheet1!$D$1</c:f>
              <c:strCache>
                <c:ptCount val="1"/>
                <c:pt idx="0">
                  <c:v>Worsening</c:v>
                </c:pt>
              </c:strCache>
            </c:strRef>
          </c:tx>
          <c:spPr>
            <a:solidFill>
              <a:srgbClr val="F9152F"/>
            </a:solidFill>
          </c:spPr>
          <c:invertIfNegative val="0"/>
          <c:dLbls>
            <c:txPr>
              <a:bodyPr/>
              <a:lstStyle/>
              <a:p>
                <a:pPr>
                  <a:defRPr sz="1600">
                    <a:solidFill>
                      <a:schemeClr val="bg1"/>
                    </a:solidFill>
                    <a:latin typeface="Calibri" panose="020F0502020204030204" pitchFamily="34" charset="0"/>
                  </a:defRPr>
                </a:pPr>
                <a:endParaRPr lang="en-US"/>
              </a:p>
            </c:txPr>
            <c:dLblPos val="ctr"/>
            <c:showLegendKey val="0"/>
            <c:showVal val="1"/>
            <c:showCatName val="0"/>
            <c:showSerName val="0"/>
            <c:showPercent val="0"/>
            <c:showBubbleSize val="0"/>
            <c:showLeaderLines val="0"/>
          </c:dLbls>
          <c:cat>
            <c:strRef>
              <c:f>Sheet1!$A$2:$A$3</c:f>
              <c:strCache>
                <c:ptCount val="2"/>
                <c:pt idx="0">
                  <c:v>Micropolitan (n=101)</c:v>
                </c:pt>
                <c:pt idx="1">
                  <c:v>Noncore (n=96)</c:v>
                </c:pt>
              </c:strCache>
            </c:strRef>
          </c:cat>
          <c:val>
            <c:numRef>
              <c:f>Sheet1!$D$2:$D$3</c:f>
              <c:numCache>
                <c:formatCode>General</c:formatCode>
                <c:ptCount val="2"/>
                <c:pt idx="0">
                  <c:v>11</c:v>
                </c:pt>
                <c:pt idx="1">
                  <c:v>7</c:v>
                </c:pt>
              </c:numCache>
            </c:numRef>
          </c:val>
        </c:ser>
        <c:dLbls>
          <c:showLegendKey val="0"/>
          <c:showVal val="1"/>
          <c:showCatName val="0"/>
          <c:showSerName val="0"/>
          <c:showPercent val="0"/>
          <c:showBubbleSize val="0"/>
        </c:dLbls>
        <c:gapWidth val="150"/>
        <c:overlap val="100"/>
        <c:axId val="103788544"/>
        <c:axId val="103790080"/>
      </c:barChart>
      <c:catAx>
        <c:axId val="103788544"/>
        <c:scaling>
          <c:orientation val="minMax"/>
        </c:scaling>
        <c:delete val="0"/>
        <c:axPos val="b"/>
        <c:numFmt formatCode="General" sourceLinked="1"/>
        <c:majorTickMark val="out"/>
        <c:minorTickMark val="none"/>
        <c:tickLblPos val="nextTo"/>
        <c:txPr>
          <a:bodyPr rot="0" vert="horz"/>
          <a:lstStyle/>
          <a:p>
            <a:pPr>
              <a:defRPr sz="1600">
                <a:latin typeface="Calibri" panose="020F0502020204030204" pitchFamily="34" charset="0"/>
              </a:defRPr>
            </a:pPr>
            <a:endParaRPr lang="en-US"/>
          </a:p>
        </c:txPr>
        <c:crossAx val="103790080"/>
        <c:crosses val="autoZero"/>
        <c:auto val="1"/>
        <c:lblAlgn val="ctr"/>
        <c:lblOffset val="100"/>
        <c:tickLblSkip val="1"/>
        <c:tickMarkSkip val="1"/>
        <c:noMultiLvlLbl val="0"/>
      </c:catAx>
      <c:valAx>
        <c:axId val="103790080"/>
        <c:scaling>
          <c:orientation val="minMax"/>
        </c:scaling>
        <c:delete val="0"/>
        <c:axPos val="l"/>
        <c:majorGridlines/>
        <c:numFmt formatCode="0%" sourceLinked="1"/>
        <c:majorTickMark val="out"/>
        <c:minorTickMark val="none"/>
        <c:tickLblPos val="nextTo"/>
        <c:txPr>
          <a:bodyPr rot="0" vert="horz"/>
          <a:lstStyle/>
          <a:p>
            <a:pPr>
              <a:defRPr sz="1600">
                <a:latin typeface="Calibri" panose="020F0502020204030204" pitchFamily="34" charset="0"/>
              </a:defRPr>
            </a:pPr>
            <a:endParaRPr lang="en-US"/>
          </a:p>
        </c:txPr>
        <c:crossAx val="103788544"/>
        <c:crosses val="autoZero"/>
        <c:crossBetween val="between"/>
        <c:majorUnit val="0.2"/>
      </c:valAx>
    </c:plotArea>
    <c:legend>
      <c:legendPos val="t"/>
      <c:layout>
        <c:manualLayout>
          <c:xMode val="edge"/>
          <c:yMode val="edge"/>
          <c:x val="0"/>
          <c:y val="1.0723485953145214E-4"/>
          <c:w val="0.99860387643852211"/>
          <c:h val="7.853599733258119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txPr>
    <a:bodyPr/>
    <a:lstStyle/>
    <a:p>
      <a:pPr>
        <a:defRPr sz="10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20163798969575"/>
          <c:y val="0.18102653834937302"/>
          <c:w val="0.89751676873724084"/>
          <c:h val="0.71824074074074074"/>
        </c:manualLayout>
      </c:layout>
      <c:lineChart>
        <c:grouping val="standard"/>
        <c:varyColors val="0"/>
        <c:ser>
          <c:idx val="3"/>
          <c:order val="0"/>
          <c:tx>
            <c:strRef>
              <c:f>Sheet1!$A$2</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Sheet1!$B$1:$G$1</c:f>
              <c:strCache>
                <c:ptCount val="6"/>
                <c:pt idx="0">
                  <c:v>2009</c:v>
                </c:pt>
                <c:pt idx="1">
                  <c:v>2010</c:v>
                </c:pt>
                <c:pt idx="2">
                  <c:v>2011</c:v>
                </c:pt>
                <c:pt idx="3">
                  <c:v>2012</c:v>
                </c:pt>
                <c:pt idx="4">
                  <c:v>2013</c:v>
                </c:pt>
                <c:pt idx="5">
                  <c:v>2014</c:v>
                </c:pt>
              </c:strCache>
            </c:strRef>
          </c:cat>
          <c:val>
            <c:numRef>
              <c:f>Sheet1!$B$2:$G$2</c:f>
              <c:numCache>
                <c:formatCode>0.0</c:formatCode>
                <c:ptCount val="6"/>
                <c:pt idx="0">
                  <c:v>85.5</c:v>
                </c:pt>
                <c:pt idx="1">
                  <c:v>85.5</c:v>
                </c:pt>
                <c:pt idx="2">
                  <c:v>86.8</c:v>
                </c:pt>
                <c:pt idx="3">
                  <c:v>85.9</c:v>
                </c:pt>
                <c:pt idx="4">
                  <c:v>86.6</c:v>
                </c:pt>
                <c:pt idx="5" formatCode="General">
                  <c:v>87.9</c:v>
                </c:pt>
              </c:numCache>
            </c:numRef>
          </c:val>
          <c:smooth val="0"/>
        </c:ser>
        <c:ser>
          <c:idx val="0"/>
          <c:order val="1"/>
          <c:tx>
            <c:strRef>
              <c:f>Sheet1!$A$3</c:f>
              <c:strCache>
                <c:ptCount val="1"/>
                <c:pt idx="0">
                  <c:v>Large Central Metro</c:v>
                </c:pt>
              </c:strCache>
            </c:strRef>
          </c:tx>
          <c:spPr>
            <a:ln w="25400">
              <a:solidFill>
                <a:srgbClr val="0072C6"/>
              </a:solidFill>
            </a:ln>
          </c:spPr>
          <c:marker>
            <c:symbol val="square"/>
            <c:size val="7"/>
            <c:spPr>
              <a:solidFill>
                <a:srgbClr val="0072C6"/>
              </a:solidFill>
              <a:ln>
                <a:noFill/>
              </a:ln>
            </c:spPr>
          </c:marker>
          <c:cat>
            <c:strRef>
              <c:f>Sheet1!$B$1:$G$1</c:f>
              <c:strCache>
                <c:ptCount val="6"/>
                <c:pt idx="0">
                  <c:v>2009</c:v>
                </c:pt>
                <c:pt idx="1">
                  <c:v>2010</c:v>
                </c:pt>
                <c:pt idx="2">
                  <c:v>2011</c:v>
                </c:pt>
                <c:pt idx="3">
                  <c:v>2012</c:v>
                </c:pt>
                <c:pt idx="4">
                  <c:v>2013</c:v>
                </c:pt>
                <c:pt idx="5">
                  <c:v>2014</c:v>
                </c:pt>
              </c:strCache>
            </c:strRef>
          </c:cat>
          <c:val>
            <c:numRef>
              <c:f>Sheet1!$B$3:$G$3</c:f>
              <c:numCache>
                <c:formatCode>0.0</c:formatCode>
                <c:ptCount val="6"/>
                <c:pt idx="0">
                  <c:v>83.4</c:v>
                </c:pt>
                <c:pt idx="1">
                  <c:v>83.4</c:v>
                </c:pt>
                <c:pt idx="2">
                  <c:v>84.4</c:v>
                </c:pt>
                <c:pt idx="3">
                  <c:v>83.4</c:v>
                </c:pt>
                <c:pt idx="4">
                  <c:v>83.7</c:v>
                </c:pt>
                <c:pt idx="5" formatCode="General">
                  <c:v>85</c:v>
                </c:pt>
              </c:numCache>
            </c:numRef>
          </c:val>
          <c:smooth val="0"/>
        </c:ser>
        <c:ser>
          <c:idx val="2"/>
          <c:order val="2"/>
          <c:tx>
            <c:strRef>
              <c:f>Sheet1!$A$4</c:f>
              <c:strCache>
                <c:ptCount val="1"/>
                <c:pt idx="0">
                  <c:v>Large Fringe Metro</c:v>
                </c:pt>
              </c:strCache>
            </c:strRef>
          </c:tx>
          <c:spPr>
            <a:ln w="25400">
              <a:solidFill>
                <a:srgbClr val="AABA0A"/>
              </a:solidFill>
            </a:ln>
          </c:spPr>
          <c:marker>
            <c:symbol val="triangle"/>
            <c:size val="9"/>
            <c:spPr>
              <a:solidFill>
                <a:srgbClr val="AABA0A"/>
              </a:solidFill>
              <a:ln>
                <a:noFill/>
              </a:ln>
            </c:spPr>
          </c:marker>
          <c:cat>
            <c:strRef>
              <c:f>Sheet1!$B$1:$G$1</c:f>
              <c:strCache>
                <c:ptCount val="6"/>
                <c:pt idx="0">
                  <c:v>2009</c:v>
                </c:pt>
                <c:pt idx="1">
                  <c:v>2010</c:v>
                </c:pt>
                <c:pt idx="2">
                  <c:v>2011</c:v>
                </c:pt>
                <c:pt idx="3">
                  <c:v>2012</c:v>
                </c:pt>
                <c:pt idx="4">
                  <c:v>2013</c:v>
                </c:pt>
                <c:pt idx="5">
                  <c:v>2014</c:v>
                </c:pt>
              </c:strCache>
            </c:strRef>
          </c:cat>
          <c:val>
            <c:numRef>
              <c:f>Sheet1!$B$4:$G$4</c:f>
              <c:numCache>
                <c:formatCode>0.0</c:formatCode>
                <c:ptCount val="6"/>
                <c:pt idx="0">
                  <c:v>88.9</c:v>
                </c:pt>
                <c:pt idx="1">
                  <c:v>87.7</c:v>
                </c:pt>
                <c:pt idx="2">
                  <c:v>89.1</c:v>
                </c:pt>
                <c:pt idx="3">
                  <c:v>87.9</c:v>
                </c:pt>
                <c:pt idx="4">
                  <c:v>88.1</c:v>
                </c:pt>
                <c:pt idx="5" formatCode="General">
                  <c:v>89.6</c:v>
                </c:pt>
              </c:numCache>
            </c:numRef>
          </c:val>
          <c:smooth val="0"/>
        </c:ser>
        <c:ser>
          <c:idx val="1"/>
          <c:order val="3"/>
          <c:tx>
            <c:strRef>
              <c:f>Sheet1!$A$5</c:f>
              <c:strCache>
                <c:ptCount val="1"/>
                <c:pt idx="0">
                  <c:v>Medium Metro</c:v>
                </c:pt>
              </c:strCache>
            </c:strRef>
          </c:tx>
          <c:spPr>
            <a:ln w="34925">
              <a:solidFill>
                <a:srgbClr val="7BA8DF"/>
              </a:solidFill>
            </a:ln>
          </c:spPr>
          <c:marker>
            <c:symbol val="diamond"/>
            <c:size val="9"/>
            <c:spPr>
              <a:solidFill>
                <a:srgbClr val="7BA8DF"/>
              </a:solidFill>
              <a:ln>
                <a:noFill/>
              </a:ln>
            </c:spPr>
          </c:marker>
          <c:cat>
            <c:strRef>
              <c:f>Sheet1!$B$1:$G$1</c:f>
              <c:strCache>
                <c:ptCount val="6"/>
                <c:pt idx="0">
                  <c:v>2009</c:v>
                </c:pt>
                <c:pt idx="1">
                  <c:v>2010</c:v>
                </c:pt>
                <c:pt idx="2">
                  <c:v>2011</c:v>
                </c:pt>
                <c:pt idx="3">
                  <c:v>2012</c:v>
                </c:pt>
                <c:pt idx="4">
                  <c:v>2013</c:v>
                </c:pt>
                <c:pt idx="5">
                  <c:v>2014</c:v>
                </c:pt>
              </c:strCache>
            </c:strRef>
          </c:cat>
          <c:val>
            <c:numRef>
              <c:f>Sheet1!$B$5:$G$5</c:f>
              <c:numCache>
                <c:formatCode>0.0</c:formatCode>
                <c:ptCount val="6"/>
                <c:pt idx="0">
                  <c:v>85</c:v>
                </c:pt>
                <c:pt idx="1">
                  <c:v>85.3</c:v>
                </c:pt>
                <c:pt idx="2">
                  <c:v>86.9</c:v>
                </c:pt>
                <c:pt idx="3">
                  <c:v>85.9</c:v>
                </c:pt>
                <c:pt idx="4">
                  <c:v>87.8</c:v>
                </c:pt>
                <c:pt idx="5" formatCode="General">
                  <c:v>88.8</c:v>
                </c:pt>
              </c:numCache>
            </c:numRef>
          </c:val>
          <c:smooth val="0"/>
        </c:ser>
        <c:ser>
          <c:idx val="4"/>
          <c:order val="4"/>
          <c:tx>
            <c:strRef>
              <c:f>Sheet1!$A$6</c:f>
              <c:strCache>
                <c:ptCount val="1"/>
                <c:pt idx="0">
                  <c:v>Small Metro</c:v>
                </c:pt>
              </c:strCache>
            </c:strRef>
          </c:tx>
          <c:spPr>
            <a:ln>
              <a:solidFill>
                <a:sysClr val="window" lastClr="FFFFFF">
                  <a:lumMod val="50000"/>
                </a:sysClr>
              </a:solidFill>
            </a:ln>
          </c:spPr>
          <c:marker>
            <c:symbol val="star"/>
            <c:size val="7"/>
            <c:spPr>
              <a:noFill/>
              <a:ln>
                <a:solidFill>
                  <a:sysClr val="window" lastClr="FFFFFF">
                    <a:lumMod val="50000"/>
                  </a:sysClr>
                </a:solidFill>
              </a:ln>
            </c:spPr>
          </c:marker>
          <c:cat>
            <c:strRef>
              <c:f>Sheet1!$B$1:$G$1</c:f>
              <c:strCache>
                <c:ptCount val="6"/>
                <c:pt idx="0">
                  <c:v>2009</c:v>
                </c:pt>
                <c:pt idx="1">
                  <c:v>2010</c:v>
                </c:pt>
                <c:pt idx="2">
                  <c:v>2011</c:v>
                </c:pt>
                <c:pt idx="3">
                  <c:v>2012</c:v>
                </c:pt>
                <c:pt idx="4">
                  <c:v>2013</c:v>
                </c:pt>
                <c:pt idx="5">
                  <c:v>2014</c:v>
                </c:pt>
              </c:strCache>
            </c:strRef>
          </c:cat>
          <c:val>
            <c:numRef>
              <c:f>Sheet1!$B$6:$G$6</c:f>
              <c:numCache>
                <c:formatCode>0.0</c:formatCode>
                <c:ptCount val="6"/>
                <c:pt idx="0">
                  <c:v>84.7</c:v>
                </c:pt>
                <c:pt idx="1">
                  <c:v>85.1</c:v>
                </c:pt>
                <c:pt idx="2">
                  <c:v>85.3</c:v>
                </c:pt>
                <c:pt idx="3">
                  <c:v>85.4</c:v>
                </c:pt>
                <c:pt idx="4">
                  <c:v>86.3</c:v>
                </c:pt>
                <c:pt idx="5" formatCode="General">
                  <c:v>89.2</c:v>
                </c:pt>
              </c:numCache>
            </c:numRef>
          </c:val>
          <c:smooth val="0"/>
        </c:ser>
        <c:ser>
          <c:idx val="5"/>
          <c:order val="5"/>
          <c:tx>
            <c:strRef>
              <c:f>Sheet1!$A$7</c:f>
              <c:strCache>
                <c:ptCount val="1"/>
                <c:pt idx="0">
                  <c:v>Micropolitan </c:v>
                </c:pt>
              </c:strCache>
            </c:strRef>
          </c:tx>
          <c:spPr>
            <a:ln>
              <a:solidFill>
                <a:srgbClr val="EEECE1">
                  <a:lumMod val="50000"/>
                </a:srgbClr>
              </a:solidFill>
            </a:ln>
          </c:spPr>
          <c:marker>
            <c:symbol val="x"/>
            <c:size val="7"/>
            <c:spPr>
              <a:noFill/>
              <a:ln>
                <a:solidFill>
                  <a:srgbClr val="EEECE1">
                    <a:lumMod val="50000"/>
                  </a:srgbClr>
                </a:solidFill>
              </a:ln>
            </c:spPr>
          </c:marker>
          <c:cat>
            <c:strRef>
              <c:f>Sheet1!$B$1:$G$1</c:f>
              <c:strCache>
                <c:ptCount val="6"/>
                <c:pt idx="0">
                  <c:v>2009</c:v>
                </c:pt>
                <c:pt idx="1">
                  <c:v>2010</c:v>
                </c:pt>
                <c:pt idx="2">
                  <c:v>2011</c:v>
                </c:pt>
                <c:pt idx="3">
                  <c:v>2012</c:v>
                </c:pt>
                <c:pt idx="4">
                  <c:v>2013</c:v>
                </c:pt>
                <c:pt idx="5">
                  <c:v>2014</c:v>
                </c:pt>
              </c:strCache>
            </c:strRef>
          </c:cat>
          <c:val>
            <c:numRef>
              <c:f>Sheet1!$B$7:$G$7</c:f>
              <c:numCache>
                <c:formatCode>0.0</c:formatCode>
                <c:ptCount val="6"/>
                <c:pt idx="0">
                  <c:v>84.4</c:v>
                </c:pt>
                <c:pt idx="1">
                  <c:v>86.1</c:v>
                </c:pt>
                <c:pt idx="2">
                  <c:v>88.2</c:v>
                </c:pt>
                <c:pt idx="3">
                  <c:v>86.9</c:v>
                </c:pt>
                <c:pt idx="4">
                  <c:v>87.6</c:v>
                </c:pt>
                <c:pt idx="5" formatCode="General">
                  <c:v>88.5</c:v>
                </c:pt>
              </c:numCache>
            </c:numRef>
          </c:val>
          <c:smooth val="0"/>
        </c:ser>
        <c:ser>
          <c:idx val="6"/>
          <c:order val="6"/>
          <c:tx>
            <c:strRef>
              <c:f>Sheet1!$A$8</c:f>
              <c:strCache>
                <c:ptCount val="1"/>
                <c:pt idx="0">
                  <c:v>Noncore</c:v>
                </c:pt>
              </c:strCache>
            </c:strRef>
          </c:tx>
          <c:cat>
            <c:strRef>
              <c:f>Sheet1!$B$1:$G$1</c:f>
              <c:strCache>
                <c:ptCount val="6"/>
                <c:pt idx="0">
                  <c:v>2009</c:v>
                </c:pt>
                <c:pt idx="1">
                  <c:v>2010</c:v>
                </c:pt>
                <c:pt idx="2">
                  <c:v>2011</c:v>
                </c:pt>
                <c:pt idx="3">
                  <c:v>2012</c:v>
                </c:pt>
                <c:pt idx="4">
                  <c:v>2013</c:v>
                </c:pt>
                <c:pt idx="5">
                  <c:v>2014</c:v>
                </c:pt>
              </c:strCache>
            </c:strRef>
          </c:cat>
          <c:val>
            <c:numRef>
              <c:f>Sheet1!$B$8:$G$8</c:f>
              <c:numCache>
                <c:formatCode>0.0</c:formatCode>
                <c:ptCount val="6"/>
                <c:pt idx="0">
                  <c:v>87.3</c:v>
                </c:pt>
                <c:pt idx="1">
                  <c:v>87</c:v>
                </c:pt>
                <c:pt idx="2">
                  <c:v>88.7</c:v>
                </c:pt>
                <c:pt idx="3">
                  <c:v>87.9</c:v>
                </c:pt>
                <c:pt idx="4">
                  <c:v>88.5</c:v>
                </c:pt>
                <c:pt idx="5" formatCode="General">
                  <c:v>90.1</c:v>
                </c:pt>
              </c:numCache>
            </c:numRef>
          </c:val>
          <c:smooth val="0"/>
        </c:ser>
        <c:dLbls>
          <c:showLegendKey val="0"/>
          <c:showVal val="0"/>
          <c:showCatName val="0"/>
          <c:showSerName val="0"/>
          <c:showPercent val="0"/>
          <c:showBubbleSize val="0"/>
        </c:dLbls>
        <c:marker val="1"/>
        <c:smooth val="0"/>
        <c:axId val="103889536"/>
        <c:axId val="103895424"/>
      </c:lineChart>
      <c:catAx>
        <c:axId val="103889536"/>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03895424"/>
        <c:crosses val="autoZero"/>
        <c:auto val="1"/>
        <c:lblAlgn val="ctr"/>
        <c:lblOffset val="100"/>
        <c:noMultiLvlLbl val="0"/>
      </c:catAx>
      <c:valAx>
        <c:axId val="103895424"/>
        <c:scaling>
          <c:orientation val="minMax"/>
          <c:max val="100"/>
          <c:min val="75"/>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4541776027996499"/>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03889536"/>
        <c:crosses val="autoZero"/>
        <c:crossBetween val="between"/>
        <c:majorUnit val="5"/>
      </c:valAx>
    </c:plotArea>
    <c:legend>
      <c:legendPos val="t"/>
      <c:layout>
        <c:manualLayout>
          <c:xMode val="edge"/>
          <c:yMode val="edge"/>
          <c:x val="9.2592592592592587E-3"/>
          <c:y val="1.1675510669861919E-3"/>
          <c:w val="0.98092701953922423"/>
          <c:h val="0.1242403032954214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4625255176436"/>
          <c:y val="0.18129653932147374"/>
          <c:w val="0.87597939146495574"/>
          <c:h val="0.72244799261203463"/>
        </c:manualLayout>
      </c:layout>
      <c:barChart>
        <c:barDir val="col"/>
        <c:grouping val="clustered"/>
        <c:varyColors val="0"/>
        <c:ser>
          <c:idx val="0"/>
          <c:order val="0"/>
          <c:tx>
            <c:strRef>
              <c:f>Sheet1!$A$2</c:f>
              <c:strCache>
                <c:ptCount val="1"/>
                <c:pt idx="0">
                  <c:v>Large Central Metro</c:v>
                </c:pt>
              </c:strCache>
            </c:strRef>
          </c:tx>
          <c:spPr>
            <a:solidFill>
              <a:srgbClr val="0072C6"/>
            </a:solidFill>
          </c:spPr>
          <c:invertIfNegative val="0"/>
          <c:cat>
            <c:strRef>
              <c:f>Sheet1!$B$1:$E$1</c:f>
              <c:strCache>
                <c:ptCount val="4"/>
                <c:pt idx="0">
                  <c:v>Total</c:v>
                </c:pt>
                <c:pt idx="1">
                  <c:v>White</c:v>
                </c:pt>
                <c:pt idx="2">
                  <c:v> Black </c:v>
                </c:pt>
                <c:pt idx="3">
                  <c:v>Hispanic</c:v>
                </c:pt>
              </c:strCache>
            </c:strRef>
          </c:cat>
          <c:val>
            <c:numRef>
              <c:f>Sheet1!$B$2:$E$2</c:f>
              <c:numCache>
                <c:formatCode>0.0</c:formatCode>
                <c:ptCount val="4"/>
                <c:pt idx="0">
                  <c:v>23.2</c:v>
                </c:pt>
                <c:pt idx="1">
                  <c:v>14</c:v>
                </c:pt>
                <c:pt idx="2">
                  <c:v>30.3</c:v>
                </c:pt>
                <c:pt idx="3">
                  <c:v>35.299999999999997</c:v>
                </c:pt>
              </c:numCache>
            </c:numRef>
          </c:val>
        </c:ser>
        <c:ser>
          <c:idx val="1"/>
          <c:order val="1"/>
          <c:tx>
            <c:strRef>
              <c:f>Sheet1!$A$3</c:f>
              <c:strCache>
                <c:ptCount val="1"/>
                <c:pt idx="0">
                  <c:v>Large Fringe Metro</c:v>
                </c:pt>
              </c:strCache>
            </c:strRef>
          </c:tx>
          <c:spPr>
            <a:pattFill prst="wdDnDiag">
              <a:fgClr>
                <a:srgbClr val="AABA0A"/>
              </a:fgClr>
              <a:bgClr>
                <a:sysClr val="window" lastClr="FFFFFF"/>
              </a:bgClr>
            </a:pattFill>
          </c:spPr>
          <c:invertIfNegative val="0"/>
          <c:cat>
            <c:strRef>
              <c:f>Sheet1!$B$1:$E$1</c:f>
              <c:strCache>
                <c:ptCount val="4"/>
                <c:pt idx="0">
                  <c:v>Total</c:v>
                </c:pt>
                <c:pt idx="1">
                  <c:v>White</c:v>
                </c:pt>
                <c:pt idx="2">
                  <c:v> Black </c:v>
                </c:pt>
                <c:pt idx="3">
                  <c:v>Hispanic</c:v>
                </c:pt>
              </c:strCache>
            </c:strRef>
          </c:cat>
          <c:val>
            <c:numRef>
              <c:f>Sheet1!$B$3:$E$3</c:f>
              <c:numCache>
                <c:formatCode>0.0</c:formatCode>
                <c:ptCount val="4"/>
                <c:pt idx="0">
                  <c:v>15</c:v>
                </c:pt>
                <c:pt idx="1">
                  <c:v>12.5</c:v>
                </c:pt>
                <c:pt idx="2">
                  <c:v>15.8</c:v>
                </c:pt>
                <c:pt idx="3">
                  <c:v>27</c:v>
                </c:pt>
              </c:numCache>
            </c:numRef>
          </c:val>
        </c:ser>
        <c:ser>
          <c:idx val="2"/>
          <c:order val="2"/>
          <c:tx>
            <c:strRef>
              <c:f>Sheet1!$A$4</c:f>
              <c:strCache>
                <c:ptCount val="1"/>
                <c:pt idx="0">
                  <c:v>Medium Metro</c:v>
                </c:pt>
              </c:strCache>
            </c:strRef>
          </c:tx>
          <c:spPr>
            <a:solidFill>
              <a:sysClr val="window" lastClr="FFFFFF"/>
            </a:solidFill>
            <a:ln>
              <a:solidFill>
                <a:sysClr val="windowText" lastClr="000000"/>
              </a:solidFill>
            </a:ln>
          </c:spPr>
          <c:invertIfNegative val="0"/>
          <c:cat>
            <c:strRef>
              <c:f>Sheet1!$B$1:$E$1</c:f>
              <c:strCache>
                <c:ptCount val="4"/>
                <c:pt idx="0">
                  <c:v>Total</c:v>
                </c:pt>
                <c:pt idx="1">
                  <c:v>White</c:v>
                </c:pt>
                <c:pt idx="2">
                  <c:v> Black </c:v>
                </c:pt>
                <c:pt idx="3">
                  <c:v>Hispanic</c:v>
                </c:pt>
              </c:strCache>
            </c:strRef>
          </c:cat>
          <c:val>
            <c:numRef>
              <c:f>Sheet1!$B$4:$E$4</c:f>
              <c:numCache>
                <c:formatCode>0.0</c:formatCode>
                <c:ptCount val="4"/>
                <c:pt idx="0">
                  <c:v>20.8</c:v>
                </c:pt>
                <c:pt idx="1">
                  <c:v>15.1</c:v>
                </c:pt>
                <c:pt idx="2">
                  <c:v>25.2</c:v>
                </c:pt>
                <c:pt idx="3">
                  <c:v>38.9</c:v>
                </c:pt>
              </c:numCache>
            </c:numRef>
          </c:val>
        </c:ser>
        <c:ser>
          <c:idx val="3"/>
          <c:order val="3"/>
          <c:tx>
            <c:strRef>
              <c:f>Sheet1!$A$5</c:f>
              <c:strCache>
                <c:ptCount val="1"/>
                <c:pt idx="0">
                  <c:v>Small Metro</c:v>
                </c:pt>
              </c:strCache>
            </c:strRef>
          </c:tx>
          <c:spPr>
            <a:solidFill>
              <a:sysClr val="window" lastClr="FFFFFF">
                <a:lumMod val="85000"/>
              </a:sysClr>
            </a:solidFill>
          </c:spPr>
          <c:invertIfNegative val="0"/>
          <c:cat>
            <c:strRef>
              <c:f>Sheet1!$B$1:$E$1</c:f>
              <c:strCache>
                <c:ptCount val="4"/>
                <c:pt idx="0">
                  <c:v>Total</c:v>
                </c:pt>
                <c:pt idx="1">
                  <c:v>White</c:v>
                </c:pt>
                <c:pt idx="2">
                  <c:v> Black </c:v>
                </c:pt>
                <c:pt idx="3">
                  <c:v>Hispanic</c:v>
                </c:pt>
              </c:strCache>
            </c:strRef>
          </c:cat>
          <c:val>
            <c:numRef>
              <c:f>Sheet1!$B$5:$E$5</c:f>
              <c:numCache>
                <c:formatCode>0.0</c:formatCode>
                <c:ptCount val="4"/>
                <c:pt idx="0">
                  <c:v>28.4</c:v>
                </c:pt>
                <c:pt idx="1">
                  <c:v>26.6</c:v>
                </c:pt>
                <c:pt idx="2">
                  <c:v>22</c:v>
                </c:pt>
                <c:pt idx="3">
                  <c:v>40.1</c:v>
                </c:pt>
              </c:numCache>
            </c:numRef>
          </c:val>
        </c:ser>
        <c:ser>
          <c:idx val="4"/>
          <c:order val="4"/>
          <c:tx>
            <c:strRef>
              <c:f>Sheet1!$A$6</c:f>
              <c:strCache>
                <c:ptCount val="1"/>
                <c:pt idx="0">
                  <c:v>Micropolitan</c:v>
                </c:pt>
              </c:strCache>
            </c:strRef>
          </c:tx>
          <c:spPr>
            <a:solidFill>
              <a:srgbClr val="AABA0A"/>
            </a:solidFill>
          </c:spPr>
          <c:invertIfNegative val="0"/>
          <c:cat>
            <c:strRef>
              <c:f>Sheet1!$B$1:$E$1</c:f>
              <c:strCache>
                <c:ptCount val="4"/>
                <c:pt idx="0">
                  <c:v>Total</c:v>
                </c:pt>
                <c:pt idx="1">
                  <c:v>White</c:v>
                </c:pt>
                <c:pt idx="2">
                  <c:v> Black </c:v>
                </c:pt>
                <c:pt idx="3">
                  <c:v>Hispanic</c:v>
                </c:pt>
              </c:strCache>
            </c:strRef>
          </c:cat>
          <c:val>
            <c:numRef>
              <c:f>Sheet1!$B$6:$E$6</c:f>
              <c:numCache>
                <c:formatCode>0.0</c:formatCode>
                <c:ptCount val="4"/>
                <c:pt idx="0">
                  <c:v>26</c:v>
                </c:pt>
                <c:pt idx="1">
                  <c:v>23.7</c:v>
                </c:pt>
                <c:pt idx="2">
                  <c:v>27.8</c:v>
                </c:pt>
                <c:pt idx="3">
                  <c:v>36.9</c:v>
                </c:pt>
              </c:numCache>
            </c:numRef>
          </c:val>
        </c:ser>
        <c:ser>
          <c:idx val="5"/>
          <c:order val="5"/>
          <c:tx>
            <c:strRef>
              <c:f>Sheet1!$A$7</c:f>
              <c:strCache>
                <c:ptCount val="1"/>
                <c:pt idx="0">
                  <c:v>Noncore</c:v>
                </c:pt>
              </c:strCache>
            </c:strRef>
          </c:tx>
          <c:spPr>
            <a:pattFill prst="ltHorz">
              <a:fgClr>
                <a:sysClr val="windowText" lastClr="000000"/>
              </a:fgClr>
              <a:bgClr>
                <a:sysClr val="window" lastClr="FFFFFF"/>
              </a:bgClr>
            </a:pattFill>
            <a:ln>
              <a:noFill/>
            </a:ln>
          </c:spPr>
          <c:invertIfNegative val="0"/>
          <c:cat>
            <c:strRef>
              <c:f>Sheet1!$B$1:$E$1</c:f>
              <c:strCache>
                <c:ptCount val="4"/>
                <c:pt idx="0">
                  <c:v>Total</c:v>
                </c:pt>
                <c:pt idx="1">
                  <c:v>White</c:v>
                </c:pt>
                <c:pt idx="2">
                  <c:v> Black </c:v>
                </c:pt>
                <c:pt idx="3">
                  <c:v>Hispanic</c:v>
                </c:pt>
              </c:strCache>
            </c:strRef>
          </c:cat>
          <c:val>
            <c:numRef>
              <c:f>Sheet1!$B$7:$E$7</c:f>
              <c:numCache>
                <c:formatCode>0.0</c:formatCode>
                <c:ptCount val="4"/>
                <c:pt idx="0">
                  <c:v>36.5</c:v>
                </c:pt>
                <c:pt idx="1">
                  <c:v>33.1</c:v>
                </c:pt>
                <c:pt idx="2">
                  <c:v>36.9</c:v>
                </c:pt>
                <c:pt idx="3">
                  <c:v>58.6</c:v>
                </c:pt>
              </c:numCache>
            </c:numRef>
          </c:val>
        </c:ser>
        <c:dLbls>
          <c:showLegendKey val="0"/>
          <c:showVal val="0"/>
          <c:showCatName val="0"/>
          <c:showSerName val="0"/>
          <c:showPercent val="0"/>
          <c:showBubbleSize val="0"/>
        </c:dLbls>
        <c:gapWidth val="150"/>
        <c:axId val="103992320"/>
        <c:axId val="103998208"/>
      </c:barChart>
      <c:catAx>
        <c:axId val="103992320"/>
        <c:scaling>
          <c:orientation val="minMax"/>
        </c:scaling>
        <c:delete val="0"/>
        <c:axPos val="b"/>
        <c:minorGridlines>
          <c:spPr>
            <a:ln>
              <a:noFill/>
            </a:ln>
          </c:spPr>
        </c:minorGridlines>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03998208"/>
        <c:crosses val="autoZero"/>
        <c:auto val="1"/>
        <c:lblAlgn val="ctr"/>
        <c:lblOffset val="100"/>
        <c:noMultiLvlLbl val="0"/>
      </c:catAx>
      <c:valAx>
        <c:axId val="103998208"/>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6.1728395061728392E-3"/>
              <c:y val="0.44524715660542424"/>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03992320"/>
        <c:crosses val="autoZero"/>
        <c:crossBetween val="between"/>
        <c:majorUnit val="10"/>
      </c:valAx>
    </c:plotArea>
    <c:legend>
      <c:legendPos val="t"/>
      <c:layout>
        <c:manualLayout>
          <c:xMode val="edge"/>
          <c:yMode val="edge"/>
          <c:x val="5.5555555555555552E-2"/>
          <c:y val="0"/>
          <c:w val="0.88801351219986391"/>
          <c:h val="0.13039655869922048"/>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0.12963</cdr:x>
      <cdr:y>0.68148</cdr:y>
    </cdr:from>
    <cdr:to>
      <cdr:x>0.99815</cdr:x>
      <cdr:y>0.68148</cdr:y>
    </cdr:to>
    <cdr:cxnSp macro="">
      <cdr:nvCxnSpPr>
        <cdr:cNvPr id="2" name="Straight Connector 1"/>
        <cdr:cNvCxnSpPr/>
      </cdr:nvCxnSpPr>
      <cdr:spPr>
        <a:xfrm xmlns:a="http://schemas.openxmlformats.org/drawingml/2006/main" flipV="1">
          <a:off x="1066800" y="2804154"/>
          <a:ext cx="7147575" cy="6"/>
        </a:xfrm>
        <a:prstGeom xmlns:a="http://schemas.openxmlformats.org/drawingml/2006/main" prst="line">
          <a:avLst/>
        </a:prstGeom>
        <a:ln xmlns:a="http://schemas.openxmlformats.org/drawingml/2006/main" w="19050">
          <a:solidFill>
            <a:srgbClr val="FF0000"/>
          </a:solidFill>
          <a:prstDash val="dash"/>
        </a:ln>
        <a:effectLst xmlns:a="http://schemas.openxmlformats.org/drawingml/2006/mai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dr:relSizeAnchor xmlns:cdr="http://schemas.openxmlformats.org/drawingml/2006/chartDrawing">
    <cdr:from>
      <cdr:x>0.43241</cdr:x>
      <cdr:y>0.7</cdr:y>
    </cdr:from>
    <cdr:to>
      <cdr:x>0.65463</cdr:x>
      <cdr:y>0.78889</cdr:y>
    </cdr:to>
    <cdr:sp macro="" textlink="">
      <cdr:nvSpPr>
        <cdr:cNvPr id="5" name="Text Box 2"/>
        <cdr:cNvSpPr txBox="1">
          <a:spLocks xmlns:a="http://schemas.openxmlformats.org/drawingml/2006/main" noChangeArrowheads="1"/>
        </cdr:cNvSpPr>
      </cdr:nvSpPr>
      <cdr:spPr bwMode="auto">
        <a:xfrm xmlns:a="http://schemas.openxmlformats.org/drawingml/2006/main">
          <a:off x="3558561" y="2880360"/>
          <a:ext cx="1828800" cy="365760"/>
        </a:xfrm>
        <a:prstGeom xmlns:a="http://schemas.openxmlformats.org/drawingml/2006/main" prst="rect">
          <a:avLst/>
        </a:prstGeom>
        <a:solidFill xmlns:a="http://schemas.openxmlformats.org/drawingml/2006/main">
          <a:srgbClr val="FFFFFF"/>
        </a:solidFill>
        <a:ln xmlns:a="http://schemas.openxmlformats.org/drawingml/2006/main" w="9525">
          <a:solidFill>
            <a:schemeClr val="tx1"/>
          </a:solid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algn="ctr">
            <a:spcBef>
              <a:spcPts val="0"/>
            </a:spcBef>
            <a:spcAft>
              <a:spcPts val="1200"/>
            </a:spcAft>
          </a:pPr>
          <a:r>
            <a:rPr lang="en-US" sz="1000" dirty="0" smtClean="0">
              <a:effectLst/>
              <a:latin typeface="Arial" panose="020B0604020202020204" pitchFamily="34" charset="0"/>
              <a:ea typeface="Times New Roman"/>
              <a:cs typeface="Arial" panose="020B0604020202020204" pitchFamily="34" charset="0"/>
            </a:rPr>
            <a:t>2014 </a:t>
          </a:r>
          <a:r>
            <a:rPr lang="en-US" sz="1000" dirty="0">
              <a:effectLst/>
              <a:latin typeface="Arial" panose="020B0604020202020204" pitchFamily="34" charset="0"/>
              <a:ea typeface="Times New Roman"/>
              <a:cs typeface="Arial" panose="020B0604020202020204" pitchFamily="34" charset="0"/>
            </a:rPr>
            <a:t>Achievable </a:t>
          </a:r>
          <a:r>
            <a:rPr lang="en-US" sz="1000" dirty="0" smtClean="0">
              <a:effectLst/>
              <a:latin typeface="Arial" panose="020B0604020202020204" pitchFamily="34" charset="0"/>
              <a:ea typeface="Times New Roman"/>
              <a:cs typeface="Arial" panose="020B0604020202020204" pitchFamily="34" charset="0"/>
            </a:rPr>
            <a:t>Benchmark: 872 per 100,000 Population</a:t>
          </a:r>
          <a:endParaRPr lang="en-US" sz="1200" dirty="0">
            <a:effectLst/>
            <a:latin typeface="Arial" panose="020B0604020202020204" pitchFamily="34" charset="0"/>
            <a:ea typeface="Times New Roman"/>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0.11296</cdr:x>
      <cdr:y>0.6938</cdr:y>
    </cdr:from>
    <cdr:to>
      <cdr:x>1</cdr:x>
      <cdr:y>0.6938</cdr:y>
    </cdr:to>
    <cdr:cxnSp macro="">
      <cdr:nvCxnSpPr>
        <cdr:cNvPr id="2" name="Straight Connector 1"/>
        <cdr:cNvCxnSpPr/>
      </cdr:nvCxnSpPr>
      <cdr:spPr>
        <a:xfrm xmlns:a="http://schemas.openxmlformats.org/drawingml/2006/main">
          <a:off x="929616" y="2727960"/>
          <a:ext cx="7299984" cy="0"/>
        </a:xfrm>
        <a:prstGeom xmlns:a="http://schemas.openxmlformats.org/drawingml/2006/main" prst="line">
          <a:avLst/>
        </a:prstGeom>
        <a:ln xmlns:a="http://schemas.openxmlformats.org/drawingml/2006/main" w="19050">
          <a:solidFill>
            <a:srgbClr val="FF0000"/>
          </a:solidFill>
          <a:prstDash val="dash"/>
        </a:ln>
        <a:effectLst xmlns:a="http://schemas.openxmlformats.org/drawingml/2006/main"/>
      </cdr:spPr>
      <cdr:style>
        <a:lnRef xmlns:a="http://schemas.openxmlformats.org/drawingml/2006/main" idx="2">
          <a:schemeClr val="accent2"/>
        </a:lnRef>
        <a:fillRef xmlns:a="http://schemas.openxmlformats.org/drawingml/2006/main" idx="0">
          <a:schemeClr val="accent2"/>
        </a:fillRef>
        <a:effectRef xmlns:a="http://schemas.openxmlformats.org/drawingml/2006/main" idx="1">
          <a:schemeClr val="accent2"/>
        </a:effectRef>
        <a:fontRef xmlns:a="http://schemas.openxmlformats.org/drawingml/2006/main" idx="minor">
          <a:schemeClr val="tx1"/>
        </a:fontRef>
      </cdr:style>
    </cdr:cxnSp>
  </cdr:relSizeAnchor>
  <cdr:relSizeAnchor xmlns:cdr="http://schemas.openxmlformats.org/drawingml/2006/chartDrawing">
    <cdr:from>
      <cdr:x>0.86667</cdr:x>
      <cdr:y>0.71318</cdr:y>
    </cdr:from>
    <cdr:to>
      <cdr:x>1</cdr:x>
      <cdr:y>0.8876</cdr:y>
    </cdr:to>
    <cdr:sp macro="" textlink="">
      <cdr:nvSpPr>
        <cdr:cNvPr id="5" name="Text Box 2"/>
        <cdr:cNvSpPr txBox="1">
          <a:spLocks xmlns:a="http://schemas.openxmlformats.org/drawingml/2006/main" noChangeArrowheads="1"/>
        </cdr:cNvSpPr>
      </cdr:nvSpPr>
      <cdr:spPr bwMode="auto">
        <a:xfrm xmlns:a="http://schemas.openxmlformats.org/drawingml/2006/main">
          <a:off x="7132320" y="2804160"/>
          <a:ext cx="1097280" cy="685800"/>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rot="0" vert="horz" wrap="square" lIns="45720" tIns="45720" rIns="4572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algn="ctr">
            <a:spcBef>
              <a:spcPts val="0"/>
            </a:spcBef>
            <a:spcAft>
              <a:spcPts val="1200"/>
            </a:spcAft>
          </a:pPr>
          <a:r>
            <a:rPr lang="en-US" sz="1000" dirty="0" smtClean="0">
              <a:solidFill>
                <a:schemeClr val="tx1"/>
              </a:solidFill>
              <a:effectLst/>
              <a:latin typeface="Arial" panose="020B0604020202020204" pitchFamily="34" charset="0"/>
              <a:ea typeface="Times New Roman"/>
              <a:cs typeface="Arial" panose="020B0604020202020204" pitchFamily="34" charset="0"/>
            </a:rPr>
            <a:t>2014 Achievable Benchmark: 56.2 per 100,000 Population</a:t>
          </a:r>
          <a:endParaRPr lang="en-US" sz="1200" dirty="0">
            <a:solidFill>
              <a:schemeClr val="tx1"/>
            </a:solidFill>
            <a:effectLst/>
            <a:latin typeface="Arial" panose="020B0604020202020204" pitchFamily="34" charset="0"/>
            <a:ea typeface="Times New Roman"/>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7840"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970942" y="0"/>
            <a:ext cx="3037840" cy="464820"/>
          </a:xfrm>
          <a:prstGeom prst="rect">
            <a:avLst/>
          </a:prstGeom>
        </p:spPr>
        <p:txBody>
          <a:bodyPr vert="horz" lIns="92446" tIns="46223" rIns="92446" bIns="46223" rtlCol="0"/>
          <a:lstStyle>
            <a:lvl1pPr algn="r">
              <a:defRPr sz="1200"/>
            </a:lvl1pPr>
          </a:lstStyle>
          <a:p>
            <a:fld id="{B0E40ABE-DCA6-4B7A-B1BC-961182C98C1E}" type="datetimeFigureOut">
              <a:rPr lang="en-US" smtClean="0"/>
              <a:pPr/>
              <a:t>10/10/2017</a:t>
            </a:fld>
            <a:endParaRPr lang="en-US"/>
          </a:p>
        </p:txBody>
      </p:sp>
      <p:sp>
        <p:nvSpPr>
          <p:cNvPr id="4" name="Footer Placeholder 3"/>
          <p:cNvSpPr>
            <a:spLocks noGrp="1"/>
          </p:cNvSpPr>
          <p:nvPr>
            <p:ph type="ftr" sz="quarter" idx="2"/>
          </p:nvPr>
        </p:nvSpPr>
        <p:spPr>
          <a:xfrm>
            <a:off x="4" y="8829967"/>
            <a:ext cx="3037840"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970942" y="8829967"/>
            <a:ext cx="3037840" cy="464820"/>
          </a:xfrm>
          <a:prstGeom prst="rect">
            <a:avLst/>
          </a:prstGeom>
        </p:spPr>
        <p:txBody>
          <a:bodyPr vert="horz" lIns="92446" tIns="46223" rIns="92446" bIns="46223" rtlCol="0" anchor="b"/>
          <a:lstStyle>
            <a:lvl1pPr algn="r">
              <a:defRPr sz="1200"/>
            </a:lvl1pPr>
          </a:lstStyle>
          <a:p>
            <a:fld id="{A63DE9D1-BBA0-4F2C-9FA0-7B37DDC69B66}" type="slidenum">
              <a:rPr lang="en-US" smtClean="0"/>
              <a:pPr/>
              <a:t>‹#›</a:t>
            </a:fld>
            <a:endParaRPr lang="en-US"/>
          </a:p>
        </p:txBody>
      </p:sp>
    </p:spTree>
    <p:extLst>
      <p:ext uri="{BB962C8B-B14F-4D97-AF65-F5344CB8AC3E}">
        <p14:creationId xmlns:p14="http://schemas.microsoft.com/office/powerpoint/2010/main" val="3812515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84632" y="696913"/>
            <a:ext cx="6049298" cy="4535424"/>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200" y="5334000"/>
            <a:ext cx="6096000" cy="39624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3970134" y="8829675"/>
            <a:ext cx="3038648" cy="465138"/>
          </a:xfrm>
          <a:prstGeom prst="rect">
            <a:avLst/>
          </a:prstGeom>
        </p:spPr>
        <p:txBody>
          <a:bodyPr vert="horz" lIns="91440" tIns="45720" rIns="91440" bIns="45720" rtlCol="0" anchor="b"/>
          <a:lstStyle>
            <a:lvl1pPr algn="r">
              <a:defRPr sz="1200"/>
            </a:lvl1pPr>
          </a:lstStyle>
          <a:p>
            <a:fld id="{05E9B153-67B9-4602-A9FE-81AAF274874B}" type="slidenum">
              <a:rPr lang="en-US" smtClean="0"/>
              <a:pPr/>
              <a:t>‹#›</a:t>
            </a:fld>
            <a:endParaRPr lang="en-US"/>
          </a:p>
        </p:txBody>
      </p:sp>
    </p:spTree>
    <p:extLst>
      <p:ext uri="{BB962C8B-B14F-4D97-AF65-F5344CB8AC3E}">
        <p14:creationId xmlns:p14="http://schemas.microsoft.com/office/powerpoint/2010/main" val="3360615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pPr/>
              <a:t>1</a:t>
            </a:fld>
            <a:endParaRPr lang="en-US"/>
          </a:p>
        </p:txBody>
      </p:sp>
    </p:spTree>
    <p:extLst>
      <p:ext uri="{BB962C8B-B14F-4D97-AF65-F5344CB8AC3E}">
        <p14:creationId xmlns:p14="http://schemas.microsoft.com/office/powerpoint/2010/main" val="2383030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The 2013 NCHS classification system is derived from data gathered from three sources: the Office of Management and Budget metropolitan and nonmetropolitan designations, the Rural-Urban Continuum and Urban Influence coding systems, and the U.S. Census. </a:t>
            </a:r>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pPr/>
              <a:t>10</a:t>
            </a:fld>
            <a:endParaRPr lang="en-US"/>
          </a:p>
        </p:txBody>
      </p:sp>
    </p:spTree>
    <p:extLst>
      <p:ext uri="{BB962C8B-B14F-4D97-AF65-F5344CB8AC3E}">
        <p14:creationId xmlns:p14="http://schemas.microsoft.com/office/powerpoint/2010/main" val="347633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E9B153-67B9-4602-A9FE-81AAF274874B}" type="slidenum">
              <a:rPr lang="en-US" smtClean="0"/>
              <a:pPr/>
              <a:t>11</a:t>
            </a:fld>
            <a:endParaRPr lang="en-US"/>
          </a:p>
        </p:txBody>
      </p:sp>
    </p:spTree>
    <p:extLst>
      <p:ext uri="{BB962C8B-B14F-4D97-AF65-F5344CB8AC3E}">
        <p14:creationId xmlns:p14="http://schemas.microsoft.com/office/powerpoint/2010/main" val="415856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pPr/>
              <a:t>12</a:t>
            </a:fld>
            <a:endParaRPr lang="en-US"/>
          </a:p>
        </p:txBody>
      </p:sp>
    </p:spTree>
    <p:extLst>
      <p:ext uri="{BB962C8B-B14F-4D97-AF65-F5344CB8AC3E}">
        <p14:creationId xmlns:p14="http://schemas.microsoft.com/office/powerpoint/2010/main" val="1565286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More residents of nonmetropolitan areas live in poverty compared with residents of metropolitan areas.</a:t>
            </a:r>
            <a:r>
              <a:rPr lang="en-US" dirty="0" smtClean="0"/>
              <a:t> </a:t>
            </a:r>
          </a:p>
          <a:p>
            <a:pPr marL="171450" indent="-171450">
              <a:buFont typeface="Arial" panose="020B0604020202020204" pitchFamily="34" charset="0"/>
              <a:buChar char="•"/>
            </a:pPr>
            <a:r>
              <a:rPr lang="en-US" dirty="0" smtClean="0"/>
              <a:t>A higher percentage of residents in rural areas has activity limitations due to chronic health conditions. </a:t>
            </a:r>
          </a:p>
          <a:p>
            <a:pPr marL="171450" indent="-171450">
              <a:buFont typeface="Arial" panose="020B0604020202020204" pitchFamily="34" charset="0"/>
              <a:buChar char="•"/>
            </a:pPr>
            <a:r>
              <a:rPr lang="en-US" dirty="0" smtClean="0"/>
              <a:t>Nonmetropolitan areas have higher rates of cigarette</a:t>
            </a:r>
            <a:r>
              <a:rPr lang="en-US" baseline="0" dirty="0" smtClean="0"/>
              <a:t> smoking, hypertension, obesity, and physical inactivity during leisure time. One study found that 9 of 10 counties with highest smoking prevalence for males were nonmetropolitan counties and the counties with the top 10 highest prevalence of female smokers were all nonmetropolitan counties (Dwyer-Lindgren, et al., 2014). </a:t>
            </a:r>
          </a:p>
        </p:txBody>
      </p:sp>
      <p:sp>
        <p:nvSpPr>
          <p:cNvPr id="4" name="Slide Number Placeholder 3"/>
          <p:cNvSpPr>
            <a:spLocks noGrp="1"/>
          </p:cNvSpPr>
          <p:nvPr>
            <p:ph type="sldNum" sz="quarter" idx="10"/>
          </p:nvPr>
        </p:nvSpPr>
        <p:spPr/>
        <p:txBody>
          <a:bodyPr/>
          <a:lstStyle/>
          <a:p>
            <a:fld id="{05E9B153-67B9-4602-A9FE-81AAF274874B}" type="slidenum">
              <a:rPr lang="en-US" smtClean="0"/>
              <a:pPr/>
              <a:t>13</a:t>
            </a:fld>
            <a:endParaRPr lang="en-US"/>
          </a:p>
        </p:txBody>
      </p:sp>
    </p:spTree>
    <p:extLst>
      <p:ext uri="{BB962C8B-B14F-4D97-AF65-F5344CB8AC3E}">
        <p14:creationId xmlns:p14="http://schemas.microsoft.com/office/powerpoint/2010/main" val="4179369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During 1999-2014, annual age-adjusted death rates</a:t>
            </a:r>
            <a:r>
              <a:rPr lang="en-US" baseline="0" dirty="0" smtClean="0"/>
              <a:t> for heart</a:t>
            </a:r>
            <a:r>
              <a:rPr lang="en-US" dirty="0" smtClean="0"/>
              <a:t> </a:t>
            </a:r>
            <a:r>
              <a:rPr lang="en-US" baseline="0" dirty="0" smtClean="0"/>
              <a:t>disease, stroke, cancer, unintentional injury, and chronic lower respiratory disease (CLRD) were higher in nonmetropolitan areas than metropolitan areas. Age-adjusted death rates for unintentional injury were approximately 50% higher in nonmetropolitan areas than in metropolitan areas. Rates for heart disease and death rates for cancer decreased at a slower rate in nonmetropolitan areas compared with metropolitan areas. CLRD decreased in metropolitan areas but increased in nonmetropolitan areas (Moy, et al., 2017).</a:t>
            </a:r>
            <a:endParaRPr lang="en-US" dirty="0" smtClean="0"/>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pPr/>
              <a:t>14</a:t>
            </a:fld>
            <a:endParaRPr lang="en-US"/>
          </a:p>
        </p:txBody>
      </p:sp>
    </p:spTree>
    <p:extLst>
      <p:ext uri="{BB962C8B-B14F-4D97-AF65-F5344CB8AC3E}">
        <p14:creationId xmlns:p14="http://schemas.microsoft.com/office/powerpoint/2010/main" val="2246411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 2014, life</a:t>
            </a:r>
            <a:r>
              <a:rPr lang="en-US" baseline="0" dirty="0" smtClean="0"/>
              <a:t> expectancy at birth for both sexes combined at the national level was 79.1 years but there was a 20.1 year gap between the lowest and highest life expectancy among all counties (Dwyer-Lindgren, et al., 2017). Several counties in North and South Dakota, eastern Kentucky, and southwestern West Virginia had lower life expectancy compared with the rest of the country (Dwyer-Lindgren, et al., 2017). </a:t>
            </a:r>
          </a:p>
        </p:txBody>
      </p:sp>
      <p:sp>
        <p:nvSpPr>
          <p:cNvPr id="4" name="Slide Number Placeholder 3"/>
          <p:cNvSpPr>
            <a:spLocks noGrp="1"/>
          </p:cNvSpPr>
          <p:nvPr>
            <p:ph type="sldNum" sz="quarter" idx="10"/>
          </p:nvPr>
        </p:nvSpPr>
        <p:spPr/>
        <p:txBody>
          <a:bodyPr/>
          <a:lstStyle/>
          <a:p>
            <a:fld id="{05E9B153-67B9-4602-A9FE-81AAF274874B}"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251608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pPr/>
              <a:t>16</a:t>
            </a:fld>
            <a:endParaRPr lang="en-US"/>
          </a:p>
        </p:txBody>
      </p:sp>
    </p:spTree>
    <p:extLst>
      <p:ext uri="{BB962C8B-B14F-4D97-AF65-F5344CB8AC3E}">
        <p14:creationId xmlns:p14="http://schemas.microsoft.com/office/powerpoint/2010/main" val="663640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pPr/>
              <a:t>17</a:t>
            </a:fld>
            <a:endParaRPr lang="en-US"/>
          </a:p>
        </p:txBody>
      </p:sp>
    </p:spTree>
    <p:extLst>
      <p:ext uri="{BB962C8B-B14F-4D97-AF65-F5344CB8AC3E}">
        <p14:creationId xmlns:p14="http://schemas.microsoft.com/office/powerpoint/2010/main" val="375555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typical rural hospital also offers outpatient care that includes outpatient surgical services and breast cancer screening/mammography but does not offer hospice services, home health services, chemotherapy services, dental services, or outpatient drug/alcohol abuse care (Freeman, et al., 2015). </a:t>
            </a:r>
          </a:p>
        </p:txBody>
      </p:sp>
      <p:sp>
        <p:nvSpPr>
          <p:cNvPr id="4" name="Slide Number Placeholder 3"/>
          <p:cNvSpPr>
            <a:spLocks noGrp="1"/>
          </p:cNvSpPr>
          <p:nvPr>
            <p:ph type="sldNum" sz="quarter" idx="10"/>
          </p:nvPr>
        </p:nvSpPr>
        <p:spPr/>
        <p:txBody>
          <a:bodyPr/>
          <a:lstStyle/>
          <a:p>
            <a:fld id="{05E9B153-67B9-4602-A9FE-81AAF274874B}" type="slidenum">
              <a:rPr lang="en-US" smtClean="0"/>
              <a:pPr/>
              <a:t>18</a:t>
            </a:fld>
            <a:endParaRPr lang="en-US"/>
          </a:p>
        </p:txBody>
      </p:sp>
    </p:spTree>
    <p:extLst>
      <p:ext uri="{BB962C8B-B14F-4D97-AF65-F5344CB8AC3E}">
        <p14:creationId xmlns:p14="http://schemas.microsoft.com/office/powerpoint/2010/main" val="631075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pPr/>
              <a:t>19</a:t>
            </a:fld>
            <a:endParaRPr lang="en-US"/>
          </a:p>
        </p:txBody>
      </p:sp>
    </p:spTree>
    <p:extLst>
      <p:ext uri="{BB962C8B-B14F-4D97-AF65-F5344CB8AC3E}">
        <p14:creationId xmlns:p14="http://schemas.microsoft.com/office/powerpoint/2010/main" val="774412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E9B153-67B9-4602-A9FE-81AAF274874B}" type="slidenum">
              <a:rPr lang="en-US" smtClean="0"/>
              <a:pPr/>
              <a:t>2</a:t>
            </a:fld>
            <a:endParaRPr lang="en-US"/>
          </a:p>
        </p:txBody>
      </p:sp>
    </p:spTree>
    <p:extLst>
      <p:ext uri="{BB962C8B-B14F-4D97-AF65-F5344CB8AC3E}">
        <p14:creationId xmlns:p14="http://schemas.microsoft.com/office/powerpoint/2010/main" val="404722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pPr/>
              <a:t>20</a:t>
            </a:fld>
            <a:endParaRPr lang="en-US"/>
          </a:p>
        </p:txBody>
      </p:sp>
    </p:spTree>
    <p:extLst>
      <p:ext uri="{BB962C8B-B14F-4D97-AF65-F5344CB8AC3E}">
        <p14:creationId xmlns:p14="http://schemas.microsoft.com/office/powerpoint/2010/main" val="3812343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Residents in </a:t>
            </a:r>
            <a:r>
              <a:rPr lang="en-US" dirty="0" err="1" smtClean="0"/>
              <a:t>micropolitan</a:t>
            </a:r>
            <a:r>
              <a:rPr lang="en-US" dirty="0" smtClean="0"/>
              <a:t> areas received:</a:t>
            </a:r>
          </a:p>
          <a:p>
            <a:pPr marL="342900" lvl="1" indent="-168275">
              <a:buFont typeface="Arial" panose="020B0604020202020204" pitchFamily="34" charset="0"/>
              <a:buChar char="•"/>
            </a:pPr>
            <a:r>
              <a:rPr lang="en-US" dirty="0" smtClean="0"/>
              <a:t>Better quality of care for 3% (3 of 101) of the measures, compared with those living in large fringe metropolitan areas, </a:t>
            </a:r>
          </a:p>
          <a:p>
            <a:pPr marL="342900" lvl="1" indent="-168275">
              <a:buFont typeface="Arial" panose="020B0604020202020204" pitchFamily="34" charset="0"/>
              <a:buChar char="•"/>
            </a:pPr>
            <a:r>
              <a:rPr lang="en-US" dirty="0" smtClean="0"/>
              <a:t>Worse quality of care for 32</a:t>
            </a:r>
            <a:r>
              <a:rPr lang="en-US" baseline="0" dirty="0" smtClean="0"/>
              <a:t>%</a:t>
            </a:r>
            <a:r>
              <a:rPr lang="en-US" dirty="0" smtClean="0"/>
              <a:t> (32 of 101) of the measures, compared with those living in large fringe metropolitan areas, and</a:t>
            </a:r>
          </a:p>
          <a:p>
            <a:pPr marL="342900" lvl="1" indent="-168275">
              <a:buFont typeface="Arial" panose="020B0604020202020204" pitchFamily="34" charset="0"/>
              <a:buChar char="•"/>
            </a:pPr>
            <a:r>
              <a:rPr lang="en-US" dirty="0" smtClean="0"/>
              <a:t>The</a:t>
            </a:r>
            <a:r>
              <a:rPr lang="en-US" baseline="0" dirty="0" smtClean="0"/>
              <a:t> same quality of care for</a:t>
            </a:r>
            <a:r>
              <a:rPr lang="en-US" dirty="0" smtClean="0"/>
              <a:t> 65% (66 of 101) of the measures, compared with </a:t>
            </a:r>
            <a:r>
              <a:rPr lang="en-US" baseline="0" dirty="0" smtClean="0"/>
              <a:t>those living in </a:t>
            </a:r>
            <a:r>
              <a:rPr lang="en-US" dirty="0" smtClean="0"/>
              <a:t>large fringe metropolitan areas</a:t>
            </a:r>
            <a:r>
              <a:rPr lang="en-US" b="0" dirty="0" smtClean="0"/>
              <a:t>.</a:t>
            </a:r>
          </a:p>
          <a:p>
            <a:pPr marL="171450" indent="-171450">
              <a:buFont typeface="Arial" panose="020B0604020202020204" pitchFamily="34" charset="0"/>
              <a:buChar char="•"/>
            </a:pPr>
            <a:r>
              <a:rPr lang="en-US" dirty="0" smtClean="0"/>
              <a:t>Residents in noncore areas received:</a:t>
            </a:r>
          </a:p>
          <a:p>
            <a:pPr marL="342900" lvl="1" indent="-168275">
              <a:buFont typeface="Arial" panose="020B0604020202020204" pitchFamily="34" charset="0"/>
              <a:buChar char="•"/>
            </a:pPr>
            <a:r>
              <a:rPr lang="en-US" dirty="0" smtClean="0"/>
              <a:t>Better quality of care for </a:t>
            </a:r>
            <a:r>
              <a:rPr lang="en-US" b="0" dirty="0" smtClean="0"/>
              <a:t>9</a:t>
            </a:r>
            <a:r>
              <a:rPr lang="en-US" dirty="0" smtClean="0"/>
              <a:t>% (9</a:t>
            </a:r>
            <a:r>
              <a:rPr lang="en-US" baseline="0" dirty="0" smtClean="0"/>
              <a:t> </a:t>
            </a:r>
            <a:r>
              <a:rPr lang="en-US" dirty="0" smtClean="0"/>
              <a:t>of 97) of the measures, compared with those living in large fringe metropolitan areas, </a:t>
            </a:r>
          </a:p>
          <a:p>
            <a:pPr marL="342900" lvl="1" indent="-168275">
              <a:buFont typeface="Arial" panose="020B0604020202020204" pitchFamily="34" charset="0"/>
              <a:buChar char="•"/>
            </a:pPr>
            <a:r>
              <a:rPr lang="en-US" dirty="0" smtClean="0"/>
              <a:t>Worse quality of care for </a:t>
            </a:r>
            <a:r>
              <a:rPr lang="en-US" b="0" dirty="0" smtClean="0"/>
              <a:t>35</a:t>
            </a:r>
            <a:r>
              <a:rPr lang="en-US" dirty="0" smtClean="0"/>
              <a:t>% (34</a:t>
            </a:r>
            <a:r>
              <a:rPr lang="en-US" baseline="0" dirty="0" smtClean="0"/>
              <a:t> </a:t>
            </a:r>
            <a:r>
              <a:rPr lang="en-US" dirty="0" smtClean="0"/>
              <a:t>of 97) of the measures, compared with those living in large fringe metropolitan areas, and</a:t>
            </a:r>
          </a:p>
          <a:p>
            <a:pPr marL="342900" lvl="1" indent="-168275">
              <a:buFont typeface="Arial" panose="020B0604020202020204" pitchFamily="34" charset="0"/>
              <a:buChar char="•"/>
            </a:pPr>
            <a:r>
              <a:rPr lang="en-US" dirty="0" smtClean="0"/>
              <a:t>The</a:t>
            </a:r>
            <a:r>
              <a:rPr lang="en-US" baseline="0" dirty="0" smtClean="0"/>
              <a:t> same quality of care for 5</a:t>
            </a:r>
            <a:r>
              <a:rPr lang="en-US" dirty="0" smtClean="0"/>
              <a:t>6% (54 of 97) of the measures, compared with </a:t>
            </a:r>
            <a:r>
              <a:rPr lang="en-US" baseline="0" dirty="0" smtClean="0"/>
              <a:t>those living in </a:t>
            </a:r>
            <a:r>
              <a:rPr lang="en-US" dirty="0" smtClean="0"/>
              <a:t>large fringe metropolitan areas.</a:t>
            </a:r>
          </a:p>
          <a:p>
            <a:endParaRPr lang="en-US" dirty="0" smtClean="0"/>
          </a:p>
        </p:txBody>
      </p:sp>
      <p:sp>
        <p:nvSpPr>
          <p:cNvPr id="4" name="Slide Number Placeholder 3"/>
          <p:cNvSpPr>
            <a:spLocks noGrp="1"/>
          </p:cNvSpPr>
          <p:nvPr>
            <p:ph type="sldNum" sz="quarter" idx="10"/>
          </p:nvPr>
        </p:nvSpPr>
        <p:spPr/>
        <p:txBody>
          <a:bodyPr/>
          <a:lstStyle/>
          <a:p>
            <a:fld id="{05E9B153-67B9-4602-A9FE-81AAF274874B}" type="slidenum">
              <a:rPr lang="en-US" smtClean="0"/>
              <a:pPr/>
              <a:t>21</a:t>
            </a:fld>
            <a:endParaRPr lang="en-US"/>
          </a:p>
        </p:txBody>
      </p:sp>
      <p:sp>
        <p:nvSpPr>
          <p:cNvPr id="13" name="Slide Image Placeholder 12"/>
          <p:cNvSpPr>
            <a:spLocks noGrp="1" noRot="1" noChangeAspect="1"/>
          </p:cNvSpPr>
          <p:nvPr>
            <p:ph type="sldImg"/>
          </p:nvPr>
        </p:nvSpPr>
        <p:spPr>
          <a:xfrm>
            <a:off x="485775" y="696913"/>
            <a:ext cx="6046788" cy="4535487"/>
          </a:xfrm>
        </p:spPr>
      </p:sp>
    </p:spTree>
    <p:extLst>
      <p:ext uri="{BB962C8B-B14F-4D97-AF65-F5344CB8AC3E}">
        <p14:creationId xmlns:p14="http://schemas.microsoft.com/office/powerpoint/2010/main" val="2047527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Overall:</a:t>
            </a:r>
            <a:r>
              <a:rPr lang="en-US" b="1" baseline="0" dirty="0" smtClean="0"/>
              <a:t> </a:t>
            </a:r>
            <a:r>
              <a:rPr lang="en-US" dirty="0" smtClean="0"/>
              <a:t>Residents of </a:t>
            </a:r>
            <a:r>
              <a:rPr lang="en-US" dirty="0" err="1" smtClean="0"/>
              <a:t>micropolitan</a:t>
            </a:r>
            <a:r>
              <a:rPr lang="en-US" baseline="0" dirty="0" smtClean="0"/>
              <a:t> areas are doing worse </a:t>
            </a:r>
            <a:r>
              <a:rPr lang="en-US" b="0" baseline="0" dirty="0" smtClean="0"/>
              <a:t>than residents of large fringe metropolitan areas </a:t>
            </a:r>
            <a:r>
              <a:rPr lang="en-US" baseline="0" dirty="0" smtClean="0"/>
              <a:t>on Effective Treatment, Healthy Living, and Care Coordination measures.</a:t>
            </a:r>
            <a:endParaRPr lang="en-US" dirty="0" smtClean="0"/>
          </a:p>
          <a:p>
            <a:pPr marL="171450" indent="-171450">
              <a:buFont typeface="Arial" panose="020B0604020202020204" pitchFamily="34" charset="0"/>
              <a:buChar char="•"/>
            </a:pPr>
            <a:r>
              <a:rPr lang="en-US" b="1" dirty="0" smtClean="0"/>
              <a:t>Patient Safety:</a:t>
            </a:r>
            <a:r>
              <a:rPr lang="en-US" dirty="0" smtClean="0"/>
              <a:t> Residents of </a:t>
            </a:r>
            <a:r>
              <a:rPr lang="en-US" dirty="0" err="1" smtClean="0"/>
              <a:t>micropolitan</a:t>
            </a:r>
            <a:r>
              <a:rPr lang="en-US" dirty="0" smtClean="0"/>
              <a:t> areas received better care for 12%, same care for 70%, and worse care for 18% of the measures compared with residents of large fringe metropolitan areas.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Person-Centered Care:</a:t>
            </a:r>
            <a:r>
              <a:rPr lang="en-US" dirty="0" smtClean="0"/>
              <a:t> Residents of </a:t>
            </a:r>
            <a:r>
              <a:rPr lang="en-US" dirty="0" err="1" smtClean="0"/>
              <a:t>micropolitan</a:t>
            </a:r>
            <a:r>
              <a:rPr lang="en-US" dirty="0" smtClean="0"/>
              <a:t> areas and residents of large fringe metropolitan areas received the same care for 100% of the measures.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Effective Treatment: </a:t>
            </a:r>
            <a:r>
              <a:rPr lang="en-US" dirty="0" smtClean="0"/>
              <a:t>Residents of </a:t>
            </a:r>
            <a:r>
              <a:rPr lang="en-US" dirty="0" err="1" smtClean="0"/>
              <a:t>micropolitan</a:t>
            </a:r>
            <a:r>
              <a:rPr lang="en-US" dirty="0" smtClean="0"/>
              <a:t> areas received better care for 4%, same care for 65%, and worse care for 31% of the measures compared with residents of large fringe metropolitan areas.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Healthy Living:</a:t>
            </a:r>
            <a:r>
              <a:rPr lang="en-US" dirty="0" smtClean="0"/>
              <a:t> Residents of </a:t>
            </a:r>
            <a:r>
              <a:rPr lang="en-US" dirty="0" err="1" smtClean="0"/>
              <a:t>micropolitan</a:t>
            </a:r>
            <a:r>
              <a:rPr lang="en-US" dirty="0" smtClean="0"/>
              <a:t> areas received the same care for 55% and worse care for </a:t>
            </a:r>
            <a:r>
              <a:rPr lang="en-US" b="0" dirty="0" smtClean="0"/>
              <a:t>45% </a:t>
            </a:r>
            <a:r>
              <a:rPr lang="en-US" dirty="0" smtClean="0"/>
              <a:t>of the measures compared with residents of large fringe metropolitan areas</a:t>
            </a:r>
            <a:r>
              <a:rPr lang="en-US" b="0" dirty="0" smtClean="0"/>
              <a:t>.</a:t>
            </a:r>
          </a:p>
          <a:p>
            <a:pPr marL="171450" indent="-171450">
              <a:buFont typeface="Arial" panose="020B0604020202020204" pitchFamily="34" charset="0"/>
              <a:buChar char="•"/>
              <a:defRPr/>
            </a:pPr>
            <a:r>
              <a:rPr lang="en-US" b="1" dirty="0" smtClean="0"/>
              <a:t>Care Coordination:</a:t>
            </a:r>
            <a:r>
              <a:rPr lang="en-US" dirty="0" smtClean="0"/>
              <a:t> </a:t>
            </a:r>
            <a:r>
              <a:rPr lang="en-US" dirty="0"/>
              <a:t>Residents of </a:t>
            </a:r>
            <a:r>
              <a:rPr lang="en-US" dirty="0" err="1"/>
              <a:t>micropolitan</a:t>
            </a:r>
            <a:r>
              <a:rPr lang="en-US" dirty="0"/>
              <a:t> areas received the same care for </a:t>
            </a:r>
            <a:r>
              <a:rPr lang="en-US" dirty="0" smtClean="0"/>
              <a:t>54% </a:t>
            </a:r>
            <a:r>
              <a:rPr lang="en-US" dirty="0"/>
              <a:t>and worse care for </a:t>
            </a:r>
            <a:r>
              <a:rPr lang="en-US" dirty="0" smtClean="0"/>
              <a:t>46% </a:t>
            </a:r>
            <a:r>
              <a:rPr lang="en-US" dirty="0"/>
              <a:t>of the measures compared with residents of large fringe metropolitan areas</a:t>
            </a:r>
            <a:r>
              <a:rPr lang="en-US" dirty="0" smtClean="0"/>
              <a:t>.</a:t>
            </a:r>
            <a:endParaRPr lang="en-US" dirty="0"/>
          </a:p>
          <a:p>
            <a:pPr marL="171450" indent="-171450">
              <a:buFont typeface="Arial" panose="020B0604020202020204" pitchFamily="34" charset="0"/>
              <a:buChar char="•"/>
              <a:defRPr/>
            </a:pPr>
            <a:r>
              <a:rPr lang="en-US" b="1" dirty="0" smtClean="0"/>
              <a:t>Affordable Care:</a:t>
            </a:r>
            <a:r>
              <a:rPr lang="en-US" dirty="0" smtClean="0"/>
              <a:t> </a:t>
            </a:r>
            <a:r>
              <a:rPr lang="en-US" dirty="0"/>
              <a:t>Residents of </a:t>
            </a:r>
            <a:r>
              <a:rPr lang="en-US" dirty="0" err="1"/>
              <a:t>micropolitan</a:t>
            </a:r>
            <a:r>
              <a:rPr lang="en-US" dirty="0"/>
              <a:t> areas </a:t>
            </a:r>
            <a:r>
              <a:rPr lang="en-US" dirty="0" smtClean="0"/>
              <a:t>and residents of large fringe metropolitan areas received </a:t>
            </a:r>
            <a:r>
              <a:rPr lang="en-US" dirty="0"/>
              <a:t>the same care for 100% of the </a:t>
            </a:r>
            <a:r>
              <a:rPr lang="en-US" dirty="0" smtClean="0"/>
              <a:t>measures.</a:t>
            </a:r>
            <a:endParaRPr lang="en-US" dirty="0"/>
          </a:p>
          <a:p>
            <a:pPr marL="171450" indent="-171450">
              <a:buFont typeface="Arial" panose="020B0604020202020204" pitchFamily="34" charset="0"/>
              <a:buChar char="•"/>
            </a:pPr>
            <a:r>
              <a:rPr lang="en-US" b="1" dirty="0" smtClean="0"/>
              <a:t>Access:</a:t>
            </a:r>
            <a:r>
              <a:rPr lang="en-US" dirty="0" smtClean="0"/>
              <a:t> Residents of </a:t>
            </a:r>
            <a:r>
              <a:rPr lang="en-US" dirty="0" err="1" smtClean="0"/>
              <a:t>micropolitan</a:t>
            </a:r>
            <a:r>
              <a:rPr lang="en-US" dirty="0" smtClean="0"/>
              <a:t> areas received the same care for 78% and worse care for 22% of the measures compared with residents of large fringe metropolitan areas.</a:t>
            </a:r>
          </a:p>
        </p:txBody>
      </p:sp>
      <p:sp>
        <p:nvSpPr>
          <p:cNvPr id="4" name="Slide Number Placeholder 3"/>
          <p:cNvSpPr>
            <a:spLocks noGrp="1"/>
          </p:cNvSpPr>
          <p:nvPr>
            <p:ph type="sldNum" sz="quarter" idx="10"/>
          </p:nvPr>
        </p:nvSpPr>
        <p:spPr/>
        <p:txBody>
          <a:bodyPr/>
          <a:lstStyle/>
          <a:p>
            <a:fld id="{05E9B153-67B9-4602-A9FE-81AAF274874B}" type="slidenum">
              <a:rPr lang="en-US" smtClean="0"/>
              <a:pPr/>
              <a:t>22</a:t>
            </a:fld>
            <a:endParaRPr lang="en-US"/>
          </a:p>
        </p:txBody>
      </p:sp>
    </p:spTree>
    <p:extLst>
      <p:ext uri="{BB962C8B-B14F-4D97-AF65-F5344CB8AC3E}">
        <p14:creationId xmlns:p14="http://schemas.microsoft.com/office/powerpoint/2010/main" val="1335853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Overall:</a:t>
            </a:r>
            <a:r>
              <a:rPr lang="en-US" b="1" baseline="0" dirty="0" smtClean="0"/>
              <a:t> </a:t>
            </a:r>
            <a:r>
              <a:rPr lang="en-US" dirty="0" smtClean="0"/>
              <a:t>Residents of noncore</a:t>
            </a:r>
            <a:r>
              <a:rPr lang="en-US" baseline="0" dirty="0" smtClean="0"/>
              <a:t> areas are doing worse </a:t>
            </a:r>
            <a:r>
              <a:rPr lang="en-US" b="0" baseline="0" dirty="0" smtClean="0"/>
              <a:t>than residents of large fringe metropolitan areas </a:t>
            </a:r>
            <a:r>
              <a:rPr lang="en-US" baseline="0" dirty="0" smtClean="0"/>
              <a:t>on Effective Treatment, Healthy Living, Care Coordination, and Access measures.</a:t>
            </a:r>
            <a:endParaRPr lang="en-US" dirty="0" smtClean="0"/>
          </a:p>
          <a:p>
            <a:pPr marL="171450" indent="-171450">
              <a:buFont typeface="Arial" panose="020B0604020202020204" pitchFamily="34" charset="0"/>
              <a:buChar char="•"/>
            </a:pPr>
            <a:r>
              <a:rPr lang="en-US" b="1" dirty="0" smtClean="0"/>
              <a:t>Patient Safety:</a:t>
            </a:r>
            <a:r>
              <a:rPr lang="en-US" dirty="0" smtClean="0"/>
              <a:t> Residents of noncore areas received better care for 23%, the same care for 65%, and worse care for 12% of the measures compared with residents of large fringe metropolitan areas.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Person-Centered Care: </a:t>
            </a:r>
            <a:r>
              <a:rPr lang="en-US" dirty="0" smtClean="0"/>
              <a:t>Residents of noncore areas received the same care for 88% and worse care for 12% of the measures compared with residents of large fringe metropolitan areas.</a:t>
            </a:r>
            <a:endParaRPr lang="en-US" b="1" dirty="0" smtClean="0"/>
          </a:p>
          <a:p>
            <a:pPr marL="171450" indent="-171450">
              <a:buFont typeface="Arial" panose="020B0604020202020204" pitchFamily="34" charset="0"/>
              <a:buChar char="•"/>
            </a:pPr>
            <a:r>
              <a:rPr lang="en-US" b="1" dirty="0" smtClean="0"/>
              <a:t>Effective Treatment:</a:t>
            </a:r>
            <a:r>
              <a:rPr lang="en-US" dirty="0" smtClean="0"/>
              <a:t> Residents of noncore areas received better care for 12%, the same care for 52%, and worse care for 36% of the measures compared with residents of large fringe metropolitan areas.</a:t>
            </a:r>
          </a:p>
          <a:p>
            <a:pPr marL="171450" indent="-171450">
              <a:buFont typeface="Arial" panose="020B0604020202020204" pitchFamily="34" charset="0"/>
              <a:buChar char="•"/>
            </a:pPr>
            <a:r>
              <a:rPr lang="en-US" b="1" dirty="0" smtClean="0"/>
              <a:t>Healthy Living:</a:t>
            </a:r>
            <a:r>
              <a:rPr lang="en-US" dirty="0" smtClean="0"/>
              <a:t> Residents of noncore areas received the same care for 48% and worse care for 52% of the measures compared with residents of large fringe metropolitan areas.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Care Coordination: </a:t>
            </a:r>
            <a:r>
              <a:rPr lang="en-US" dirty="0" smtClean="0"/>
              <a:t>Residents of noncore areas received better care for</a:t>
            </a:r>
            <a:r>
              <a:rPr lang="en-US" baseline="0" dirty="0" smtClean="0"/>
              <a:t> 4%, </a:t>
            </a:r>
            <a:r>
              <a:rPr lang="en-US" dirty="0" smtClean="0"/>
              <a:t>the same care for 46%, and worse care for 50% of the measures compared with residents of large fringe metropolitan areas.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Affordable</a:t>
            </a:r>
            <a:r>
              <a:rPr lang="en-US" b="1" baseline="0" dirty="0" smtClean="0"/>
              <a:t> Care: </a:t>
            </a:r>
            <a:r>
              <a:rPr lang="en-US" dirty="0" smtClean="0"/>
              <a:t>Residents of noncore areas received</a:t>
            </a:r>
            <a:r>
              <a:rPr lang="en-US" baseline="0" dirty="0" smtClean="0"/>
              <a:t> </a:t>
            </a:r>
            <a:r>
              <a:rPr lang="en-US" dirty="0" smtClean="0"/>
              <a:t>the same care for 100% of the measures compared with residents of large fringe metropolitan areas.</a:t>
            </a:r>
          </a:p>
          <a:p>
            <a:pPr marL="171450" indent="-171450">
              <a:buFont typeface="Arial" panose="020B0604020202020204" pitchFamily="34" charset="0"/>
              <a:buChar char="•"/>
            </a:pPr>
            <a:r>
              <a:rPr lang="en-US" b="1" dirty="0" smtClean="0"/>
              <a:t>Access:</a:t>
            </a:r>
            <a:r>
              <a:rPr lang="en-US" dirty="0" smtClean="0"/>
              <a:t> Residents of noncore areas received better care for</a:t>
            </a:r>
            <a:r>
              <a:rPr lang="en-US" baseline="0" dirty="0" smtClean="0"/>
              <a:t> 6%, </a:t>
            </a:r>
            <a:r>
              <a:rPr lang="en-US" dirty="0" smtClean="0"/>
              <a:t>the same care for 59%, and worse care for 35% of the measures compared with residents of large fringe metropolitan areas.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pPr/>
              <a:t>23</a:t>
            </a:fld>
            <a:endParaRPr lang="en-US"/>
          </a:p>
        </p:txBody>
      </p:sp>
      <p:sp>
        <p:nvSpPr>
          <p:cNvPr id="7" name="Slide Image Placeholder 6"/>
          <p:cNvSpPr>
            <a:spLocks noGrp="1" noRot="1" noChangeAspect="1"/>
          </p:cNvSpPr>
          <p:nvPr>
            <p:ph type="sldImg"/>
          </p:nvPr>
        </p:nvSpPr>
        <p:spPr>
          <a:xfrm>
            <a:off x="485775" y="696913"/>
            <a:ext cx="6046788" cy="4535487"/>
          </a:xfrm>
        </p:spPr>
      </p:sp>
    </p:spTree>
    <p:extLst>
      <p:ext uri="{BB962C8B-B14F-4D97-AF65-F5344CB8AC3E}">
        <p14:creationId xmlns:p14="http://schemas.microsoft.com/office/powerpoint/2010/main" val="1184527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For residents of </a:t>
            </a:r>
            <a:r>
              <a:rPr lang="en-US" dirty="0" err="1" smtClean="0"/>
              <a:t>micropolitan</a:t>
            </a:r>
            <a:r>
              <a:rPr lang="en-US" dirty="0" smtClean="0"/>
              <a:t> areas:</a:t>
            </a:r>
          </a:p>
          <a:p>
            <a:pPr marL="342900" lvl="1" indent="-168275">
              <a:buFont typeface="Arial" panose="020B0604020202020204" pitchFamily="34" charset="0"/>
              <a:buChar char="•"/>
            </a:pPr>
            <a:r>
              <a:rPr lang="en-US" b="0" dirty="0" smtClean="0"/>
              <a:t>Disparities were getting smaller </a:t>
            </a:r>
            <a:r>
              <a:rPr lang="en-US" dirty="0" smtClean="0"/>
              <a:t>for 8% (2 of 25) of the measures, compared with residents of large fringe metropolitan areas, and</a:t>
            </a:r>
          </a:p>
          <a:p>
            <a:pPr marL="342900" lvl="1" indent="-168275">
              <a:buFont typeface="Arial" panose="020B0604020202020204" pitchFamily="34" charset="0"/>
              <a:buChar char="•"/>
            </a:pPr>
            <a:r>
              <a:rPr lang="en-US" b="0" dirty="0" smtClean="0"/>
              <a:t>Disparities did not change </a:t>
            </a:r>
            <a:r>
              <a:rPr lang="en-US" dirty="0" smtClean="0"/>
              <a:t>for 92% (23 of 25) of the measures, compared with residents of large fringe metropolitan areas.</a:t>
            </a:r>
          </a:p>
          <a:p>
            <a:pPr marL="171450" indent="-171450">
              <a:buFont typeface="Arial" panose="020B0604020202020204" pitchFamily="34" charset="0"/>
              <a:buChar char="•"/>
            </a:pPr>
            <a:r>
              <a:rPr lang="en-US" dirty="0" smtClean="0"/>
              <a:t>For residents of noncore areas:</a:t>
            </a:r>
          </a:p>
          <a:p>
            <a:pPr marL="342900" lvl="1" indent="-168275">
              <a:buFont typeface="Arial" panose="020B0604020202020204" pitchFamily="34" charset="0"/>
              <a:buChar char="•"/>
            </a:pPr>
            <a:r>
              <a:rPr lang="en-US" b="0" dirty="0"/>
              <a:t>Disparities were getting smaller </a:t>
            </a:r>
            <a:r>
              <a:rPr lang="en-US" dirty="0"/>
              <a:t>for </a:t>
            </a:r>
            <a:r>
              <a:rPr lang="en-US" dirty="0" smtClean="0"/>
              <a:t>16</a:t>
            </a:r>
            <a:r>
              <a:rPr lang="en-US" baseline="0" dirty="0" smtClean="0"/>
              <a:t>%</a:t>
            </a:r>
            <a:r>
              <a:rPr lang="en-US" dirty="0" smtClean="0"/>
              <a:t> (5</a:t>
            </a:r>
            <a:r>
              <a:rPr lang="en-US" baseline="0" dirty="0" smtClean="0"/>
              <a:t> </a:t>
            </a:r>
            <a:r>
              <a:rPr lang="en-US" dirty="0" smtClean="0"/>
              <a:t>of 31) of the measures, compared with residents of large fringe metropolitan areas, and</a:t>
            </a:r>
          </a:p>
          <a:p>
            <a:pPr marL="342900" lvl="1" indent="-168275">
              <a:buFont typeface="Arial" panose="020B0604020202020204" pitchFamily="34" charset="0"/>
              <a:buChar char="•"/>
            </a:pPr>
            <a:r>
              <a:rPr lang="en-US" b="0" dirty="0" smtClean="0"/>
              <a:t>Disparities </a:t>
            </a:r>
            <a:r>
              <a:rPr lang="en-US" b="0" dirty="0"/>
              <a:t>did not change </a:t>
            </a:r>
            <a:r>
              <a:rPr lang="en-US" dirty="0"/>
              <a:t>for </a:t>
            </a:r>
            <a:r>
              <a:rPr lang="en-US" dirty="0" smtClean="0"/>
              <a:t>84% (26 of 31) of the measures, compared with residents of large fringe metropolitan areas.</a:t>
            </a:r>
          </a:p>
        </p:txBody>
      </p:sp>
      <p:sp>
        <p:nvSpPr>
          <p:cNvPr id="4" name="Slide Number Placeholder 3"/>
          <p:cNvSpPr>
            <a:spLocks noGrp="1"/>
          </p:cNvSpPr>
          <p:nvPr>
            <p:ph type="sldNum" sz="quarter" idx="10"/>
          </p:nvPr>
        </p:nvSpPr>
        <p:spPr/>
        <p:txBody>
          <a:bodyPr/>
          <a:lstStyle/>
          <a:p>
            <a:fld id="{05E9B153-67B9-4602-A9FE-81AAF274874B}" type="slidenum">
              <a:rPr lang="en-US" smtClean="0"/>
              <a:pPr/>
              <a:t>24</a:t>
            </a:fld>
            <a:endParaRPr lang="en-US"/>
          </a:p>
        </p:txBody>
      </p:sp>
      <p:sp>
        <p:nvSpPr>
          <p:cNvPr id="7" name="Slide Image Placeholder 6"/>
          <p:cNvSpPr>
            <a:spLocks noGrp="1" noRot="1" noChangeAspect="1"/>
          </p:cNvSpPr>
          <p:nvPr>
            <p:ph type="sldImg"/>
          </p:nvPr>
        </p:nvSpPr>
        <p:spPr>
          <a:xfrm>
            <a:off x="485775" y="696913"/>
            <a:ext cx="6046788" cy="4535487"/>
          </a:xfrm>
        </p:spPr>
      </p:sp>
    </p:spTree>
    <p:extLst>
      <p:ext uri="{BB962C8B-B14F-4D97-AF65-F5344CB8AC3E}">
        <p14:creationId xmlns:p14="http://schemas.microsoft.com/office/powerpoint/2010/main" val="34736524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Overall:</a:t>
            </a:r>
            <a:r>
              <a:rPr lang="en-US" baseline="0" dirty="0" smtClean="0"/>
              <a:t> </a:t>
            </a:r>
            <a:r>
              <a:rPr lang="en-US" b="0" baseline="0" dirty="0" smtClean="0"/>
              <a:t>There is no clear pattern in the reduction of disparities </a:t>
            </a:r>
            <a:r>
              <a:rPr lang="en-US" b="0" dirty="0" smtClean="0"/>
              <a:t>between </a:t>
            </a:r>
            <a:r>
              <a:rPr lang="en-US" b="0" dirty="0"/>
              <a:t>people living in </a:t>
            </a:r>
            <a:r>
              <a:rPr lang="en-US" b="0" dirty="0" err="1"/>
              <a:t>micropolitan</a:t>
            </a:r>
            <a:r>
              <a:rPr lang="en-US" b="0" dirty="0"/>
              <a:t> </a:t>
            </a:r>
            <a:r>
              <a:rPr lang="en-US" b="0" dirty="0" smtClean="0"/>
              <a:t>areas and people living in large fringe metropolitan areas.</a:t>
            </a:r>
            <a:endParaRPr lang="en-US" b="0" baseline="0" dirty="0" smtClean="0"/>
          </a:p>
          <a:p>
            <a:pPr marL="171450" indent="-171450">
              <a:buFont typeface="Arial" panose="020B0604020202020204" pitchFamily="34" charset="0"/>
              <a:buChar char="•"/>
            </a:pPr>
            <a:r>
              <a:rPr lang="en-US" b="1" dirty="0" smtClean="0"/>
              <a:t>Healthy Living:</a:t>
            </a:r>
            <a:r>
              <a:rPr lang="en-US" dirty="0" smtClean="0"/>
              <a:t> Disparities got smaller for only</a:t>
            </a:r>
            <a:r>
              <a:rPr lang="en-US" baseline="0" dirty="0" smtClean="0"/>
              <a:t> 10</a:t>
            </a:r>
            <a:r>
              <a:rPr lang="en-US" dirty="0" smtClean="0"/>
              <a:t>% of the measures and there was no change in 90% of the measures.</a:t>
            </a:r>
          </a:p>
          <a:p>
            <a:pPr marL="171450" indent="-171450">
              <a:buFont typeface="Arial" panose="020B0604020202020204" pitchFamily="34" charset="0"/>
              <a:buChar char="•"/>
            </a:pPr>
            <a:r>
              <a:rPr lang="en-US" b="1" spc="0" dirty="0" smtClean="0">
                <a:latin typeface="Times New Roman" panose="02020603050405020304" pitchFamily="18" charset="0"/>
                <a:cs typeface="Times New Roman" panose="02020603050405020304" pitchFamily="18" charset="0"/>
              </a:rPr>
              <a:t>Ca</a:t>
            </a:r>
            <a:r>
              <a:rPr lang="en-US" b="1" spc="-10" dirty="0" smtClean="0">
                <a:latin typeface="Times New Roman" panose="02020603050405020304" pitchFamily="18" charset="0"/>
                <a:cs typeface="Times New Roman" panose="02020603050405020304" pitchFamily="18" charset="0"/>
              </a:rPr>
              <a:t>r</a:t>
            </a:r>
            <a:r>
              <a:rPr lang="en-US" b="1" spc="0" dirty="0" smtClean="0">
                <a:latin typeface="Times New Roman" panose="02020603050405020304" pitchFamily="18" charset="0"/>
                <a:cs typeface="Times New Roman" panose="02020603050405020304" pitchFamily="18" charset="0"/>
              </a:rPr>
              <a:t>e</a:t>
            </a:r>
            <a:r>
              <a:rPr lang="en-US" b="1" spc="-5" dirty="0" smtClean="0">
                <a:latin typeface="Times New Roman" panose="02020603050405020304" pitchFamily="18" charset="0"/>
                <a:cs typeface="Times New Roman" panose="02020603050405020304" pitchFamily="18" charset="0"/>
              </a:rPr>
              <a:t> </a:t>
            </a:r>
            <a:r>
              <a:rPr lang="en-US" b="1" spc="0" dirty="0" smtClean="0">
                <a:latin typeface="Times New Roman" panose="02020603050405020304" pitchFamily="18" charset="0"/>
                <a:cs typeface="Times New Roman" panose="02020603050405020304" pitchFamily="18" charset="0"/>
              </a:rPr>
              <a:t>Coordi</a:t>
            </a:r>
            <a:r>
              <a:rPr lang="en-US" b="1" spc="5" dirty="0" smtClean="0">
                <a:latin typeface="Times New Roman" panose="02020603050405020304" pitchFamily="18" charset="0"/>
                <a:cs typeface="Times New Roman" panose="02020603050405020304" pitchFamily="18" charset="0"/>
              </a:rPr>
              <a:t>n</a:t>
            </a:r>
            <a:r>
              <a:rPr lang="en-US" b="1" spc="-5" dirty="0" smtClean="0">
                <a:latin typeface="Times New Roman" panose="02020603050405020304" pitchFamily="18" charset="0"/>
                <a:cs typeface="Times New Roman" panose="02020603050405020304" pitchFamily="18" charset="0"/>
              </a:rPr>
              <a:t>a</a:t>
            </a:r>
            <a:r>
              <a:rPr lang="en-US" b="1" spc="0" dirty="0" smtClean="0">
                <a:latin typeface="Times New Roman" panose="02020603050405020304" pitchFamily="18" charset="0"/>
                <a:cs typeface="Times New Roman" panose="02020603050405020304" pitchFamily="18" charset="0"/>
              </a:rPr>
              <a:t>tion</a:t>
            </a:r>
            <a:r>
              <a:rPr lang="en-US" b="1" dirty="0" smtClean="0"/>
              <a:t>: </a:t>
            </a:r>
            <a:r>
              <a:rPr lang="en-US" dirty="0" smtClean="0"/>
              <a:t>Disparities got smaller for 25% of the measures and there was no change in 75%</a:t>
            </a:r>
            <a:r>
              <a:rPr lang="en-US" baseline="0" dirty="0" smtClean="0"/>
              <a:t> o</a:t>
            </a:r>
            <a:r>
              <a:rPr lang="en-US" dirty="0" smtClean="0"/>
              <a:t>f the measures.</a:t>
            </a:r>
          </a:p>
          <a:p>
            <a:pPr marL="171450" indent="-171450">
              <a:buFont typeface="Arial" panose="020B0604020202020204" pitchFamily="34" charset="0"/>
              <a:buChar char="•"/>
            </a:pPr>
            <a:r>
              <a:rPr lang="en-US" dirty="0" smtClean="0"/>
              <a:t>For all other priority areas and access, there was no change in 100% of the measures.</a:t>
            </a:r>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pPr/>
              <a:t>25</a:t>
            </a:fld>
            <a:endParaRPr lang="en-US"/>
          </a:p>
        </p:txBody>
      </p:sp>
      <p:sp>
        <p:nvSpPr>
          <p:cNvPr id="7" name="Slide Image Placeholder 6"/>
          <p:cNvSpPr>
            <a:spLocks noGrp="1" noRot="1" noChangeAspect="1"/>
          </p:cNvSpPr>
          <p:nvPr>
            <p:ph type="sldImg"/>
          </p:nvPr>
        </p:nvSpPr>
        <p:spPr>
          <a:xfrm>
            <a:off x="485775" y="696913"/>
            <a:ext cx="6046788" cy="4535487"/>
          </a:xfrm>
        </p:spPr>
      </p:sp>
    </p:spTree>
    <p:extLst>
      <p:ext uri="{BB962C8B-B14F-4D97-AF65-F5344CB8AC3E}">
        <p14:creationId xmlns:p14="http://schemas.microsoft.com/office/powerpoint/2010/main" val="11845279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b="1" dirty="0" smtClean="0"/>
              <a:t>Overall:</a:t>
            </a:r>
            <a:r>
              <a:rPr lang="en-US" b="1" dirty="0"/>
              <a:t> </a:t>
            </a:r>
            <a:r>
              <a:rPr lang="en-US" b="0" dirty="0"/>
              <a:t>There is no clear pattern in the reduction of disparities between people living in </a:t>
            </a:r>
            <a:r>
              <a:rPr lang="en-US" b="0" dirty="0" smtClean="0"/>
              <a:t>noncore </a:t>
            </a:r>
            <a:r>
              <a:rPr lang="en-US" b="0" dirty="0"/>
              <a:t>areas and people living in large fringe metropolitan areas.</a:t>
            </a:r>
          </a:p>
          <a:p>
            <a:pPr marL="171450" indent="-171450">
              <a:buFont typeface="Arial" panose="020B0604020202020204" pitchFamily="34" charset="0"/>
              <a:buChar char="•"/>
            </a:pPr>
            <a:r>
              <a:rPr lang="en-US" sz="1200" b="1" dirty="0" smtClean="0">
                <a:solidFill>
                  <a:schemeClr val="tx1"/>
                </a:solidFill>
              </a:rPr>
              <a:t>Care Coordination:</a:t>
            </a:r>
            <a:r>
              <a:rPr lang="en-US" sz="1200" b="1" baseline="0" dirty="0" smtClean="0">
                <a:solidFill>
                  <a:schemeClr val="tx1"/>
                </a:solidFill>
              </a:rPr>
              <a:t> </a:t>
            </a:r>
            <a:r>
              <a:rPr lang="en-US" dirty="0" smtClean="0"/>
              <a:t>Disparities got smaller for 56% of the measures and there was no change in 44%</a:t>
            </a:r>
            <a:r>
              <a:rPr lang="en-US" baseline="0" dirty="0" smtClean="0"/>
              <a:t> o</a:t>
            </a:r>
            <a:r>
              <a:rPr lang="en-US" dirty="0" smtClean="0"/>
              <a:t>f the measures.</a:t>
            </a:r>
            <a:endParaRPr lang="en-US" sz="1200" b="1" dirty="0" smtClean="0">
              <a:solidFill>
                <a:schemeClr val="tx1"/>
              </a:solidFil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smtClean="0">
                <a:solidFill>
                  <a:schemeClr val="tx1"/>
                </a:solidFill>
              </a:rPr>
              <a:t>For all other priority</a:t>
            </a:r>
            <a:r>
              <a:rPr lang="en-US" sz="1200" b="0" baseline="0" dirty="0" smtClean="0">
                <a:solidFill>
                  <a:schemeClr val="tx1"/>
                </a:solidFill>
              </a:rPr>
              <a:t> areas and access, th</a:t>
            </a:r>
            <a:r>
              <a:rPr lang="en-US" sz="1200" b="0" dirty="0" smtClean="0">
                <a:solidFill>
                  <a:schemeClr val="tx1"/>
                </a:solidFill>
              </a:rPr>
              <a:t>ere</a:t>
            </a:r>
            <a:r>
              <a:rPr lang="en-US" sz="1200" b="0" baseline="0" dirty="0" smtClean="0">
                <a:solidFill>
                  <a:schemeClr val="tx1"/>
                </a:solidFill>
              </a:rPr>
              <a:t> was </a:t>
            </a:r>
            <a:r>
              <a:rPr lang="en-US" sz="1200" baseline="0" dirty="0" smtClean="0">
                <a:solidFill>
                  <a:schemeClr val="tx1"/>
                </a:solidFill>
              </a:rPr>
              <a:t>no change in disparities in 100% </a:t>
            </a:r>
            <a:r>
              <a:rPr lang="en-US" sz="1200" b="0" baseline="0" dirty="0" smtClean="0">
                <a:solidFill>
                  <a:schemeClr val="tx1"/>
                </a:solidFill>
              </a:rPr>
              <a:t>of the measures.</a:t>
            </a:r>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pPr/>
              <a:t>26</a:t>
            </a:fld>
            <a:endParaRPr lang="en-US"/>
          </a:p>
        </p:txBody>
      </p:sp>
    </p:spTree>
    <p:extLst>
      <p:ext uri="{BB962C8B-B14F-4D97-AF65-F5344CB8AC3E}">
        <p14:creationId xmlns:p14="http://schemas.microsoft.com/office/powerpoint/2010/main" val="11845279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quality of care for residents living in </a:t>
            </a:r>
            <a:r>
              <a:rPr lang="en-US" dirty="0" err="1" smtClean="0"/>
              <a:t>micropolitan</a:t>
            </a:r>
            <a:r>
              <a:rPr lang="en-US" dirty="0" smtClean="0"/>
              <a:t> areas:</a:t>
            </a:r>
          </a:p>
          <a:p>
            <a:pPr marL="342900" lvl="1" indent="-171450">
              <a:buFont typeface="Arial" panose="020B0604020202020204" pitchFamily="34" charset="0"/>
              <a:buChar char="•"/>
            </a:pPr>
            <a:r>
              <a:rPr lang="en-US" dirty="0" smtClean="0"/>
              <a:t>Improved for 54% (55 of 101) of the measures,</a:t>
            </a:r>
          </a:p>
          <a:p>
            <a:pPr marL="342900" lvl="1" indent="-171450">
              <a:buFont typeface="Arial" panose="020B0604020202020204" pitchFamily="34" charset="0"/>
              <a:buChar char="•"/>
            </a:pPr>
            <a:r>
              <a:rPr lang="en-US" dirty="0" smtClean="0"/>
              <a:t>Worsened for 11% (11 of 101) of the measures, and</a:t>
            </a:r>
          </a:p>
          <a:p>
            <a:pPr marL="342900" lvl="1" indent="-171450">
              <a:buFont typeface="Arial" panose="020B0604020202020204" pitchFamily="34" charset="0"/>
              <a:buChar char="•"/>
            </a:pPr>
            <a:r>
              <a:rPr lang="en-US" dirty="0" smtClean="0"/>
              <a:t>Did not change for 35% (35 of 101) of the measures.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quality of care for residents living in noncore areas:</a:t>
            </a:r>
          </a:p>
          <a:p>
            <a:pPr marL="342900" lvl="1" indent="-171450">
              <a:buFont typeface="Arial" panose="020B0604020202020204" pitchFamily="34" charset="0"/>
              <a:buChar char="•"/>
            </a:pPr>
            <a:r>
              <a:rPr lang="en-US" dirty="0" smtClean="0"/>
              <a:t>Improved for 53% (51 of 96) of the measures, </a:t>
            </a:r>
          </a:p>
          <a:p>
            <a:pPr marL="342900" lvl="1" indent="-171450">
              <a:buFont typeface="Arial" panose="020B0604020202020204" pitchFamily="34" charset="0"/>
              <a:buChar char="•"/>
            </a:pPr>
            <a:r>
              <a:rPr lang="en-US" dirty="0" smtClean="0"/>
              <a:t>Worsened for 7% (7 of 96) of the measures, and</a:t>
            </a:r>
          </a:p>
          <a:p>
            <a:pPr marL="342900" lvl="1" indent="-171450">
              <a:buFont typeface="Arial" panose="020B0604020202020204" pitchFamily="34" charset="0"/>
              <a:buChar char="•"/>
            </a:pPr>
            <a:r>
              <a:rPr lang="en-US" dirty="0" smtClean="0"/>
              <a:t>Did not change for 40% (38 of 96) of the measures.</a:t>
            </a:r>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pPr/>
              <a:t>27</a:t>
            </a:fld>
            <a:endParaRPr lang="en-US"/>
          </a:p>
        </p:txBody>
      </p:sp>
    </p:spTree>
    <p:extLst>
      <p:ext uri="{BB962C8B-B14F-4D97-AF65-F5344CB8AC3E}">
        <p14:creationId xmlns:p14="http://schemas.microsoft.com/office/powerpoint/2010/main" val="35942808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E9B153-67B9-4602-A9FE-81AAF274874B}" type="slidenum">
              <a:rPr lang="en-US" smtClean="0"/>
              <a:pPr/>
              <a:t>28</a:t>
            </a:fld>
            <a:endParaRPr lang="en-US"/>
          </a:p>
        </p:txBody>
      </p:sp>
    </p:spTree>
    <p:extLst>
      <p:ext uri="{BB962C8B-B14F-4D97-AF65-F5344CB8AC3E}">
        <p14:creationId xmlns:p14="http://schemas.microsoft.com/office/powerpoint/2010/main" val="3617257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i="0" dirty="0" smtClean="0"/>
              <a:t>Importance: </a:t>
            </a:r>
            <a:r>
              <a:rPr lang="en-US" b="0" i="0" dirty="0" smtClean="0"/>
              <a:t>People with a usual</a:t>
            </a:r>
            <a:r>
              <a:rPr lang="en-US" b="0" i="0" baseline="0" dirty="0" smtClean="0"/>
              <a:t> source of care have better health outcomes and fewer disparities and costs (ODPHP, 2017). “</a:t>
            </a:r>
            <a:r>
              <a:rPr lang="en-US" i="0" dirty="0" smtClean="0"/>
              <a:t>Having a usual source of health care has been consistently associated with greater use of preventive services, decreased use of emergency services, and with patients' ratings of quality and satisfaction with care” (Finney Rutten, et.</a:t>
            </a:r>
            <a:r>
              <a:rPr lang="en-US" i="0" baseline="0" dirty="0" smtClean="0"/>
              <a:t> al., 2015).</a:t>
            </a:r>
            <a:r>
              <a:rPr lang="en-US" i="0" dirty="0" smtClean="0"/>
              <a:t> </a:t>
            </a:r>
          </a:p>
          <a:p>
            <a:pPr marL="171450" indent="-171450">
              <a:buFont typeface="Arial" panose="020B0604020202020204" pitchFamily="34" charset="0"/>
              <a:buChar char="•"/>
            </a:pPr>
            <a:r>
              <a:rPr lang="en-US" b="1" dirty="0" smtClean="0"/>
              <a:t>Overall Rate: </a:t>
            </a:r>
            <a:r>
              <a:rPr lang="en-US" b="0" dirty="0" smtClean="0"/>
              <a:t>In</a:t>
            </a:r>
            <a:r>
              <a:rPr lang="en-US" b="0" baseline="0" dirty="0" smtClean="0"/>
              <a:t> 2014, the percentage of people with a specific source of ongoing care was 87.9%.</a:t>
            </a:r>
            <a:endParaRPr lang="en-US" b="0" dirty="0" smtClean="0"/>
          </a:p>
          <a:p>
            <a:pPr marL="171450" indent="-171450">
              <a:buFont typeface="Arial" panose="020B0604020202020204" pitchFamily="34" charset="0"/>
              <a:buChar char="•"/>
            </a:pPr>
            <a:r>
              <a:rPr lang="en-US" b="1" dirty="0" smtClean="0"/>
              <a:t>Change Over Time: </a:t>
            </a:r>
            <a:r>
              <a:rPr lang="en-US" dirty="0" smtClean="0"/>
              <a:t>From 2009 to 2014, the percentage</a:t>
            </a:r>
            <a:r>
              <a:rPr lang="en-US" baseline="0" dirty="0" smtClean="0"/>
              <a:t> of people with a specific source of ongoing care improved for people in all residence locations.</a:t>
            </a:r>
          </a:p>
          <a:p>
            <a:pPr marL="171450" indent="-171450">
              <a:buFont typeface="Arial" panose="020B0604020202020204" pitchFamily="34" charset="0"/>
              <a:buChar char="•"/>
            </a:pPr>
            <a:r>
              <a:rPr lang="en-US" b="1" dirty="0" smtClean="0"/>
              <a:t>Groups With Disparities:</a:t>
            </a:r>
          </a:p>
          <a:p>
            <a:pPr marL="342900" indent="-168275">
              <a:buFont typeface="Arial" panose="020B0604020202020204" pitchFamily="34" charset="0"/>
              <a:buChar char="•"/>
            </a:pPr>
            <a:r>
              <a:rPr lang="en-US" dirty="0" smtClean="0"/>
              <a:t>In</a:t>
            </a:r>
            <a:r>
              <a:rPr lang="en-US" baseline="0" dirty="0" smtClean="0"/>
              <a:t> 2014, the percentage of people with a specific source of ongoing care was worse for residents of large central metropolitan areas (85.0%) compared with residents of large fringe metropolitan areas (89.6%).</a:t>
            </a:r>
          </a:p>
          <a:p>
            <a:pPr marL="342900" indent="-168275">
              <a:buFont typeface="Arial" panose="020B0604020202020204" pitchFamily="34" charset="0"/>
              <a:buChar char="•"/>
            </a:pPr>
            <a:r>
              <a:rPr lang="en-US" baseline="0" dirty="0" smtClean="0"/>
              <a:t>In 2014, 90.1% of residents of noncore areas and 88.5% of residents of micropolitan areas </a:t>
            </a:r>
            <a:r>
              <a:rPr lang="en-US" b="0" baseline="0" dirty="0" smtClean="0"/>
              <a:t>had a specific source of ongoing care compared with 89.6% in large fringe metropolitan areas, but this result was not statistically significant. </a:t>
            </a:r>
          </a:p>
        </p:txBody>
      </p:sp>
      <p:sp>
        <p:nvSpPr>
          <p:cNvPr id="4" name="Slide Number Placeholder 3"/>
          <p:cNvSpPr>
            <a:spLocks noGrp="1"/>
          </p:cNvSpPr>
          <p:nvPr>
            <p:ph type="sldNum" sz="quarter" idx="10"/>
          </p:nvPr>
        </p:nvSpPr>
        <p:spPr/>
        <p:txBody>
          <a:bodyPr/>
          <a:lstStyle/>
          <a:p>
            <a:fld id="{E0C714E0-4C45-4825-B5DD-BB35ED8365FD}" type="slidenum">
              <a:rPr lang="en-US" smtClean="0"/>
              <a:pPr/>
              <a:t>29</a:t>
            </a:fld>
            <a:endParaRPr lang="en-US" dirty="0"/>
          </a:p>
        </p:txBody>
      </p:sp>
    </p:spTree>
    <p:extLst>
      <p:ext uri="{BB962C8B-B14F-4D97-AF65-F5344CB8AC3E}">
        <p14:creationId xmlns:p14="http://schemas.microsoft.com/office/powerpoint/2010/main" val="2484921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pPr/>
              <a:t>3</a:t>
            </a:fld>
            <a:endParaRPr lang="en-US"/>
          </a:p>
        </p:txBody>
      </p:sp>
    </p:spTree>
    <p:extLst>
      <p:ext uri="{BB962C8B-B14F-4D97-AF65-F5344CB8AC3E}">
        <p14:creationId xmlns:p14="http://schemas.microsoft.com/office/powerpoint/2010/main" val="22889862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smtClean="0"/>
              <a:t>Overall Rate: </a:t>
            </a:r>
            <a:r>
              <a:rPr lang="en-US" baseline="0" dirty="0" smtClean="0"/>
              <a:t>In 2014, the percentage of people who identified a hospital, emergency room, or clinic as a source of ongoing care was higher for residents of noncore (36.5%), small metropolitan (28.4%), micropolitan (26.0%), large central metropolitan (23.2%), and medium metropolitan (20.8%) areas compared with residents of large fringe metropolitan areas (15.0%).</a:t>
            </a:r>
          </a:p>
          <a:p>
            <a:pPr marL="171450" indent="-171450">
              <a:buFont typeface="Arial" panose="020B0604020202020204" pitchFamily="34" charset="0"/>
              <a:buChar char="•"/>
            </a:pPr>
            <a:r>
              <a:rPr lang="en-US" b="1" baseline="0" dirty="0" smtClean="0"/>
              <a:t>Groups With Disparities:</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In 2014, the percentage of people who identified a hospital, emergency room, or clinic as a source of ongoing care was </a:t>
            </a:r>
            <a:r>
              <a:rPr lang="en-US" b="0" baseline="0" dirty="0" smtClean="0"/>
              <a:t>higher for Blacks and Hispanics in all residence locations compared with Whites. Hispanics also had worse percentages in all locations compared with Blacks. </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In 2014, more than half of Hispanics (58.6%) living in noncore areas and 36.9% of Hispanics living in micropolitan areas identified a hospital, emergency room, or clinic as a source of ongoing care. </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Also in 2014, 36.9% of Blacks living in noncore areas and 27.8% of Blacks living in micropolitan areas identified a hospital, emergency room, or clinic as a source of ongoing care. </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Whites had the lowest reported rates, with 33.1% of noncore residents and 23.7% of micropolitan residents identifying a hospital, emergency room, or clinic as a source of ongoing care. </a:t>
            </a:r>
            <a:endParaRPr lang="en-US" dirty="0"/>
          </a:p>
        </p:txBody>
      </p:sp>
      <p:sp>
        <p:nvSpPr>
          <p:cNvPr id="4" name="Slide Number Placeholder 3"/>
          <p:cNvSpPr>
            <a:spLocks noGrp="1"/>
          </p:cNvSpPr>
          <p:nvPr>
            <p:ph type="sldNum" sz="quarter" idx="10"/>
          </p:nvPr>
        </p:nvSpPr>
        <p:spPr/>
        <p:txBody>
          <a:bodyPr/>
          <a:lstStyle/>
          <a:p>
            <a:fld id="{E0C714E0-4C45-4825-B5DD-BB35ED8365FD}" type="slidenum">
              <a:rPr lang="en-US" smtClean="0"/>
              <a:pPr/>
              <a:t>30</a:t>
            </a:fld>
            <a:endParaRPr lang="en-US"/>
          </a:p>
        </p:txBody>
      </p:sp>
    </p:spTree>
    <p:extLst>
      <p:ext uri="{BB962C8B-B14F-4D97-AF65-F5344CB8AC3E}">
        <p14:creationId xmlns:p14="http://schemas.microsoft.com/office/powerpoint/2010/main" val="39712518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171450" lvl="1" indent="-171450" defTabSz="931774">
              <a:buFont typeface="Arial" panose="020B0604020202020204" pitchFamily="34" charset="0"/>
              <a:buChar char="•"/>
              <a:defRPr/>
            </a:pPr>
            <a:r>
              <a:rPr lang="en-US" b="1" i="0" dirty="0" smtClean="0"/>
              <a:t>Importance:</a:t>
            </a:r>
            <a:r>
              <a:rPr lang="en-US" i="0" dirty="0"/>
              <a:t> </a:t>
            </a:r>
            <a:r>
              <a:rPr lang="en-US" i="0" dirty="0" smtClean="0"/>
              <a:t>Patients with limited access to community dental providers may seek dental care in emergency departments. Also, </a:t>
            </a:r>
            <a:r>
              <a:rPr lang="en-US" i="0" baseline="0" dirty="0" smtClean="0"/>
              <a:t>d</a:t>
            </a:r>
            <a:r>
              <a:rPr lang="en-US" baseline="0" dirty="0" smtClean="0"/>
              <a:t>ental emergencies have higher readmissions than all other medical discharges </a:t>
            </a:r>
            <a:r>
              <a:rPr lang="en-US" i="0" dirty="0" smtClean="0"/>
              <a:t>(Chalmers,</a:t>
            </a:r>
            <a:r>
              <a:rPr lang="en-US" i="0" baseline="0" dirty="0" smtClean="0"/>
              <a:t> 2017)</a:t>
            </a:r>
            <a:r>
              <a:rPr lang="en-US" i="0" dirty="0" smtClean="0"/>
              <a:t>.</a:t>
            </a:r>
            <a:endParaRPr lang="en-US" i="0" dirty="0"/>
          </a:p>
          <a:p>
            <a:pPr marL="171450" lvl="1" indent="-171450">
              <a:buFont typeface="Arial" panose="020B0604020202020204" pitchFamily="34" charset="0"/>
              <a:buChar char="•"/>
              <a:defRPr/>
            </a:pPr>
            <a:r>
              <a:rPr lang="en-US" b="1" dirty="0" smtClean="0"/>
              <a:t>Overall Rate: </a:t>
            </a:r>
            <a:r>
              <a:rPr lang="en-US" dirty="0" smtClean="0"/>
              <a:t>In 2014, </a:t>
            </a:r>
            <a:r>
              <a:rPr lang="en-US" dirty="0"/>
              <a:t>the </a:t>
            </a:r>
            <a:r>
              <a:rPr lang="en-US" dirty="0" smtClean="0"/>
              <a:t>rate of emergency department visits for dental conditions was 506.2 per 100,000 population among residents of micropolitan and noncore areas. </a:t>
            </a:r>
            <a:endParaRPr lang="en-US" dirty="0"/>
          </a:p>
          <a:p>
            <a:pPr marL="171450" indent="-171450">
              <a:buFont typeface="Arial" panose="020B0604020202020204" pitchFamily="34" charset="0"/>
              <a:buChar char="•"/>
              <a:defRPr/>
            </a:pPr>
            <a:r>
              <a:rPr lang="en-US" b="1" dirty="0"/>
              <a:t>Groups With Disparities</a:t>
            </a:r>
            <a:r>
              <a:rPr lang="en-US" b="1" dirty="0" smtClean="0"/>
              <a:t>: </a:t>
            </a:r>
            <a:r>
              <a:rPr lang="en-US" dirty="0" smtClean="0"/>
              <a:t>In all </a:t>
            </a:r>
            <a:r>
              <a:rPr lang="en-US" dirty="0"/>
              <a:t>years, </a:t>
            </a:r>
            <a:r>
              <a:rPr lang="en-US" dirty="0" smtClean="0"/>
              <a:t>use of emergency departments for dental conditions was worse among </a:t>
            </a:r>
            <a:r>
              <a:rPr lang="en-US" dirty="0"/>
              <a:t>residents of </a:t>
            </a:r>
            <a:r>
              <a:rPr lang="en-US" dirty="0" smtClean="0"/>
              <a:t>micropolitan and noncore areas. In 2014,</a:t>
            </a:r>
            <a:r>
              <a:rPr lang="en-US" baseline="0" dirty="0" smtClean="0"/>
              <a:t> the rate was </a:t>
            </a:r>
            <a:r>
              <a:rPr lang="en-US" dirty="0" smtClean="0"/>
              <a:t>506.2 per 100,000 compared with residents </a:t>
            </a:r>
            <a:r>
              <a:rPr lang="en-US" dirty="0"/>
              <a:t>of large fringe metropolitan areas (suburbs</a:t>
            </a:r>
            <a:r>
              <a:rPr lang="en-US" dirty="0" smtClean="0"/>
              <a:t>) (235.7 per 100,000).</a:t>
            </a: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 </a:t>
            </a:r>
          </a:p>
        </p:txBody>
      </p:sp>
      <p:sp>
        <p:nvSpPr>
          <p:cNvPr id="4" name="Slide Number Placeholder 3"/>
          <p:cNvSpPr>
            <a:spLocks noGrp="1"/>
          </p:cNvSpPr>
          <p:nvPr>
            <p:ph type="sldNum" sz="quarter" idx="10"/>
          </p:nvPr>
        </p:nvSpPr>
        <p:spPr/>
        <p:txBody>
          <a:bodyPr/>
          <a:lstStyle/>
          <a:p>
            <a:fld id="{05E9B153-67B9-4602-A9FE-81AAF274874B}"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4073679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171450" lvl="1" indent="-171450" defTabSz="931774">
              <a:buFont typeface="Arial" panose="020B0604020202020204" pitchFamily="34" charset="0"/>
              <a:buChar char="•"/>
              <a:defRPr/>
            </a:pPr>
            <a:r>
              <a:rPr lang="en-US" b="1" i="0" dirty="0" smtClean="0"/>
              <a:t>Importance:</a:t>
            </a:r>
            <a:r>
              <a:rPr lang="en-US" i="0" dirty="0"/>
              <a:t> </a:t>
            </a:r>
            <a:r>
              <a:rPr lang="en-US" i="0" dirty="0" smtClean="0"/>
              <a:t>Trauma</a:t>
            </a:r>
            <a:r>
              <a:rPr lang="en-US" i="0" baseline="0" dirty="0" smtClean="0"/>
              <a:t> centers provide care for injured patients with trauma-related injuries. M</a:t>
            </a:r>
            <a:r>
              <a:rPr lang="en-US" i="0" dirty="0" smtClean="0"/>
              <a:t>ost patients with severe injuries are treated in Level I or II trauma centers, but access to trauma centers may be more difficult for residents of rural areas.</a:t>
            </a:r>
            <a:endParaRPr lang="en-US" i="0" dirty="0"/>
          </a:p>
          <a:p>
            <a:pPr marL="171450" lvl="1" indent="-171450">
              <a:buFont typeface="Arial" panose="020B0604020202020204" pitchFamily="34" charset="0"/>
              <a:buChar char="•"/>
              <a:defRPr/>
            </a:pPr>
            <a:r>
              <a:rPr lang="en-US" b="1" dirty="0" smtClean="0"/>
              <a:t>Overall Rate: </a:t>
            </a:r>
            <a:r>
              <a:rPr lang="en-US" i="0" dirty="0" smtClean="0"/>
              <a:t>In 2014, 64.8% of all patients with severe injuries were treated </a:t>
            </a:r>
            <a:r>
              <a:rPr lang="en-US" i="0" dirty="0"/>
              <a:t>in Level I or II </a:t>
            </a:r>
            <a:r>
              <a:rPr lang="en-US" i="0" dirty="0" smtClean="0"/>
              <a:t>trauma centers.</a:t>
            </a:r>
            <a:endParaRPr lang="en-US" b="0" i="0" dirty="0"/>
          </a:p>
          <a:p>
            <a:pPr marL="171450" indent="-171450">
              <a:buFont typeface="Arial" panose="020B0604020202020204" pitchFamily="34" charset="0"/>
              <a:buChar char="•"/>
              <a:defRPr/>
            </a:pPr>
            <a:r>
              <a:rPr lang="en-US" b="1" dirty="0"/>
              <a:t>Groups With Disparities: </a:t>
            </a:r>
            <a:endParaRPr lang="en-US" b="1" dirty="0" smtClean="0"/>
          </a:p>
          <a:p>
            <a:pPr marL="342900" lvl="1" indent="-171450">
              <a:buFont typeface="Arial" panose="020B0604020202020204" pitchFamily="34" charset="0"/>
              <a:buChar char="•"/>
              <a:defRPr/>
            </a:pPr>
            <a:r>
              <a:rPr lang="en-US" b="0" dirty="0" smtClean="0"/>
              <a:t>In 2014, residents </a:t>
            </a:r>
            <a:r>
              <a:rPr lang="en-US" dirty="0"/>
              <a:t>of </a:t>
            </a:r>
            <a:r>
              <a:rPr lang="en-US" dirty="0" smtClean="0"/>
              <a:t>micropolitan (53.2%),</a:t>
            </a:r>
            <a:r>
              <a:rPr lang="en-US" baseline="0" dirty="0" smtClean="0"/>
              <a:t> n</a:t>
            </a:r>
            <a:r>
              <a:rPr lang="en-US" dirty="0" smtClean="0"/>
              <a:t>oncore (56.9%),</a:t>
            </a:r>
            <a:r>
              <a:rPr lang="en-US" baseline="0" dirty="0" smtClean="0"/>
              <a:t> and small metropolitan areas (57.3%) </a:t>
            </a:r>
            <a:r>
              <a:rPr lang="en-US" dirty="0" smtClean="0"/>
              <a:t>with severe injuries were less likely to be treated </a:t>
            </a:r>
            <a:r>
              <a:rPr lang="en-US" dirty="0"/>
              <a:t>in Level I or II </a:t>
            </a:r>
            <a:r>
              <a:rPr lang="en-US" dirty="0" smtClean="0"/>
              <a:t>trauma centers than</a:t>
            </a:r>
            <a:r>
              <a:rPr lang="en-US" baseline="0" dirty="0" smtClean="0"/>
              <a:t> residents of large fringe metropolitan areas (68.2%).</a:t>
            </a:r>
          </a:p>
          <a:p>
            <a:pPr marL="342900" lvl="1" indent="-171450">
              <a:buFont typeface="Arial" panose="020B0604020202020204" pitchFamily="34" charset="0"/>
              <a:buChar char="•"/>
              <a:defRPr/>
            </a:pPr>
            <a:r>
              <a:rPr lang="en-US" baseline="0" dirty="0" smtClean="0"/>
              <a:t>In 2014, residents of micropolitan areas with severe injuries (16.1%) were more likely than residents of large fringe metropolitan areas (4.5%) to be treated at Level III trauma centers.</a:t>
            </a:r>
          </a:p>
          <a:p>
            <a:pPr marL="628650" lvl="1" indent="-171450">
              <a:buFont typeface="Arial" panose="020B0604020202020204" pitchFamily="34" charset="0"/>
              <a:buChar char="•"/>
              <a:defRPr/>
            </a:pPr>
            <a:endParaRPr lang="en-US" b="1" i="0" dirty="0"/>
          </a:p>
        </p:txBody>
      </p:sp>
      <p:sp>
        <p:nvSpPr>
          <p:cNvPr id="4" name="Slide Number Placeholder 3"/>
          <p:cNvSpPr>
            <a:spLocks noGrp="1"/>
          </p:cNvSpPr>
          <p:nvPr>
            <p:ph type="sldNum" sz="quarter" idx="10"/>
          </p:nvPr>
        </p:nvSpPr>
        <p:spPr/>
        <p:txBody>
          <a:bodyPr/>
          <a:lstStyle/>
          <a:p>
            <a:fld id="{05E9B153-67B9-4602-A9FE-81AAF274874B}"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4073679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i="0" dirty="0" smtClean="0"/>
              <a:t>Overall</a:t>
            </a:r>
            <a:r>
              <a:rPr lang="en-US" b="1" i="0" baseline="0" dirty="0" smtClean="0"/>
              <a:t> Rate: </a:t>
            </a:r>
            <a:r>
              <a:rPr lang="en-US" b="0" i="0" baseline="0" dirty="0" smtClean="0"/>
              <a:t>In 2014, the percentage of people with a usual source of care, excluding hospital emergency rooms, who had office hours at night or on weekends was 41.8%.</a:t>
            </a:r>
          </a:p>
          <a:p>
            <a:pPr marL="171450" indent="-171450">
              <a:buFont typeface="Arial" panose="020B0604020202020204" pitchFamily="34" charset="0"/>
              <a:buChar char="•"/>
            </a:pPr>
            <a:r>
              <a:rPr lang="en-US" b="1" i="0" dirty="0" smtClean="0"/>
              <a:t>Change</a:t>
            </a:r>
            <a:r>
              <a:rPr lang="en-US" b="1" i="0" baseline="0" dirty="0" smtClean="0"/>
              <a:t> Over Time: </a:t>
            </a:r>
            <a:r>
              <a:rPr lang="en-US" i="0" baseline="0" dirty="0" smtClean="0"/>
              <a:t>From 2005 to 2014, the percentage of people with a usual source of care, excluding hospital emergency rooms, who had office hours at night or on weekends decreased for people living in micropolitan, noncore, small, medium, and large fringe metropolitan areas. </a:t>
            </a:r>
          </a:p>
          <a:p>
            <a:pPr marL="171450" indent="-171450">
              <a:buFont typeface="Arial" panose="020B0604020202020204" pitchFamily="34" charset="0"/>
              <a:buChar char="•"/>
            </a:pPr>
            <a:r>
              <a:rPr lang="en-US" b="1" i="0" baseline="0" dirty="0" smtClean="0"/>
              <a:t>Groups With Disparities:</a:t>
            </a:r>
          </a:p>
          <a:p>
            <a:pPr marL="342900" indent="-168275">
              <a:buFont typeface="Arial" panose="020B0604020202020204" pitchFamily="34" charset="0"/>
              <a:buChar char="•"/>
            </a:pPr>
            <a:r>
              <a:rPr lang="en-US" i="0" baseline="0" dirty="0" smtClean="0"/>
              <a:t>In 2014, the percentage of people with a usual source of care, excluding hospital emergency rooms, who had office hours at night or on weekends was lower for people living in medium metropolitan (39.5%), small metropolitan (38.8%), micropolitan (31.7%), and noncore areas (28%) compared with those living in large fringe metropolitan areas (48.1%). </a:t>
            </a:r>
          </a:p>
        </p:txBody>
      </p:sp>
      <p:sp>
        <p:nvSpPr>
          <p:cNvPr id="4" name="Slide Number Placeholder 3"/>
          <p:cNvSpPr>
            <a:spLocks noGrp="1"/>
          </p:cNvSpPr>
          <p:nvPr>
            <p:ph type="sldNum" sz="quarter" idx="10"/>
          </p:nvPr>
        </p:nvSpPr>
        <p:spPr/>
        <p:txBody>
          <a:bodyPr/>
          <a:lstStyle/>
          <a:p>
            <a:fld id="{E0C714E0-4C45-4825-B5DD-BB35ED8365FD}" type="slidenum">
              <a:rPr lang="en-US" smtClean="0"/>
              <a:pPr/>
              <a:t>33</a:t>
            </a:fld>
            <a:endParaRPr lang="en-US"/>
          </a:p>
        </p:txBody>
      </p:sp>
    </p:spTree>
    <p:extLst>
      <p:ext uri="{BB962C8B-B14F-4D97-AF65-F5344CB8AC3E}">
        <p14:creationId xmlns:p14="http://schemas.microsoft.com/office/powerpoint/2010/main" val="21794630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smtClean="0"/>
              <a:t>Overall Rate: </a:t>
            </a:r>
            <a:r>
              <a:rPr lang="en-US" baseline="0" dirty="0" smtClean="0"/>
              <a:t>In 2014, the percentage of people with a usual source of care, excluding hospital emergency rooms, who had office hours at night or on weekends was lower for residents of large central metropolitan (46.4%), medium metropolitan (39.5%), small metropolitan (38.8%), micropolitan (31.7%), and noncore areas (28%) compared with residents of large fringe metropolitan areas (48.1%).</a:t>
            </a:r>
            <a:endParaRPr lang="en-US" b="1"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smtClean="0"/>
              <a:t>Groups With Disparities:</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smtClean="0"/>
              <a:t>In 2014, among people with high income, the percentage of people with a usual source of care, excluding hospital emergency rooms, who had office hours at night or on weekends was worse for residents of </a:t>
            </a:r>
            <a:r>
              <a:rPr lang="en-US" i="0" baseline="0" dirty="0" err="1" smtClean="0"/>
              <a:t>micropolitan</a:t>
            </a:r>
            <a:r>
              <a:rPr lang="en-US" i="0" baseline="0" dirty="0" smtClean="0"/>
              <a:t> areas (30.5%) compared with residents of large fringe metropolitan areas (50.5%).</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smtClean="0"/>
              <a:t>In 2014, among people with middle income, the percentage of people with a usual source of care, excluding hospital emergency rooms, who had office hours at night or on weekends was worse for residents of noncore areas (24.0%) compared with residents of large fringe metropolitan areas (46.8%).</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smtClean="0"/>
              <a:t>In 2014, among people with low income, the percentage of people with a usual source of care, excluding hospital emergency rooms, who had office hours at night or on weekends was worse for residents of </a:t>
            </a:r>
            <a:r>
              <a:rPr lang="en-US" i="0" baseline="0" dirty="0" err="1" smtClean="0"/>
              <a:t>micropolitan</a:t>
            </a:r>
            <a:r>
              <a:rPr lang="en-US" i="0" baseline="0" dirty="0" smtClean="0"/>
              <a:t> areas (27.6%) and noncore areas (29.1%) compared with residents of large fringe metropolitan areas (44.6%).</a:t>
            </a:r>
          </a:p>
          <a:p>
            <a:pPr marL="342900" marR="0" indent="-1682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smtClean="0"/>
              <a:t>In 2014, among </a:t>
            </a:r>
            <a:r>
              <a:rPr lang="en-US" b="0" i="0" baseline="0" dirty="0" smtClean="0"/>
              <a:t>poor people, </a:t>
            </a:r>
            <a:r>
              <a:rPr lang="en-US" i="0" baseline="0" dirty="0" smtClean="0"/>
              <a:t>the percentage of people with a usual source of care, excluding hospital emergency rooms, who had office hours at night or on weekends was lower for residents of </a:t>
            </a:r>
            <a:r>
              <a:rPr lang="en-US" i="0" baseline="0" dirty="0" err="1" smtClean="0"/>
              <a:t>micropolitan</a:t>
            </a:r>
            <a:r>
              <a:rPr lang="en-US" i="0" baseline="0" dirty="0" smtClean="0"/>
              <a:t> areas (26.2%) and noncore areas (21.8%) compared with residents of large fringe metropolitan areas (44.5%).</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0C714E0-4C45-4825-B5DD-BB35ED8365FD}" type="slidenum">
              <a:rPr lang="en-US" smtClean="0"/>
              <a:pPr/>
              <a:t>34</a:t>
            </a:fld>
            <a:endParaRPr lang="en-US" dirty="0"/>
          </a:p>
        </p:txBody>
      </p:sp>
    </p:spTree>
    <p:extLst>
      <p:ext uri="{BB962C8B-B14F-4D97-AF65-F5344CB8AC3E}">
        <p14:creationId xmlns:p14="http://schemas.microsoft.com/office/powerpoint/2010/main" val="22705898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pPr/>
              <a:t>35</a:t>
            </a:fld>
            <a:endParaRPr lang="en-US"/>
          </a:p>
        </p:txBody>
      </p:sp>
    </p:spTree>
    <p:extLst>
      <p:ext uri="{BB962C8B-B14F-4D97-AF65-F5344CB8AC3E}">
        <p14:creationId xmlns:p14="http://schemas.microsoft.com/office/powerpoint/2010/main" val="18700605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696913"/>
            <a:ext cx="5889625" cy="4416425"/>
          </a:xfrm>
        </p:spPr>
      </p:sp>
      <p:sp>
        <p:nvSpPr>
          <p:cNvPr id="3" name="Notes Placeholder 2"/>
          <p:cNvSpPr>
            <a:spLocks noGrp="1"/>
          </p:cNvSpPr>
          <p:nvPr>
            <p:ph type="body" idx="1"/>
          </p:nvPr>
        </p:nvSpPr>
        <p:spPr>
          <a:xfrm>
            <a:off x="701040" y="5345430"/>
            <a:ext cx="5608320" cy="3950970"/>
          </a:xfrm>
        </p:spPr>
        <p:txBody>
          <a:bodyPr>
            <a:normAutofit/>
          </a:bodyPr>
          <a:lstStyle/>
          <a:p>
            <a:pPr marL="171450" indent="-171450">
              <a:buFont typeface="Arial" panose="020B0604020202020204" pitchFamily="34" charset="0"/>
              <a:buChar char="•"/>
            </a:pPr>
            <a:r>
              <a:rPr lang="en-US" b="1" i="0" dirty="0"/>
              <a:t>Importance: </a:t>
            </a:r>
            <a:r>
              <a:rPr lang="en-US" i="0" dirty="0"/>
              <a:t>Infections acquired during hospital care—also known as nosocomial infections—are among the most common complications of hospital care. </a:t>
            </a:r>
            <a:r>
              <a:rPr lang="en-US" i="0" dirty="0" smtClean="0"/>
              <a:t>Patients are particularly vulnerable to healthcare-associated infections after surgery. Hospitals in more rural areas may refer patients to hospitals in urban areas for complex surgeries.</a:t>
            </a:r>
            <a:endParaRPr lang="en-US" i="0" dirty="0"/>
          </a:p>
          <a:p>
            <a:pPr marL="171450" indent="-171450">
              <a:buFont typeface="Arial" panose="020B0604020202020204" pitchFamily="34" charset="0"/>
              <a:buChar char="•"/>
            </a:pPr>
            <a:r>
              <a:rPr lang="en-US" b="1" i="0" dirty="0" smtClean="0"/>
              <a:t>Change Over Time: </a:t>
            </a:r>
            <a:r>
              <a:rPr lang="en-US" i="0" dirty="0" smtClean="0"/>
              <a:t>From 2008 to 2014, the total</a:t>
            </a:r>
            <a:r>
              <a:rPr lang="en-US" i="0" baseline="0" dirty="0" smtClean="0"/>
              <a:t> r</a:t>
            </a:r>
            <a:r>
              <a:rPr lang="en-US" i="0" dirty="0" smtClean="0"/>
              <a:t>ate of postoperative sepsis increased from 15.6 per 1,000 discharges to 16.7. </a:t>
            </a:r>
          </a:p>
          <a:p>
            <a:pPr marL="171450" indent="-171450">
              <a:buFont typeface="Arial" panose="020B0604020202020204" pitchFamily="34" charset="0"/>
              <a:buChar char="•"/>
            </a:pPr>
            <a:r>
              <a:rPr lang="en-US" b="1" i="0" dirty="0" smtClean="0"/>
              <a:t>Groups With Disparities: </a:t>
            </a:r>
            <a:r>
              <a:rPr lang="en-US" i="0" dirty="0" smtClean="0"/>
              <a:t>In 2014, hospitals in noncore areas</a:t>
            </a:r>
            <a:r>
              <a:rPr lang="en-US" i="0" baseline="0" dirty="0" smtClean="0"/>
              <a:t> </a:t>
            </a:r>
            <a:r>
              <a:rPr lang="en-US" b="0" i="0" baseline="0" dirty="0" smtClean="0"/>
              <a:t>had a lower rate </a:t>
            </a:r>
            <a:r>
              <a:rPr lang="en-US" b="0" i="0" dirty="0" smtClean="0"/>
              <a:t>(14.9) </a:t>
            </a:r>
            <a:r>
              <a:rPr lang="en-US" b="0" i="0" baseline="0" dirty="0" smtClean="0"/>
              <a:t>and those in large central metropolitan areas had a higher rate (18.3) than hospitals in large fringe metropolitan areas </a:t>
            </a:r>
            <a:r>
              <a:rPr lang="en-US" b="0" i="0" dirty="0" smtClean="0"/>
              <a:t>(suburbs) (15.9).</a:t>
            </a:r>
            <a:r>
              <a:rPr lang="en-US" b="0" i="0" baseline="0" dirty="0" smtClean="0"/>
              <a:t> </a:t>
            </a:r>
            <a:endParaRPr lang="en-US" b="0" i="0" dirty="0" smtClean="0"/>
          </a:p>
          <a:p>
            <a:pPr marL="171450" lvl="0" indent="-171450">
              <a:buFont typeface="Arial" panose="020B0604020202020204" pitchFamily="34" charset="0"/>
              <a:buChar char="•"/>
              <a:defRPr/>
            </a:pPr>
            <a:r>
              <a:rPr lang="en-US" b="1" i="0" dirty="0"/>
              <a:t>Achievable Benchmark:</a:t>
            </a:r>
          </a:p>
          <a:p>
            <a:pPr marL="342900" lvl="0" indent="-168275">
              <a:buFont typeface="Arial" panose="020B0604020202020204" pitchFamily="34" charset="0"/>
              <a:buChar char="•"/>
              <a:defRPr/>
            </a:pPr>
            <a:r>
              <a:rPr lang="en-US" i="0" dirty="0" smtClean="0"/>
              <a:t>The 2014 top </a:t>
            </a:r>
            <a:r>
              <a:rPr lang="en-US" i="0" dirty="0"/>
              <a:t>4 State achievable benchmark was </a:t>
            </a:r>
            <a:r>
              <a:rPr lang="en-US" i="0" dirty="0" smtClean="0"/>
              <a:t>12.2 </a:t>
            </a:r>
            <a:r>
              <a:rPr lang="en-US" i="0" dirty="0"/>
              <a:t>per </a:t>
            </a:r>
            <a:r>
              <a:rPr lang="en-US" i="0" dirty="0" smtClean="0"/>
              <a:t>1,000 discharges. The </a:t>
            </a:r>
            <a:r>
              <a:rPr lang="en-US" i="0" dirty="0"/>
              <a:t>top 4 States </a:t>
            </a:r>
            <a:r>
              <a:rPr lang="en-US" i="0" dirty="0" smtClean="0"/>
              <a:t>that contributed to the benchmark</a:t>
            </a:r>
            <a:r>
              <a:rPr lang="en-US" i="0" baseline="0" dirty="0" smtClean="0"/>
              <a:t> </a:t>
            </a:r>
            <a:r>
              <a:rPr lang="en-US" i="0" dirty="0" smtClean="0"/>
              <a:t>were Georgia</a:t>
            </a:r>
            <a:r>
              <a:rPr lang="en-US" i="0" baseline="0" dirty="0" smtClean="0"/>
              <a:t>, Iowa, Nebraska, and Wisconsin.</a:t>
            </a:r>
            <a:endParaRPr lang="en-US" i="0" dirty="0"/>
          </a:p>
          <a:p>
            <a:pPr marL="342900" lvl="0" indent="-168275">
              <a:buFont typeface="Arial" panose="020B0604020202020204" pitchFamily="34" charset="0"/>
              <a:buChar char="•"/>
              <a:defRPr/>
            </a:pPr>
            <a:r>
              <a:rPr lang="en-US" i="0" dirty="0"/>
              <a:t>At </a:t>
            </a:r>
            <a:r>
              <a:rPr lang="en-US" i="0" dirty="0" smtClean="0"/>
              <a:t>current rates of improvement, </a:t>
            </a:r>
            <a:r>
              <a:rPr lang="en-US" i="0" dirty="0"/>
              <a:t>the benchmark </a:t>
            </a:r>
            <a:r>
              <a:rPr lang="en-US" i="0" dirty="0" smtClean="0"/>
              <a:t>could </a:t>
            </a:r>
            <a:r>
              <a:rPr lang="en-US" i="0" dirty="0"/>
              <a:t>be met in </a:t>
            </a:r>
            <a:r>
              <a:rPr lang="en-US" i="0" dirty="0" smtClean="0"/>
              <a:t>7 years by hospitals in medium metropolitan areas. Large fringe metropolitan areas </a:t>
            </a:r>
            <a:r>
              <a:rPr lang="en-US" b="0" i="0" dirty="0" smtClean="0"/>
              <a:t>could not meet the</a:t>
            </a:r>
            <a:r>
              <a:rPr lang="en-US" b="0" i="0" baseline="0" dirty="0" smtClean="0"/>
              <a:t> benchmark for 21 years.</a:t>
            </a:r>
            <a:r>
              <a:rPr lang="en-US" b="0" i="0" dirty="0" smtClean="0"/>
              <a:t> </a:t>
            </a:r>
            <a:endParaRPr lang="en-US" b="0" i="0" dirty="0"/>
          </a:p>
          <a:p>
            <a:pPr marL="342900" lvl="0" indent="-168275">
              <a:buFont typeface="Arial" panose="020B0604020202020204" pitchFamily="34" charset="0"/>
              <a:buChar char="•"/>
              <a:defRPr/>
            </a:pPr>
            <a:r>
              <a:rPr lang="en-US" i="0" dirty="0" smtClean="0"/>
              <a:t>While having lower rates, hospitals in noncore and </a:t>
            </a:r>
            <a:r>
              <a:rPr lang="en-US" i="0" dirty="0" err="1" smtClean="0"/>
              <a:t>micropolitan</a:t>
            </a:r>
            <a:r>
              <a:rPr lang="en-US" i="0" dirty="0" smtClean="0"/>
              <a:t> areas show no movement toward the benchmark.</a:t>
            </a:r>
          </a:p>
        </p:txBody>
      </p:sp>
      <p:sp>
        <p:nvSpPr>
          <p:cNvPr id="4" name="Slide Number Placeholder 3"/>
          <p:cNvSpPr>
            <a:spLocks noGrp="1"/>
          </p:cNvSpPr>
          <p:nvPr>
            <p:ph type="sldNum" sz="quarter" idx="10"/>
          </p:nvPr>
        </p:nvSpPr>
        <p:spPr/>
        <p:txBody>
          <a:bodyPr/>
          <a:lstStyle/>
          <a:p>
            <a:fld id="{C0F596C6-1807-4ED1-A2A6-17F710C0A291}"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pPr/>
              <a:t>37</a:t>
            </a:fld>
            <a:endParaRPr lang="en-US"/>
          </a:p>
        </p:txBody>
      </p:sp>
    </p:spTree>
    <p:extLst>
      <p:ext uri="{BB962C8B-B14F-4D97-AF65-F5344CB8AC3E}">
        <p14:creationId xmlns:p14="http://schemas.microsoft.com/office/powerpoint/2010/main" val="15566045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a:xfrm>
            <a:off x="381000" y="5345430"/>
            <a:ext cx="6248400" cy="3253740"/>
          </a:xfrm>
        </p:spPr>
        <p:txBody>
          <a:bodyPr>
            <a:normAutofit/>
          </a:bodyPr>
          <a:lstStyle/>
          <a:p>
            <a:pPr marL="171450" lvl="1" indent="-171450" defTabSz="931774">
              <a:buFont typeface="Arial" panose="020B0604020202020204" pitchFamily="34" charset="0"/>
              <a:buChar char="•"/>
              <a:defRPr/>
            </a:pPr>
            <a:r>
              <a:rPr lang="en-US" b="1" i="0" dirty="0" smtClean="0"/>
              <a:t>Importance:</a:t>
            </a:r>
            <a:r>
              <a:rPr lang="en-US" i="0" dirty="0"/>
              <a:t> Optimal health care requires good communication between patients and providers, yet barriers to provider-patient communication are common. </a:t>
            </a:r>
            <a:r>
              <a:rPr lang="en-US" i="0" dirty="0" smtClean="0"/>
              <a:t>To </a:t>
            </a:r>
            <a:r>
              <a:rPr lang="en-US" i="0" dirty="0"/>
              <a:t>provide all patients with the best possible care, providers need to understand patients’ diverse health care needs and preferences and communicate clearly with patients about their care.</a:t>
            </a:r>
          </a:p>
          <a:p>
            <a:pPr marL="171450" lvl="1" indent="-171450">
              <a:buFont typeface="Arial" panose="020B0604020202020204" pitchFamily="34" charset="0"/>
              <a:buChar char="•"/>
              <a:defRPr/>
            </a:pPr>
            <a:r>
              <a:rPr lang="en-US" b="1" i="0" dirty="0" smtClean="0"/>
              <a:t>Change </a:t>
            </a:r>
            <a:r>
              <a:rPr lang="en-US" b="1" i="0" dirty="0"/>
              <a:t>Over Time</a:t>
            </a:r>
            <a:r>
              <a:rPr lang="en-US" b="1" i="0" dirty="0" smtClean="0"/>
              <a:t>: </a:t>
            </a:r>
            <a:r>
              <a:rPr lang="en-US" i="0" dirty="0" smtClean="0"/>
              <a:t>From </a:t>
            </a:r>
            <a:r>
              <a:rPr lang="en-US" i="0" dirty="0"/>
              <a:t>2002 to </a:t>
            </a:r>
            <a:r>
              <a:rPr lang="en-US" i="0" dirty="0" smtClean="0"/>
              <a:t>2014, </a:t>
            </a:r>
            <a:r>
              <a:rPr lang="en-US" i="0" dirty="0"/>
              <a:t>the percentage of adults </a:t>
            </a:r>
            <a:r>
              <a:rPr lang="en-US" i="0" dirty="0" smtClean="0"/>
              <a:t>who reported poor communication with health providers </a:t>
            </a:r>
            <a:r>
              <a:rPr lang="en-US" i="0" dirty="0"/>
              <a:t>decreased overall and for all residence location </a:t>
            </a:r>
            <a:r>
              <a:rPr lang="en-US" i="0" dirty="0" smtClean="0"/>
              <a:t>groups. </a:t>
            </a:r>
            <a:endParaRPr lang="en-US" i="0" dirty="0"/>
          </a:p>
          <a:p>
            <a:pPr marL="171450" indent="-171450">
              <a:buFont typeface="Arial" panose="020B0604020202020204" pitchFamily="34" charset="0"/>
              <a:buChar char="•"/>
              <a:defRPr/>
            </a:pPr>
            <a:r>
              <a:rPr lang="en-US" b="1" i="0" dirty="0"/>
              <a:t>Groups With Disparities</a:t>
            </a:r>
            <a:r>
              <a:rPr lang="en-US" b="1" i="0" dirty="0" smtClean="0"/>
              <a:t>: </a:t>
            </a:r>
            <a:r>
              <a:rPr lang="en-US" i="0" dirty="0" smtClean="0"/>
              <a:t>In 2014, the</a:t>
            </a:r>
            <a:r>
              <a:rPr lang="en-US" i="0" baseline="0" dirty="0" smtClean="0"/>
              <a:t> percentage of people reporting poor communication was higher for </a:t>
            </a:r>
            <a:r>
              <a:rPr lang="en-US" i="0" dirty="0" smtClean="0"/>
              <a:t>r</a:t>
            </a:r>
            <a:r>
              <a:rPr lang="en-US" i="0" baseline="0" dirty="0" smtClean="0"/>
              <a:t>esidents of large central metropolitan areas (6.8%) </a:t>
            </a:r>
            <a:r>
              <a:rPr lang="en-US" i="0" dirty="0" smtClean="0"/>
              <a:t>compared with those in large</a:t>
            </a:r>
            <a:r>
              <a:rPr lang="en-US" i="0" baseline="0" dirty="0" smtClean="0"/>
              <a:t> fringe metropolitan areas (6.1%).</a:t>
            </a:r>
            <a:endParaRPr lang="en-US" i="0" dirty="0" smtClean="0"/>
          </a:p>
          <a:p>
            <a:endParaRPr lang="en-US" i="0" dirty="0" smtClean="0"/>
          </a:p>
          <a:p>
            <a:endParaRPr lang="en-US" i="0" dirty="0"/>
          </a:p>
        </p:txBody>
      </p:sp>
      <p:sp>
        <p:nvSpPr>
          <p:cNvPr id="4" name="Slide Number Placeholder 3"/>
          <p:cNvSpPr>
            <a:spLocks noGrp="1"/>
          </p:cNvSpPr>
          <p:nvPr>
            <p:ph type="sldNum" sz="quarter" idx="10"/>
          </p:nvPr>
        </p:nvSpPr>
        <p:spPr/>
        <p:txBody>
          <a:bodyPr/>
          <a:lstStyle/>
          <a:p>
            <a:fld id="{05E9B153-67B9-4602-A9FE-81AAF274874B}" type="slidenum">
              <a:rPr lang="en-US" smtClean="0"/>
              <a:pPr/>
              <a:t>38</a:t>
            </a:fld>
            <a:endParaRPr lang="en-US" dirty="0"/>
          </a:p>
        </p:txBody>
      </p:sp>
    </p:spTree>
    <p:extLst>
      <p:ext uri="{BB962C8B-B14F-4D97-AF65-F5344CB8AC3E}">
        <p14:creationId xmlns:p14="http://schemas.microsoft.com/office/powerpoint/2010/main" val="12242628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696913"/>
            <a:ext cx="5165725" cy="3875087"/>
          </a:xfrm>
        </p:spPr>
      </p:sp>
      <p:sp>
        <p:nvSpPr>
          <p:cNvPr id="3" name="Notes Placeholder 2"/>
          <p:cNvSpPr>
            <a:spLocks noGrp="1"/>
          </p:cNvSpPr>
          <p:nvPr>
            <p:ph type="body" idx="1"/>
          </p:nvPr>
        </p:nvSpPr>
        <p:spPr>
          <a:xfrm>
            <a:off x="533400" y="4724400"/>
            <a:ext cx="5608320" cy="3417895"/>
          </a:xfrm>
        </p:spPr>
        <p:txBody>
          <a:bodyPr/>
          <a:lstStyle/>
          <a:p>
            <a:pPr marL="228600" lvl="1" indent="-228600" defTabSz="931774">
              <a:buFont typeface="Arial" pitchFamily="34" charset="0"/>
              <a:buChar char="•"/>
              <a:defRPr/>
            </a:pPr>
            <a:r>
              <a:rPr lang="en-US" b="1" i="0" dirty="0" smtClean="0"/>
              <a:t>Importance:</a:t>
            </a:r>
            <a:r>
              <a:rPr lang="en-US" i="0" dirty="0"/>
              <a:t> The increasing prevalence of chronic diseases has placed more responsibility on patients, since conditions such as diabetes and hypertension require self-management. </a:t>
            </a:r>
            <a:r>
              <a:rPr lang="en-US" i="0" dirty="0" smtClean="0"/>
              <a:t>Patients </a:t>
            </a:r>
            <a:r>
              <a:rPr lang="en-US" i="0" dirty="0"/>
              <a:t>need to be provided with information that allows them to make educated decisions and feel engaged in their </a:t>
            </a:r>
            <a:r>
              <a:rPr lang="en-US" i="0" dirty="0" smtClean="0"/>
              <a:t>treatment.</a:t>
            </a:r>
          </a:p>
          <a:p>
            <a:pPr marL="228600" lvl="1" indent="-228600" defTabSz="931774">
              <a:buFont typeface="Arial" pitchFamily="34" charset="0"/>
              <a:buChar char="•"/>
              <a:defRPr/>
            </a:pPr>
            <a:r>
              <a:rPr lang="en-US" b="1" dirty="0" smtClean="0"/>
              <a:t>Change </a:t>
            </a:r>
            <a:r>
              <a:rPr lang="en-US" b="1" dirty="0"/>
              <a:t>Over Time</a:t>
            </a:r>
            <a:r>
              <a:rPr lang="en-US" b="1" dirty="0" smtClean="0"/>
              <a:t>: </a:t>
            </a:r>
            <a:r>
              <a:rPr lang="en-US" dirty="0" smtClean="0"/>
              <a:t>From </a:t>
            </a:r>
            <a:r>
              <a:rPr lang="en-US" dirty="0"/>
              <a:t>2002 to </a:t>
            </a:r>
            <a:r>
              <a:rPr lang="en-US" dirty="0" smtClean="0"/>
              <a:t>2014, </a:t>
            </a:r>
            <a:r>
              <a:rPr lang="en-US" dirty="0"/>
              <a:t>the percentage of </a:t>
            </a:r>
            <a:r>
              <a:rPr lang="en-US" dirty="0" smtClean="0"/>
              <a:t>people whose health care </a:t>
            </a:r>
            <a:r>
              <a:rPr lang="en-US" dirty="0"/>
              <a:t>providers sometimes or never asked </a:t>
            </a:r>
            <a:r>
              <a:rPr lang="en-US" dirty="0" smtClean="0"/>
              <a:t>them to help make </a:t>
            </a:r>
            <a:r>
              <a:rPr lang="en-US" dirty="0"/>
              <a:t>treatment </a:t>
            </a:r>
            <a:r>
              <a:rPr lang="en-US" dirty="0" smtClean="0"/>
              <a:t>decisions decreased </a:t>
            </a:r>
            <a:r>
              <a:rPr lang="en-US" dirty="0"/>
              <a:t>overall and for all residence location </a:t>
            </a:r>
            <a:r>
              <a:rPr lang="en-US" dirty="0" smtClean="0"/>
              <a:t>groups. </a:t>
            </a:r>
          </a:p>
          <a:p>
            <a:pPr marL="228600" lvl="1" indent="-228600" defTabSz="931774">
              <a:buFont typeface="Arial" pitchFamily="34" charset="0"/>
              <a:buChar char="•"/>
              <a:defRPr/>
            </a:pPr>
            <a:r>
              <a:rPr lang="en-US" b="1" dirty="0" smtClean="0"/>
              <a:t>Groups </a:t>
            </a:r>
            <a:r>
              <a:rPr lang="en-US" b="1" dirty="0"/>
              <a:t>With Disparities</a:t>
            </a:r>
            <a:r>
              <a:rPr lang="en-US" b="1" dirty="0" smtClean="0"/>
              <a:t>: </a:t>
            </a:r>
            <a:r>
              <a:rPr lang="en-US" baseline="0" dirty="0" smtClean="0"/>
              <a:t>In 2014, 11.2% of noncore residents had a usual source of care who sometimes or never asked the person to help make decisions when there was a choice between treatments </a:t>
            </a:r>
            <a:r>
              <a:rPr lang="en-US" dirty="0" smtClean="0"/>
              <a:t>compared with 15.4% of</a:t>
            </a:r>
            <a:r>
              <a:rPr lang="en-US" baseline="0" dirty="0" smtClean="0"/>
              <a:t> residents in </a:t>
            </a:r>
            <a:r>
              <a:rPr lang="en-US" dirty="0" smtClean="0"/>
              <a:t>large fringe</a:t>
            </a:r>
            <a:r>
              <a:rPr lang="en-US" baseline="0" dirty="0" smtClean="0"/>
              <a:t> metropolitan areas.</a:t>
            </a:r>
            <a:r>
              <a:rPr lang="en-US" dirty="0" smtClean="0"/>
              <a:t> </a:t>
            </a:r>
            <a:r>
              <a:rPr lang="en-US" b="0" dirty="0" smtClean="0"/>
              <a:t>From</a:t>
            </a:r>
            <a:r>
              <a:rPr lang="en-US" b="0" baseline="0" dirty="0" smtClean="0"/>
              <a:t> 2002 to 2014, t</a:t>
            </a:r>
            <a:r>
              <a:rPr lang="en-US" b="0" dirty="0" smtClean="0"/>
              <a:t>he</a:t>
            </a:r>
            <a:r>
              <a:rPr lang="en-US" b="0" baseline="0" dirty="0" smtClean="0"/>
              <a:t> percentage of n</a:t>
            </a:r>
            <a:r>
              <a:rPr lang="en-US" b="0" dirty="0" smtClean="0"/>
              <a:t>oncore</a:t>
            </a:r>
            <a:r>
              <a:rPr lang="en-US" b="0" baseline="0" dirty="0" smtClean="0"/>
              <a:t> residents whose usual source of care sometimes or never asked for help with treatment decisions improved at a faster pace than the percentage for residents of large fringe metropolitan areas.</a:t>
            </a:r>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05E9B153-67B9-4602-A9FE-81AAF274874B}" type="slidenum">
              <a:rPr lang="en-US" smtClean="0"/>
              <a:pPr/>
              <a:t>39</a:t>
            </a:fld>
            <a:endParaRPr lang="en-US" dirty="0"/>
          </a:p>
        </p:txBody>
      </p:sp>
    </p:spTree>
    <p:extLst>
      <p:ext uri="{BB962C8B-B14F-4D97-AF65-F5344CB8AC3E}">
        <p14:creationId xmlns:p14="http://schemas.microsoft.com/office/powerpoint/2010/main" val="3407367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pPr/>
              <a:t>4</a:t>
            </a:fld>
            <a:endParaRPr lang="en-US"/>
          </a:p>
        </p:txBody>
      </p:sp>
    </p:spTree>
    <p:extLst>
      <p:ext uri="{BB962C8B-B14F-4D97-AF65-F5344CB8AC3E}">
        <p14:creationId xmlns:p14="http://schemas.microsoft.com/office/powerpoint/2010/main" val="22889862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E9B153-67B9-4602-A9FE-81AAF274874B}" type="slidenum">
              <a:rPr lang="en-US" smtClean="0"/>
              <a:pPr/>
              <a:t>40</a:t>
            </a:fld>
            <a:endParaRPr lang="en-US"/>
          </a:p>
        </p:txBody>
      </p:sp>
    </p:spTree>
    <p:extLst>
      <p:ext uri="{BB962C8B-B14F-4D97-AF65-F5344CB8AC3E}">
        <p14:creationId xmlns:p14="http://schemas.microsoft.com/office/powerpoint/2010/main" val="6150669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1138" y="696913"/>
            <a:ext cx="4048125" cy="3036887"/>
          </a:xfrm>
        </p:spPr>
      </p:sp>
      <p:sp>
        <p:nvSpPr>
          <p:cNvPr id="3" name="Notes Placeholder 2"/>
          <p:cNvSpPr>
            <a:spLocks noGrp="1"/>
          </p:cNvSpPr>
          <p:nvPr>
            <p:ph type="body" idx="1"/>
          </p:nvPr>
        </p:nvSpPr>
        <p:spPr>
          <a:xfrm>
            <a:off x="228600" y="3810000"/>
            <a:ext cx="6629400" cy="4876800"/>
          </a:xfrm>
        </p:spPr>
        <p:txBody>
          <a:bodyPr/>
          <a:lstStyle/>
          <a:p>
            <a:pPr marL="228600" indent="-228600">
              <a:buFont typeface="Arial" pitchFamily="34" charset="0"/>
              <a:buChar char="•"/>
            </a:pPr>
            <a:r>
              <a:rPr lang="en-US" sz="1100" b="1" i="0" dirty="0" smtClean="0"/>
              <a:t>Importance:</a:t>
            </a:r>
            <a:r>
              <a:rPr lang="en-US" sz="1100" b="1" i="0" baseline="0" dirty="0" smtClean="0"/>
              <a:t> </a:t>
            </a:r>
            <a:r>
              <a:rPr lang="en-US" sz="1100" i="0" dirty="0" smtClean="0"/>
              <a:t>Hospitalizations due to ambulatory care-sensitive conditions (ACSCs) such as hypertension and pneumonia should be largely prevented if ambulatory care is provided in a timely and effective manner. Evidence suggests that effective primary care is associated with </a:t>
            </a:r>
            <a:r>
              <a:rPr lang="en-US" sz="1100" b="0" i="0" dirty="0" smtClean="0"/>
              <a:t>lower rates of </a:t>
            </a:r>
            <a:r>
              <a:rPr lang="en-US" sz="1100" i="0" dirty="0" smtClean="0"/>
              <a:t>ACSC hospitalization (also referred to as avoidable hospitalizations) (Gao, et al., 2014).</a:t>
            </a:r>
          </a:p>
          <a:p>
            <a:pPr marL="228600" indent="-228600">
              <a:buFont typeface="Arial" pitchFamily="34" charset="0"/>
              <a:buChar char="•"/>
            </a:pPr>
            <a:r>
              <a:rPr lang="en-US" sz="1100" b="1" i="0" dirty="0" smtClean="0"/>
              <a:t>Overall Rate: </a:t>
            </a:r>
            <a:r>
              <a:rPr lang="en-US" sz="1100" b="0" i="0" dirty="0" smtClean="0"/>
              <a:t>In</a:t>
            </a:r>
            <a:r>
              <a:rPr lang="en-US" sz="1100" b="0" i="0" baseline="0" dirty="0" smtClean="0"/>
              <a:t> 2014, the overall rate of potentially avoidable hospitalizations for all conditions was 1,426 per 100,000 population</a:t>
            </a:r>
            <a:r>
              <a:rPr lang="en-US" sz="1100" b="0" baseline="0" dirty="0" smtClean="0"/>
              <a:t>. </a:t>
            </a:r>
          </a:p>
          <a:p>
            <a:pPr marL="228600" indent="-228600">
              <a:buFont typeface="Arial" pitchFamily="34" charset="0"/>
              <a:buChar char="•"/>
            </a:pPr>
            <a:r>
              <a:rPr lang="en-US" sz="1100" b="1" dirty="0" smtClean="0"/>
              <a:t>Trends</a:t>
            </a:r>
            <a:r>
              <a:rPr lang="en-US" sz="1100" b="1" baseline="0" dirty="0" smtClean="0"/>
              <a:t>: </a:t>
            </a:r>
          </a:p>
          <a:p>
            <a:pPr lvl="1" indent="-228600">
              <a:buFont typeface="Arial" panose="020B0604020202020204" pitchFamily="34" charset="0"/>
              <a:buChar char="•"/>
            </a:pPr>
            <a:r>
              <a:rPr lang="en-US" sz="1100" baseline="0" dirty="0" smtClean="0"/>
              <a:t>From 2005 through 2014, the overall rate of potentially avoidable hospitalizations for all conditions declined from 1,941 per 100,000 population to 1,426 per 100,000 population. </a:t>
            </a:r>
          </a:p>
          <a:p>
            <a:pPr lvl="1" indent="-228600">
              <a:buFont typeface="Arial" panose="020B0604020202020204" pitchFamily="34" charset="0"/>
              <a:buChar char="•"/>
            </a:pPr>
            <a:r>
              <a:rPr lang="en-US" sz="1100" i="0" baseline="0" dirty="0" smtClean="0"/>
              <a:t>The rate of potentially avoidable hospitalizations for all conditions decreased for all residence locations.</a:t>
            </a:r>
          </a:p>
          <a:p>
            <a:pPr marL="228600" indent="-228600">
              <a:buFont typeface="Arial" pitchFamily="34" charset="0"/>
              <a:buChar char="•"/>
            </a:pPr>
            <a:r>
              <a:rPr lang="en-US" sz="1100" b="1" i="0" baseline="0" dirty="0" smtClean="0"/>
              <a:t>Groups With Disparities:</a:t>
            </a:r>
            <a:r>
              <a:rPr lang="en-US" sz="1100" i="0" baseline="0" dirty="0" smtClean="0"/>
              <a:t>	</a:t>
            </a:r>
          </a:p>
          <a:p>
            <a:pPr marL="4572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0" baseline="0" dirty="0" smtClean="0"/>
              <a:t>From 2005 to 2014, the rate of potentially avoidable hospitalizations for all conditions was higher for people living in noncore areas compared with those living in large fringe metropolitan areas (2005: </a:t>
            </a:r>
            <a:r>
              <a:rPr lang="en-US" sz="1100" b="0" i="0" baseline="0" dirty="0" smtClean="0"/>
              <a:t>2,583</a:t>
            </a:r>
            <a:r>
              <a:rPr lang="en-US" sz="1100" i="0" baseline="0" dirty="0" smtClean="0"/>
              <a:t> vs. 1,842 per 100,000 population and 2014: 1,872 vs. 1,373 per 100,000 population).</a:t>
            </a:r>
          </a:p>
          <a:p>
            <a:pPr lvl="1" indent="-228600">
              <a:buFont typeface="Arial" panose="020B0604020202020204" pitchFamily="34" charset="0"/>
              <a:buChar char="•"/>
            </a:pPr>
            <a:r>
              <a:rPr lang="en-US" sz="1100" i="0" baseline="0" dirty="0" smtClean="0"/>
              <a:t>In 2014, the rate of potentially avoidable hospitalizations for all conditions for people living in noncore areas (1,872 per 100,000 population) and </a:t>
            </a:r>
            <a:r>
              <a:rPr lang="en-US" sz="1100" i="0" baseline="0" dirty="0" err="1" smtClean="0"/>
              <a:t>micropolitan</a:t>
            </a:r>
            <a:r>
              <a:rPr lang="en-US" sz="1100" i="0" baseline="0" dirty="0" smtClean="0"/>
              <a:t> areas (1,744 per 100,000 population) was higher than for residents of large fringe metropolitan areas (1,373 per 100,000 population). </a:t>
            </a:r>
          </a:p>
          <a:p>
            <a:pPr lvl="1" indent="-228600">
              <a:buFont typeface="Arial" panose="020B0604020202020204" pitchFamily="34" charset="0"/>
              <a:buChar char="•"/>
            </a:pPr>
            <a:r>
              <a:rPr lang="en-US" sz="1100" i="0" baseline="0" dirty="0" smtClean="0"/>
              <a:t>The rate for residents of medium metropolitan areas was decreasing </a:t>
            </a:r>
            <a:r>
              <a:rPr lang="en-US" sz="1100" b="0" i="0" baseline="0" dirty="0" smtClean="0"/>
              <a:t>(from 1,796 per 100,000 population in 2005 to 1,152 per 100,000 population in 2014).</a:t>
            </a:r>
          </a:p>
          <a:p>
            <a:pPr marL="228600" indent="-228600">
              <a:buFont typeface="Arial" pitchFamily="34" charset="0"/>
              <a:buChar char="•"/>
            </a:pPr>
            <a:r>
              <a:rPr lang="en-US" sz="1100" b="1" i="0" baseline="0" dirty="0" smtClean="0"/>
              <a:t>Achievable Benchmark: </a:t>
            </a:r>
          </a:p>
          <a:p>
            <a:pPr lvl="1" indent="-228600">
              <a:buFont typeface="Arial" panose="020B0604020202020204" pitchFamily="34" charset="0"/>
              <a:buChar char="•"/>
            </a:pPr>
            <a:r>
              <a:rPr lang="en-US" sz="1100" i="0" baseline="0" dirty="0" smtClean="0"/>
              <a:t>The 2014 top 4 State achievable benchmark was 872. </a:t>
            </a:r>
            <a:r>
              <a:rPr lang="en-US" sz="1100" i="0" kern="1200" dirty="0" smtClean="0">
                <a:effectLst/>
                <a:latin typeface="+mn-lt"/>
                <a:ea typeface="+mn-ea"/>
                <a:cs typeface="+mn-cs"/>
              </a:rPr>
              <a:t>The top 4 States that contributed to the achievable benchmark are Colorado, Hawaii,</a:t>
            </a:r>
            <a:r>
              <a:rPr lang="en-US" sz="1100" i="0" kern="1200" baseline="0" dirty="0" smtClean="0">
                <a:effectLst/>
                <a:latin typeface="+mn-lt"/>
                <a:ea typeface="+mn-ea"/>
                <a:cs typeface="+mn-cs"/>
              </a:rPr>
              <a:t> Oregon, and </a:t>
            </a:r>
            <a:r>
              <a:rPr lang="en-US" sz="1100" i="0" kern="1200" dirty="0" smtClean="0">
                <a:effectLst/>
                <a:latin typeface="+mn-lt"/>
                <a:ea typeface="+mn-ea"/>
                <a:cs typeface="+mn-cs"/>
              </a:rPr>
              <a:t>Washington. </a:t>
            </a:r>
          </a:p>
          <a:p>
            <a:pPr lvl="1" indent="-228600">
              <a:buFont typeface="Arial" panose="020B0604020202020204" pitchFamily="34" charset="0"/>
              <a:buChar char="•"/>
              <a:defRPr/>
            </a:pPr>
            <a:r>
              <a:rPr lang="en-US" sz="1100" i="0" kern="1200" baseline="0" dirty="0" smtClean="0">
                <a:effectLst/>
                <a:latin typeface="+mn-lt"/>
                <a:ea typeface="+mn-ea"/>
                <a:cs typeface="+mn-cs"/>
              </a:rPr>
              <a:t>The benchmark for residents of the following areas could be reached in the following timeframes: micropolitan and noncore areas (13 years), large central metropolitan and large fringe metropolitan areas (11 years), and medium metropolitan (6 years). Residents of small metropolitan areas could take 19 years to reach the benchmark. </a:t>
            </a:r>
            <a:endParaRPr lang="en-US" sz="1100" i="0" kern="1200" dirty="0" smtClean="0">
              <a:effectLst/>
              <a:latin typeface="+mn-lt"/>
              <a:ea typeface="+mn-ea"/>
              <a:cs typeface="+mn-cs"/>
            </a:endParaRPr>
          </a:p>
          <a:p>
            <a:pPr marL="171450" indent="-171450">
              <a:buFont typeface="Arial" panose="020B0604020202020204" pitchFamily="34" charset="0"/>
              <a:buChar char="•"/>
            </a:pPr>
            <a:endParaRPr lang="en-US" i="1" dirty="0" smtClean="0"/>
          </a:p>
        </p:txBody>
      </p:sp>
      <p:sp>
        <p:nvSpPr>
          <p:cNvPr id="4" name="Slide Number Placeholder 3"/>
          <p:cNvSpPr>
            <a:spLocks noGrp="1"/>
          </p:cNvSpPr>
          <p:nvPr>
            <p:ph type="sldNum" sz="quarter" idx="10"/>
          </p:nvPr>
        </p:nvSpPr>
        <p:spPr/>
        <p:txBody>
          <a:bodyPr/>
          <a:lstStyle/>
          <a:p>
            <a:fld id="{E0C714E0-4C45-4825-B5DD-BB35ED8365FD}" type="slidenum">
              <a:rPr lang="en-US" smtClean="0"/>
              <a:pPr/>
              <a:t>41</a:t>
            </a:fld>
            <a:endParaRPr lang="en-US"/>
          </a:p>
        </p:txBody>
      </p:sp>
    </p:spTree>
    <p:extLst>
      <p:ext uri="{BB962C8B-B14F-4D97-AF65-F5344CB8AC3E}">
        <p14:creationId xmlns:p14="http://schemas.microsoft.com/office/powerpoint/2010/main" val="22081152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228600" indent="-228600">
              <a:buFont typeface="Arial" pitchFamily="34" charset="0"/>
              <a:buChar char="•"/>
            </a:pPr>
            <a:r>
              <a:rPr lang="en-US" b="1" i="0" dirty="0" smtClean="0"/>
              <a:t>Overall Rate:</a:t>
            </a:r>
            <a:r>
              <a:rPr lang="en-US" b="1" i="0" baseline="0" dirty="0" smtClean="0"/>
              <a:t> </a:t>
            </a:r>
            <a:r>
              <a:rPr lang="en-US" i="0" dirty="0" smtClean="0"/>
              <a:t>In 2014,</a:t>
            </a:r>
            <a:r>
              <a:rPr lang="en-US" i="0" baseline="0" dirty="0" smtClean="0"/>
              <a:t> the rate of potentially avoidable hospitalizations for all conditions per 100,000 population was 1,474 for large central metropolitan, 1,373 for large fringe metropolitan, 1,152 for medium metropolitan, 1,396 for small metropolitan, 1,744 for micropolitan, and 1,872 for noncore areas.</a:t>
            </a:r>
          </a:p>
          <a:p>
            <a:pPr marL="228600" indent="-228600">
              <a:buFont typeface="Arial" pitchFamily="34" charset="0"/>
              <a:buChar char="•"/>
            </a:pPr>
            <a:r>
              <a:rPr lang="en-US" b="1" i="0" dirty="0" smtClean="0"/>
              <a:t>Groups With Disparities:</a:t>
            </a:r>
          </a:p>
          <a:p>
            <a:pPr lvl="1" indent="-228600">
              <a:buFont typeface="Arial" panose="020B0604020202020204" pitchFamily="34" charset="0"/>
              <a:buChar char="•"/>
            </a:pPr>
            <a:r>
              <a:rPr lang="en-US" i="0" dirty="0" smtClean="0"/>
              <a:t>In 2014, the</a:t>
            </a:r>
            <a:r>
              <a:rPr lang="en-US" i="0" baseline="0" dirty="0" smtClean="0"/>
              <a:t> rate of potentially avoidable hospitalizations for all conditions was higher for Blacks living in noncore areas (2,208 per 100,000 population) compared with Whites living in noncore areas (1,848 per 100,000 population). The rate of potentially avoidable hospitalizations for all conditions was higher for Blacks in all </a:t>
            </a:r>
            <a:r>
              <a:rPr lang="en-US" b="0" i="0" baseline="0" dirty="0" smtClean="0"/>
              <a:t>other</a:t>
            </a:r>
            <a:r>
              <a:rPr lang="en-US" b="1" i="0" baseline="0" dirty="0" smtClean="0"/>
              <a:t> </a:t>
            </a:r>
            <a:r>
              <a:rPr lang="en-US" i="0" baseline="0" dirty="0" smtClean="0"/>
              <a:t>residence locations compared with Whites, Asians and Pacific Islanders, and Hispanics and was greater than the total rate.</a:t>
            </a:r>
          </a:p>
          <a:p>
            <a:pPr lvl="1" indent="-228600">
              <a:buFont typeface="Arial" panose="020B0604020202020204" pitchFamily="34" charset="0"/>
              <a:buChar char="•"/>
            </a:pPr>
            <a:r>
              <a:rPr lang="en-US" i="0" dirty="0" smtClean="0"/>
              <a:t>In</a:t>
            </a:r>
            <a:r>
              <a:rPr lang="en-US" i="0" baseline="0" dirty="0" smtClean="0"/>
              <a:t> 2014, the rate of potentially avoidable hospitalizations for all conditions was worse (increasing) for Whites living in noncore areas and micropolitan areas (1,847 and 1,659 per 100,000 population) compared with those living in large fringe metropolitan areas (1,221 per 100,000 population).</a:t>
            </a:r>
          </a:p>
          <a:p>
            <a:pPr marL="4572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smtClean="0"/>
              <a:t>In 2014, the rate of potentially avoidable hospitalizations for all conditions was lower for Hispanics living in medium metropolitan areas (993 per 100,000 population) compared with those living in large fringe metropolitan areas (1,481 per 100,000 population).</a:t>
            </a:r>
            <a:endParaRPr lang="en-US" i="0" dirty="0" smtClean="0"/>
          </a:p>
          <a:p>
            <a:pPr lvl="1" indent="-228600">
              <a:buFont typeface="Arial" panose="020B0604020202020204" pitchFamily="34" charset="0"/>
              <a:buChar char="•"/>
            </a:pPr>
            <a:endParaRPr lang="en-US" i="0" dirty="0"/>
          </a:p>
        </p:txBody>
      </p:sp>
      <p:sp>
        <p:nvSpPr>
          <p:cNvPr id="4" name="Slide Number Placeholder 3"/>
          <p:cNvSpPr>
            <a:spLocks noGrp="1"/>
          </p:cNvSpPr>
          <p:nvPr>
            <p:ph type="sldNum" sz="quarter" idx="10"/>
          </p:nvPr>
        </p:nvSpPr>
        <p:spPr/>
        <p:txBody>
          <a:bodyPr/>
          <a:lstStyle/>
          <a:p>
            <a:fld id="{E0C714E0-4C45-4825-B5DD-BB35ED8365FD}" type="slidenum">
              <a:rPr lang="en-US" smtClean="0"/>
              <a:pPr/>
              <a:t>42</a:t>
            </a:fld>
            <a:endParaRPr lang="en-US"/>
          </a:p>
        </p:txBody>
      </p:sp>
    </p:spTree>
    <p:extLst>
      <p:ext uri="{BB962C8B-B14F-4D97-AF65-F5344CB8AC3E}">
        <p14:creationId xmlns:p14="http://schemas.microsoft.com/office/powerpoint/2010/main" val="31902197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228600" indent="-228600">
              <a:buFont typeface="Arial" pitchFamily="34" charset="0"/>
              <a:buChar char="•"/>
            </a:pPr>
            <a:r>
              <a:rPr lang="en-US" b="1" i="0" dirty="0" smtClean="0"/>
              <a:t>Importance:</a:t>
            </a:r>
            <a:r>
              <a:rPr lang="en-US" b="1" i="0" baseline="0" dirty="0" smtClean="0"/>
              <a:t> </a:t>
            </a:r>
            <a:r>
              <a:rPr lang="en-US" i="0" baseline="0" dirty="0" smtClean="0"/>
              <a:t>Immunization is a cost-effective strategy for reducing illness, death, and disparities associated with influenza.</a:t>
            </a:r>
          </a:p>
          <a:p>
            <a:pPr marL="228600" indent="-228600">
              <a:buFont typeface="Arial" pitchFamily="34" charset="0"/>
              <a:buChar char="•"/>
            </a:pPr>
            <a:r>
              <a:rPr lang="en-US" b="1" i="0" dirty="0" smtClean="0"/>
              <a:t>Overall</a:t>
            </a:r>
            <a:r>
              <a:rPr lang="en-US" b="1" i="0" baseline="0" dirty="0" smtClean="0"/>
              <a:t> Rate: </a:t>
            </a:r>
            <a:r>
              <a:rPr lang="en-US" b="0" i="0" baseline="0" dirty="0" smtClean="0"/>
              <a:t>In 2014, the rate of admissions for immunization-preventable influenza in patients age 65 and over was 146 per 100,000 population.</a:t>
            </a:r>
            <a:endParaRPr lang="en-US" b="1" i="0" dirty="0" smtClean="0"/>
          </a:p>
          <a:p>
            <a:pPr marL="228600" indent="-228600">
              <a:buFont typeface="Arial" pitchFamily="34" charset="0"/>
              <a:buChar char="•"/>
            </a:pPr>
            <a:r>
              <a:rPr lang="en-US" b="1" i="0" dirty="0" smtClean="0"/>
              <a:t>Change</a:t>
            </a:r>
            <a:r>
              <a:rPr lang="en-US" b="1" i="0" baseline="0" dirty="0" smtClean="0"/>
              <a:t> Over Time: </a:t>
            </a:r>
            <a:r>
              <a:rPr lang="en-US" i="0" baseline="0" dirty="0" smtClean="0"/>
              <a:t>From 2000 to 2014, </a:t>
            </a:r>
            <a:r>
              <a:rPr lang="en-US" b="0" i="0" baseline="0" dirty="0" smtClean="0"/>
              <a:t>there was no clear geographic pattern in the rate of admissions for immunization-preventable influenza among people age 65 and over.</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i="0" baseline="0" dirty="0" smtClean="0"/>
              <a:t>Groups With Disparities: </a:t>
            </a:r>
            <a:r>
              <a:rPr lang="en-US" i="0" baseline="0" dirty="0" smtClean="0"/>
              <a:t>In 2014, admissions for immunization-preventable influenza per 100,000 population age 65 and over was lower for people living in medium metropolitan areas (116.1 per 100,000) compared with those living in large fringe metropolitan areas (168.9 per 100,000).</a:t>
            </a:r>
          </a:p>
          <a:p>
            <a:pPr marL="228600" indent="-228600">
              <a:buFont typeface="Arial" pitchFamily="34" charset="0"/>
              <a:buChar char="•"/>
            </a:pPr>
            <a:r>
              <a:rPr lang="en-US" b="1" i="0" baseline="0" dirty="0" smtClean="0"/>
              <a:t>Achievable Benchmark: </a:t>
            </a:r>
          </a:p>
          <a:p>
            <a:pPr marL="457200" indent="-228600">
              <a:buFont typeface="Arial" panose="020B0604020202020204" pitchFamily="34" charset="0"/>
              <a:buChar char="•"/>
            </a:pPr>
            <a:r>
              <a:rPr lang="en-US" i="0" baseline="0" dirty="0" smtClean="0"/>
              <a:t>The 2014 top 4 State achievable benchmark was 56.2 per 100,000 population. </a:t>
            </a:r>
            <a:r>
              <a:rPr lang="en-US" sz="1200" i="0" kern="1200" dirty="0" smtClean="0">
                <a:effectLst/>
                <a:latin typeface="+mn-lt"/>
                <a:ea typeface="+mn-ea"/>
                <a:cs typeface="+mn-cs"/>
              </a:rPr>
              <a:t>The top 4 States that contributed to the achievable benchmark are California, </a:t>
            </a:r>
            <a:r>
              <a:rPr lang="en-US" sz="1200" i="0" kern="1200" baseline="0" dirty="0" smtClean="0">
                <a:effectLst/>
                <a:latin typeface="+mn-lt"/>
                <a:ea typeface="+mn-ea"/>
                <a:cs typeface="+mn-cs"/>
              </a:rPr>
              <a:t>Nevada, Oregon, and Wyoming</a:t>
            </a:r>
            <a:r>
              <a:rPr lang="en-US" sz="1200" i="0" kern="1200" dirty="0" smtClean="0">
                <a:effectLst/>
                <a:latin typeface="+mn-lt"/>
                <a:ea typeface="+mn-ea"/>
                <a:cs typeface="+mn-cs"/>
              </a:rPr>
              <a:t>.</a:t>
            </a:r>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baseline="0" dirty="0" smtClean="0">
                <a:effectLst/>
                <a:latin typeface="+mn-lt"/>
                <a:ea typeface="+mn-ea"/>
                <a:cs typeface="+mn-cs"/>
              </a:rPr>
              <a:t>Residents of noncore metropolitan areas are moving toward the benchmark but could no</a:t>
            </a:r>
            <a:r>
              <a:rPr lang="en-US" sz="1200" b="0" i="0" kern="1200" baseline="0" dirty="0" smtClean="0">
                <a:effectLst/>
                <a:latin typeface="+mn-lt"/>
                <a:ea typeface="+mn-ea"/>
                <a:cs typeface="+mn-cs"/>
              </a:rPr>
              <a:t>t achieve the benchmark for more than 20 years</a:t>
            </a:r>
            <a:r>
              <a:rPr lang="en-US" sz="1200" i="0" kern="1200" baseline="0" dirty="0" smtClean="0">
                <a:effectLst/>
                <a:latin typeface="+mn-lt"/>
                <a:ea typeface="+mn-ea"/>
                <a:cs typeface="+mn-cs"/>
              </a:rPr>
              <a:t>.</a:t>
            </a:r>
            <a:endParaRPr lang="en-US" sz="1200" i="0" kern="1200" dirty="0" smtClean="0">
              <a:effectLst/>
              <a:latin typeface="+mn-lt"/>
              <a:ea typeface="+mn-ea"/>
              <a:cs typeface="+mn-cs"/>
            </a:endParaRPr>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baseline="0" dirty="0" smtClean="0">
                <a:effectLst/>
                <a:latin typeface="+mn-lt"/>
                <a:ea typeface="+mn-ea"/>
                <a:cs typeface="+mn-cs"/>
              </a:rPr>
              <a:t>Residents of large central metropolitan areas are moving away from the benchmark. Residents of large fringe metropolitan, medium metropolitan, small metropolitan, and </a:t>
            </a:r>
            <a:r>
              <a:rPr lang="en-US" sz="1200" i="0" kern="1200" baseline="0" dirty="0" err="1" smtClean="0">
                <a:effectLst/>
                <a:latin typeface="+mn-lt"/>
                <a:ea typeface="+mn-ea"/>
                <a:cs typeface="+mn-cs"/>
              </a:rPr>
              <a:t>micropolitan</a:t>
            </a:r>
            <a:r>
              <a:rPr lang="en-US" sz="1200" i="0" kern="1200" baseline="0" dirty="0" smtClean="0">
                <a:effectLst/>
                <a:latin typeface="+mn-lt"/>
                <a:ea typeface="+mn-ea"/>
                <a:cs typeface="+mn-cs"/>
              </a:rPr>
              <a:t> areas </a:t>
            </a:r>
            <a:r>
              <a:rPr lang="en-US" sz="1200" b="0" i="0" kern="1200" baseline="0" dirty="0" smtClean="0">
                <a:effectLst/>
                <a:latin typeface="+mn-lt"/>
                <a:ea typeface="+mn-ea"/>
                <a:cs typeface="+mn-cs"/>
              </a:rPr>
              <a:t>are not making progress toward the benchmark</a:t>
            </a:r>
            <a:r>
              <a:rPr lang="en-US" sz="1200" i="0" kern="1200" baseline="0" dirty="0" smtClean="0">
                <a:effectLst/>
                <a:latin typeface="+mn-lt"/>
                <a:ea typeface="+mn-ea"/>
                <a:cs typeface="+mn-cs"/>
              </a:rPr>
              <a:t>.</a:t>
            </a:r>
          </a:p>
        </p:txBody>
      </p:sp>
      <p:sp>
        <p:nvSpPr>
          <p:cNvPr id="4" name="Slide Number Placeholder 3"/>
          <p:cNvSpPr>
            <a:spLocks noGrp="1"/>
          </p:cNvSpPr>
          <p:nvPr>
            <p:ph type="sldNum" sz="quarter" idx="10"/>
          </p:nvPr>
        </p:nvSpPr>
        <p:spPr/>
        <p:txBody>
          <a:bodyPr/>
          <a:lstStyle/>
          <a:p>
            <a:fld id="{E0C714E0-4C45-4825-B5DD-BB35ED8365FD}" type="slidenum">
              <a:rPr lang="en-US" smtClean="0"/>
              <a:pPr/>
              <a:t>43</a:t>
            </a:fld>
            <a:endParaRPr lang="en-US"/>
          </a:p>
        </p:txBody>
      </p:sp>
    </p:spTree>
    <p:extLst>
      <p:ext uri="{BB962C8B-B14F-4D97-AF65-F5344CB8AC3E}">
        <p14:creationId xmlns:p14="http://schemas.microsoft.com/office/powerpoint/2010/main" val="41029875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i="0" dirty="0" smtClean="0"/>
              <a:t>Importance: </a:t>
            </a:r>
            <a:r>
              <a:rPr lang="en-US" i="0" dirty="0" smtClean="0"/>
              <a:t>Emergency department (ED) visits are costly.</a:t>
            </a:r>
            <a:r>
              <a:rPr lang="en-US" i="0" baseline="0" dirty="0" smtClean="0"/>
              <a:t> </a:t>
            </a:r>
            <a:r>
              <a:rPr lang="en-US" i="0" dirty="0" smtClean="0"/>
              <a:t>An estimated 13% to 27% of ED visits in the United States could be managed in physician offices, clinics, and urgent care centers, saving $4.4 billion annually (</a:t>
            </a:r>
            <a:r>
              <a:rPr lang="en-US" i="0" dirty="0" err="1" smtClean="0"/>
              <a:t>Weinick</a:t>
            </a:r>
            <a:r>
              <a:rPr lang="en-US" i="0" dirty="0" smtClean="0"/>
              <a:t>, et al., 2010).</a:t>
            </a:r>
          </a:p>
          <a:p>
            <a:pPr marL="228600" indent="-228600">
              <a:buFont typeface="Arial" pitchFamily="34" charset="0"/>
              <a:buChar char="•"/>
            </a:pPr>
            <a:r>
              <a:rPr lang="en-US" b="1" i="0" dirty="0" smtClean="0"/>
              <a:t>Overall Rate: </a:t>
            </a:r>
            <a:r>
              <a:rPr lang="en-US" b="0" i="0" dirty="0" smtClean="0"/>
              <a:t>In</a:t>
            </a:r>
            <a:r>
              <a:rPr lang="en-US" b="0" i="0" baseline="0" dirty="0" smtClean="0"/>
              <a:t> 2014, the rate of ED visits for adults ages 18 and over was 35,472 per 100,000 population.</a:t>
            </a:r>
            <a:r>
              <a:rPr lang="en-US" b="1" i="0" baseline="0" dirty="0" smtClean="0"/>
              <a:t> </a:t>
            </a:r>
            <a:r>
              <a:rPr lang="en-US" b="0" i="0" baseline="0" dirty="0" smtClean="0"/>
              <a:t>From 2006 to 2014, there were no statistically significant changes in the overall rate. </a:t>
            </a:r>
            <a:endParaRPr lang="en-US" b="0" i="0" dirty="0" smtClean="0"/>
          </a:p>
          <a:p>
            <a:pPr marL="228600" indent="-228600">
              <a:buFont typeface="Arial" pitchFamily="34" charset="0"/>
              <a:buChar char="•"/>
            </a:pPr>
            <a:r>
              <a:rPr lang="en-US" b="1" i="0" dirty="0" smtClean="0"/>
              <a:t>Change</a:t>
            </a:r>
            <a:r>
              <a:rPr lang="en-US" b="1" i="0" baseline="0" dirty="0" smtClean="0"/>
              <a:t> Over Time: </a:t>
            </a:r>
            <a:r>
              <a:rPr lang="en-US" b="0" i="0" baseline="0" dirty="0" smtClean="0"/>
              <a:t>The rate of ED visits per 100,000 population for adults age 18 and over was increasing in large central metropolitan areas (from 26,665 per 100,000 population in 2006 to 33,793 in 2014). There were no statistically significant changes in other residence locations.</a:t>
            </a:r>
          </a:p>
          <a:p>
            <a:pPr marL="228600" indent="-228600">
              <a:buFont typeface="Arial" pitchFamily="34" charset="0"/>
              <a:buChar char="•"/>
            </a:pPr>
            <a:r>
              <a:rPr lang="en-US" b="1" i="0" baseline="0" dirty="0" smtClean="0"/>
              <a:t>Groups With Disparities: </a:t>
            </a:r>
            <a:r>
              <a:rPr lang="en-US" b="0" i="0" baseline="0" dirty="0" smtClean="0"/>
              <a:t>In 2014, residents of noncore (42,829), micropolitan (42,373), small metropolitan (36,613), and medium metropolitan (41,105) areas had higher ED visit rates than residents of large fringe metropolitan areas (27,915 per 100,000 population). </a:t>
            </a:r>
          </a:p>
        </p:txBody>
      </p:sp>
      <p:sp>
        <p:nvSpPr>
          <p:cNvPr id="4" name="Slide Number Placeholder 3"/>
          <p:cNvSpPr>
            <a:spLocks noGrp="1"/>
          </p:cNvSpPr>
          <p:nvPr>
            <p:ph type="sldNum" sz="quarter" idx="10"/>
          </p:nvPr>
        </p:nvSpPr>
        <p:spPr/>
        <p:txBody>
          <a:bodyPr/>
          <a:lstStyle/>
          <a:p>
            <a:fld id="{E0C714E0-4C45-4825-B5DD-BB35ED8365FD}" type="slidenum">
              <a:rPr lang="en-US" smtClean="0"/>
              <a:pPr/>
              <a:t>44</a:t>
            </a:fld>
            <a:endParaRPr lang="en-US"/>
          </a:p>
        </p:txBody>
      </p:sp>
    </p:spTree>
    <p:extLst>
      <p:ext uri="{BB962C8B-B14F-4D97-AF65-F5344CB8AC3E}">
        <p14:creationId xmlns:p14="http://schemas.microsoft.com/office/powerpoint/2010/main" val="2094816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228600" indent="-228600">
              <a:buFont typeface="Arial" pitchFamily="34" charset="0"/>
              <a:buChar char="•"/>
            </a:pPr>
            <a:r>
              <a:rPr lang="en-US" b="1" i="0" dirty="0" smtClean="0"/>
              <a:t>Overall Rate: </a:t>
            </a:r>
            <a:r>
              <a:rPr lang="en-US" b="0" i="0" dirty="0" smtClean="0"/>
              <a:t>In</a:t>
            </a:r>
            <a:r>
              <a:rPr lang="en-US" b="0" i="0" baseline="0" dirty="0" smtClean="0"/>
              <a:t> 2014, the rate of all ED visits for children ages 0-17 was 45,872 per 100,000 population.</a:t>
            </a:r>
            <a:endParaRPr lang="en-US" b="1" i="0" dirty="0" smtClean="0"/>
          </a:p>
          <a:p>
            <a:pPr marL="228600" indent="-228600">
              <a:buFont typeface="Arial" pitchFamily="34" charset="0"/>
              <a:buChar char="•"/>
            </a:pPr>
            <a:r>
              <a:rPr lang="en-US" b="1" i="0" dirty="0" smtClean="0"/>
              <a:t>Change</a:t>
            </a:r>
            <a:r>
              <a:rPr lang="en-US" b="1" i="0" baseline="0" dirty="0" smtClean="0"/>
              <a:t> Over Time: </a:t>
            </a:r>
            <a:r>
              <a:rPr lang="en-US" b="0" i="0" baseline="0" dirty="0" smtClean="0"/>
              <a:t>From 2006 to 2014, the rates of ED visits per 100,000 population for children ages 0-17 were increasing in large central metropolitan (from 33,676 to 41,036), medium metropolitan (from 47,453 to 54,132), </a:t>
            </a:r>
            <a:r>
              <a:rPr lang="en-US" b="0" i="0" baseline="0" dirty="0" err="1" smtClean="0"/>
              <a:t>micropolitan</a:t>
            </a:r>
            <a:r>
              <a:rPr lang="en-US" b="0" i="0" baseline="0" dirty="0" smtClean="0"/>
              <a:t> (from 48,399 to 54,814), and noncore (from 47,677 to 52,279) areas. Small metropolitan areas did not have any statistically significant changes.</a:t>
            </a:r>
          </a:p>
          <a:p>
            <a:pPr marL="228600" indent="-228600">
              <a:buFont typeface="Arial" pitchFamily="34" charset="0"/>
              <a:buChar char="•"/>
            </a:pPr>
            <a:r>
              <a:rPr lang="en-US" b="1" i="0" baseline="0" dirty="0" smtClean="0"/>
              <a:t>Groups With Disparities: </a:t>
            </a:r>
            <a:r>
              <a:rPr lang="en-US" b="0" i="0" baseline="0" dirty="0" smtClean="0"/>
              <a:t>In 2014, residents of noncore (52,279), micropolitan (54,814), small metropolitan (48,156), and medium metropolitan (54,132) areas had higher ED visit rates than residents of large fringe metropolitan areas (38,072 per 100,000 population). </a:t>
            </a:r>
          </a:p>
          <a:p>
            <a:pPr marL="228600" indent="-228600">
              <a:buFont typeface="Arial" pitchFamily="34" charset="0"/>
              <a:buChar char="•"/>
            </a:pPr>
            <a:endParaRPr lang="en-US" b="1" i="1" baseline="0" dirty="0" smtClean="0"/>
          </a:p>
        </p:txBody>
      </p:sp>
      <p:sp>
        <p:nvSpPr>
          <p:cNvPr id="4" name="Slide Number Placeholder 3"/>
          <p:cNvSpPr>
            <a:spLocks noGrp="1"/>
          </p:cNvSpPr>
          <p:nvPr>
            <p:ph type="sldNum" sz="quarter" idx="10"/>
          </p:nvPr>
        </p:nvSpPr>
        <p:spPr/>
        <p:txBody>
          <a:bodyPr/>
          <a:lstStyle/>
          <a:p>
            <a:fld id="{E0C714E0-4C45-4825-B5DD-BB35ED8365FD}" type="slidenum">
              <a:rPr lang="en-US" smtClean="0"/>
              <a:pPr/>
              <a:t>45</a:t>
            </a:fld>
            <a:endParaRPr lang="en-US"/>
          </a:p>
        </p:txBody>
      </p:sp>
    </p:spTree>
    <p:extLst>
      <p:ext uri="{BB962C8B-B14F-4D97-AF65-F5344CB8AC3E}">
        <p14:creationId xmlns:p14="http://schemas.microsoft.com/office/powerpoint/2010/main" val="2094816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i="0" dirty="0" smtClean="0"/>
              <a:t>Importance: </a:t>
            </a:r>
            <a:r>
              <a:rPr lang="en-US" b="0" i="0" dirty="0" smtClean="0"/>
              <a:t>“Approximately 20.2 million adults age 18 or over had a substance</a:t>
            </a:r>
            <a:r>
              <a:rPr lang="en-US" b="0" i="0" baseline="0" dirty="0" smtClean="0"/>
              <a:t> use disorder in 2014. </a:t>
            </a:r>
            <a:r>
              <a:rPr lang="en-US" b="0" i="0" dirty="0" smtClean="0"/>
              <a:t>Of these adults, 16.3 million had an alcohol use disorder and 6.2 million had an illicit drug use disorder. </a:t>
            </a:r>
            <a:r>
              <a:rPr lang="en-US" b="0" dirty="0" smtClean="0">
                <a:effectLst/>
              </a:rPr>
              <a:t>An estimated 2.3 million adults had both an alcohol use disorder and an illicit drug use disorder in the past year”</a:t>
            </a:r>
            <a:r>
              <a:rPr lang="en-US" b="0" i="0" dirty="0" smtClean="0"/>
              <a:t> (Lipari &amp; Van Horn,</a:t>
            </a:r>
            <a:r>
              <a:rPr lang="en-US" b="0" i="0" baseline="0" dirty="0" smtClean="0"/>
              <a:t> 2017). Inadequate management of substance use disorders can lead to costly ED visits.</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i="0" dirty="0" smtClean="0"/>
              <a:t>Overall Rate: </a:t>
            </a:r>
            <a:r>
              <a:rPr lang="en-US" b="0" i="0" dirty="0" smtClean="0"/>
              <a:t>In</a:t>
            </a:r>
            <a:r>
              <a:rPr lang="en-US" b="0" i="0" baseline="0" dirty="0" smtClean="0"/>
              <a:t> 2014, the rate of ED visits </a:t>
            </a:r>
            <a:r>
              <a:rPr lang="en-US" sz="1200" i="0" dirty="0" smtClean="0"/>
              <a:t>with a principal diagnosis related to mental health, alcohol, or substance abuse</a:t>
            </a:r>
            <a:r>
              <a:rPr lang="en-US" b="0" i="0" baseline="0" dirty="0" smtClean="0"/>
              <a:t> was 2,072 per 100,000 population.</a:t>
            </a:r>
            <a:endParaRPr lang="en-US" b="1" i="0" dirty="0" smtClean="0"/>
          </a:p>
          <a:p>
            <a:pPr marL="228600" indent="-228600">
              <a:buFont typeface="Arial" pitchFamily="34" charset="0"/>
              <a:buChar char="•"/>
            </a:pPr>
            <a:r>
              <a:rPr lang="en-US" b="1" i="0" dirty="0" smtClean="0"/>
              <a:t>Change</a:t>
            </a:r>
            <a:r>
              <a:rPr lang="en-US" b="1" i="0" baseline="0" dirty="0" smtClean="0"/>
              <a:t> Over Time: </a:t>
            </a:r>
            <a:r>
              <a:rPr lang="en-US" b="0" i="0" baseline="0" dirty="0" smtClean="0"/>
              <a:t>The rate for  ED visits with a principal diagnosis related to mental health, alcohol, or substance abuse in all residence locations except noncore areas worsened over time. </a:t>
            </a:r>
          </a:p>
          <a:p>
            <a:pPr marL="228600" indent="-228600">
              <a:buFont typeface="Arial" pitchFamily="34" charset="0"/>
              <a:buChar char="•"/>
            </a:pPr>
            <a:r>
              <a:rPr lang="en-US" b="1" i="0" baseline="0" dirty="0" smtClean="0"/>
              <a:t>Groups With Disparities: </a:t>
            </a:r>
            <a:r>
              <a:rPr lang="en-US" i="0" baseline="0" dirty="0" smtClean="0"/>
              <a:t>In 2014, the rate of ED visits per 100,000 population was worse for residents of medium metropolitan areas (2,353) compared with residents of large fringe metropolitan areas (1,771). </a:t>
            </a:r>
            <a:endParaRPr lang="en-US" i="0" dirty="0"/>
          </a:p>
        </p:txBody>
      </p:sp>
      <p:sp>
        <p:nvSpPr>
          <p:cNvPr id="4" name="Slide Number Placeholder 3"/>
          <p:cNvSpPr>
            <a:spLocks noGrp="1"/>
          </p:cNvSpPr>
          <p:nvPr>
            <p:ph type="sldNum" sz="quarter" idx="10"/>
          </p:nvPr>
        </p:nvSpPr>
        <p:spPr/>
        <p:txBody>
          <a:bodyPr/>
          <a:lstStyle/>
          <a:p>
            <a:fld id="{E0C714E0-4C45-4825-B5DD-BB35ED8365FD}" type="slidenum">
              <a:rPr lang="en-US" smtClean="0"/>
              <a:pPr/>
              <a:t>46</a:t>
            </a:fld>
            <a:endParaRPr lang="en-US"/>
          </a:p>
        </p:txBody>
      </p:sp>
    </p:spTree>
    <p:extLst>
      <p:ext uri="{BB962C8B-B14F-4D97-AF65-F5344CB8AC3E}">
        <p14:creationId xmlns:p14="http://schemas.microsoft.com/office/powerpoint/2010/main" val="2094816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CA5A0B-F09E-4EB0-80F3-1C25292FE503}" type="slidenum">
              <a:rPr lang="en-US" smtClean="0"/>
              <a:pPr/>
              <a:t>47</a:t>
            </a:fld>
            <a:endParaRPr lang="en-US"/>
          </a:p>
        </p:txBody>
      </p:sp>
    </p:spTree>
    <p:extLst>
      <p:ext uri="{BB962C8B-B14F-4D97-AF65-F5344CB8AC3E}">
        <p14:creationId xmlns:p14="http://schemas.microsoft.com/office/powerpoint/2010/main" val="16946767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228600" indent="-228600">
              <a:buFont typeface="Arial" pitchFamily="34" charset="0"/>
              <a:buChar char="•"/>
            </a:pPr>
            <a:r>
              <a:rPr lang="en-US" b="1" dirty="0"/>
              <a:t>Importance</a:t>
            </a:r>
            <a:r>
              <a:rPr lang="en-US" b="1" dirty="0" smtClean="0"/>
              <a:t>:</a:t>
            </a:r>
            <a:r>
              <a:rPr lang="en-US" dirty="0" smtClean="0"/>
              <a:t> People</a:t>
            </a:r>
            <a:r>
              <a:rPr lang="en-US" baseline="0" dirty="0" smtClean="0"/>
              <a:t> with diabetes have an increased risk for heart disease, stroke, kidney disease, and retinopathy that lead to a decrease in quality of life (CDC, 2017). Diabetes preventive care and self-management such as regular medical visits, glucose monitoring, foot and eye examinations, healthy eating, and regular physical activity can prevent or delay costly complications. In 2014, 7.2 million hospital discharges and 14.2 million ED visits were reported with diabetes as any listed diagnosis.</a:t>
            </a:r>
            <a:endParaRPr lang="en-US" dirty="0"/>
          </a:p>
          <a:p>
            <a:pPr marL="228600" indent="-228600">
              <a:buFont typeface="Arial" pitchFamily="34" charset="0"/>
              <a:buChar char="•"/>
            </a:pPr>
            <a:r>
              <a:rPr lang="en-US" b="1" dirty="0" smtClean="0"/>
              <a:t>Overall </a:t>
            </a:r>
            <a:r>
              <a:rPr lang="en-US" b="1" dirty="0"/>
              <a:t>Rate:</a:t>
            </a:r>
            <a:r>
              <a:rPr lang="en-US" dirty="0"/>
              <a:t> In </a:t>
            </a:r>
            <a:r>
              <a:rPr lang="en-US" dirty="0" smtClean="0"/>
              <a:t>2013, 24% </a:t>
            </a:r>
            <a:r>
              <a:rPr lang="en-US" dirty="0"/>
              <a:t>of </a:t>
            </a:r>
            <a:r>
              <a:rPr lang="en-US" dirty="0" smtClean="0"/>
              <a:t>adults diagnosed with diabetes received all four recommended services for diabetes. </a:t>
            </a:r>
          </a:p>
          <a:p>
            <a:pPr marL="228600" indent="-228600">
              <a:buFont typeface="Arial" pitchFamily="34" charset="0"/>
              <a:buChar char="•"/>
            </a:pPr>
            <a:r>
              <a:rPr lang="en-US" b="1" dirty="0" smtClean="0"/>
              <a:t>Groups With Disparities:</a:t>
            </a:r>
          </a:p>
          <a:p>
            <a:pPr marL="457200" indent="-228600">
              <a:buFont typeface="Arial" panose="020B0604020202020204" pitchFamily="34" charset="0"/>
              <a:buChar char="•"/>
            </a:pPr>
            <a:r>
              <a:rPr lang="en-US" dirty="0" smtClean="0"/>
              <a:t>Adult residents of small metropolitan areas diagnosed </a:t>
            </a:r>
            <a:r>
              <a:rPr lang="en-US" dirty="0"/>
              <a:t>with diabetes </a:t>
            </a:r>
            <a:r>
              <a:rPr lang="en-US" dirty="0" smtClean="0"/>
              <a:t>were more likely to </a:t>
            </a:r>
            <a:r>
              <a:rPr lang="en-US" dirty="0"/>
              <a:t>receive all four recommended services </a:t>
            </a:r>
            <a:r>
              <a:rPr lang="en-US" dirty="0" smtClean="0"/>
              <a:t>than residents of large fringe metropolitan areas </a:t>
            </a:r>
            <a:r>
              <a:rPr lang="en-US" b="0" dirty="0" smtClean="0"/>
              <a:t>(38.7% vs. 26.5%)</a:t>
            </a:r>
            <a:r>
              <a:rPr lang="en-US" dirty="0" smtClean="0"/>
              <a:t>. Residents of </a:t>
            </a:r>
            <a:r>
              <a:rPr lang="en-US" dirty="0" err="1" smtClean="0"/>
              <a:t>micropolitan</a:t>
            </a:r>
            <a:r>
              <a:rPr lang="en-US" dirty="0" smtClean="0"/>
              <a:t> areas </a:t>
            </a:r>
            <a:r>
              <a:rPr lang="en-US" dirty="0"/>
              <a:t>were </a:t>
            </a:r>
            <a:r>
              <a:rPr lang="en-US" dirty="0" smtClean="0"/>
              <a:t>less </a:t>
            </a:r>
            <a:r>
              <a:rPr lang="en-US" dirty="0"/>
              <a:t>likely to receive all four recommended services than residents of large fringe metropolitan </a:t>
            </a:r>
            <a:r>
              <a:rPr lang="en-US" dirty="0" smtClean="0"/>
              <a:t>areas </a:t>
            </a:r>
            <a:r>
              <a:rPr lang="en-US" b="0" dirty="0" smtClean="0"/>
              <a:t>(15.8% vs. 26.5%). </a:t>
            </a:r>
          </a:p>
          <a:p>
            <a:pPr marL="457200" indent="-228600">
              <a:buFont typeface="Arial" panose="020B0604020202020204" pitchFamily="34" charset="0"/>
              <a:buChar char="•"/>
            </a:pPr>
            <a:r>
              <a:rPr lang="en-US" b="0" dirty="0" smtClean="0"/>
              <a:t>The percentage of </a:t>
            </a:r>
            <a:r>
              <a:rPr lang="en-US" dirty="0" smtClean="0"/>
              <a:t>adults diagnosed with diabetes who received </a:t>
            </a:r>
            <a:r>
              <a:rPr lang="en-US" b="0" dirty="0" smtClean="0"/>
              <a:t>all four recommended services was 20.7% in large central metropolitan areas, 26.5% in large fringe metropolitan areas, 21.2% in medium metropolitan areas, 38.7% in small metropolitan areas, 15.8 in </a:t>
            </a:r>
            <a:r>
              <a:rPr lang="en-US" b="0" dirty="0" err="1" smtClean="0"/>
              <a:t>micropolitan</a:t>
            </a:r>
            <a:r>
              <a:rPr lang="en-US" b="0" dirty="0" smtClean="0"/>
              <a:t> areas, and 24.1% in noncore areas.</a:t>
            </a:r>
            <a:endParaRPr lang="en-US" b="0" dirty="0"/>
          </a:p>
        </p:txBody>
      </p:sp>
      <p:sp>
        <p:nvSpPr>
          <p:cNvPr id="4" name="Slide Number Placeholder 3"/>
          <p:cNvSpPr>
            <a:spLocks noGrp="1"/>
          </p:cNvSpPr>
          <p:nvPr>
            <p:ph type="sldNum" sz="quarter" idx="10"/>
          </p:nvPr>
        </p:nvSpPr>
        <p:spPr/>
        <p:txBody>
          <a:bodyPr/>
          <a:lstStyle/>
          <a:p>
            <a:fld id="{5ACA5A0B-F09E-4EB0-80F3-1C25292FE503}" type="slidenum">
              <a:rPr lang="en-US" smtClean="0"/>
              <a:pPr/>
              <a:t>48</a:t>
            </a:fld>
            <a:endParaRPr lang="en-US"/>
          </a:p>
        </p:txBody>
      </p:sp>
    </p:spTree>
    <p:extLst>
      <p:ext uri="{BB962C8B-B14F-4D97-AF65-F5344CB8AC3E}">
        <p14:creationId xmlns:p14="http://schemas.microsoft.com/office/powerpoint/2010/main" val="35792372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a:xfrm>
            <a:off x="228600" y="5267960"/>
            <a:ext cx="6553200" cy="4028440"/>
          </a:xfrm>
        </p:spPr>
        <p:txBody>
          <a:bodyPr>
            <a:normAutofit/>
          </a:bodyPr>
          <a:lstStyle/>
          <a:p>
            <a:pPr marL="228600" marR="0" lvl="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kern="1200" dirty="0" smtClean="0">
                <a:solidFill>
                  <a:schemeClr val="tx1"/>
                </a:solidFill>
                <a:effectLst/>
                <a:latin typeface="+mn-lt"/>
                <a:ea typeface="+mn-ea"/>
                <a:cs typeface="+mn-cs"/>
              </a:rPr>
              <a:t>Importance: </a:t>
            </a:r>
            <a:r>
              <a:rPr lang="en-US" dirty="0" smtClean="0"/>
              <a:t>Individuals </a:t>
            </a:r>
            <a:r>
              <a:rPr lang="en-US" dirty="0"/>
              <a:t>who do not achieve good control of their diabetes may develop symptoms that require correction through hospitalization. </a:t>
            </a:r>
            <a:r>
              <a:rPr lang="en-US" dirty="0" smtClean="0"/>
              <a:t>Admission </a:t>
            </a:r>
            <a:r>
              <a:rPr lang="en-US" dirty="0"/>
              <a:t>rates for uncontrolled diabetes may be reduced by better outpatient treatment and patients’ tighter adherence to diet and medication.</a:t>
            </a:r>
          </a:p>
          <a:p>
            <a:pPr marL="228600" marR="0" lvl="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kern="1200" dirty="0" smtClean="0">
                <a:solidFill>
                  <a:schemeClr val="tx1"/>
                </a:solidFill>
                <a:effectLst/>
                <a:latin typeface="+mn-lt"/>
                <a:ea typeface="+mn-ea"/>
                <a:cs typeface="+mn-cs"/>
              </a:rPr>
              <a:t>Trends: </a:t>
            </a:r>
            <a:r>
              <a:rPr lang="en-US" dirty="0" smtClean="0"/>
              <a:t>From </a:t>
            </a:r>
            <a:r>
              <a:rPr lang="en-US" dirty="0"/>
              <a:t>2001 to </a:t>
            </a:r>
            <a:r>
              <a:rPr lang="en-US" dirty="0" smtClean="0"/>
              <a:t>2014, </a:t>
            </a:r>
            <a:r>
              <a:rPr lang="en-US" dirty="0"/>
              <a:t>the </a:t>
            </a:r>
            <a:r>
              <a:rPr lang="en-US" dirty="0" smtClean="0"/>
              <a:t>rate </a:t>
            </a:r>
            <a:r>
              <a:rPr lang="en-US" dirty="0"/>
              <a:t>of hospital admissions </a:t>
            </a:r>
            <a:r>
              <a:rPr lang="en-US" dirty="0" smtClean="0"/>
              <a:t>for uncontrolled diabetes decreased overall and for </a:t>
            </a:r>
            <a:r>
              <a:rPr lang="en-US" dirty="0"/>
              <a:t>all </a:t>
            </a:r>
            <a:r>
              <a:rPr lang="en-US" dirty="0" smtClean="0"/>
              <a:t>residence locations.</a:t>
            </a:r>
          </a:p>
          <a:p>
            <a:pPr marL="228600" indent="-228600">
              <a:buFont typeface="Arial" pitchFamily="34" charset="0"/>
              <a:buChar char="•"/>
              <a:defRPr/>
            </a:pPr>
            <a:r>
              <a:rPr lang="en-US" b="1" dirty="0" smtClean="0"/>
              <a:t>Groups With Disparities: </a:t>
            </a:r>
            <a:r>
              <a:rPr lang="en-US" sz="1200" kern="1200" dirty="0" smtClean="0">
                <a:solidFill>
                  <a:schemeClr val="tx1"/>
                </a:solidFill>
                <a:effectLst/>
                <a:latin typeface="+mn-lt"/>
                <a:ea typeface="+mn-ea"/>
                <a:cs typeface="+mn-cs"/>
              </a:rPr>
              <a:t>In 12 of 14 years, the rates of hospital admissions for uncontrolled diabetes were h</a:t>
            </a:r>
            <a:r>
              <a:rPr lang="en-US" kern="1200" dirty="0" smtClean="0">
                <a:solidFill>
                  <a:schemeClr val="tx1"/>
                </a:solidFill>
                <a:effectLst/>
                <a:latin typeface="+mn-lt"/>
                <a:ea typeface="+mn-ea"/>
                <a:cs typeface="+mn-cs"/>
              </a:rPr>
              <a:t>igher among residents of noncore </a:t>
            </a:r>
            <a:r>
              <a:rPr lang="en-US" dirty="0" smtClean="0"/>
              <a:t>areas compared </a:t>
            </a:r>
            <a:r>
              <a:rPr lang="en-US" dirty="0"/>
              <a:t>with </a:t>
            </a:r>
            <a:r>
              <a:rPr lang="en-US" dirty="0" smtClean="0"/>
              <a:t>residents </a:t>
            </a:r>
            <a:r>
              <a:rPr lang="en-US" dirty="0"/>
              <a:t>of large fringe metropolitan areas (suburbs</a:t>
            </a:r>
            <a:r>
              <a:rPr lang="en-US" dirty="0" smtClean="0"/>
              <a:t>). </a:t>
            </a:r>
            <a:endParaRPr lang="en-US" kern="1200" dirty="0" smtClean="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dirty="0" smtClean="0"/>
              <a:t>Achievable Benchmark:</a:t>
            </a:r>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2014 top 4 State achievable benchmark was 4 admissions per 100,000 population age 18 and over. The top 4 States that contributed to the achievable benchmark were Colorado, Hawaii, Vermont, and Washington.</a:t>
            </a:r>
            <a:endParaRPr lang="en-US" sz="1200" kern="1200" dirty="0" smtClean="0">
              <a:solidFill>
                <a:schemeClr val="tx1"/>
              </a:solidFill>
              <a:effectLst/>
            </a:endParaRPr>
          </a:p>
          <a:p>
            <a:pPr marL="4572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At the</a:t>
            </a:r>
            <a:r>
              <a:rPr lang="en-US" sz="1200" kern="1200" dirty="0" smtClean="0">
                <a:solidFill>
                  <a:schemeClr val="tx1"/>
                </a:solidFill>
                <a:effectLst/>
                <a:latin typeface="+mn-lt"/>
                <a:ea typeface="+mn-ea"/>
                <a:cs typeface="+mn-cs"/>
              </a:rPr>
              <a:t> current</a:t>
            </a:r>
            <a:r>
              <a:rPr lang="en-US" sz="1200" kern="1200" baseline="0" dirty="0" smtClean="0">
                <a:solidFill>
                  <a:schemeClr val="tx1"/>
                </a:solidFill>
                <a:effectLst/>
                <a:latin typeface="+mn-lt"/>
                <a:ea typeface="+mn-ea"/>
                <a:cs typeface="+mn-cs"/>
              </a:rPr>
              <a:t> rates, residents of noncore and </a:t>
            </a:r>
            <a:r>
              <a:rPr lang="en-US" sz="1200" kern="1200" baseline="0" dirty="0" err="1" smtClean="0">
                <a:solidFill>
                  <a:schemeClr val="tx1"/>
                </a:solidFill>
                <a:effectLst/>
                <a:latin typeface="+mn-lt"/>
                <a:ea typeface="+mn-ea"/>
                <a:cs typeface="+mn-cs"/>
              </a:rPr>
              <a:t>micropolitan</a:t>
            </a:r>
            <a:r>
              <a:rPr lang="en-US" sz="1200" kern="1200" baseline="0" dirty="0" smtClean="0">
                <a:solidFill>
                  <a:schemeClr val="tx1"/>
                </a:solidFill>
                <a:effectLst/>
                <a:latin typeface="+mn-lt"/>
                <a:ea typeface="+mn-ea"/>
                <a:cs typeface="+mn-cs"/>
              </a:rPr>
              <a:t> (nonmetropolitan) areas should reach</a:t>
            </a:r>
            <a:r>
              <a:rPr lang="en-US" sz="1200" kern="1200" dirty="0" smtClean="0">
                <a:solidFill>
                  <a:schemeClr val="tx1"/>
                </a:solidFill>
                <a:effectLst/>
                <a:latin typeface="+mn-lt"/>
                <a:ea typeface="+mn-ea"/>
                <a:cs typeface="+mn-cs"/>
              </a:rPr>
              <a:t> the benchmark in about 8 years, sooner than residents of metropolitan areas, whose rates are not decreasing as quickly.</a:t>
            </a:r>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pPr/>
              <a:t>49</a:t>
            </a:fld>
            <a:endParaRPr lang="en-US"/>
          </a:p>
        </p:txBody>
      </p:sp>
    </p:spTree>
    <p:extLst>
      <p:ext uri="{BB962C8B-B14F-4D97-AF65-F5344CB8AC3E}">
        <p14:creationId xmlns:p14="http://schemas.microsoft.com/office/powerpoint/2010/main" val="2407567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0E7EC0-D47B-461F-A069-1AF30F543FB1}" type="slidenum">
              <a:rPr lang="en-US" smtClean="0"/>
              <a:pPr/>
              <a:t>5</a:t>
            </a:fld>
            <a:endParaRPr lang="en-US"/>
          </a:p>
        </p:txBody>
      </p:sp>
    </p:spTree>
    <p:extLst>
      <p:ext uri="{BB962C8B-B14F-4D97-AF65-F5344CB8AC3E}">
        <p14:creationId xmlns:p14="http://schemas.microsoft.com/office/powerpoint/2010/main" val="17867240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a:xfrm>
            <a:off x="304800" y="5334000"/>
            <a:ext cx="6400800" cy="3962400"/>
          </a:xfrm>
        </p:spPr>
        <p:txBody>
          <a:bodyPr/>
          <a:lstStyle/>
          <a:p>
            <a:pPr marL="228600" indent="-228600">
              <a:buFont typeface="Arial" pitchFamily="34" charset="0"/>
              <a:buChar char="•"/>
            </a:pPr>
            <a:r>
              <a:rPr lang="en-US" b="1" dirty="0" smtClean="0"/>
              <a:t>Importance:</a:t>
            </a:r>
            <a:r>
              <a:rPr lang="en-US" dirty="0" smtClean="0"/>
              <a:t> Suicide rates</a:t>
            </a:r>
            <a:r>
              <a:rPr lang="en-US" baseline="0" dirty="0" smtClean="0"/>
              <a:t> in the United States have been increasing since 2000. Rates in less urban areas have been higher than rates in more urban areas, with some evidence of a growing difference</a:t>
            </a:r>
            <a:r>
              <a:rPr lang="en-US" b="0" baseline="0" dirty="0" smtClean="0"/>
              <a:t>. Increased suicide risk is associated with factors that are more prevalent in less urban areas, such as limited access to mental health care, social isolation, and opioid misuse</a:t>
            </a:r>
            <a:r>
              <a:rPr lang="en-US" baseline="0" dirty="0" smtClean="0"/>
              <a:t> (CDC, 2017). </a:t>
            </a:r>
            <a:r>
              <a:rPr lang="en-US" dirty="0" smtClean="0"/>
              <a:t>Suicide may be prevented when its warning signs are detected and treated. Identification of suicidal ideas and plans among individuals being treated for depression is expected to increase with the growing use of standardized screening instruments and electronic medical records. </a:t>
            </a:r>
          </a:p>
          <a:p>
            <a:pPr marL="228600" indent="-228600">
              <a:buFont typeface="Arial" pitchFamily="34" charset="0"/>
              <a:buChar char="•"/>
            </a:pPr>
            <a:r>
              <a:rPr lang="en-US" b="1" dirty="0" smtClean="0"/>
              <a:t>Trends: </a:t>
            </a:r>
            <a:endParaRPr lang="en-US" dirty="0" smtClean="0"/>
          </a:p>
          <a:p>
            <a:pPr marL="457200" indent="-228600">
              <a:buFont typeface="Arial" pitchFamily="34" charset="0"/>
              <a:buChar char="•"/>
            </a:pPr>
            <a:r>
              <a:rPr lang="en-US" dirty="0" smtClean="0"/>
              <a:t>From 1999 to 2015, in nonmetropolitan areas, the suicide rate for Whites increased from 16.6 to 24.6 per 100,000 population; for Blacks, from 6.8 to 7.6 per 100,000 population;</a:t>
            </a:r>
            <a:r>
              <a:rPr lang="en-US" baseline="0" dirty="0" smtClean="0"/>
              <a:t> and for American Indians and Alaska Natives, from 21.1 to 33.5 </a:t>
            </a:r>
            <a:r>
              <a:rPr lang="en-US" dirty="0" smtClean="0"/>
              <a:t>per 100,000</a:t>
            </a:r>
            <a:r>
              <a:rPr lang="en-US" baseline="0" dirty="0" smtClean="0"/>
              <a:t> population</a:t>
            </a:r>
            <a:r>
              <a:rPr lang="en-US" dirty="0" smtClean="0"/>
              <a:t>. </a:t>
            </a:r>
          </a:p>
          <a:p>
            <a:pPr marL="457200" indent="-228600">
              <a:buFont typeface="Arial" pitchFamily="34" charset="0"/>
              <a:buChar char="•"/>
            </a:pPr>
            <a:r>
              <a:rPr lang="en-US" dirty="0" smtClean="0"/>
              <a:t>From 1999 to 2015, in metropolitan areas, the suicide rate for Whites increased from 14.8 to 20.7 per 100,000</a:t>
            </a:r>
            <a:r>
              <a:rPr lang="en-US" baseline="0" dirty="0" smtClean="0"/>
              <a:t> population and for AI/ANs, from 11.4 to 19.3 </a:t>
            </a:r>
            <a:r>
              <a:rPr lang="en-US" dirty="0" smtClean="0"/>
              <a:t>per 100,000 population</a:t>
            </a:r>
            <a:r>
              <a:rPr lang="en-US" baseline="0" dirty="0" smtClean="0"/>
              <a:t>.</a:t>
            </a:r>
            <a:endParaRPr lang="en-US" dirty="0" smtClean="0"/>
          </a:p>
          <a:p>
            <a:pPr marL="228600" indent="-228600">
              <a:buFont typeface="Arial" pitchFamily="34" charset="0"/>
              <a:buChar char="•"/>
            </a:pPr>
            <a:r>
              <a:rPr lang="en-US" b="1" dirty="0" smtClean="0"/>
              <a:t>Groups With Disparities:</a:t>
            </a:r>
          </a:p>
          <a:p>
            <a:pPr marL="457200" indent="-228600">
              <a:buFont typeface="Arial" panose="020B0604020202020204" pitchFamily="34" charset="0"/>
              <a:buChar char="•"/>
            </a:pPr>
            <a:r>
              <a:rPr lang="en-US" dirty="0" smtClean="0"/>
              <a:t>In 2015, residents of nonmetropolitan areas had higher rates of suicide than residents of metropolitan areas for all racial/ethnic</a:t>
            </a:r>
            <a:r>
              <a:rPr lang="en-US" baseline="0" dirty="0" smtClean="0"/>
              <a:t> groups</a:t>
            </a:r>
            <a:r>
              <a:rPr lang="en-US" dirty="0" smtClean="0"/>
              <a:t>.</a:t>
            </a:r>
            <a:r>
              <a:rPr lang="en-US" baseline="0" dirty="0" smtClean="0"/>
              <a:t> AI/AN residents were the only group with higher suicide rates than Whites</a:t>
            </a:r>
            <a:endParaRPr lang="en-US" dirty="0" smtClean="0"/>
          </a:p>
          <a:p>
            <a:pPr marL="457200" indent="-228600">
              <a:buFont typeface="Arial" panose="020B0604020202020204" pitchFamily="34" charset="0"/>
              <a:buChar char="•"/>
            </a:pPr>
            <a:r>
              <a:rPr lang="en-US" dirty="0" smtClean="0"/>
              <a:t>In 2015, the suicide rate among AI/ANs residing in</a:t>
            </a:r>
            <a:r>
              <a:rPr lang="en-US" baseline="0" dirty="0" smtClean="0"/>
              <a:t> </a:t>
            </a:r>
            <a:r>
              <a:rPr lang="en-US" dirty="0" smtClean="0"/>
              <a:t>metropolitan areas was 19.3 per 100,000 population compared with 33.5 per 100,000</a:t>
            </a:r>
            <a:r>
              <a:rPr lang="en-US" baseline="0" dirty="0" smtClean="0"/>
              <a:t> population for AI/AN residents of non</a:t>
            </a:r>
            <a:r>
              <a:rPr lang="en-US" dirty="0" smtClean="0"/>
              <a:t>metropolitan areas.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pPr/>
              <a:t>50</a:t>
            </a:fld>
            <a:endParaRPr lang="en-US"/>
          </a:p>
        </p:txBody>
      </p:sp>
    </p:spTree>
    <p:extLst>
      <p:ext uri="{BB962C8B-B14F-4D97-AF65-F5344CB8AC3E}">
        <p14:creationId xmlns:p14="http://schemas.microsoft.com/office/powerpoint/2010/main" val="35244853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CA5A0B-F09E-4EB0-80F3-1C25292FE503}" type="slidenum">
              <a:rPr lang="en-US" smtClean="0"/>
              <a:pPr/>
              <a:t>51</a:t>
            </a:fld>
            <a:endParaRPr lang="en-US"/>
          </a:p>
        </p:txBody>
      </p:sp>
    </p:spTree>
    <p:extLst>
      <p:ext uri="{BB962C8B-B14F-4D97-AF65-F5344CB8AC3E}">
        <p14:creationId xmlns:p14="http://schemas.microsoft.com/office/powerpoint/2010/main" val="9162341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228600" indent="-228600">
              <a:buFont typeface="Arial" pitchFamily="34" charset="0"/>
              <a:buChar char="•"/>
            </a:pPr>
            <a:r>
              <a:rPr lang="en-US" b="1" dirty="0" smtClean="0"/>
              <a:t>Importance</a:t>
            </a:r>
            <a:r>
              <a:rPr lang="en-US" dirty="0" smtClean="0"/>
              <a:t>: </a:t>
            </a:r>
            <a:r>
              <a:rPr lang="en-US" dirty="0"/>
              <a:t>Childhood is often a time when people establish healthy lifelong habits. Physicians can play an important role in encouraging healthy behaviors from a young age. For example, they can educate children and parents about the importance of regular </a:t>
            </a:r>
            <a:r>
              <a:rPr lang="en-US" dirty="0" smtClean="0"/>
              <a:t>exercise. </a:t>
            </a:r>
          </a:p>
          <a:p>
            <a:pPr marL="228600" indent="-228600">
              <a:buFont typeface="Arial" pitchFamily="34" charset="0"/>
              <a:buChar char="•"/>
            </a:pPr>
            <a:r>
              <a:rPr lang="en-US" b="1" dirty="0" smtClean="0"/>
              <a:t>Overall Rate</a:t>
            </a:r>
            <a:r>
              <a:rPr lang="en-US" dirty="0" smtClean="0"/>
              <a:t>: In 2014, 43.9% of children ages 2-17 received advice about exercise, sports, or physically active hobbies. </a:t>
            </a:r>
          </a:p>
          <a:p>
            <a:pPr marL="228600" indent="-228600">
              <a:buFont typeface="Arial" pitchFamily="34" charset="0"/>
              <a:buChar char="•"/>
            </a:pPr>
            <a:r>
              <a:rPr lang="en-US" b="1" dirty="0" smtClean="0"/>
              <a:t>Trends: </a:t>
            </a:r>
            <a:endParaRPr lang="en-US" dirty="0" smtClean="0"/>
          </a:p>
          <a:p>
            <a:pPr lvl="1" indent="-228600">
              <a:buFont typeface="Arial" panose="020B0604020202020204" pitchFamily="34" charset="0"/>
              <a:buChar char="•"/>
            </a:pPr>
            <a:r>
              <a:rPr lang="en-US" dirty="0" smtClean="0"/>
              <a:t>From 2002 to 2014, the overall percentage of children who received advice about exercise improved from 30.0% to 43.9%. </a:t>
            </a:r>
          </a:p>
          <a:p>
            <a:pPr lvl="1" indent="-228600">
              <a:buFont typeface="Arial" panose="020B0604020202020204" pitchFamily="34" charset="0"/>
              <a:buChar char="•"/>
            </a:pPr>
            <a:r>
              <a:rPr lang="en-US" dirty="0" smtClean="0"/>
              <a:t>All geographic locations showed improvement. </a:t>
            </a:r>
          </a:p>
          <a:p>
            <a:pPr marL="228600" indent="-228600">
              <a:buFont typeface="Arial" pitchFamily="34" charset="0"/>
              <a:buChar char="•"/>
            </a:pPr>
            <a:r>
              <a:rPr lang="en-US" b="1" dirty="0" smtClean="0"/>
              <a:t>Groups With Disparities: </a:t>
            </a:r>
          </a:p>
          <a:p>
            <a:pPr marL="457200" lvl="1" indent="-228600">
              <a:buFont typeface="Arial" pitchFamily="34" charset="0"/>
              <a:buChar char="•"/>
            </a:pPr>
            <a:r>
              <a:rPr lang="en-US" dirty="0" smtClean="0"/>
              <a:t>In all years, children in </a:t>
            </a:r>
            <a:r>
              <a:rPr lang="en-US" dirty="0" err="1" smtClean="0"/>
              <a:t>micropolitan</a:t>
            </a:r>
            <a:r>
              <a:rPr lang="en-US" dirty="0" smtClean="0"/>
              <a:t> areas were less likely </a:t>
            </a:r>
            <a:r>
              <a:rPr lang="en-US" dirty="0"/>
              <a:t>to </a:t>
            </a:r>
            <a:r>
              <a:rPr lang="en-US" dirty="0" smtClean="0"/>
              <a:t>receive advice about exercise</a:t>
            </a:r>
            <a:r>
              <a:rPr lang="en-US" dirty="0"/>
              <a:t>, sports, or physically active </a:t>
            </a:r>
            <a:r>
              <a:rPr lang="en-US" dirty="0" smtClean="0"/>
              <a:t>hobbies than children in large fringe metropolitan areas. </a:t>
            </a:r>
          </a:p>
          <a:p>
            <a:pPr lvl="1" indent="-228600">
              <a:buFont typeface="Arial" pitchFamily="34" charset="0"/>
              <a:buChar char="•"/>
            </a:pPr>
            <a:r>
              <a:rPr lang="en-US" dirty="0"/>
              <a:t>In </a:t>
            </a:r>
            <a:r>
              <a:rPr lang="en-US" dirty="0" smtClean="0"/>
              <a:t>12 of 13 </a:t>
            </a:r>
            <a:r>
              <a:rPr lang="en-US" dirty="0"/>
              <a:t>years, children in </a:t>
            </a:r>
            <a:r>
              <a:rPr lang="en-US" dirty="0" smtClean="0"/>
              <a:t>noncore areas </a:t>
            </a:r>
            <a:r>
              <a:rPr lang="en-US" dirty="0"/>
              <a:t>were less likely to receive advice about exercise, sports, or physically active hobbies than children in large fringe metropolitan areas. </a:t>
            </a:r>
          </a:p>
        </p:txBody>
      </p:sp>
      <p:sp>
        <p:nvSpPr>
          <p:cNvPr id="4" name="Slide Number Placeholder 3"/>
          <p:cNvSpPr>
            <a:spLocks noGrp="1"/>
          </p:cNvSpPr>
          <p:nvPr>
            <p:ph type="sldNum" sz="quarter" idx="10"/>
          </p:nvPr>
        </p:nvSpPr>
        <p:spPr/>
        <p:txBody>
          <a:bodyPr/>
          <a:lstStyle/>
          <a:p>
            <a:fld id="{5ACA5A0B-F09E-4EB0-80F3-1C25292FE503}" type="slidenum">
              <a:rPr lang="en-US" smtClean="0"/>
              <a:pPr/>
              <a:t>52</a:t>
            </a:fld>
            <a:endParaRPr lang="en-US"/>
          </a:p>
        </p:txBody>
      </p:sp>
    </p:spTree>
    <p:extLst>
      <p:ext uri="{BB962C8B-B14F-4D97-AF65-F5344CB8AC3E}">
        <p14:creationId xmlns:p14="http://schemas.microsoft.com/office/powerpoint/2010/main" val="7998673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228600" indent="-228600">
              <a:buFont typeface="Arial" pitchFamily="34" charset="0"/>
              <a:buChar char="•"/>
            </a:pPr>
            <a:r>
              <a:rPr lang="en-US" b="1" dirty="0" smtClean="0"/>
              <a:t>Groups With Disparities:</a:t>
            </a:r>
          </a:p>
          <a:p>
            <a:pPr marL="457200" indent="-228600">
              <a:buFont typeface="Arial" panose="020B0604020202020204" pitchFamily="34" charset="0"/>
              <a:buChar char="•"/>
            </a:pPr>
            <a:r>
              <a:rPr lang="en-US" dirty="0" smtClean="0"/>
              <a:t>Overall, children in </a:t>
            </a:r>
            <a:r>
              <a:rPr lang="en-US" dirty="0" err="1" smtClean="0"/>
              <a:t>micropolitan</a:t>
            </a:r>
            <a:r>
              <a:rPr lang="en-US" dirty="0" smtClean="0"/>
              <a:t> and noncore areas were less likely to receive advice about exercise, sports, or physically active hobbies than children in large fringe metropolitan areas. </a:t>
            </a:r>
          </a:p>
          <a:p>
            <a:pPr marL="4572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Among Black children, residents of large central metropolitan, </a:t>
            </a:r>
            <a:r>
              <a:rPr lang="en-US" dirty="0" err="1" smtClean="0"/>
              <a:t>micropolitan</a:t>
            </a:r>
            <a:r>
              <a:rPr lang="en-US" dirty="0" smtClean="0"/>
              <a:t>, and noncore areas were less likely than residents of large fringe metropolitan areas to have a health care provider give advice about the amount and kind of exercise, sports, or physically active hobbies they should have.</a:t>
            </a:r>
          </a:p>
          <a:p>
            <a:pPr marL="457200" indent="-228600">
              <a:buFont typeface="Arial" panose="020B0604020202020204" pitchFamily="34" charset="0"/>
              <a:buChar char="•"/>
            </a:pPr>
            <a:r>
              <a:rPr lang="en-US" dirty="0" smtClean="0"/>
              <a:t>Among Hispanic children, residents of large central metropolitan, medium metropolitan, and small metropolitan areas were less likely than residents of large fringe metropolitan areas to have a health care provider give advice about the amount and kind of exercise, sports, or physically active hobbies they should have.</a:t>
            </a:r>
          </a:p>
          <a:p>
            <a:pPr marL="457200" indent="-228600">
              <a:buFont typeface="Arial" panose="020B0604020202020204" pitchFamily="34" charset="0"/>
              <a:buChar char="•"/>
            </a:pPr>
            <a:r>
              <a:rPr lang="en-US" dirty="0" smtClean="0"/>
              <a:t>Among White children, residents of </a:t>
            </a:r>
            <a:r>
              <a:rPr lang="en-US" dirty="0" err="1" smtClean="0"/>
              <a:t>micropolitan</a:t>
            </a:r>
            <a:r>
              <a:rPr lang="en-US" dirty="0" smtClean="0"/>
              <a:t> areas were less likely than residents of large fringe metropolitan areas to have a health care provider give advice about the amount and kind of exercise, sports, or physically active hobbies they should have.</a:t>
            </a:r>
          </a:p>
          <a:p>
            <a:pPr marL="457200" indent="-22860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5ACA5A0B-F09E-4EB0-80F3-1C25292FE503}" type="slidenum">
              <a:rPr lang="en-US" smtClean="0"/>
              <a:pPr/>
              <a:t>53</a:t>
            </a:fld>
            <a:endParaRPr lang="en-US"/>
          </a:p>
        </p:txBody>
      </p:sp>
    </p:spTree>
    <p:extLst>
      <p:ext uri="{BB962C8B-B14F-4D97-AF65-F5344CB8AC3E}">
        <p14:creationId xmlns:p14="http://schemas.microsoft.com/office/powerpoint/2010/main" val="27237596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dirty="0" smtClean="0"/>
              <a:t>Importance:</a:t>
            </a:r>
            <a:r>
              <a:rPr lang="en-US" dirty="0" smtClean="0"/>
              <a:t> It is essential for physicians to emphasize to patients the importance of consuming foods from all food groups, including whole grains and fibers, lean proteins, complex carbohydrates, fruits, and vegetables, as well as providing education about balancing energy intake and energy expenditure. </a:t>
            </a:r>
          </a:p>
          <a:p>
            <a:pPr marL="228600" indent="-228600">
              <a:buFont typeface="Arial" pitchFamily="34" charset="0"/>
              <a:buChar char="•"/>
            </a:pPr>
            <a:r>
              <a:rPr lang="en-US" b="1" dirty="0" smtClean="0"/>
              <a:t>Overall Rate:</a:t>
            </a:r>
            <a:r>
              <a:rPr lang="en-US" dirty="0" smtClean="0"/>
              <a:t> In 2014, 60.5% of children ages 2-17 received advice about healthy eating. </a:t>
            </a:r>
          </a:p>
          <a:p>
            <a:pPr marL="228600" indent="-228600">
              <a:buFont typeface="Arial" pitchFamily="34" charset="0"/>
              <a:buChar char="•"/>
            </a:pPr>
            <a:r>
              <a:rPr lang="en-US" b="1" dirty="0" smtClean="0"/>
              <a:t>Trends: </a:t>
            </a:r>
            <a:endParaRPr lang="en-US" dirty="0" smtClean="0"/>
          </a:p>
          <a:p>
            <a:pPr marL="457200" indent="-228600">
              <a:buFont typeface="Arial" panose="020B0604020202020204" pitchFamily="34" charset="0"/>
              <a:buChar char="•"/>
            </a:pPr>
            <a:r>
              <a:rPr lang="en-US" dirty="0" smtClean="0"/>
              <a:t>From 2002 to 2014, the overall percentage of children who received advice about healthy eating improved from 46.9% to 60.5%. </a:t>
            </a:r>
          </a:p>
          <a:p>
            <a:pPr marL="457200" indent="-228600">
              <a:buFont typeface="Arial" panose="020B0604020202020204" pitchFamily="34" charset="0"/>
              <a:buChar char="•"/>
            </a:pPr>
            <a:r>
              <a:rPr lang="en-US" dirty="0" smtClean="0"/>
              <a:t>All geographic locations except noncore showed improvement. </a:t>
            </a:r>
          </a:p>
          <a:p>
            <a:pPr marL="228600" indent="-228600">
              <a:buFont typeface="Arial" pitchFamily="34" charset="0"/>
              <a:buChar char="•"/>
            </a:pPr>
            <a:r>
              <a:rPr lang="en-US" b="1" dirty="0" smtClean="0"/>
              <a:t>Groups With Disparities: </a:t>
            </a:r>
            <a:r>
              <a:rPr lang="en-US" dirty="0" smtClean="0"/>
              <a:t>In 2014, children in </a:t>
            </a:r>
            <a:r>
              <a:rPr lang="en-US" dirty="0" err="1" smtClean="0"/>
              <a:t>micropolitan</a:t>
            </a:r>
            <a:r>
              <a:rPr lang="en-US" dirty="0" smtClean="0"/>
              <a:t> and noncore areas were less likely to receive advice about healthy eating than children in large fringe metropolitan areas. </a:t>
            </a:r>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pPr/>
              <a:t>54</a:t>
            </a:fld>
            <a:endParaRPr lang="en-US"/>
          </a:p>
        </p:txBody>
      </p:sp>
    </p:spTree>
    <p:extLst>
      <p:ext uri="{BB962C8B-B14F-4D97-AF65-F5344CB8AC3E}">
        <p14:creationId xmlns:p14="http://schemas.microsoft.com/office/powerpoint/2010/main" val="7004646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228600" indent="-228600">
              <a:buFont typeface="Arial" pitchFamily="34" charset="0"/>
              <a:buChar char="•"/>
            </a:pPr>
            <a:r>
              <a:rPr lang="en-US" b="1" dirty="0"/>
              <a:t>Importance: </a:t>
            </a:r>
            <a:r>
              <a:rPr lang="en-US" dirty="0"/>
              <a:t>It is essential for physicians to emphasize to patients the importance of consuming foods from all food groups, including whole grains and fibers, lean proteins, complex carbohydrates, fruits, and vegetables, as well as providing education about balancing energy intake and energy expenditure. </a:t>
            </a:r>
            <a:endParaRPr lang="en-US" dirty="0" smtClean="0"/>
          </a:p>
          <a:p>
            <a:pPr marL="228600" indent="-228600">
              <a:buFont typeface="Arial" pitchFamily="34" charset="0"/>
              <a:buChar char="•"/>
            </a:pPr>
            <a:r>
              <a:rPr lang="en-US" b="1" dirty="0" smtClean="0"/>
              <a:t>Overall </a:t>
            </a:r>
            <a:r>
              <a:rPr lang="en-US" b="1" dirty="0"/>
              <a:t>Rate:</a:t>
            </a:r>
            <a:r>
              <a:rPr lang="en-US" dirty="0"/>
              <a:t> In </a:t>
            </a:r>
            <a:r>
              <a:rPr lang="en-US" dirty="0" smtClean="0"/>
              <a:t>2014, 60.5% </a:t>
            </a:r>
            <a:r>
              <a:rPr lang="en-US" dirty="0"/>
              <a:t>of children ages 2-17 received </a:t>
            </a:r>
            <a:r>
              <a:rPr lang="en-US" dirty="0" smtClean="0"/>
              <a:t>advice about healthy eating (data not shown). </a:t>
            </a:r>
            <a:endParaRPr lang="en-US" dirty="0"/>
          </a:p>
          <a:p>
            <a:pPr marL="228600" indent="-228600">
              <a:buFont typeface="Arial" pitchFamily="34" charset="0"/>
              <a:buChar char="•"/>
            </a:pPr>
            <a:r>
              <a:rPr lang="en-US" b="1" dirty="0" smtClean="0"/>
              <a:t>Groups With Disparities:</a:t>
            </a:r>
          </a:p>
          <a:p>
            <a:pPr marL="457200" indent="-228600">
              <a:buFont typeface="Arial" panose="020B0604020202020204" pitchFamily="34" charset="0"/>
              <a:buChar char="•"/>
            </a:pPr>
            <a:r>
              <a:rPr lang="en-US" dirty="0" smtClean="0"/>
              <a:t>Overall, in 2014, children residing in </a:t>
            </a:r>
            <a:r>
              <a:rPr lang="en-US" dirty="0" err="1" smtClean="0"/>
              <a:t>micropolitan</a:t>
            </a:r>
            <a:r>
              <a:rPr lang="en-US" dirty="0" smtClean="0"/>
              <a:t> and noncore areas were less likely to </a:t>
            </a:r>
            <a:r>
              <a:rPr lang="en-US" dirty="0"/>
              <a:t>receive </a:t>
            </a:r>
            <a:r>
              <a:rPr lang="en-US" dirty="0" smtClean="0"/>
              <a:t>advice about </a:t>
            </a:r>
            <a:r>
              <a:rPr lang="en-US" dirty="0"/>
              <a:t>healthy </a:t>
            </a:r>
            <a:r>
              <a:rPr lang="en-US" dirty="0" smtClean="0"/>
              <a:t>eating than children in large fringe metropolitan areas.</a:t>
            </a:r>
          </a:p>
          <a:p>
            <a:pPr marL="4572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Among Black children, residents of noncore areas were less likely than residents</a:t>
            </a:r>
            <a:r>
              <a:rPr lang="en-US" baseline="0" dirty="0" smtClean="0"/>
              <a:t> of</a:t>
            </a:r>
            <a:r>
              <a:rPr lang="en-US" dirty="0" smtClean="0"/>
              <a:t> large fringe metropolitan areas to receive advice about healthy eating.</a:t>
            </a:r>
          </a:p>
          <a:p>
            <a:pPr marL="457200" indent="-228600">
              <a:buFont typeface="Arial" panose="020B0604020202020204" pitchFamily="34" charset="0"/>
              <a:buChar char="•"/>
            </a:pPr>
            <a:r>
              <a:rPr lang="en-US" dirty="0" smtClean="0"/>
              <a:t>Among Hispanic children, residents of large central,</a:t>
            </a:r>
            <a:r>
              <a:rPr lang="en-US" baseline="0" dirty="0" smtClean="0"/>
              <a:t> me</a:t>
            </a:r>
            <a:r>
              <a:rPr lang="en-US" dirty="0" smtClean="0"/>
              <a:t>dium metropolitan, and </a:t>
            </a:r>
            <a:r>
              <a:rPr lang="en-US" dirty="0" err="1" smtClean="0"/>
              <a:t>micropolitan</a:t>
            </a:r>
            <a:r>
              <a:rPr lang="en-US" dirty="0" smtClean="0"/>
              <a:t> areas were less likely than residents of large fringe metropolitan areas to receive advice about </a:t>
            </a:r>
            <a:r>
              <a:rPr lang="en-US" dirty="0"/>
              <a:t>healthy </a:t>
            </a:r>
            <a:r>
              <a:rPr lang="en-US" dirty="0" smtClean="0"/>
              <a:t>eating.</a:t>
            </a:r>
          </a:p>
          <a:p>
            <a:pPr marL="457200" indent="-228600">
              <a:buFont typeface="Arial" panose="020B0604020202020204" pitchFamily="34" charset="0"/>
              <a:buChar char="•"/>
            </a:pPr>
            <a:r>
              <a:rPr lang="en-US" dirty="0" smtClean="0"/>
              <a:t>Among</a:t>
            </a:r>
            <a:r>
              <a:rPr lang="en-US" baseline="0" dirty="0" smtClean="0"/>
              <a:t> </a:t>
            </a:r>
            <a:r>
              <a:rPr lang="en-US" dirty="0" smtClean="0"/>
              <a:t>White children, residents of </a:t>
            </a:r>
            <a:r>
              <a:rPr lang="en-US" dirty="0" err="1" smtClean="0"/>
              <a:t>micropolitan</a:t>
            </a:r>
            <a:r>
              <a:rPr lang="en-US" dirty="0" smtClean="0"/>
              <a:t> and noncore areas were less likely than residents of large fringe metropolitan areas to receive advice about </a:t>
            </a:r>
            <a:r>
              <a:rPr lang="en-US" dirty="0"/>
              <a:t>healthy </a:t>
            </a:r>
            <a:r>
              <a:rPr lang="en-US" dirty="0" smtClean="0"/>
              <a:t>eating.</a:t>
            </a:r>
            <a:endParaRPr lang="en-US" dirty="0"/>
          </a:p>
          <a:p>
            <a:endParaRPr lang="en-US" dirty="0"/>
          </a:p>
        </p:txBody>
      </p:sp>
      <p:sp>
        <p:nvSpPr>
          <p:cNvPr id="4" name="Slide Number Placeholder 3"/>
          <p:cNvSpPr>
            <a:spLocks noGrp="1"/>
          </p:cNvSpPr>
          <p:nvPr>
            <p:ph type="sldNum" sz="quarter" idx="10"/>
          </p:nvPr>
        </p:nvSpPr>
        <p:spPr/>
        <p:txBody>
          <a:bodyPr/>
          <a:lstStyle/>
          <a:p>
            <a:fld id="{5ACA5A0B-F09E-4EB0-80F3-1C25292FE503}" type="slidenum">
              <a:rPr lang="en-US" smtClean="0"/>
              <a:pPr/>
              <a:t>55</a:t>
            </a:fld>
            <a:endParaRPr lang="en-US"/>
          </a:p>
        </p:txBody>
      </p:sp>
    </p:spTree>
    <p:extLst>
      <p:ext uri="{BB962C8B-B14F-4D97-AF65-F5344CB8AC3E}">
        <p14:creationId xmlns:p14="http://schemas.microsoft.com/office/powerpoint/2010/main" val="13607190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dirty="0" smtClean="0"/>
              <a:t>Importance: </a:t>
            </a:r>
            <a:r>
              <a:rPr lang="en-US" dirty="0" smtClean="0"/>
              <a:t>According to the National Institute of Dental and Craniofacial Research, presence of dental caries is the single most common chronic disease of childhood (NIDCR, 2014). Regular dental visits help to improve overall oral health and prevent dental caries. </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dirty="0" smtClean="0"/>
              <a:t>Overall Rate:</a:t>
            </a:r>
            <a:r>
              <a:rPr lang="en-US" dirty="0" smtClean="0"/>
              <a:t> In 2014, 54.4% of children ages 2-17 had a dental visit in the calendar year</a:t>
            </a:r>
            <a:r>
              <a:rPr lang="en-US" baseline="0" dirty="0" smtClean="0"/>
              <a:t> </a:t>
            </a:r>
            <a:r>
              <a:rPr lang="en-US" dirty="0" smtClean="0"/>
              <a:t>(data not shown). </a:t>
            </a:r>
          </a:p>
          <a:p>
            <a:pPr marL="228600" indent="-228600">
              <a:buFont typeface="Arial" pitchFamily="34" charset="0"/>
              <a:buChar char="•"/>
            </a:pPr>
            <a:r>
              <a:rPr lang="en-US" b="1" dirty="0" smtClean="0"/>
              <a:t>Groups With Disparities:</a:t>
            </a:r>
          </a:p>
          <a:p>
            <a:pPr marL="457200" indent="-228600">
              <a:buFont typeface="Arial" panose="020B0604020202020204" pitchFamily="34" charset="0"/>
              <a:buChar char="•"/>
            </a:pPr>
            <a:r>
              <a:rPr lang="en-US" dirty="0" smtClean="0"/>
              <a:t>Overall, in 2014, children residing in large central metropolitan and noncore areas were less likely to have </a:t>
            </a:r>
            <a:r>
              <a:rPr lang="en-US" dirty="0"/>
              <a:t>a dental visit in the calendar year </a:t>
            </a:r>
            <a:r>
              <a:rPr lang="en-US" dirty="0" smtClean="0"/>
              <a:t>than children in large fringe metropolitan areas.</a:t>
            </a:r>
          </a:p>
          <a:p>
            <a:pPr marL="457200" indent="-228600">
              <a:buFont typeface="Arial" panose="020B0604020202020204" pitchFamily="34" charset="0"/>
              <a:buChar char="•"/>
            </a:pPr>
            <a:r>
              <a:rPr lang="en-US" dirty="0" smtClean="0"/>
              <a:t>Among Hispanic children, there were no statistically significant differences by residence </a:t>
            </a:r>
            <a:r>
              <a:rPr lang="en-US" baseline="0" dirty="0" smtClean="0"/>
              <a:t>location </a:t>
            </a:r>
            <a:r>
              <a:rPr lang="en-US" dirty="0" smtClean="0"/>
              <a:t>in the percentage of </a:t>
            </a:r>
            <a:r>
              <a:rPr lang="en-US" baseline="0" dirty="0" smtClean="0"/>
              <a:t>children who </a:t>
            </a:r>
            <a:r>
              <a:rPr lang="en-US" dirty="0"/>
              <a:t>had a dental visit in the calendar </a:t>
            </a:r>
            <a:r>
              <a:rPr lang="en-US" dirty="0" smtClean="0"/>
              <a:t>year.</a:t>
            </a:r>
          </a:p>
          <a:p>
            <a:pPr marL="457200" indent="-228600">
              <a:buFont typeface="Arial" panose="020B0604020202020204" pitchFamily="34" charset="0"/>
              <a:buChar char="•"/>
            </a:pPr>
            <a:r>
              <a:rPr lang="en-US" dirty="0" smtClean="0"/>
              <a:t>Black children in large central metropolitan areas were less likely than Black children in large fringe metropolitan areas to </a:t>
            </a:r>
            <a:r>
              <a:rPr lang="en-US" dirty="0"/>
              <a:t>have a dental </a:t>
            </a:r>
            <a:r>
              <a:rPr lang="en-US" dirty="0" smtClean="0"/>
              <a:t>visit.</a:t>
            </a:r>
          </a:p>
          <a:p>
            <a:pPr marL="457200" indent="-228600">
              <a:buFont typeface="Arial" panose="020B0604020202020204" pitchFamily="34" charset="0"/>
              <a:buChar char="•"/>
            </a:pPr>
            <a:r>
              <a:rPr lang="en-US" dirty="0" smtClean="0"/>
              <a:t>White children residing in noncore areas were less likely than children in large fringe metropolitan areas to </a:t>
            </a:r>
            <a:r>
              <a:rPr lang="en-US" dirty="0"/>
              <a:t>have a dental </a:t>
            </a:r>
            <a:r>
              <a:rPr lang="en-US" dirty="0" smtClean="0"/>
              <a:t>visit.</a:t>
            </a:r>
            <a:endParaRPr lang="en-US" dirty="0"/>
          </a:p>
        </p:txBody>
      </p:sp>
      <p:sp>
        <p:nvSpPr>
          <p:cNvPr id="4" name="Slide Number Placeholder 3"/>
          <p:cNvSpPr>
            <a:spLocks noGrp="1"/>
          </p:cNvSpPr>
          <p:nvPr>
            <p:ph type="sldNum" sz="quarter" idx="10"/>
          </p:nvPr>
        </p:nvSpPr>
        <p:spPr/>
        <p:txBody>
          <a:bodyPr/>
          <a:lstStyle/>
          <a:p>
            <a:fld id="{5ACA5A0B-F09E-4EB0-80F3-1C25292FE503}" type="slidenum">
              <a:rPr lang="en-US" smtClean="0"/>
              <a:pPr/>
              <a:t>56</a:t>
            </a:fld>
            <a:endParaRPr lang="en-US"/>
          </a:p>
        </p:txBody>
      </p:sp>
    </p:spTree>
    <p:extLst>
      <p:ext uri="{BB962C8B-B14F-4D97-AF65-F5344CB8AC3E}">
        <p14:creationId xmlns:p14="http://schemas.microsoft.com/office/powerpoint/2010/main" val="37674862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228587" indent="-228587" defTabSz="914350">
              <a:buFont typeface="Arial" pitchFamily="34" charset="0"/>
              <a:buChar char="•"/>
              <a:defRPr/>
            </a:pPr>
            <a:r>
              <a:rPr lang="en-US" b="1" dirty="0" smtClean="0"/>
              <a:t>Importance</a:t>
            </a:r>
            <a:r>
              <a:rPr lang="en-US" dirty="0" smtClean="0"/>
              <a:t>: </a:t>
            </a:r>
            <a:r>
              <a:rPr lang="en-US" dirty="0" smtClean="0">
                <a:effectLst/>
              </a:rPr>
              <a:t>Well-child visits are an important component of high-quality health care for children. These visits may provide children with preventive and developmental health services, help ensure timely immunizations, help reduce the use of acute care services, and offer parents an opportunity to discuss their health-related concerns with providers.</a:t>
            </a:r>
            <a:endParaRPr lang="en-US" dirty="0" smtClean="0"/>
          </a:p>
          <a:p>
            <a:pPr marL="228587" indent="-228587" defTabSz="914350">
              <a:buFont typeface="Arial" pitchFamily="34" charset="0"/>
              <a:buChar char="•"/>
              <a:defRPr/>
            </a:pPr>
            <a:r>
              <a:rPr lang="en-US" b="1" dirty="0" smtClean="0"/>
              <a:t>Overall Rate</a:t>
            </a:r>
            <a:r>
              <a:rPr lang="en-US" dirty="0" smtClean="0"/>
              <a:t>: In 2014, 83.8% of children ages 0-17 had a wellness checkup. </a:t>
            </a:r>
          </a:p>
          <a:p>
            <a:pPr marL="228587" indent="-228587">
              <a:buFont typeface="Arial" pitchFamily="34" charset="0"/>
              <a:buChar char="•"/>
            </a:pPr>
            <a:r>
              <a:rPr lang="en-US" b="1" dirty="0" smtClean="0"/>
              <a:t>Trends: </a:t>
            </a:r>
            <a:endParaRPr lang="en-US" dirty="0" smtClean="0"/>
          </a:p>
          <a:p>
            <a:pPr marL="457174" indent="-228587">
              <a:buFont typeface="Arial" panose="020B0604020202020204" pitchFamily="34" charset="0"/>
              <a:buChar char="•"/>
            </a:pPr>
            <a:r>
              <a:rPr lang="en-US" dirty="0" smtClean="0"/>
              <a:t>From 2009 to 2014, the overall percentage of children who had a wellness checkup improved from 77.9% to 83.8%. </a:t>
            </a:r>
          </a:p>
          <a:p>
            <a:pPr marL="457174" indent="-228587">
              <a:buFont typeface="Arial" panose="020B0604020202020204" pitchFamily="34" charset="0"/>
              <a:buChar char="•"/>
            </a:pPr>
            <a:r>
              <a:rPr lang="en-US" dirty="0" smtClean="0"/>
              <a:t>All geographic locations except noncore showed improvement. </a:t>
            </a:r>
          </a:p>
          <a:p>
            <a:pPr marL="228587" indent="-228587">
              <a:buFont typeface="Arial" pitchFamily="34" charset="0"/>
              <a:buChar char="•"/>
            </a:pPr>
            <a:r>
              <a:rPr lang="en-US" b="1" dirty="0" smtClean="0"/>
              <a:t>Groups With Disparities: </a:t>
            </a:r>
            <a:r>
              <a:rPr lang="en-US" dirty="0" smtClean="0"/>
              <a:t>In 2014, children in all </a:t>
            </a:r>
            <a:r>
              <a:rPr lang="en-US" b="0" dirty="0" smtClean="0"/>
              <a:t>other</a:t>
            </a:r>
            <a:r>
              <a:rPr lang="en-US" b="1" dirty="0" smtClean="0"/>
              <a:t> </a:t>
            </a:r>
            <a:r>
              <a:rPr lang="en-US" dirty="0" smtClean="0"/>
              <a:t>residence locations were less likely than children in large fringe metropolitan areas to have a wellness checkup.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17466611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228587" indent="-228587">
              <a:buFont typeface="Arial" pitchFamily="34" charset="0"/>
              <a:buChar char="•"/>
            </a:pPr>
            <a:r>
              <a:rPr lang="en-US" b="1" dirty="0" smtClean="0"/>
              <a:t>Groups With Disparities:</a:t>
            </a:r>
            <a:endParaRPr lang="en-US" b="1" dirty="0"/>
          </a:p>
          <a:p>
            <a:pPr marL="457174" indent="-228587">
              <a:buFont typeface="Arial" panose="020B0604020202020204" pitchFamily="34" charset="0"/>
              <a:buChar char="•"/>
            </a:pPr>
            <a:r>
              <a:rPr lang="en-US" dirty="0" smtClean="0"/>
              <a:t>Overall in 2014</a:t>
            </a:r>
            <a:r>
              <a:rPr lang="en-US" b="0" dirty="0" smtClean="0"/>
              <a:t>, children in all other residence locations were less likely than children in large fringe metropolitan areas to </a:t>
            </a:r>
            <a:r>
              <a:rPr lang="en-US" b="0" dirty="0"/>
              <a:t>have a wellness </a:t>
            </a:r>
            <a:r>
              <a:rPr lang="en-US" b="0" dirty="0" smtClean="0"/>
              <a:t>visit.</a:t>
            </a:r>
          </a:p>
          <a:p>
            <a:pPr marL="457174" indent="-228587">
              <a:buFont typeface="Arial" panose="020B0604020202020204" pitchFamily="34" charset="0"/>
              <a:buChar char="•"/>
            </a:pPr>
            <a:r>
              <a:rPr lang="en-US" b="0" dirty="0" smtClean="0"/>
              <a:t>Among middle-income children, residents of all other locations were less likely than residents of large fringe metropolitan areas to </a:t>
            </a:r>
            <a:r>
              <a:rPr lang="en-US" dirty="0"/>
              <a:t>have a </a:t>
            </a:r>
            <a:r>
              <a:rPr lang="en-US" dirty="0" smtClean="0"/>
              <a:t>wellness visit.</a:t>
            </a:r>
          </a:p>
          <a:p>
            <a:pPr marL="457174" indent="-228587">
              <a:buFont typeface="Arial" panose="020B0604020202020204" pitchFamily="34" charset="0"/>
              <a:buChar char="•"/>
            </a:pPr>
            <a:r>
              <a:rPr lang="en-US" dirty="0" smtClean="0"/>
              <a:t>High-income </a:t>
            </a:r>
            <a:r>
              <a:rPr lang="en-US" dirty="0"/>
              <a:t>children living in large </a:t>
            </a:r>
            <a:r>
              <a:rPr lang="en-US" dirty="0" smtClean="0"/>
              <a:t>central and medium metropolitan areas, </a:t>
            </a:r>
            <a:r>
              <a:rPr lang="en-US" dirty="0" err="1" smtClean="0"/>
              <a:t>micropolitan</a:t>
            </a:r>
            <a:r>
              <a:rPr lang="en-US" dirty="0" smtClean="0"/>
              <a:t> areas, </a:t>
            </a:r>
            <a:r>
              <a:rPr lang="en-US" dirty="0"/>
              <a:t>and noncore were less likely </a:t>
            </a:r>
            <a:r>
              <a:rPr lang="en-US" dirty="0" smtClean="0"/>
              <a:t>than </a:t>
            </a:r>
            <a:r>
              <a:rPr lang="en-US" dirty="0"/>
              <a:t>children in large fringe metropolitan </a:t>
            </a:r>
            <a:r>
              <a:rPr lang="en-US" dirty="0" smtClean="0"/>
              <a:t>areas to have a wellness visit.</a:t>
            </a:r>
            <a:endParaRPr lang="en-US" dirty="0"/>
          </a:p>
          <a:p>
            <a:pPr marL="457174" indent="-228587">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5ACA5A0B-F09E-4EB0-80F3-1C25292FE503}"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21932991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228600" indent="-228600">
              <a:buFont typeface="Arial" pitchFamily="34" charset="0"/>
              <a:buChar char="•"/>
            </a:pPr>
            <a:r>
              <a:rPr lang="en-US" b="1" dirty="0" smtClean="0"/>
              <a:t>Importance: </a:t>
            </a:r>
            <a:r>
              <a:rPr lang="en-US" dirty="0"/>
              <a:t>Secondhand smoke can cause serious health problems in </a:t>
            </a:r>
            <a:r>
              <a:rPr lang="en-US" dirty="0" smtClean="0"/>
              <a:t>children. </a:t>
            </a:r>
            <a:r>
              <a:rPr lang="en-US" dirty="0"/>
              <a:t>Studies show that older children whose parents smoke get sick more often. Their lungs grow less than children who do not breathe secondhand smoke, and they get more bronchitis and pneumonia</a:t>
            </a:r>
            <a:r>
              <a:rPr lang="en-US" dirty="0" smtClean="0"/>
              <a:t>.</a:t>
            </a:r>
          </a:p>
          <a:p>
            <a:pPr marL="228600" indent="-228600">
              <a:buFont typeface="Arial" pitchFamily="34" charset="0"/>
              <a:buChar char="•"/>
            </a:pPr>
            <a:r>
              <a:rPr lang="en-US" b="1" dirty="0" smtClean="0"/>
              <a:t>Groups With</a:t>
            </a:r>
            <a:r>
              <a:rPr lang="en-US" b="1" baseline="0" dirty="0" smtClean="0"/>
              <a:t> </a:t>
            </a:r>
            <a:r>
              <a:rPr lang="en-US" b="1" dirty="0" smtClean="0"/>
              <a:t>Disparities:</a:t>
            </a:r>
            <a:endParaRPr lang="en-US" b="1" dirty="0"/>
          </a:p>
          <a:p>
            <a:pPr marL="457200" indent="-228600">
              <a:buFont typeface="Arial" panose="020B0604020202020204" pitchFamily="34" charset="0"/>
              <a:buChar char="•"/>
            </a:pPr>
            <a:r>
              <a:rPr lang="en-US" dirty="0" smtClean="0"/>
              <a:t>Blacks residing in large central</a:t>
            </a:r>
            <a:r>
              <a:rPr lang="en-US" baseline="0" dirty="0" smtClean="0"/>
              <a:t> metropolitan, large fringe metropolitan, </a:t>
            </a:r>
            <a:r>
              <a:rPr lang="en-US" baseline="0" dirty="0" err="1" smtClean="0"/>
              <a:t>micropolitan</a:t>
            </a:r>
            <a:r>
              <a:rPr lang="en-US" baseline="0" dirty="0" smtClean="0"/>
              <a:t>, and noncore areas were more likely than</a:t>
            </a:r>
            <a:r>
              <a:rPr lang="en-US" dirty="0" smtClean="0"/>
              <a:t> Whites in the same areas </a:t>
            </a:r>
            <a:r>
              <a:rPr lang="en-US" baseline="0" dirty="0" smtClean="0"/>
              <a:t>to receive </a:t>
            </a:r>
            <a:r>
              <a:rPr lang="en-US" dirty="0" smtClean="0"/>
              <a:t>advice about how smoking in the home can be bad for a child.</a:t>
            </a:r>
          </a:p>
          <a:p>
            <a:pPr marL="457200" indent="-228600">
              <a:buFont typeface="Arial" panose="020B0604020202020204" pitchFamily="34" charset="0"/>
              <a:buChar char="•"/>
            </a:pPr>
            <a:r>
              <a:rPr lang="en-US" dirty="0" smtClean="0"/>
              <a:t>Hispanics residing in large central</a:t>
            </a:r>
            <a:r>
              <a:rPr lang="en-US" baseline="0" dirty="0" smtClean="0"/>
              <a:t> metropolitan, large fringe metropolitan, small metropolitan, and </a:t>
            </a:r>
            <a:r>
              <a:rPr lang="en-US" baseline="0" dirty="0" err="1" smtClean="0"/>
              <a:t>micropolitan</a:t>
            </a:r>
            <a:r>
              <a:rPr lang="en-US" baseline="0" dirty="0" smtClean="0"/>
              <a:t> areas were more likely than Whites in the same areas to receive </a:t>
            </a:r>
            <a:r>
              <a:rPr lang="en-US" dirty="0" smtClean="0"/>
              <a:t>advice about how smoking in the home can be bad for a child.</a:t>
            </a:r>
          </a:p>
        </p:txBody>
      </p:sp>
      <p:sp>
        <p:nvSpPr>
          <p:cNvPr id="4" name="Slide Number Placeholder 3"/>
          <p:cNvSpPr>
            <a:spLocks noGrp="1"/>
          </p:cNvSpPr>
          <p:nvPr>
            <p:ph type="sldNum" sz="quarter" idx="10"/>
          </p:nvPr>
        </p:nvSpPr>
        <p:spPr/>
        <p:txBody>
          <a:bodyPr/>
          <a:lstStyle/>
          <a:p>
            <a:fld id="{5ACA5A0B-F09E-4EB0-80F3-1C25292FE503}" type="slidenum">
              <a:rPr lang="en-US" smtClean="0"/>
              <a:pPr/>
              <a:t>59</a:t>
            </a:fld>
            <a:endParaRPr lang="en-US"/>
          </a:p>
        </p:txBody>
      </p:sp>
    </p:spTree>
    <p:extLst>
      <p:ext uri="{BB962C8B-B14F-4D97-AF65-F5344CB8AC3E}">
        <p14:creationId xmlns:p14="http://schemas.microsoft.com/office/powerpoint/2010/main" val="3841658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E9B153-67B9-4602-A9FE-81AAF274874B}" type="slidenum">
              <a:rPr lang="en-US" smtClean="0"/>
              <a:pPr/>
              <a:t>6</a:t>
            </a:fld>
            <a:endParaRPr lang="en-US"/>
          </a:p>
        </p:txBody>
      </p:sp>
    </p:spTree>
    <p:extLst>
      <p:ext uri="{BB962C8B-B14F-4D97-AF65-F5344CB8AC3E}">
        <p14:creationId xmlns:p14="http://schemas.microsoft.com/office/powerpoint/2010/main" val="40397273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228600" indent="-228600">
              <a:buFont typeface="Arial" pitchFamily="34" charset="0"/>
              <a:buChar char="•"/>
            </a:pPr>
            <a:r>
              <a:rPr lang="en-US" b="1" dirty="0" smtClean="0"/>
              <a:t>Importance:</a:t>
            </a:r>
            <a:r>
              <a:rPr lang="en-US" dirty="0" smtClean="0"/>
              <a:t> Tobacco use increases the risk of</a:t>
            </a:r>
            <a:r>
              <a:rPr lang="en-US" baseline="0" dirty="0" smtClean="0"/>
              <a:t> developing and dying from heart disease, stroke, and chronic lower respiratory disease. Cigarette smoking is the leading cause of preventable disease and death in the United States (Garcia, et al., 2017). </a:t>
            </a:r>
            <a:r>
              <a:rPr lang="en-US" dirty="0" smtClean="0"/>
              <a:t>Since </a:t>
            </a:r>
            <a:r>
              <a:rPr lang="en-US" dirty="0"/>
              <a:t>the first Surgeon </a:t>
            </a:r>
            <a:r>
              <a:rPr lang="en-US" dirty="0" smtClean="0"/>
              <a:t>General’s </a:t>
            </a:r>
            <a:r>
              <a:rPr lang="en-US" dirty="0"/>
              <a:t>report on smoking and health in 1964, there have been more than 20 million premature deaths attributable to smoking and exposure to secondhand smoke (OSH, 2014). </a:t>
            </a:r>
            <a:r>
              <a:rPr lang="en-US" dirty="0" smtClean="0"/>
              <a:t>In 2012, </a:t>
            </a:r>
            <a:r>
              <a:rPr lang="en-US" dirty="0"/>
              <a:t>25.6</a:t>
            </a:r>
            <a:r>
              <a:rPr lang="en-US" dirty="0" smtClean="0"/>
              <a:t>% of residents</a:t>
            </a:r>
            <a:r>
              <a:rPr lang="en-US" baseline="0" dirty="0" smtClean="0"/>
              <a:t> of nonmetropolitan areas</a:t>
            </a:r>
            <a:r>
              <a:rPr lang="en-US" dirty="0" smtClean="0"/>
              <a:t> age 18 and over were current smokers compared with 15.4% of residents</a:t>
            </a:r>
            <a:r>
              <a:rPr lang="en-US" baseline="0" dirty="0" smtClean="0"/>
              <a:t> of </a:t>
            </a:r>
            <a:r>
              <a:rPr lang="en-US" dirty="0" smtClean="0"/>
              <a:t>large metropolitan areas (Blackwell, et al., 2014).</a:t>
            </a:r>
          </a:p>
          <a:p>
            <a:pPr marL="228600" indent="-228600">
              <a:buFont typeface="Arial" pitchFamily="34" charset="0"/>
              <a:buChar char="•"/>
            </a:pPr>
            <a:r>
              <a:rPr lang="en-US" b="1" dirty="0" smtClean="0"/>
              <a:t>Overall Rate:</a:t>
            </a:r>
            <a:r>
              <a:rPr lang="en-US" dirty="0" smtClean="0"/>
              <a:t> In 2014, 67.4% of current smokers received advice to quit smoking. </a:t>
            </a:r>
          </a:p>
          <a:p>
            <a:pPr marL="228600" indent="-228600">
              <a:buFont typeface="Arial" pitchFamily="34" charset="0"/>
              <a:buChar char="•"/>
            </a:pPr>
            <a:r>
              <a:rPr lang="en-US" b="1" dirty="0" smtClean="0"/>
              <a:t>Trends: </a:t>
            </a:r>
            <a:endParaRPr lang="en-US" dirty="0" smtClean="0"/>
          </a:p>
          <a:p>
            <a:pPr marL="457200" indent="-228600">
              <a:buFont typeface="Arial" panose="020B0604020202020204" pitchFamily="34" charset="0"/>
              <a:buChar char="•"/>
            </a:pPr>
            <a:r>
              <a:rPr lang="en-US" dirty="0" smtClean="0"/>
              <a:t>From 2002 to 2014, the overall percentage of adults</a:t>
            </a:r>
            <a:r>
              <a:rPr lang="en-US" baseline="0" dirty="0" smtClean="0"/>
              <a:t> who received advice to quit smoking</a:t>
            </a:r>
            <a:r>
              <a:rPr lang="en-US" dirty="0" smtClean="0"/>
              <a:t> increased from 63.1% to 67.4%.</a:t>
            </a:r>
          </a:p>
          <a:p>
            <a:pPr marL="457200" indent="-228600">
              <a:buFont typeface="Arial" panose="020B0604020202020204" pitchFamily="34" charset="0"/>
              <a:buChar char="•"/>
            </a:pPr>
            <a:r>
              <a:rPr lang="en-US" dirty="0" smtClean="0"/>
              <a:t>Among current smokers in large central</a:t>
            </a:r>
            <a:r>
              <a:rPr lang="en-US" baseline="0" dirty="0" smtClean="0"/>
              <a:t> metropolitan</a:t>
            </a:r>
            <a:r>
              <a:rPr lang="en-US" dirty="0" smtClean="0"/>
              <a:t> areas, there were significant improvements, increasing from 64.9% in 2002 to 71.3% in 2014.</a:t>
            </a:r>
          </a:p>
        </p:txBody>
      </p:sp>
      <p:sp>
        <p:nvSpPr>
          <p:cNvPr id="4" name="Slide Number Placeholder 3"/>
          <p:cNvSpPr>
            <a:spLocks noGrp="1"/>
          </p:cNvSpPr>
          <p:nvPr>
            <p:ph type="sldNum" sz="quarter" idx="10"/>
          </p:nvPr>
        </p:nvSpPr>
        <p:spPr/>
        <p:txBody>
          <a:bodyPr/>
          <a:lstStyle/>
          <a:p>
            <a:fld id="{5ACA5A0B-F09E-4EB0-80F3-1C25292FE503}" type="slidenum">
              <a:rPr lang="en-US" smtClean="0"/>
              <a:pPr/>
              <a:t>60</a:t>
            </a:fld>
            <a:endParaRPr lang="en-US"/>
          </a:p>
        </p:txBody>
      </p:sp>
    </p:spTree>
    <p:extLst>
      <p:ext uri="{BB962C8B-B14F-4D97-AF65-F5344CB8AC3E}">
        <p14:creationId xmlns:p14="http://schemas.microsoft.com/office/powerpoint/2010/main" val="27940069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dirty="0" smtClean="0"/>
              <a:t>Importance:</a:t>
            </a:r>
            <a:r>
              <a:rPr lang="en-US" dirty="0" smtClean="0"/>
              <a:t> Early detection of cancer allows more treatment options and often improves outcomes. Mammography, the most effective method for detecting breast cancer at its early stages, can identify malignancies before they can be felt and before symptoms develop. </a:t>
            </a:r>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dirty="0" smtClean="0"/>
              <a:t>Overall Rate:</a:t>
            </a:r>
            <a:r>
              <a:rPr lang="en-US" dirty="0" smtClean="0"/>
              <a:t> In 2013, 72.6% of women ages 50-74 received a </a:t>
            </a:r>
            <a:r>
              <a:rPr lang="en-US" b="0" dirty="0" smtClean="0"/>
              <a:t>mammogram. </a:t>
            </a:r>
          </a:p>
          <a:p>
            <a:pPr marL="228600" indent="-228600">
              <a:buFont typeface="Arial" pitchFamily="34" charset="0"/>
              <a:buChar char="•"/>
            </a:pPr>
            <a:r>
              <a:rPr lang="en-US" b="1" dirty="0" smtClean="0"/>
              <a:t>Trends: </a:t>
            </a:r>
            <a:endParaRPr lang="en-US" dirty="0" smtClean="0"/>
          </a:p>
          <a:p>
            <a:pPr marL="457200" indent="-228600">
              <a:buFont typeface="Arial" panose="020B0604020202020204" pitchFamily="34" charset="0"/>
              <a:buChar char="•"/>
            </a:pPr>
            <a:r>
              <a:rPr lang="en-US" dirty="0" smtClean="0"/>
              <a:t>From 2000 to 2013, the overall percentage of women ages 50-74 who received a mammogram worsened from</a:t>
            </a:r>
            <a:r>
              <a:rPr lang="en-US" baseline="0" dirty="0" smtClean="0"/>
              <a:t> </a:t>
            </a:r>
            <a:r>
              <a:rPr lang="en-US" dirty="0" smtClean="0"/>
              <a:t>77.2% to 72.6%. </a:t>
            </a:r>
          </a:p>
          <a:p>
            <a:pPr marL="228600" indent="-228600">
              <a:buFont typeface="Arial" pitchFamily="34" charset="0"/>
              <a:buChar char="•"/>
            </a:pPr>
            <a:r>
              <a:rPr lang="en-US" b="1" dirty="0" smtClean="0"/>
              <a:t>Groups With Disparities: </a:t>
            </a:r>
            <a:r>
              <a:rPr lang="en-US" dirty="0" smtClean="0"/>
              <a:t>In 2013, women in noncore areas were less likely to receive a mammogram than women in large fringe metropolitan areas. </a:t>
            </a:r>
          </a:p>
        </p:txBody>
      </p:sp>
      <p:sp>
        <p:nvSpPr>
          <p:cNvPr id="4" name="Slide Number Placeholder 3"/>
          <p:cNvSpPr>
            <a:spLocks noGrp="1"/>
          </p:cNvSpPr>
          <p:nvPr>
            <p:ph type="sldNum" sz="quarter" idx="10"/>
          </p:nvPr>
        </p:nvSpPr>
        <p:spPr/>
        <p:txBody>
          <a:bodyPr/>
          <a:lstStyle/>
          <a:p>
            <a:fld id="{05E9B153-67B9-4602-A9FE-81AAF274874B}" type="slidenum">
              <a:rPr lang="en-US" smtClean="0"/>
              <a:pPr/>
              <a:t>61</a:t>
            </a:fld>
            <a:endParaRPr lang="en-US"/>
          </a:p>
        </p:txBody>
      </p:sp>
    </p:spTree>
    <p:extLst>
      <p:ext uri="{BB962C8B-B14F-4D97-AF65-F5344CB8AC3E}">
        <p14:creationId xmlns:p14="http://schemas.microsoft.com/office/powerpoint/2010/main" val="22030037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228587" indent="-228587">
              <a:buFont typeface="Arial" pitchFamily="34" charset="0"/>
              <a:buChar char="•"/>
            </a:pPr>
            <a:r>
              <a:rPr lang="en-US" b="1" dirty="0" smtClean="0"/>
              <a:t>Importance: </a:t>
            </a:r>
            <a:r>
              <a:rPr lang="en-US" dirty="0"/>
              <a:t>Early detection of cancer allows more treatment options and often improves outcomes. </a:t>
            </a:r>
            <a:r>
              <a:rPr lang="en-US" dirty="0" smtClean="0"/>
              <a:t>Mammography</a:t>
            </a:r>
            <a:r>
              <a:rPr lang="en-US" dirty="0"/>
              <a:t>, the most effective method for detecting breast cancer at its early stages, can identify malignancies before they can be felt and before symptoms develop. </a:t>
            </a:r>
            <a:endParaRPr lang="en-US" dirty="0" smtClean="0"/>
          </a:p>
          <a:p>
            <a:pPr marL="228587" indent="-228587">
              <a:buFont typeface="Arial" pitchFamily="34" charset="0"/>
              <a:buChar char="•"/>
            </a:pPr>
            <a:r>
              <a:rPr lang="en-US" b="1" dirty="0" smtClean="0"/>
              <a:t>Groups With Disparities:</a:t>
            </a:r>
            <a:endParaRPr lang="en-US" b="1" dirty="0"/>
          </a:p>
          <a:p>
            <a:pPr marL="457174" indent="-228587">
              <a:buFont typeface="Arial" panose="020B0604020202020204" pitchFamily="34" charset="0"/>
              <a:buChar char="•"/>
            </a:pPr>
            <a:r>
              <a:rPr lang="en-US" dirty="0" smtClean="0"/>
              <a:t>In 2013, women</a:t>
            </a:r>
            <a:r>
              <a:rPr lang="en-US" baseline="0" dirty="0" smtClean="0"/>
              <a:t> in noncore areas were less likely to receive a mammogram than women in large fringe metropolitan areas.</a:t>
            </a:r>
            <a:endParaRPr lang="en-US" dirty="0" smtClean="0"/>
          </a:p>
          <a:p>
            <a:pPr marL="457174" indent="-228587" defTabSz="914350">
              <a:buFont typeface="Arial" panose="020B0604020202020204" pitchFamily="34" charset="0"/>
              <a:buChar char="•"/>
              <a:defRPr/>
            </a:pPr>
            <a:r>
              <a:rPr lang="en-US" b="0" dirty="0" smtClean="0"/>
              <a:t>Among poor women, those from noncore areas were less likely to receive a mammogram than those living in large fringe metropolitan areas.</a:t>
            </a:r>
          </a:p>
        </p:txBody>
      </p:sp>
      <p:sp>
        <p:nvSpPr>
          <p:cNvPr id="4" name="Slide Number Placeholder 3"/>
          <p:cNvSpPr>
            <a:spLocks noGrp="1"/>
          </p:cNvSpPr>
          <p:nvPr>
            <p:ph type="sldNum" sz="quarter" idx="10"/>
          </p:nvPr>
        </p:nvSpPr>
        <p:spPr/>
        <p:txBody>
          <a:bodyPr/>
          <a:lstStyle/>
          <a:p>
            <a:fld id="{5ACA5A0B-F09E-4EB0-80F3-1C25292FE503}"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10901129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dirty="0" smtClean="0"/>
              <a:t>Importance:</a:t>
            </a:r>
            <a:r>
              <a:rPr lang="en-US" dirty="0" smtClean="0"/>
              <a:t> Excluding skin cancers, breast cancer is the most common cancer diagnosed among U.S. women, accounting for nearly one in three cancers. It is also the second leading cause of cancer death among women after lung cancer. </a:t>
            </a:r>
          </a:p>
          <a:p>
            <a:pPr marL="228600" indent="-228600">
              <a:buFont typeface="Arial" pitchFamily="34" charset="0"/>
              <a:buChar char="•"/>
            </a:pPr>
            <a:r>
              <a:rPr lang="en-US" b="1" dirty="0" smtClean="0"/>
              <a:t>Trends: </a:t>
            </a:r>
          </a:p>
          <a:p>
            <a:pPr marL="457200" indent="-228600">
              <a:buFont typeface="Arial" panose="020B0604020202020204" pitchFamily="34" charset="0"/>
              <a:buChar char="•"/>
            </a:pPr>
            <a:r>
              <a:rPr lang="en-US" dirty="0" smtClean="0"/>
              <a:t>From 1999 to 2015, the breast cancer mortality rate</a:t>
            </a:r>
            <a:r>
              <a:rPr lang="en-US" baseline="0" dirty="0" smtClean="0"/>
              <a:t> in nonmetropolitan areas decreased for Whites from 25.0 to 20.7 per 100,000 population; for Blacks, from 35.6 to 28.5; for Asians and Pacific Islanders (APIs), from 24.3 to 11.8; and for Hispanics, from 17.3 to 13.0. </a:t>
            </a:r>
            <a:endParaRPr lang="en-US" dirty="0" smtClean="0"/>
          </a:p>
          <a:p>
            <a:pPr marL="4572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From 1999 to 2015, the breast cancer mortality rate</a:t>
            </a:r>
            <a:r>
              <a:rPr lang="en-US" baseline="0" dirty="0" smtClean="0"/>
              <a:t> in metropolitan areas decreased for Whites from 26.9 to 20.3 and for Blacks, from 35.8 to 28.5</a:t>
            </a:r>
            <a:r>
              <a:rPr lang="en-US" dirty="0" smtClean="0"/>
              <a:t>. </a:t>
            </a:r>
            <a:endParaRPr lang="en-US" b="1" dirty="0" smtClean="0"/>
          </a:p>
          <a:p>
            <a:pPr marL="228600" indent="-228600">
              <a:buFont typeface="Arial" pitchFamily="34" charset="0"/>
              <a:buChar char="•"/>
            </a:pPr>
            <a:r>
              <a:rPr lang="en-US" b="1" dirty="0" smtClean="0"/>
              <a:t>Groups With Disparities:</a:t>
            </a:r>
            <a:endParaRPr lang="en-US" dirty="0" smtClean="0"/>
          </a:p>
          <a:p>
            <a:pPr marL="457200" indent="-228600">
              <a:buFont typeface="Arial" panose="020B0604020202020204" pitchFamily="34" charset="0"/>
              <a:buChar char="•"/>
            </a:pPr>
            <a:r>
              <a:rPr lang="en-US" dirty="0" smtClean="0"/>
              <a:t>In 2015, Blacks in nonmetropolitan areas were more likely to die from breast cancer than Whites, while Asians and Pacific Islanders</a:t>
            </a:r>
            <a:r>
              <a:rPr lang="en-US" baseline="0" dirty="0" smtClean="0"/>
              <a:t> (APIs) and Hispanics were less likely</a:t>
            </a:r>
            <a:r>
              <a:rPr lang="en-US" dirty="0" smtClean="0"/>
              <a:t>.</a:t>
            </a:r>
          </a:p>
          <a:p>
            <a:pPr marL="457200" indent="-228600">
              <a:buFont typeface="Arial" panose="020B0604020202020204" pitchFamily="34" charset="0"/>
              <a:buChar char="•"/>
            </a:pPr>
            <a:r>
              <a:rPr lang="en-US" dirty="0" smtClean="0"/>
              <a:t>In 2015, API, AI/AN,</a:t>
            </a:r>
            <a:r>
              <a:rPr lang="en-US" baseline="0" dirty="0" smtClean="0"/>
              <a:t> and Hispanic women living in metropolitan areas were less likely to die from breast cancer than White women, while Black women were more likely.</a:t>
            </a:r>
            <a:endParaRPr lang="en-US" b="1" dirty="0" smtClean="0"/>
          </a:p>
          <a:p>
            <a:pPr marL="457200" indent="-22860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05E9B153-67B9-4602-A9FE-81AAF274874B}" type="slidenum">
              <a:rPr lang="en-US" smtClean="0"/>
              <a:pPr/>
              <a:t>63</a:t>
            </a:fld>
            <a:endParaRPr lang="en-US"/>
          </a:p>
        </p:txBody>
      </p:sp>
    </p:spTree>
    <p:extLst>
      <p:ext uri="{BB962C8B-B14F-4D97-AF65-F5344CB8AC3E}">
        <p14:creationId xmlns:p14="http://schemas.microsoft.com/office/powerpoint/2010/main" val="31087215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a:xfrm>
            <a:off x="457200" y="5334000"/>
            <a:ext cx="6096000" cy="3581400"/>
          </a:xfrm>
        </p:spPr>
        <p:txBody>
          <a:bodyPr/>
          <a:lstStyle/>
          <a:p>
            <a:pPr marL="228587" indent="-228587">
              <a:buFont typeface="Arial" pitchFamily="34" charset="0"/>
              <a:buChar char="•"/>
            </a:pPr>
            <a:r>
              <a:rPr lang="en-US" b="1" dirty="0" smtClean="0"/>
              <a:t>Importance: </a:t>
            </a:r>
            <a:r>
              <a:rPr lang="en-US" dirty="0" smtClean="0"/>
              <a:t>Colorectal cancer is the third most common cancer in adults. Prevention of colorectal cancer includes modifying </a:t>
            </a:r>
            <a:r>
              <a:rPr lang="en-US" dirty="0"/>
              <a:t>risk factors such as weight, physical activity, smoking, and alcohol use, as well as screening for early disease. </a:t>
            </a:r>
            <a:endParaRPr lang="en-US" dirty="0" smtClean="0"/>
          </a:p>
          <a:p>
            <a:pPr marL="228587" indent="-228587">
              <a:buFont typeface="Arial" pitchFamily="34" charset="0"/>
              <a:buChar char="•"/>
            </a:pPr>
            <a:r>
              <a:rPr lang="en-US" b="1" dirty="0" smtClean="0"/>
              <a:t>Overall Rate:</a:t>
            </a:r>
            <a:r>
              <a:rPr lang="en-US" dirty="0" smtClean="0"/>
              <a:t> In 2013, 58.2% of adults ages 50-75 received any type of colorectal cancer screening. </a:t>
            </a:r>
          </a:p>
          <a:p>
            <a:pPr marL="228587" indent="-228587">
              <a:buFont typeface="Arial" pitchFamily="34" charset="0"/>
              <a:buChar char="•"/>
            </a:pPr>
            <a:r>
              <a:rPr lang="en-US" b="1" dirty="0" smtClean="0"/>
              <a:t>Trends:</a:t>
            </a:r>
          </a:p>
          <a:p>
            <a:pPr marL="457174" indent="-228587">
              <a:buFont typeface="Arial" panose="020B0604020202020204" pitchFamily="34" charset="0"/>
              <a:buChar char="•"/>
            </a:pPr>
            <a:r>
              <a:rPr lang="en-US" dirty="0" smtClean="0"/>
              <a:t>In 2013, 57.7% of adults in </a:t>
            </a:r>
            <a:r>
              <a:rPr lang="en-US" dirty="0" err="1" smtClean="0"/>
              <a:t>micropolitan</a:t>
            </a:r>
            <a:r>
              <a:rPr lang="en-US" dirty="0" smtClean="0"/>
              <a:t> areas received colorectal cancer screening compared with </a:t>
            </a:r>
            <a:r>
              <a:rPr lang="en-US" b="0" dirty="0" smtClean="0"/>
              <a:t>45.1</a:t>
            </a:r>
            <a:r>
              <a:rPr lang="en-US" dirty="0" smtClean="0"/>
              <a:t>% in 2005.</a:t>
            </a:r>
          </a:p>
          <a:p>
            <a:pPr marL="457174" indent="-228587">
              <a:buFont typeface="Arial" panose="020B0604020202020204" pitchFamily="34" charset="0"/>
              <a:buChar char="•"/>
            </a:pPr>
            <a:r>
              <a:rPr lang="en-US" dirty="0" smtClean="0"/>
              <a:t>In 2013, 51.2% of adults in noncore areas received colorectal cancer screening compared with 38.2% in 2005.</a:t>
            </a:r>
          </a:p>
          <a:p>
            <a:pPr marL="228587" indent="-228587">
              <a:buFont typeface="Arial" pitchFamily="34" charset="0"/>
              <a:buChar char="•"/>
            </a:pPr>
            <a:r>
              <a:rPr lang="en-US" b="1" dirty="0" smtClean="0"/>
              <a:t>Groups With Disparities:</a:t>
            </a:r>
          </a:p>
          <a:p>
            <a:pPr marL="457174" indent="-228587">
              <a:buFont typeface="Arial" pitchFamily="34" charset="0"/>
              <a:buChar char="•"/>
            </a:pPr>
            <a:r>
              <a:rPr lang="en-US" dirty="0" smtClean="0"/>
              <a:t>In 2013, adults in large central metropolitan, small metropolitan, and noncore areas were less likely to receive colorectal cancer screening than residents of large fringe metropolitan areas.</a:t>
            </a:r>
          </a:p>
        </p:txBody>
      </p:sp>
      <p:sp>
        <p:nvSpPr>
          <p:cNvPr id="4" name="Slide Number Placeholder 3"/>
          <p:cNvSpPr>
            <a:spLocks noGrp="1"/>
          </p:cNvSpPr>
          <p:nvPr>
            <p:ph type="sldNum" sz="quarter" idx="10"/>
          </p:nvPr>
        </p:nvSpPr>
        <p:spPr/>
        <p:txBody>
          <a:bodyPr/>
          <a:lstStyle/>
          <a:p>
            <a:fld id="{5ACA5A0B-F09E-4EB0-80F3-1C25292FE503}"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33282738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228600" indent="-228600">
              <a:buFont typeface="Arial" pitchFamily="34" charset="0"/>
              <a:buChar char="•"/>
            </a:pPr>
            <a:r>
              <a:rPr lang="en-US" b="1" dirty="0" smtClean="0"/>
              <a:t>Importance: </a:t>
            </a:r>
            <a:r>
              <a:rPr lang="en-US" dirty="0" smtClean="0"/>
              <a:t>Colorectal cancer is the third leading cause of cancer-related deaths in women in the United States and the second leading cause in men. </a:t>
            </a:r>
          </a:p>
          <a:p>
            <a:pPr marL="228600" indent="-228600">
              <a:buFont typeface="Arial" pitchFamily="34" charset="0"/>
              <a:buChar char="•"/>
            </a:pPr>
            <a:r>
              <a:rPr lang="en-US" b="1" dirty="0" smtClean="0"/>
              <a:t>Trends: </a:t>
            </a:r>
          </a:p>
          <a:p>
            <a:pPr marL="457200" indent="-228600">
              <a:buFont typeface="Arial" panose="020B0604020202020204" pitchFamily="34" charset="0"/>
              <a:buChar char="•"/>
            </a:pPr>
            <a:r>
              <a:rPr lang="en-US" dirty="0" smtClean="0"/>
              <a:t>From 1999 to 2015, the colorectal cancer mortality rate</a:t>
            </a:r>
            <a:r>
              <a:rPr lang="en-US" baseline="0" dirty="0" smtClean="0"/>
              <a:t> in nonmetropolitan areas decreased for Whites from 21.6 to 16.5 per 100,000 population; for Blacks, from 29.2 to 23.0; for APIs, from 18.2 to 9.5; for AI/ANs, from 18.6 to 18.1; and for Hispanics, from 18.8 to 10.5. </a:t>
            </a:r>
            <a:endParaRPr lang="en-US" dirty="0" smtClean="0"/>
          </a:p>
          <a:p>
            <a:pPr marL="4572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From 1999 to 2015, the colorectal cancer mortality rate</a:t>
            </a:r>
            <a:r>
              <a:rPr lang="en-US" baseline="0" dirty="0" smtClean="0"/>
              <a:t> in metropolitan areas decreased for Whites from 20.7 to 13.7; for Blacks, from 28.8 to 19.0; for APIs, from 11.9 to 9.9; and for Hispanics, from 14.0 to 11.0.</a:t>
            </a:r>
            <a:endParaRPr lang="en-US" b="1" dirty="0" smtClean="0"/>
          </a:p>
          <a:p>
            <a:pPr marL="228600" indent="-228600">
              <a:buFont typeface="Arial" pitchFamily="34" charset="0"/>
              <a:buChar char="•"/>
            </a:pPr>
            <a:r>
              <a:rPr lang="en-US" b="1" dirty="0" smtClean="0"/>
              <a:t>Groups With Disparities:</a:t>
            </a:r>
            <a:endParaRPr lang="en-US" dirty="0" smtClean="0"/>
          </a:p>
          <a:p>
            <a:pPr marL="457200" indent="-228600">
              <a:buFont typeface="Arial" panose="020B0604020202020204" pitchFamily="34" charset="0"/>
              <a:buChar char="•"/>
            </a:pPr>
            <a:r>
              <a:rPr lang="en-US" dirty="0" smtClean="0"/>
              <a:t>In 2015, Blacks in nonmetropolitan</a:t>
            </a:r>
            <a:r>
              <a:rPr lang="en-US" baseline="0" dirty="0" smtClean="0"/>
              <a:t> areas </a:t>
            </a:r>
            <a:r>
              <a:rPr lang="en-US" dirty="0" smtClean="0"/>
              <a:t>were more likely to die from colorectal cancer than Whites, and Hispanics and APIs were less</a:t>
            </a:r>
            <a:r>
              <a:rPr lang="en-US" baseline="0" dirty="0" smtClean="0"/>
              <a:t> likely</a:t>
            </a:r>
            <a:r>
              <a:rPr lang="en-US" dirty="0" smtClean="0"/>
              <a:t>.</a:t>
            </a:r>
          </a:p>
          <a:p>
            <a:pPr marL="457200" indent="-228600">
              <a:buFont typeface="Arial" panose="020B0604020202020204" pitchFamily="34" charset="0"/>
              <a:buChar char="•"/>
            </a:pPr>
            <a:r>
              <a:rPr lang="en-US" dirty="0" smtClean="0"/>
              <a:t>In 2015, in metropolitan </a:t>
            </a:r>
            <a:r>
              <a:rPr lang="en-US" baseline="0" dirty="0" smtClean="0"/>
              <a:t>areas, </a:t>
            </a:r>
            <a:r>
              <a:rPr lang="en-US" dirty="0" smtClean="0"/>
              <a:t>APIs</a:t>
            </a:r>
            <a:r>
              <a:rPr lang="en-US" baseline="0" dirty="0" smtClean="0"/>
              <a:t> and Hispanics were less likely to die from colorectal cancer than Whites but Blacks were more likely.</a:t>
            </a:r>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pPr/>
              <a:t>65</a:t>
            </a:fld>
            <a:endParaRPr lang="en-US"/>
          </a:p>
        </p:txBody>
      </p:sp>
    </p:spTree>
    <p:extLst>
      <p:ext uri="{BB962C8B-B14F-4D97-AF65-F5344CB8AC3E}">
        <p14:creationId xmlns:p14="http://schemas.microsoft.com/office/powerpoint/2010/main" val="285747667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E9B153-67B9-4602-A9FE-81AAF274874B}" type="slidenum">
              <a:rPr lang="en-US" smtClean="0"/>
              <a:pPr/>
              <a:t>66</a:t>
            </a:fld>
            <a:endParaRPr lang="en-US"/>
          </a:p>
        </p:txBody>
      </p:sp>
    </p:spTree>
    <p:extLst>
      <p:ext uri="{BB962C8B-B14F-4D97-AF65-F5344CB8AC3E}">
        <p14:creationId xmlns:p14="http://schemas.microsoft.com/office/powerpoint/2010/main" val="425647835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r>
              <a:rPr lang="en-US" b="1" dirty="0" smtClean="0"/>
              <a:t>Importance: </a:t>
            </a:r>
            <a:r>
              <a:rPr lang="en-US" dirty="0" smtClean="0"/>
              <a:t>According to the Centers for Disease Control</a:t>
            </a:r>
            <a:r>
              <a:rPr lang="en-US" baseline="0" dirty="0" smtClean="0"/>
              <a:t> and Prevention, m</a:t>
            </a:r>
            <a:r>
              <a:rPr lang="en-US" dirty="0" smtClean="0">
                <a:effectLst/>
              </a:rPr>
              <a:t>ore people in the United States die from lung cancer than any other type of cancer. This is true for both men and women. In 2014,</a:t>
            </a:r>
            <a:r>
              <a:rPr lang="en-US" baseline="0" dirty="0" smtClean="0">
                <a:effectLst/>
              </a:rPr>
              <a:t> </a:t>
            </a:r>
            <a:r>
              <a:rPr lang="en-US" dirty="0" smtClean="0">
                <a:effectLst/>
              </a:rPr>
              <a:t>215,951 people in the United States were diagnosed with lung cancer, including 113,326 men and 102,625 women (U.S. Cancer Statistics Working Group, 2017).</a:t>
            </a:r>
            <a:endParaRPr lang="en-US" dirty="0" smtClean="0"/>
          </a:p>
          <a:p>
            <a:pPr marL="228600" indent="-228600">
              <a:buFont typeface="Arial" pitchFamily="34" charset="0"/>
              <a:buChar char="•"/>
            </a:pPr>
            <a:r>
              <a:rPr lang="en-US" b="1" dirty="0" smtClean="0"/>
              <a:t>Trends: </a:t>
            </a:r>
          </a:p>
          <a:p>
            <a:pPr marL="457200" indent="-228600">
              <a:buFont typeface="Arial" panose="020B0604020202020204" pitchFamily="34" charset="0"/>
              <a:buChar char="•"/>
            </a:pPr>
            <a:r>
              <a:rPr lang="en-US" dirty="0" smtClean="0"/>
              <a:t>From 1999 to 2015, the lung cancer mortality rate</a:t>
            </a:r>
            <a:r>
              <a:rPr lang="en-US" baseline="0" dirty="0" smtClean="0"/>
              <a:t> in nonmetropolitan areas decreased for Whites from 57.8 to 50.4; for Blacks, from 66.2 to 49.1; for APIs, from 35.6 to 23.6; for AI/ANs, from 51.2 to 42.0; and for Hispanics, from 32.1 to 18.6. </a:t>
            </a:r>
            <a:endParaRPr lang="en-US" dirty="0" smtClean="0"/>
          </a:p>
          <a:p>
            <a:pPr marL="4572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From 1999 to 2015, the lung cancer mortality rate</a:t>
            </a:r>
            <a:r>
              <a:rPr lang="en-US" baseline="0" dirty="0" smtClean="0"/>
              <a:t> in metropolitan areas decreased for Whites from 57.1 to 42.4; for Blacks, from 65.7 to 42.4; for APIs, from 27.7 to 22.4; for AI/ANs, from 31.8 to 30.0; and for Hispanics, from 24.5 to 17.7.</a:t>
            </a:r>
            <a:endParaRPr lang="en-US" b="1" dirty="0" smtClean="0"/>
          </a:p>
          <a:p>
            <a:pPr marL="228600" indent="-228600">
              <a:buFont typeface="Arial" pitchFamily="34" charset="0"/>
              <a:buChar char="•"/>
            </a:pPr>
            <a:r>
              <a:rPr lang="en-US" b="1" dirty="0" smtClean="0"/>
              <a:t>Groups With Disparities:</a:t>
            </a:r>
            <a:endParaRPr lang="en-US" dirty="0" smtClean="0"/>
          </a:p>
          <a:p>
            <a:pPr marL="457200" indent="-228600">
              <a:buFont typeface="Arial" panose="020B0604020202020204" pitchFamily="34" charset="0"/>
              <a:buChar char="•"/>
            </a:pPr>
            <a:r>
              <a:rPr lang="en-US" dirty="0" smtClean="0"/>
              <a:t>In 2015, APIs, AI/ANs,</a:t>
            </a:r>
            <a:r>
              <a:rPr lang="en-US" baseline="0" dirty="0" smtClean="0"/>
              <a:t> and Hispanics</a:t>
            </a:r>
            <a:r>
              <a:rPr lang="en-US" dirty="0" smtClean="0"/>
              <a:t> in nonmetropolitan</a:t>
            </a:r>
            <a:r>
              <a:rPr lang="en-US" baseline="0" dirty="0" smtClean="0"/>
              <a:t> areas </a:t>
            </a:r>
            <a:r>
              <a:rPr lang="en-US" dirty="0" smtClean="0"/>
              <a:t>were less likely to die from lung cancer than Whites.</a:t>
            </a:r>
          </a:p>
          <a:p>
            <a:pPr marL="457200" indent="-228600">
              <a:buFont typeface="Arial" panose="020B0604020202020204" pitchFamily="34" charset="0"/>
              <a:buChar char="•"/>
            </a:pPr>
            <a:r>
              <a:rPr lang="en-US" dirty="0" smtClean="0"/>
              <a:t>In 2015, in metropolitan</a:t>
            </a:r>
            <a:r>
              <a:rPr lang="en-US" baseline="0" dirty="0" smtClean="0"/>
              <a:t> areas, </a:t>
            </a:r>
            <a:r>
              <a:rPr lang="en-US" dirty="0" smtClean="0"/>
              <a:t>APIs, AI/ANs,</a:t>
            </a:r>
            <a:r>
              <a:rPr lang="en-US" baseline="0" dirty="0" smtClean="0"/>
              <a:t> and Hispanics were also less likely to die from lung cancer than Whites.</a:t>
            </a:r>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pPr/>
              <a:t>67</a:t>
            </a:fld>
            <a:endParaRPr lang="en-US"/>
          </a:p>
        </p:txBody>
      </p:sp>
    </p:spTree>
    <p:extLst>
      <p:ext uri="{BB962C8B-B14F-4D97-AF65-F5344CB8AC3E}">
        <p14:creationId xmlns:p14="http://schemas.microsoft.com/office/powerpoint/2010/main" val="220956161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228587" indent="-228587">
              <a:buFont typeface="Arial" pitchFamily="34" charset="0"/>
              <a:buChar char="•"/>
            </a:pPr>
            <a:r>
              <a:rPr lang="en-US" b="1" dirty="0" smtClean="0"/>
              <a:t>Importance: </a:t>
            </a:r>
            <a:r>
              <a:rPr lang="en-US" b="0" dirty="0" smtClean="0"/>
              <a:t>Pap testing has led to a significant reduction in cervical cancer mortality. About half of newly diagnosed cases of invasive cervical cancer are in women who have never had</a:t>
            </a:r>
            <a:r>
              <a:rPr lang="en-US" b="0" baseline="0" dirty="0" smtClean="0"/>
              <a:t> a Pap test.</a:t>
            </a:r>
            <a:endParaRPr lang="en-US" b="0" dirty="0" smtClean="0"/>
          </a:p>
          <a:p>
            <a:pPr marL="228587" indent="-228587">
              <a:buFont typeface="Arial" pitchFamily="34" charset="0"/>
              <a:buChar char="•"/>
            </a:pPr>
            <a:r>
              <a:rPr lang="en-US" b="1" dirty="0" smtClean="0"/>
              <a:t>Overall Rate:</a:t>
            </a:r>
            <a:r>
              <a:rPr lang="en-US" dirty="0" smtClean="0"/>
              <a:t> In 2013, 80.7% of women ages 21-65 received a Pap smear. </a:t>
            </a:r>
          </a:p>
          <a:p>
            <a:pPr marL="228587" indent="-228587">
              <a:buFont typeface="Arial" pitchFamily="34" charset="0"/>
              <a:buChar char="•"/>
            </a:pPr>
            <a:r>
              <a:rPr lang="en-US" b="1" dirty="0" smtClean="0"/>
              <a:t>Trends:</a:t>
            </a:r>
          </a:p>
          <a:p>
            <a:pPr lvl="1" indent="-228600" defTabSz="914350">
              <a:buFont typeface="Arial" pitchFamily="34" charset="0"/>
              <a:buChar char="•"/>
              <a:defRPr/>
            </a:pPr>
            <a:r>
              <a:rPr lang="en-US" dirty="0" smtClean="0"/>
              <a:t>In 2013, 80.7% of women in large central metropolitan areas received a Pap smear compared with 84.2% in 2005.</a:t>
            </a:r>
          </a:p>
          <a:p>
            <a:pPr lvl="1" indent="-228600" defTabSz="914350">
              <a:buFont typeface="Arial" pitchFamily="34" charset="0"/>
              <a:buChar char="•"/>
              <a:defRPr/>
            </a:pPr>
            <a:r>
              <a:rPr lang="en-US" dirty="0" smtClean="0"/>
              <a:t>In 2013, 82.8% of women in large fringe metropolitan areas received a Pap smear compared with 87.1% in 2005.</a:t>
            </a:r>
          </a:p>
          <a:p>
            <a:pPr lvl="1" indent="-228600" defTabSz="914350">
              <a:buFont typeface="Arial" pitchFamily="34" charset="0"/>
              <a:buChar char="•"/>
              <a:defRPr/>
            </a:pPr>
            <a:r>
              <a:rPr lang="en-US" dirty="0" smtClean="0"/>
              <a:t>In 2013, 80.2% of women in small metropolitan areas received a Pap smear compared with 88.4% in 2005.</a:t>
            </a:r>
          </a:p>
          <a:p>
            <a:pPr lvl="1" indent="-228600" defTabSz="914350">
              <a:buFont typeface="Arial" pitchFamily="34" charset="0"/>
              <a:buChar char="•"/>
              <a:defRPr/>
            </a:pPr>
            <a:r>
              <a:rPr lang="en-US" dirty="0" smtClean="0"/>
              <a:t>In 2013, 77.5% of women in </a:t>
            </a:r>
            <a:r>
              <a:rPr lang="en-US" dirty="0" err="1" smtClean="0"/>
              <a:t>micropolitan</a:t>
            </a:r>
            <a:r>
              <a:rPr lang="en-US" dirty="0" smtClean="0"/>
              <a:t> areas received a Pap smear compared with 84.6% in 2005.</a:t>
            </a:r>
          </a:p>
          <a:p>
            <a:pPr lvl="1" indent="-228600" defTabSz="914350">
              <a:buFont typeface="Arial" pitchFamily="34" charset="0"/>
              <a:buChar char="•"/>
              <a:defRPr/>
            </a:pPr>
            <a:r>
              <a:rPr lang="en-US" dirty="0" smtClean="0"/>
              <a:t>In 2013, 77.5% of women in noncore areas received a Pap smear compared with 82.7% in 2005.</a:t>
            </a:r>
          </a:p>
          <a:p>
            <a:pPr marL="228587" indent="-228587">
              <a:buFont typeface="Arial" pitchFamily="34" charset="0"/>
              <a:buChar char="•"/>
            </a:pPr>
            <a:r>
              <a:rPr lang="en-US" b="1" dirty="0" smtClean="0"/>
              <a:t>Groups With Disparities: </a:t>
            </a:r>
            <a:r>
              <a:rPr lang="en-US" dirty="0" smtClean="0"/>
              <a:t>In 2013, women in </a:t>
            </a:r>
            <a:r>
              <a:rPr lang="en-US" dirty="0" err="1" smtClean="0"/>
              <a:t>micropolitan</a:t>
            </a:r>
            <a:r>
              <a:rPr lang="en-US" baseline="0" dirty="0" smtClean="0"/>
              <a:t> and </a:t>
            </a:r>
            <a:r>
              <a:rPr lang="en-US" dirty="0" smtClean="0"/>
              <a:t>noncore areas were less likely to receive a Pap smear than women in large fringe metropolitan areas.</a:t>
            </a:r>
          </a:p>
        </p:txBody>
      </p:sp>
      <p:sp>
        <p:nvSpPr>
          <p:cNvPr id="4" name="Slide Number Placeholder 3"/>
          <p:cNvSpPr>
            <a:spLocks noGrp="1"/>
          </p:cNvSpPr>
          <p:nvPr>
            <p:ph type="sldNum" sz="quarter" idx="10"/>
          </p:nvPr>
        </p:nvSpPr>
        <p:spPr/>
        <p:txBody>
          <a:bodyPr/>
          <a:lstStyle/>
          <a:p>
            <a:fld id="{5ACA5A0B-F09E-4EB0-80F3-1C25292FE503}"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60762856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228600" indent="-228600">
              <a:buFont typeface="Arial" pitchFamily="34" charset="0"/>
              <a:buChar char="•"/>
            </a:pPr>
            <a:r>
              <a:rPr lang="en-US" b="1" dirty="0" smtClean="0"/>
              <a:t>Importance: </a:t>
            </a:r>
            <a:r>
              <a:rPr lang="en-US" b="0" dirty="0" smtClean="0"/>
              <a:t>Pap testing has led to a significant reduction in cervical cancer mortality. About half of newly diagnosed cases of invasive cervical cancer are in women who have never had</a:t>
            </a:r>
            <a:r>
              <a:rPr lang="en-US" b="0" baseline="0" dirty="0" smtClean="0"/>
              <a:t> a Pap test.</a:t>
            </a:r>
            <a:r>
              <a:rPr lang="en-US" dirty="0" smtClean="0"/>
              <a:t> </a:t>
            </a:r>
          </a:p>
          <a:p>
            <a:pPr marL="228600" indent="-228600">
              <a:buFont typeface="Arial" pitchFamily="34" charset="0"/>
              <a:buChar char="•"/>
            </a:pPr>
            <a:r>
              <a:rPr lang="en-US" b="1" dirty="0" smtClean="0"/>
              <a:t>Groups With Disparities:</a:t>
            </a:r>
          </a:p>
          <a:p>
            <a:pPr marL="4572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 2013, women in </a:t>
            </a:r>
            <a:r>
              <a:rPr lang="en-US" dirty="0" err="1" smtClean="0"/>
              <a:t>micropolitan</a:t>
            </a:r>
            <a:r>
              <a:rPr lang="en-US" baseline="0" dirty="0" smtClean="0"/>
              <a:t> and noncore areas were less likely than women in </a:t>
            </a:r>
            <a:r>
              <a:rPr lang="en-US" dirty="0" smtClean="0"/>
              <a:t>large fringe metropolitan</a:t>
            </a:r>
            <a:r>
              <a:rPr lang="en-US" baseline="0" dirty="0" smtClean="0"/>
              <a:t> areas to receive a Pap test</a:t>
            </a:r>
            <a:r>
              <a:rPr lang="en-US" dirty="0" smtClean="0"/>
              <a:t>.</a:t>
            </a:r>
          </a:p>
          <a:p>
            <a:pPr marL="4572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Among high-income women, those in medium metropolitan areas were less likely to receive a Pap test than those in large fringe metropolitan areas.</a:t>
            </a:r>
          </a:p>
        </p:txBody>
      </p:sp>
      <p:sp>
        <p:nvSpPr>
          <p:cNvPr id="4" name="Slide Number Placeholder 3"/>
          <p:cNvSpPr>
            <a:spLocks noGrp="1"/>
          </p:cNvSpPr>
          <p:nvPr>
            <p:ph type="sldNum" sz="quarter" idx="10"/>
          </p:nvPr>
        </p:nvSpPr>
        <p:spPr/>
        <p:txBody>
          <a:bodyPr/>
          <a:lstStyle/>
          <a:p>
            <a:fld id="{05E9B153-67B9-4602-A9FE-81AAF274874B}" type="slidenum">
              <a:rPr lang="en-US" smtClean="0"/>
              <a:pPr/>
              <a:t>69</a:t>
            </a:fld>
            <a:endParaRPr lang="en-US"/>
          </a:p>
        </p:txBody>
      </p:sp>
    </p:spTree>
    <p:extLst>
      <p:ext uri="{BB962C8B-B14F-4D97-AF65-F5344CB8AC3E}">
        <p14:creationId xmlns:p14="http://schemas.microsoft.com/office/powerpoint/2010/main" val="2688479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pPr/>
              <a:t>7</a:t>
            </a:fld>
            <a:endParaRPr lang="en-US"/>
          </a:p>
        </p:txBody>
      </p:sp>
    </p:spTree>
    <p:extLst>
      <p:ext uri="{BB962C8B-B14F-4D97-AF65-F5344CB8AC3E}">
        <p14:creationId xmlns:p14="http://schemas.microsoft.com/office/powerpoint/2010/main" val="309352206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E9B153-67B9-4602-A9FE-81AAF274874B}" type="slidenum">
              <a:rPr lang="en-US" smtClean="0"/>
              <a:pPr/>
              <a:t>70</a:t>
            </a:fld>
            <a:endParaRPr lang="en-US"/>
          </a:p>
        </p:txBody>
      </p:sp>
    </p:spTree>
    <p:extLst>
      <p:ext uri="{BB962C8B-B14F-4D97-AF65-F5344CB8AC3E}">
        <p14:creationId xmlns:p14="http://schemas.microsoft.com/office/powerpoint/2010/main" val="149260792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a:xfrm>
            <a:off x="381000" y="5257800"/>
            <a:ext cx="6324600" cy="3886200"/>
          </a:xfrm>
        </p:spPr>
        <p:txBody>
          <a:bodyPr/>
          <a:lstStyle/>
          <a:p>
            <a:pPr marL="114300" indent="-114300">
              <a:buFont typeface="Arial" pitchFamily="34" charset="0"/>
              <a:buChar char="•"/>
            </a:pPr>
            <a:r>
              <a:rPr lang="en-US" b="1" dirty="0" smtClean="0"/>
              <a:t>Importance: </a:t>
            </a:r>
            <a:r>
              <a:rPr lang="en-US" b="0" dirty="0" smtClean="0"/>
              <a:t>Health</a:t>
            </a:r>
            <a:r>
              <a:rPr lang="en-US" b="0" baseline="0" dirty="0" smtClean="0"/>
              <a:t> care expenses that exceed 10% of family income are a marker of financial burden for families. </a:t>
            </a:r>
          </a:p>
          <a:p>
            <a:pPr marL="114300" indent="-114300">
              <a:buFont typeface="Arial" pitchFamily="34" charset="0"/>
              <a:buChar char="•"/>
            </a:pPr>
            <a:r>
              <a:rPr lang="en-US" b="1" dirty="0" smtClean="0"/>
              <a:t>Overall Rate: </a:t>
            </a:r>
            <a:r>
              <a:rPr lang="en-US" b="0" dirty="0" smtClean="0"/>
              <a:t>In</a:t>
            </a:r>
            <a:r>
              <a:rPr lang="en-US" b="0" baseline="0" dirty="0" smtClean="0"/>
              <a:t> 2014, the percentage of people under age 65 whose family’s health insurance premiums and out-of-pocket medical expenditures were more than 10% of total family income was 16.1%.</a:t>
            </a:r>
            <a:endParaRPr lang="en-US" b="1" dirty="0" smtClean="0"/>
          </a:p>
          <a:p>
            <a:pPr marL="114300" indent="-114300">
              <a:buFont typeface="Arial" pitchFamily="34" charset="0"/>
              <a:buChar char="•"/>
            </a:pPr>
            <a:r>
              <a:rPr lang="en-US" b="1" dirty="0" smtClean="0"/>
              <a:t>Trends</a:t>
            </a:r>
            <a:r>
              <a:rPr lang="en-US" b="1" baseline="0" dirty="0" smtClean="0"/>
              <a:t>: </a:t>
            </a:r>
          </a:p>
          <a:p>
            <a:pPr marL="228600" indent="-114300">
              <a:buFont typeface="Arial" pitchFamily="34" charset="0"/>
              <a:buChar char="•"/>
            </a:pPr>
            <a:r>
              <a:rPr lang="en-US" baseline="0" dirty="0" smtClean="0"/>
              <a:t>From 2006 to 2014, there was no statistically significant change in the percentage of people under age 65 whose family’s health insurance premiums and out-of-pocket medical expenditures were more than 10% of their total family income.</a:t>
            </a:r>
          </a:p>
          <a:p>
            <a:pPr marL="228600" indent="-114300">
              <a:buFont typeface="Arial" pitchFamily="34" charset="0"/>
              <a:buChar char="•"/>
            </a:pPr>
            <a:r>
              <a:rPr lang="en-US" baseline="0" dirty="0" smtClean="0"/>
              <a:t>From 2006 to 2014, the percentage of people under age 65 whose family’s health insurance premiums and out-of-pocket medical expenditures were more than 10% of total family income decreased for people in micropolitan and noncore areas.</a:t>
            </a:r>
          </a:p>
          <a:p>
            <a:pPr marL="228600" indent="-114300">
              <a:buFont typeface="Arial" pitchFamily="34" charset="0"/>
              <a:buChar char="•"/>
            </a:pPr>
            <a:r>
              <a:rPr lang="en-US" baseline="0" dirty="0" smtClean="0"/>
              <a:t>From 2006 to 2014, the percentage of people under age 65 whose family’s health insurance premiums and out-of-pocket medical expenditures were more than 10% of total family income increased for people in large central metropolitan and large fringe metropolitan areas.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0C714E0-4C45-4825-B5DD-BB35ED8365FD}" type="slidenum">
              <a:rPr lang="en-US" smtClean="0"/>
              <a:pPr/>
              <a:t>71</a:t>
            </a:fld>
            <a:endParaRPr lang="en-US" dirty="0"/>
          </a:p>
        </p:txBody>
      </p:sp>
    </p:spTree>
    <p:extLst>
      <p:ext uri="{BB962C8B-B14F-4D97-AF65-F5344CB8AC3E}">
        <p14:creationId xmlns:p14="http://schemas.microsoft.com/office/powerpoint/2010/main" val="28828445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endParaRPr lang="en-US" b="1" dirty="0" smtClean="0"/>
          </a:p>
          <a:p>
            <a:pPr marL="228600" marR="0"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1" dirty="0" smtClean="0"/>
              <a:t>Overall Rate: </a:t>
            </a:r>
            <a:r>
              <a:rPr lang="en-US" baseline="0" dirty="0" smtClean="0"/>
              <a:t>In 2014, there were no statistically significant differences between large fringe metropolitan areas and all other areas in the percentage of people under age 65 whose family’s health insurance premiums and out-of-pocket medical expenditures were more than 10% of total family income.</a:t>
            </a:r>
          </a:p>
          <a:p>
            <a:pPr marL="228600" indent="-228600">
              <a:buFont typeface="Arial" pitchFamily="34" charset="0"/>
              <a:buChar char="•"/>
            </a:pPr>
            <a:r>
              <a:rPr lang="en-US" b="1" dirty="0" smtClean="0"/>
              <a:t>Groups</a:t>
            </a:r>
            <a:r>
              <a:rPr lang="en-US" b="1" baseline="0" dirty="0" smtClean="0"/>
              <a:t> With Disparities:</a:t>
            </a:r>
          </a:p>
          <a:p>
            <a:pPr marL="457200" indent="-228600">
              <a:buFont typeface="Arial" panose="020B0604020202020204" pitchFamily="34" charset="0"/>
              <a:buChar char="•"/>
            </a:pPr>
            <a:r>
              <a:rPr lang="en-US" baseline="0" dirty="0" smtClean="0"/>
              <a:t>In 2014, among Blacks, the percentage of people under age 65 whose family’s health insurance premiums and out-of-pocket medical expenditures were more than 10% of total family income was lower for those in large central metropolitan areas compared with those in large fringe metropolitan areas.</a:t>
            </a:r>
          </a:p>
          <a:p>
            <a:pPr marL="4572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In 2014, among Hispanics, the percentage of people under age 65 whose family’s health insurance premiums and out-of-pocket medical expenditures were </a:t>
            </a:r>
            <a:r>
              <a:rPr lang="en-US" dirty="0" smtClean="0"/>
              <a:t>more</a:t>
            </a:r>
            <a:r>
              <a:rPr lang="en-US" baseline="0" dirty="0" smtClean="0"/>
              <a:t> than 10% of total family income was lower for those in noncore areas compared with those in large fringe metropolitan areas.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0C714E0-4C45-4825-B5DD-BB35ED8365FD}" type="slidenum">
              <a:rPr lang="en-US" smtClean="0"/>
              <a:pPr/>
              <a:t>72</a:t>
            </a:fld>
            <a:endParaRPr lang="en-US"/>
          </a:p>
        </p:txBody>
      </p:sp>
    </p:spTree>
    <p:extLst>
      <p:ext uri="{BB962C8B-B14F-4D97-AF65-F5344CB8AC3E}">
        <p14:creationId xmlns:p14="http://schemas.microsoft.com/office/powerpoint/2010/main" val="207015181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Importance:</a:t>
            </a:r>
            <a:r>
              <a:rPr lang="en-US" b="1" baseline="0" dirty="0" smtClean="0"/>
              <a:t> </a:t>
            </a:r>
            <a:r>
              <a:rPr lang="en-US" b="0" baseline="0" dirty="0" smtClean="0"/>
              <a:t>Some Americans cannot afford all the care they need.</a:t>
            </a:r>
          </a:p>
          <a:p>
            <a:pPr marL="171450" indent="-171450">
              <a:buFont typeface="Arial" panose="020B0604020202020204" pitchFamily="34" charset="0"/>
              <a:buChar char="•"/>
            </a:pPr>
            <a:r>
              <a:rPr lang="en-US" b="1" dirty="0" smtClean="0"/>
              <a:t>Overall Rate: </a:t>
            </a:r>
            <a:r>
              <a:rPr lang="en-US" dirty="0" smtClean="0"/>
              <a:t>In 2014, among people</a:t>
            </a:r>
            <a:r>
              <a:rPr lang="en-US" baseline="0" dirty="0" smtClean="0"/>
              <a:t> unable to get or delayed in getting needed medical care, dental care, or prescription medicines, 64.1% cited financial or insurance reasons.</a:t>
            </a:r>
            <a:endParaRPr lang="en-US" strike="sngStrike" dirty="0" smtClean="0"/>
          </a:p>
          <a:p>
            <a:pPr marL="171450" indent="-171450">
              <a:buFont typeface="Arial" panose="020B0604020202020204" pitchFamily="34" charset="0"/>
              <a:buChar char="•"/>
            </a:pPr>
            <a:r>
              <a:rPr lang="en-US" b="1" dirty="0" smtClean="0"/>
              <a:t>Trends:</a:t>
            </a:r>
          </a:p>
          <a:p>
            <a:pPr marL="457200" indent="-282575">
              <a:buFont typeface="Arial" panose="020B0604020202020204" pitchFamily="34" charset="0"/>
              <a:buChar char="•"/>
            </a:pPr>
            <a:r>
              <a:rPr lang="en-US" dirty="0" smtClean="0"/>
              <a:t>From</a:t>
            </a:r>
            <a:r>
              <a:rPr lang="en-US" baseline="0" dirty="0" smtClean="0"/>
              <a:t> 2002 to 2014, the percentage of people unable to get or delayed in getting needed medical care, dental care, or prescription medicines due to financial or insurance reasons decreased for residents of small metropolitan areas. </a:t>
            </a:r>
          </a:p>
          <a:p>
            <a:pPr marL="457200" indent="-282575">
              <a:buFont typeface="Arial" panose="020B0604020202020204" pitchFamily="34" charset="0"/>
              <a:buChar char="•"/>
            </a:pPr>
            <a:r>
              <a:rPr lang="en-US" baseline="0" dirty="0" smtClean="0"/>
              <a:t>The percentage of people unable to get or delayed in getting needed medical care, dental care, or prescription medicines due to financial or insurance reasons increased for residents of large fringe metropolitan areas.</a:t>
            </a:r>
            <a:endParaRPr lang="en-US" dirty="0" smtClean="0"/>
          </a:p>
          <a:p>
            <a:endParaRPr lang="en-US" dirty="0"/>
          </a:p>
        </p:txBody>
      </p:sp>
      <p:sp>
        <p:nvSpPr>
          <p:cNvPr id="4" name="Slide Number Placeholder 3"/>
          <p:cNvSpPr>
            <a:spLocks noGrp="1"/>
          </p:cNvSpPr>
          <p:nvPr>
            <p:ph type="sldNum" sz="quarter" idx="10"/>
          </p:nvPr>
        </p:nvSpPr>
        <p:spPr/>
        <p:txBody>
          <a:bodyPr/>
          <a:lstStyle/>
          <a:p>
            <a:fld id="{E0C714E0-4C45-4825-B5DD-BB35ED8365FD}" type="slidenum">
              <a:rPr lang="en-US" smtClean="0"/>
              <a:pPr/>
              <a:t>73</a:t>
            </a:fld>
            <a:endParaRPr lang="en-US"/>
          </a:p>
        </p:txBody>
      </p:sp>
    </p:spTree>
    <p:extLst>
      <p:ext uri="{BB962C8B-B14F-4D97-AF65-F5344CB8AC3E}">
        <p14:creationId xmlns:p14="http://schemas.microsoft.com/office/powerpoint/2010/main" val="16966950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smtClean="0"/>
              <a:t>Importance: </a:t>
            </a:r>
            <a:r>
              <a:rPr lang="en-US" sz="1200" b="0" i="0" u="none" strike="noStrike" kern="1200" baseline="0" dirty="0" smtClean="0">
                <a:solidFill>
                  <a:schemeClr val="tx1"/>
                </a:solidFill>
                <a:latin typeface="+mn-lt"/>
                <a:ea typeface="+mn-ea"/>
                <a:cs typeface="+mn-cs"/>
              </a:rPr>
              <a:t>Having a usual source of health care has been consistently associated with greater use of preventive services, decreased use of emergency services, and patients’ ratings of quality and satisfaction with care (</a:t>
            </a:r>
            <a:r>
              <a:rPr lang="en-US" sz="1200" b="0" i="0" u="none" strike="noStrike" kern="1200" baseline="0" dirty="0" err="1" smtClean="0">
                <a:solidFill>
                  <a:schemeClr val="tx1"/>
                </a:solidFill>
                <a:latin typeface="+mn-lt"/>
                <a:ea typeface="+mn-ea"/>
                <a:cs typeface="+mn-cs"/>
              </a:rPr>
              <a:t>Rutton</a:t>
            </a:r>
            <a:r>
              <a:rPr lang="en-US" sz="1200" b="0" i="0" u="none" strike="noStrike" kern="1200" baseline="0" dirty="0" smtClean="0">
                <a:solidFill>
                  <a:schemeClr val="tx1"/>
                </a:solidFill>
                <a:latin typeface="+mn-lt"/>
                <a:ea typeface="+mn-ea"/>
                <a:cs typeface="+mn-cs"/>
              </a:rPr>
              <a:t>, 2015).</a:t>
            </a:r>
            <a:endParaRPr lang="en-US" b="0" dirty="0" smtClean="0"/>
          </a:p>
          <a:p>
            <a:pPr marL="171450" indent="-171450">
              <a:buFont typeface="Arial" panose="020B0604020202020204" pitchFamily="34" charset="0"/>
              <a:buChar char="•"/>
            </a:pPr>
            <a:r>
              <a:rPr lang="en-US" b="1" dirty="0" smtClean="0"/>
              <a:t>Overall Rate:</a:t>
            </a:r>
            <a:r>
              <a:rPr lang="en-US" dirty="0" smtClean="0"/>
              <a:t> In 2014, 20% of people without a usual source of</a:t>
            </a:r>
            <a:r>
              <a:rPr lang="en-US" baseline="0" dirty="0" smtClean="0"/>
              <a:t> care </a:t>
            </a:r>
            <a:r>
              <a:rPr lang="en-US" sz="1200" dirty="0" smtClean="0"/>
              <a:t>indicated a financial or insurance reason for not having a source of care.</a:t>
            </a:r>
            <a:endParaRPr lang="en-US" dirty="0" smtClean="0"/>
          </a:p>
          <a:p>
            <a:pPr marL="171450" indent="-171450">
              <a:buFont typeface="Arial" panose="020B0604020202020204" pitchFamily="34" charset="0"/>
              <a:buChar char="•"/>
            </a:pPr>
            <a:r>
              <a:rPr lang="en-US" b="1" dirty="0" smtClean="0"/>
              <a:t>Trends:</a:t>
            </a:r>
          </a:p>
          <a:p>
            <a:pPr marL="34290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From</a:t>
            </a:r>
            <a:r>
              <a:rPr lang="en-US" baseline="0" dirty="0" smtClean="0"/>
              <a:t> 2002 to </a:t>
            </a:r>
            <a:r>
              <a:rPr lang="en-US" dirty="0" smtClean="0"/>
              <a:t>2014, the percentage of people without a usual source of</a:t>
            </a:r>
            <a:r>
              <a:rPr lang="en-US" baseline="0" dirty="0" smtClean="0"/>
              <a:t> care who </a:t>
            </a:r>
            <a:r>
              <a:rPr lang="en-US" sz="1200" dirty="0" smtClean="0"/>
              <a:t>indicated a financial or insurance reason for not having a source of care increased for residents of large central, </a:t>
            </a:r>
            <a:r>
              <a:rPr lang="en-US" sz="1200" strike="noStrike" dirty="0" smtClean="0"/>
              <a:t>large fringe, </a:t>
            </a:r>
            <a:r>
              <a:rPr lang="en-US" sz="1200" dirty="0" smtClean="0"/>
              <a:t>medium metropolitan, and </a:t>
            </a:r>
            <a:r>
              <a:rPr lang="en-US" sz="1200" dirty="0" err="1" smtClean="0"/>
              <a:t>micropolitan</a:t>
            </a:r>
            <a:r>
              <a:rPr lang="en-US" sz="1200" baseline="0" dirty="0" smtClean="0"/>
              <a:t> areas.</a:t>
            </a:r>
            <a:endParaRPr lang="en-US" dirty="0" smtClean="0"/>
          </a:p>
          <a:p>
            <a:pPr marL="171450" indent="-171450">
              <a:buFont typeface="Arial" panose="020B0604020202020204" pitchFamily="34" charset="0"/>
              <a:buChar char="•"/>
            </a:pPr>
            <a:r>
              <a:rPr lang="en-US" b="1" dirty="0" smtClean="0"/>
              <a:t>Groups With Disparities: </a:t>
            </a:r>
            <a:endParaRPr lang="en-US" dirty="0" smtClean="0"/>
          </a:p>
          <a:p>
            <a:pPr marL="342900" lvl="1" indent="-171450">
              <a:buFont typeface="Arial" pitchFamily="34" charset="0"/>
              <a:buChar char="•"/>
            </a:pPr>
            <a:r>
              <a:rPr lang="en-US" dirty="0" smtClean="0"/>
              <a:t>In 2014, the percentage of people without a usual source of</a:t>
            </a:r>
            <a:r>
              <a:rPr lang="en-US" baseline="0" dirty="0" smtClean="0"/>
              <a:t> care who </a:t>
            </a:r>
            <a:r>
              <a:rPr lang="en-US" sz="1200" dirty="0" smtClean="0"/>
              <a:t>indicated a financial or insurance reason for not having a source of care was higher for residents of large central metropolitan</a:t>
            </a:r>
            <a:r>
              <a:rPr lang="en-US" sz="1200" baseline="0" dirty="0" smtClean="0"/>
              <a:t> areas compared with residents of large fringe metropolitan areas.</a:t>
            </a:r>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pPr/>
              <a:t>74</a:t>
            </a:fld>
            <a:endParaRPr lang="en-US"/>
          </a:p>
        </p:txBody>
      </p:sp>
    </p:spTree>
    <p:extLst>
      <p:ext uri="{BB962C8B-B14F-4D97-AF65-F5344CB8AC3E}">
        <p14:creationId xmlns:p14="http://schemas.microsoft.com/office/powerpoint/2010/main" val="321386838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C714E0-4C45-4825-B5DD-BB35ED8365FD}" type="slidenum">
              <a:rPr lang="en-US" smtClean="0"/>
              <a:pPr/>
              <a:t>75</a:t>
            </a:fld>
            <a:endParaRPr lang="en-US"/>
          </a:p>
        </p:txBody>
      </p:sp>
    </p:spTree>
    <p:extLst>
      <p:ext uri="{BB962C8B-B14F-4D97-AF65-F5344CB8AC3E}">
        <p14:creationId xmlns:p14="http://schemas.microsoft.com/office/powerpoint/2010/main" val="307056651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pPr/>
              <a:t>76</a:t>
            </a:fld>
            <a:endParaRPr lang="en-US"/>
          </a:p>
        </p:txBody>
      </p:sp>
    </p:spTree>
    <p:extLst>
      <p:ext uri="{BB962C8B-B14F-4D97-AF65-F5344CB8AC3E}">
        <p14:creationId xmlns:p14="http://schemas.microsoft.com/office/powerpoint/2010/main" val="3970359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9B153-67B9-4602-A9FE-81AAF274874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968993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696913"/>
            <a:ext cx="6046788" cy="4535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359053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52800"/>
            <a:ext cx="7772400" cy="1295400"/>
          </a:xfrm>
        </p:spPr>
        <p:txBody>
          <a:bodyPr/>
          <a:lstStyle>
            <a:lvl1pPr algn="ctr">
              <a:defRPr/>
            </a:lvl1pPr>
          </a:lstStyle>
          <a:p>
            <a:r>
              <a:rPr lang="en-US" dirty="0" smtClean="0"/>
              <a:t>Title of Presentation</a:t>
            </a:r>
            <a:endParaRPr lang="en-US" dirty="0"/>
          </a:p>
        </p:txBody>
      </p:sp>
      <p:sp>
        <p:nvSpPr>
          <p:cNvPr id="3" name="Subtitle 2"/>
          <p:cNvSpPr>
            <a:spLocks noGrp="1"/>
          </p:cNvSpPr>
          <p:nvPr>
            <p:ph type="subTitle" idx="1" hasCustomPrompt="1"/>
          </p:nvPr>
        </p:nvSpPr>
        <p:spPr>
          <a:xfrm>
            <a:off x="1371600" y="4876800"/>
            <a:ext cx="6400800" cy="762000"/>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Author and Date</a:t>
            </a:r>
            <a:endParaRPr lang="en-US" dirty="0"/>
          </a:p>
        </p:txBody>
      </p:sp>
      <p:sp>
        <p:nvSpPr>
          <p:cNvPr id="4" name="Date Placeholder 3"/>
          <p:cNvSpPr>
            <a:spLocks noGrp="1"/>
          </p:cNvSpPr>
          <p:nvPr>
            <p:ph type="dt" sz="half" idx="10"/>
          </p:nvPr>
        </p:nvSpPr>
        <p:spPr/>
        <p:txBody>
          <a:bodyPr/>
          <a:lstStyle/>
          <a:p>
            <a:fld id="{8369CEEB-D5BD-4BA4-9F0F-BBFD9BD91A1F}" type="datetimeFigureOut">
              <a:rPr lang="en-US" smtClean="0"/>
              <a:pPr/>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9CEEB-D5BD-4BA4-9F0F-BBFD9BD91A1F}" type="datetimeFigureOut">
              <a:rPr lang="en-US" smtClean="0"/>
              <a:pPr/>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 of Presentation</a:t>
            </a:r>
            <a:endParaRPr lang="en-US" dirty="0"/>
          </a:p>
        </p:txBody>
      </p:sp>
      <p:sp>
        <p:nvSpPr>
          <p:cNvPr id="3" name="Content Placeholder 2"/>
          <p:cNvSpPr>
            <a:spLocks noGrp="1"/>
          </p:cNvSpPr>
          <p:nvPr>
            <p:ph idx="1" hasCustomPrompt="1"/>
          </p:nvPr>
        </p:nvSpPr>
        <p:spPr/>
        <p:txBody>
          <a:bodyPr/>
          <a:lstStyle>
            <a:lvl1pPr>
              <a:defRPr baseline="0"/>
            </a:lvl1pPr>
          </a:lstStyle>
          <a:p>
            <a:pPr lvl="0"/>
            <a:r>
              <a:rPr lang="en-US" dirty="0" smtClean="0"/>
              <a:t>Author and Date </a:t>
            </a:r>
          </a:p>
        </p:txBody>
      </p:sp>
      <p:sp>
        <p:nvSpPr>
          <p:cNvPr id="4" name="Date Placeholder 3"/>
          <p:cNvSpPr>
            <a:spLocks noGrp="1"/>
          </p:cNvSpPr>
          <p:nvPr>
            <p:ph type="dt" sz="half" idx="10"/>
          </p:nvPr>
        </p:nvSpPr>
        <p:spPr/>
        <p:txBody>
          <a:bodyPr/>
          <a:lstStyle/>
          <a:p>
            <a:fld id="{8FEDEFF1-E1CD-448D-9DFE-7FC3FE0F11BB}" type="datetimeFigureOut">
              <a:rPr lang="en-US" smtClean="0"/>
              <a:pPr/>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C2977F-0695-4C57-AF40-70739867F63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9CEEB-D5BD-4BA4-9F0F-BBFD9BD91A1F}" type="datetimeFigureOut">
              <a:rPr lang="en-US" smtClean="0"/>
              <a:pPr/>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2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60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69CEEB-D5BD-4BA4-9F0F-BBFD9BD91A1F}" type="datetimeFigureOut">
              <a:rPr lang="en-US" smtClean="0"/>
              <a:pPr/>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69CEEB-D5BD-4BA4-9F0F-BBFD9BD91A1F}" type="datetimeFigureOut">
              <a:rPr lang="en-US" smtClean="0"/>
              <a:pPr/>
              <a:t>10/10/2017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Date Placeholder 2"/>
          <p:cNvSpPr>
            <a:spLocks noGrp="1"/>
          </p:cNvSpPr>
          <p:nvPr>
            <p:ph type="dt" sz="half" idx="10"/>
          </p:nvPr>
        </p:nvSpPr>
        <p:spPr/>
        <p:txBody>
          <a:bodyPr/>
          <a:lstStyle/>
          <a:p>
            <a:fld id="{8369CEEB-D5BD-4BA4-9F0F-BBFD9BD91A1F}" type="datetimeFigureOut">
              <a:rPr lang="en-US" smtClean="0"/>
              <a:pPr/>
              <a:t>10/10/2017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9CEEB-D5BD-4BA4-9F0F-BBFD9BD91A1F}" type="datetimeFigureOut">
              <a:rPr lang="en-US" smtClean="0"/>
              <a:pPr/>
              <a:t>10/10/2017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69CEEB-D5BD-4BA4-9F0F-BBFD9BD91A1F}" type="datetimeFigureOut">
              <a:rPr lang="en-US" smtClean="0"/>
              <a:pPr/>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9CEEB-D5BD-4BA4-9F0F-BBFD9BD91A1F}" type="datetimeFigureOut">
              <a:rPr lang="en-US" smtClean="0"/>
              <a:pPr/>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B4C657-53BA-4C64-8161-364EC652DC5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0200" y="274638"/>
            <a:ext cx="7086600" cy="868362"/>
          </a:xfrm>
          <a:prstGeom prst="rect">
            <a:avLst/>
          </a:prstGeom>
        </p:spPr>
        <p:txBody>
          <a:bodyPr vert="horz" lIns="91440" tIns="45720" rIns="91440" bIns="45720" rtlCol="0" anchor="ctr">
            <a:normAutofit/>
          </a:bodyPr>
          <a:lstStyle/>
          <a:p>
            <a:r>
              <a:rPr lang="en-US" dirty="0" smtClean="0"/>
              <a:t>Title goes here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9CEEB-D5BD-4BA4-9F0F-BBFD9BD91A1F}" type="datetimeFigureOut">
              <a:rPr lang="en-US" smtClean="0"/>
              <a:pPr/>
              <a:t>10/10/2017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4C657-53BA-4C64-8161-364EC652DC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Lst>
  <p:txStyles>
    <p:titleStyle>
      <a:lvl1pPr algn="l" defTabSz="914400" rtl="0" eaLnBrk="1" latinLnBrk="0" hangingPunct="1">
        <a:spcBef>
          <a:spcPct val="0"/>
        </a:spcBef>
        <a:buNone/>
        <a:defRPr sz="3600" b="1"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chemeClr val="tx2">
            <a:lumMod val="60000"/>
            <a:lumOff val="40000"/>
          </a:schemeClr>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200400"/>
            <a:ext cx="8229600" cy="1600200"/>
          </a:xfrm>
          <a:prstGeom prst="rect">
            <a:avLst/>
          </a:prstGeom>
        </p:spPr>
        <p:txBody>
          <a:bodyPr vert="horz" lIns="91440" tIns="45720" rIns="91440" bIns="45720" rtlCol="0" anchor="ctr">
            <a:normAutofit/>
          </a:bodyPr>
          <a:lstStyle/>
          <a:p>
            <a:r>
              <a:rPr lang="en-US" dirty="0" smtClean="0"/>
              <a:t>Title of Presentation</a:t>
            </a:r>
            <a:endParaRPr lang="en-US" dirty="0"/>
          </a:p>
        </p:txBody>
      </p:sp>
      <p:sp>
        <p:nvSpPr>
          <p:cNvPr id="3" name="Text Placeholder 2"/>
          <p:cNvSpPr>
            <a:spLocks noGrp="1"/>
          </p:cNvSpPr>
          <p:nvPr>
            <p:ph type="body" idx="1"/>
          </p:nvPr>
        </p:nvSpPr>
        <p:spPr>
          <a:xfrm>
            <a:off x="457200" y="4953000"/>
            <a:ext cx="8229600" cy="1173163"/>
          </a:xfrm>
          <a:prstGeom prst="rect">
            <a:avLst/>
          </a:prstGeom>
        </p:spPr>
        <p:txBody>
          <a:bodyPr vert="horz" lIns="91440" tIns="45720" rIns="91440" bIns="45720" rtlCol="0">
            <a:normAutofit/>
          </a:bodyPr>
          <a:lstStyle/>
          <a:p>
            <a:pPr lvl="0"/>
            <a:r>
              <a:rPr lang="en-US" dirty="0" smtClean="0"/>
              <a:t>Author and Date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EDEFF1-E1CD-448D-9DFE-7FC3FE0F11BB}" type="datetimeFigureOut">
              <a:rPr lang="en-US" smtClean="0"/>
              <a:pPr/>
              <a:t>10/10/2017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C2977F-0695-4C57-AF40-70739867F63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Lst>
  <p:txStyles>
    <p:titleStyle>
      <a:lvl1pPr algn="ctr" defTabSz="914400" rtl="0" eaLnBrk="1" latinLnBrk="0" hangingPunct="1">
        <a:spcBef>
          <a:spcPct val="0"/>
        </a:spcBef>
        <a:buNone/>
        <a:defRPr sz="3600" b="1" kern="1200">
          <a:solidFill>
            <a:schemeClr val="accent1"/>
          </a:solidFill>
          <a:latin typeface="Arial" pitchFamily="34" charset="0"/>
          <a:ea typeface="+mj-ea"/>
          <a:cs typeface="Arial" pitchFamily="34" charset="0"/>
        </a:defRPr>
      </a:lvl1pPr>
    </p:titleStyle>
    <p:bodyStyle>
      <a:lvl1pPr marL="342900" indent="-342900" algn="ctr" defTabSz="914400" rtl="0" eaLnBrk="1" latinLnBrk="0" hangingPunct="1">
        <a:spcBef>
          <a:spcPct val="20000"/>
        </a:spcBef>
        <a:buFont typeface="Arial" pitchFamily="34" charset="0"/>
        <a:buNone/>
        <a:defRPr sz="2800" b="1" kern="1200" baseline="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hyperlink" Target="https://www.cdc.gov/nchs/data/series/sr_02/sr02_154.pdf"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50.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63.xml"/><Relationship Id="rId1" Type="http://schemas.openxmlformats.org/officeDocument/2006/relationships/slideLayout" Target="../slideLayouts/slideLayout5.xml"/><Relationship Id="rId4" Type="http://schemas.openxmlformats.org/officeDocument/2006/relationships/chart" Target="../charts/chart39.xml"/></Relationships>
</file>

<file path=ppt/slides/_rels/slide64.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65.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67.xml"/><Relationship Id="rId1" Type="http://schemas.openxmlformats.org/officeDocument/2006/relationships/slideLayout" Target="../slideLayouts/slideLayout5.xml"/><Relationship Id="rId4" Type="http://schemas.openxmlformats.org/officeDocument/2006/relationships/chart" Target="../charts/chart44.xml"/></Relationships>
</file>

<file path=ppt/slides/_rels/slide68.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ahrq.gov/research/findings/nhqrdr/nhqdr14/intro.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nhqrnet.ahrq.gov/inhqrdr/data/quer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hyperlink" Target="https://www.ncbi.nlm.nih.gov/pmc/articles/PMC3987818/" TargetMode="External"/><Relationship Id="rId3" Type="http://schemas.openxmlformats.org/officeDocument/2006/relationships/hyperlink" Target="http://www.cdc.gov/nchs/data/series/sr_10/sr10_260.pdf" TargetMode="External"/><Relationship Id="rId7" Type="http://schemas.openxmlformats.org/officeDocument/2006/relationships/hyperlink" Target="https://academyhealth.confex.com/academyhealth/2017arm/meetingapp.cgi/Paper/18814"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hyperlink" Target="https://www.cdc.gov/mmwr/volumes/66/wr/mm6610a2.htm" TargetMode="External"/><Relationship Id="rId11" Type="http://schemas.openxmlformats.org/officeDocument/2006/relationships/hyperlink" Target="https://www.ncbi.nlm.nih.gov/books/NBK447253/" TargetMode="External"/><Relationship Id="rId5" Type="http://schemas.openxmlformats.org/officeDocument/2006/relationships/hyperlink" Target="https://www.cdc.gov/mmwr/volumes/66/ss/ss6610a1.htm?s_cid=ss6610" TargetMode="External"/><Relationship Id="rId10" Type="http://schemas.openxmlformats.org/officeDocument/2006/relationships/hyperlink" Target="https://www.cdc.gov/mmwr/volumes/66/ss/ss6602a1.htm" TargetMode="External"/><Relationship Id="rId4" Type="http://schemas.openxmlformats.org/officeDocument/2006/relationships/hyperlink" Target="https://www.cdc.gov/diabetes/data/statistics/statistics-report.html" TargetMode="External"/><Relationship Id="rId9" Type="http://schemas.openxmlformats.org/officeDocument/2006/relationships/hyperlink" Target="http://www.shepscenter.unc.edu/wp-content/uploads/2015/02/21stCenturyRuralHospitalsChartBook.pdf" TargetMode="External"/></Relationships>
</file>

<file path=ppt/slides/_rels/slide76.xml.rels><?xml version="1.0" encoding="UTF-8" standalone="yes"?>
<Relationships xmlns="http://schemas.openxmlformats.org/package/2006/relationships"><Relationship Id="rId8" Type="http://schemas.openxmlformats.org/officeDocument/2006/relationships/hyperlink" Target="http://www.healthypeople.gov/2020/topics-objectives/topic/Access-to-Health-Services" TargetMode="External"/><Relationship Id="rId13" Type="http://schemas.openxmlformats.org/officeDocument/2006/relationships/hyperlink" Target="http://www.ncbi.nlm.nih.gov/pmc/articles/PMC3412873/" TargetMode="External"/><Relationship Id="rId3" Type="http://schemas.openxmlformats.org/officeDocument/2006/relationships/hyperlink" Target="https://ruralhealth.und.edu/projects/health-reform-policy-research-center/pdf/2014-rural-urban-chartbook-update.pdf" TargetMode="External"/><Relationship Id="rId7" Type="http://schemas.openxmlformats.org/officeDocument/2006/relationships/hyperlink" Target="https://www.shepscenter.unc.edu/programs-projects/rural-health/rural-hospital-closures" TargetMode="External"/><Relationship Id="rId12" Type="http://schemas.openxmlformats.org/officeDocument/2006/relationships/hyperlink" Target="https://news.aamc.org/patient-care/article/bringing-help-rural-overwhelmed-opiods/"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hyperlink" Target="https://www.nidcr.nih.gov/DataStatistics/FindDataByTopic/DentalCaries/" TargetMode="External"/><Relationship Id="rId11" Type="http://schemas.openxmlformats.org/officeDocument/2006/relationships/hyperlink" Target="https://nccd.cdc.gov/uscs/" TargetMode="External"/><Relationship Id="rId5" Type="http://schemas.openxmlformats.org/officeDocument/2006/relationships/hyperlink" Target="https://www.cdc.gov/nchs/hus/index.htm" TargetMode="External"/><Relationship Id="rId10" Type="http://schemas.openxmlformats.org/officeDocument/2006/relationships/hyperlink" Target="http://www.census.gov/2010census/data/" TargetMode="External"/><Relationship Id="rId4" Type="http://schemas.openxmlformats.org/officeDocument/2006/relationships/hyperlink" Target="https://www.cdc.gov/mmwr/volumes/66/ss/ss6601a1.htm?s_cid=ss6601a1_w" TargetMode="External"/><Relationship Id="rId9" Type="http://schemas.openxmlformats.org/officeDocument/2006/relationships/hyperlink" Target="http://www.surgeongeneral.gov/library/reports/50-years-of-progress/50-years-of-progress-by-section.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nchs/data/series/sr_02/sr02_154.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nchs/data/series/sr_02/sr02_154.pdf"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National Healthcare Quality and Disparities Report</a:t>
            </a:r>
            <a:endParaRPr lang="en-US" dirty="0"/>
          </a:p>
        </p:txBody>
      </p:sp>
      <p:sp>
        <p:nvSpPr>
          <p:cNvPr id="5" name="Content Placeholder 4"/>
          <p:cNvSpPr>
            <a:spLocks noGrp="1"/>
          </p:cNvSpPr>
          <p:nvPr>
            <p:ph type="subTitle" idx="1"/>
          </p:nvPr>
        </p:nvSpPr>
        <p:spPr/>
        <p:txBody>
          <a:bodyPr>
            <a:normAutofit/>
          </a:bodyPr>
          <a:lstStyle/>
          <a:p>
            <a:r>
              <a:rPr lang="en-US" dirty="0" err="1" smtClean="0"/>
              <a:t>Chartbook</a:t>
            </a:r>
            <a:r>
              <a:rPr lang="en-US" dirty="0" smtClean="0"/>
              <a:t> on Rural Health Care</a:t>
            </a:r>
          </a:p>
          <a:p>
            <a:endParaRPr lang="en-US" dirty="0"/>
          </a:p>
        </p:txBody>
      </p:sp>
      <p:sp>
        <p:nvSpPr>
          <p:cNvPr id="6" name="TextBox 5"/>
          <p:cNvSpPr txBox="1"/>
          <p:nvPr/>
        </p:nvSpPr>
        <p:spPr>
          <a:xfrm>
            <a:off x="457200" y="6207897"/>
            <a:ext cx="8077200" cy="276999"/>
          </a:xfrm>
          <a:prstGeom prst="rect">
            <a:avLst/>
          </a:prstGeom>
          <a:noFill/>
        </p:spPr>
        <p:txBody>
          <a:bodyPr wrap="square" rtlCol="0">
            <a:spAutoFit/>
          </a:bodyPr>
          <a:lstStyle/>
          <a:p>
            <a:r>
              <a:rPr lang="en-US" sz="1200" dirty="0" smtClean="0"/>
              <a:t>This presentation contains notes. Select View, then Notes page to read them.</a:t>
            </a:r>
            <a:endParaRPr lang="en-US" sz="1200" dirty="0"/>
          </a:p>
        </p:txBody>
      </p:sp>
    </p:spTree>
    <p:extLst>
      <p:ext uri="{BB962C8B-B14F-4D97-AF65-F5344CB8AC3E}">
        <p14:creationId xmlns:p14="http://schemas.microsoft.com/office/powerpoint/2010/main" val="5289099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NCHS Urban-Rural Classification Scheme</a:t>
            </a:r>
            <a:endParaRPr lang="en-US" dirty="0"/>
          </a:p>
        </p:txBody>
      </p:sp>
      <p:sp>
        <p:nvSpPr>
          <p:cNvPr id="3" name="Content Placeholder 2"/>
          <p:cNvSpPr>
            <a:spLocks noGrp="1"/>
          </p:cNvSpPr>
          <p:nvPr>
            <p:ph idx="1"/>
          </p:nvPr>
        </p:nvSpPr>
        <p:spPr/>
        <p:txBody>
          <a:bodyPr/>
          <a:lstStyle/>
          <a:p>
            <a:r>
              <a:rPr lang="en-US" dirty="0" smtClean="0"/>
              <a:t>This </a:t>
            </a:r>
            <a:r>
              <a:rPr lang="en-US" dirty="0" err="1" smtClean="0"/>
              <a:t>chartbook</a:t>
            </a:r>
            <a:r>
              <a:rPr lang="en-US" dirty="0" smtClean="0"/>
              <a:t> compares residents of nonmetropolitan (rural) areas with residents of large fringe metropolitan (suburban) areas:</a:t>
            </a:r>
          </a:p>
          <a:p>
            <a:pPr lvl="1"/>
            <a:r>
              <a:rPr lang="en-US" dirty="0" smtClean="0"/>
              <a:t>Residents of suburban areas tend to have higher quality health care and better outcomes. </a:t>
            </a:r>
          </a:p>
          <a:p>
            <a:r>
              <a:rPr lang="en-US" dirty="0" smtClean="0"/>
              <a:t>The National Center for Health Statistics (NCHS) Urban-Rural Classification Scheme is used to guide analyses involving geographic location. </a:t>
            </a:r>
          </a:p>
        </p:txBody>
      </p:sp>
    </p:spTree>
    <p:extLst>
      <p:ext uri="{BB962C8B-B14F-4D97-AF65-F5344CB8AC3E}">
        <p14:creationId xmlns:p14="http://schemas.microsoft.com/office/powerpoint/2010/main" val="828386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NCHS Urban-Rural Classification Scheme</a:t>
            </a:r>
            <a:endParaRPr lang="en-US" dirty="0"/>
          </a:p>
        </p:txBody>
      </p:sp>
      <p:sp>
        <p:nvSpPr>
          <p:cNvPr id="3" name="Content Placeholder 2"/>
          <p:cNvSpPr>
            <a:spLocks noGrp="1"/>
          </p:cNvSpPr>
          <p:nvPr>
            <p:ph idx="1"/>
          </p:nvPr>
        </p:nvSpPr>
        <p:spPr/>
        <p:txBody>
          <a:bodyPr/>
          <a:lstStyle/>
          <a:p>
            <a:r>
              <a:rPr lang="en-US" dirty="0" smtClean="0"/>
              <a:t>The NCHS scheme includes six urbanization categories, including:</a:t>
            </a:r>
          </a:p>
          <a:p>
            <a:pPr lvl="1"/>
            <a:r>
              <a:rPr lang="en-US" dirty="0" smtClean="0"/>
              <a:t>Four metropolitan county designations:</a:t>
            </a:r>
          </a:p>
          <a:p>
            <a:pPr lvl="2"/>
            <a:r>
              <a:rPr lang="en-US" dirty="0" smtClean="0"/>
              <a:t>Large Central Metropolitan</a:t>
            </a:r>
          </a:p>
          <a:p>
            <a:pPr lvl="2"/>
            <a:r>
              <a:rPr lang="en-US" dirty="0" smtClean="0"/>
              <a:t>Large Fringe Metropolitan</a:t>
            </a:r>
          </a:p>
          <a:p>
            <a:pPr lvl="2"/>
            <a:r>
              <a:rPr lang="en-US" dirty="0" smtClean="0"/>
              <a:t>Medium Metropolitan</a:t>
            </a:r>
          </a:p>
          <a:p>
            <a:pPr lvl="2"/>
            <a:r>
              <a:rPr lang="en-US" dirty="0" smtClean="0"/>
              <a:t>Small Metropolitan</a:t>
            </a:r>
          </a:p>
          <a:p>
            <a:pPr lvl="1"/>
            <a:r>
              <a:rPr lang="en-US" dirty="0" smtClean="0"/>
              <a:t>Two nonmetropolitan county designations:</a:t>
            </a:r>
          </a:p>
          <a:p>
            <a:pPr lvl="2"/>
            <a:r>
              <a:rPr lang="en-US" dirty="0" err="1" smtClean="0"/>
              <a:t>Micropolitan</a:t>
            </a:r>
            <a:endParaRPr lang="en-US" dirty="0" smtClean="0"/>
          </a:p>
          <a:p>
            <a:pPr lvl="2"/>
            <a:r>
              <a:rPr lang="en-US" dirty="0" smtClean="0"/>
              <a:t>Noncore</a:t>
            </a:r>
          </a:p>
          <a:p>
            <a:endParaRPr lang="en-US" dirty="0"/>
          </a:p>
        </p:txBody>
      </p:sp>
    </p:spTree>
    <p:extLst>
      <p:ext uri="{BB962C8B-B14F-4D97-AF65-F5344CB8AC3E}">
        <p14:creationId xmlns:p14="http://schemas.microsoft.com/office/powerpoint/2010/main" val="2280632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Residents of Rural Areas</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According to the U.S. Census Bureau, in 2016, approximately 60 million Americans (19.3%) lived in a nonmetropolitan, or rural, area. </a:t>
            </a:r>
          </a:p>
          <a:p>
            <a:pPr lvl="1"/>
            <a:r>
              <a:rPr lang="en-US" dirty="0" smtClean="0"/>
              <a:t>This figure included about 13 million children under  18 and 47 million adults.</a:t>
            </a:r>
          </a:p>
          <a:p>
            <a:r>
              <a:rPr lang="en-US" dirty="0" smtClean="0"/>
              <a:t>Although rural residents make up less than one-fifth of the U.S. population, 65% of the 3,142 U.S. counties are classified as nonmetropolitan (</a:t>
            </a:r>
            <a:r>
              <a:rPr lang="en-US" dirty="0" err="1" smtClean="0"/>
              <a:t>Meit</a:t>
            </a:r>
            <a:r>
              <a:rPr lang="en-US" dirty="0" smtClean="0"/>
              <a:t>, et al., 2014). </a:t>
            </a:r>
          </a:p>
          <a:p>
            <a:pPr lvl="1"/>
            <a:r>
              <a:rPr lang="en-US" dirty="0" smtClean="0"/>
              <a:t>This figure includes 445 “frontier” counties (U.S. Census Bureau, 2010) that have a population density of fewer than 7 people per square mile. </a:t>
            </a:r>
          </a:p>
          <a:p>
            <a:endParaRPr lang="en-US" dirty="0"/>
          </a:p>
        </p:txBody>
      </p:sp>
    </p:spTree>
    <p:extLst>
      <p:ext uri="{BB962C8B-B14F-4D97-AF65-F5344CB8AC3E}">
        <p14:creationId xmlns:p14="http://schemas.microsoft.com/office/powerpoint/2010/main" val="2589624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Health Issues in Rural Areas</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Compared with their urban counterparts, residents of rural counties are: </a:t>
            </a:r>
          </a:p>
          <a:p>
            <a:pPr lvl="1"/>
            <a:r>
              <a:rPr lang="en-US" dirty="0" smtClean="0"/>
              <a:t>Older, </a:t>
            </a:r>
          </a:p>
          <a:p>
            <a:pPr lvl="1"/>
            <a:r>
              <a:rPr lang="en-US" dirty="0" smtClean="0"/>
              <a:t>Poorer, </a:t>
            </a:r>
          </a:p>
          <a:p>
            <a:pPr lvl="1"/>
            <a:r>
              <a:rPr lang="en-US" dirty="0" smtClean="0"/>
              <a:t>More likely to be overweight or obese, and</a:t>
            </a:r>
          </a:p>
          <a:p>
            <a:pPr lvl="1"/>
            <a:r>
              <a:rPr lang="en-US" dirty="0" smtClean="0"/>
              <a:t>Sicker (</a:t>
            </a:r>
            <a:r>
              <a:rPr lang="en-US" dirty="0" err="1" smtClean="0"/>
              <a:t>Meit</a:t>
            </a:r>
            <a:r>
              <a:rPr lang="en-US" dirty="0" smtClean="0"/>
              <a:t>, et al., 2014).</a:t>
            </a:r>
          </a:p>
          <a:p>
            <a:r>
              <a:rPr lang="en-US" dirty="0" smtClean="0"/>
              <a:t>Rural residents also have: </a:t>
            </a:r>
          </a:p>
          <a:p>
            <a:pPr lvl="1"/>
            <a:r>
              <a:rPr lang="en-US" dirty="0" smtClean="0"/>
              <a:t>Higher injury rates (NCHS, 2017).</a:t>
            </a:r>
          </a:p>
          <a:p>
            <a:pPr lvl="1"/>
            <a:r>
              <a:rPr lang="en-US" dirty="0" smtClean="0"/>
              <a:t>Higher smoking rates (NCHS, 2017).</a:t>
            </a:r>
          </a:p>
          <a:p>
            <a:pPr lvl="1"/>
            <a:r>
              <a:rPr lang="en-US" dirty="0" smtClean="0"/>
              <a:t>Higher rates of </a:t>
            </a:r>
            <a:r>
              <a:rPr lang="en-US" dirty="0" err="1" smtClean="0"/>
              <a:t>uninsurance</a:t>
            </a:r>
            <a:r>
              <a:rPr lang="en-US" dirty="0" smtClean="0"/>
              <a:t> (NCHS, 2017)</a:t>
            </a:r>
          </a:p>
          <a:p>
            <a:pPr lvl="1"/>
            <a:r>
              <a:rPr lang="en-US" dirty="0" smtClean="0"/>
              <a:t>Higher rates of suicide (Kegler, et al., 2017).</a:t>
            </a:r>
          </a:p>
          <a:p>
            <a:pPr lvl="1"/>
            <a:r>
              <a:rPr lang="en-US" dirty="0" smtClean="0"/>
              <a:t>Higher rates of opioid misuse (</a:t>
            </a:r>
            <a:r>
              <a:rPr lang="en-US" dirty="0" err="1" smtClean="0"/>
              <a:t>Warshaw</a:t>
            </a:r>
            <a:r>
              <a:rPr lang="en-US" dirty="0" smtClean="0"/>
              <a:t>, 2017).</a:t>
            </a:r>
          </a:p>
        </p:txBody>
      </p:sp>
    </p:spTree>
    <p:extLst>
      <p:ext uri="{BB962C8B-B14F-4D97-AF65-F5344CB8AC3E}">
        <p14:creationId xmlns:p14="http://schemas.microsoft.com/office/powerpoint/2010/main" val="3337030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Life Expectancy in Rural Areas</a:t>
            </a:r>
            <a:endParaRPr lang="en-US" dirty="0"/>
          </a:p>
        </p:txBody>
      </p:sp>
      <p:sp>
        <p:nvSpPr>
          <p:cNvPr id="5" name="Content Placeholder 4"/>
          <p:cNvSpPr>
            <a:spLocks noGrp="1"/>
          </p:cNvSpPr>
          <p:nvPr>
            <p:ph idx="1"/>
          </p:nvPr>
        </p:nvSpPr>
        <p:spPr/>
        <p:txBody>
          <a:bodyPr>
            <a:normAutofit fontScale="85000" lnSpcReduction="20000"/>
          </a:bodyPr>
          <a:lstStyle/>
          <a:p>
            <a:r>
              <a:rPr lang="en-US" dirty="0" smtClean="0"/>
              <a:t>Life expectancy for U.S. residents decreases as level of rurality increases: </a:t>
            </a:r>
          </a:p>
          <a:p>
            <a:pPr lvl="1"/>
            <a:r>
              <a:rPr lang="en-US" dirty="0" smtClean="0"/>
              <a:t>In 2005-2009, those living in large metropolitan areas had a life expectancy of 79.1 years compared with 76.7 years for those living in rural areas.</a:t>
            </a:r>
          </a:p>
          <a:p>
            <a:pPr lvl="1"/>
            <a:r>
              <a:rPr lang="en-US" dirty="0" smtClean="0"/>
              <a:t>This disparity widened over time. </a:t>
            </a:r>
          </a:p>
          <a:p>
            <a:pPr lvl="1"/>
            <a:r>
              <a:rPr lang="en-US" dirty="0" smtClean="0"/>
              <a:t>Causes of death contributing most to lower life expectancy in rural areas include:</a:t>
            </a:r>
          </a:p>
          <a:p>
            <a:pPr lvl="2"/>
            <a:r>
              <a:rPr lang="en-US" dirty="0" smtClean="0"/>
              <a:t>Heart disease, </a:t>
            </a:r>
          </a:p>
          <a:p>
            <a:pPr lvl="2"/>
            <a:r>
              <a:rPr lang="en-US" dirty="0" smtClean="0"/>
              <a:t>Unintentional injuries, </a:t>
            </a:r>
          </a:p>
          <a:p>
            <a:pPr lvl="2"/>
            <a:r>
              <a:rPr lang="en-US" dirty="0" smtClean="0"/>
              <a:t>Chronic obstructive pulmonary disease, </a:t>
            </a:r>
          </a:p>
          <a:p>
            <a:pPr lvl="2"/>
            <a:r>
              <a:rPr lang="en-US" dirty="0" smtClean="0"/>
              <a:t>Lung cancer, </a:t>
            </a:r>
          </a:p>
          <a:p>
            <a:pPr lvl="2"/>
            <a:r>
              <a:rPr lang="en-US" dirty="0" smtClean="0"/>
              <a:t>Stroke, </a:t>
            </a:r>
          </a:p>
          <a:p>
            <a:pPr lvl="2"/>
            <a:r>
              <a:rPr lang="en-US" dirty="0" smtClean="0"/>
              <a:t>Suicide, and </a:t>
            </a:r>
          </a:p>
          <a:p>
            <a:pPr lvl="2"/>
            <a:r>
              <a:rPr lang="en-US" dirty="0" smtClean="0"/>
              <a:t>Diabetes (Singh &amp; </a:t>
            </a:r>
            <a:r>
              <a:rPr lang="en-US" dirty="0" err="1" smtClean="0"/>
              <a:t>Siahpush</a:t>
            </a:r>
            <a:r>
              <a:rPr lang="en-US" dirty="0" smtClean="0"/>
              <a:t>, 2014). </a:t>
            </a:r>
          </a:p>
          <a:p>
            <a:endParaRPr lang="en-US" dirty="0"/>
          </a:p>
        </p:txBody>
      </p:sp>
    </p:spTree>
    <p:extLst>
      <p:ext uri="{BB962C8B-B14F-4D97-AF65-F5344CB8AC3E}">
        <p14:creationId xmlns:p14="http://schemas.microsoft.com/office/powerpoint/2010/main" val="37682365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Life Expectancy Across U.S. Counties</a:t>
            </a:r>
            <a:endParaRPr lang="en-US" dirty="0"/>
          </a:p>
        </p:txBody>
      </p:sp>
      <p:sp>
        <p:nvSpPr>
          <p:cNvPr id="3" name="Text Placeholder 2"/>
          <p:cNvSpPr>
            <a:spLocks noGrp="1"/>
          </p:cNvSpPr>
          <p:nvPr>
            <p:ph type="body" idx="1"/>
          </p:nvPr>
        </p:nvSpPr>
        <p:spPr/>
        <p:txBody>
          <a:bodyPr>
            <a:normAutofit fontScale="92500" lnSpcReduction="20000"/>
          </a:bodyPr>
          <a:lstStyle/>
          <a:p>
            <a:r>
              <a:rPr lang="en-US" dirty="0"/>
              <a:t>Life Expectancy at </a:t>
            </a:r>
            <a:r>
              <a:rPr lang="en-US" dirty="0" smtClean="0"/>
              <a:t>Birth </a:t>
            </a:r>
            <a:r>
              <a:rPr lang="en-US" dirty="0"/>
              <a:t>by County, </a:t>
            </a:r>
            <a:r>
              <a:rPr lang="en-US" dirty="0" smtClean="0"/>
              <a:t>2014</a:t>
            </a:r>
            <a:endParaRPr lang="en-US" dirty="0"/>
          </a:p>
        </p:txBody>
      </p:sp>
      <p:sp>
        <p:nvSpPr>
          <p:cNvPr id="5" name="Text Placeholder 4"/>
          <p:cNvSpPr>
            <a:spLocks noGrp="1"/>
          </p:cNvSpPr>
          <p:nvPr>
            <p:ph type="body" sz="quarter" idx="3"/>
          </p:nvPr>
        </p:nvSpPr>
        <p:spPr>
          <a:xfrm>
            <a:off x="4622800" y="1371600"/>
            <a:ext cx="4041775" cy="639762"/>
          </a:xfrm>
        </p:spPr>
        <p:txBody>
          <a:bodyPr/>
          <a:lstStyle/>
          <a:p>
            <a:r>
              <a:rPr lang="en-US" dirty="0"/>
              <a:t>Urban-Rural Classification</a:t>
            </a:r>
          </a:p>
        </p:txBody>
      </p:sp>
      <p:pic>
        <p:nvPicPr>
          <p:cNvPr id="7" name="Content Placeholder 8"/>
          <p:cNvPicPr>
            <a:picLocks noGrp="1" noChangeAspect="1"/>
          </p:cNvPicPr>
          <p:nvPr>
            <p:ph sz="half" idx="2"/>
          </p:nvPr>
        </p:nvPicPr>
        <p:blipFill rotWithShape="1">
          <a:blip r:embed="rId3"/>
          <a:srcRect l="7690" t="31909" r="65928" b="20180"/>
          <a:stretch/>
        </p:blipFill>
        <p:spPr bwMode="auto">
          <a:xfrm>
            <a:off x="457200" y="2377440"/>
            <a:ext cx="4101029" cy="2513589"/>
          </a:xfrm>
          <a:prstGeom prst="rect">
            <a:avLst/>
          </a:prstGeom>
          <a:ln>
            <a:noFill/>
          </a:ln>
          <a:extLst>
            <a:ext uri="{53640926-AAD7-44D8-BBD7-CCE9431645EC}">
              <a14:shadowObscured xmlns:a14="http://schemas.microsoft.com/office/drawing/2010/main"/>
            </a:ext>
          </a:extLst>
        </p:spPr>
      </p:pic>
      <p:sp>
        <p:nvSpPr>
          <p:cNvPr id="9" name="TextBox 8"/>
          <p:cNvSpPr txBox="1"/>
          <p:nvPr/>
        </p:nvSpPr>
        <p:spPr>
          <a:xfrm>
            <a:off x="457200" y="5486400"/>
            <a:ext cx="3657600" cy="707886"/>
          </a:xfrm>
          <a:prstGeom prst="rect">
            <a:avLst/>
          </a:prstGeom>
          <a:noFill/>
        </p:spPr>
        <p:txBody>
          <a:bodyPr wrap="square" rtlCol="0">
            <a:spAutoFit/>
          </a:bodyPr>
          <a:lstStyle/>
          <a:p>
            <a:r>
              <a:rPr lang="sv-SE" sz="1000" b="1" dirty="0">
                <a:solidFill>
                  <a:prstClr val="black"/>
                </a:solidFill>
              </a:rPr>
              <a:t>Source: </a:t>
            </a:r>
            <a:r>
              <a:rPr lang="sv-SE" sz="1000" dirty="0" smtClean="0">
                <a:solidFill>
                  <a:prstClr val="black"/>
                </a:solidFill>
              </a:rPr>
              <a:t>Dwyer-Lindgren L, Bertozzi-Villa A, Stubbs RW, et al. Inequit</a:t>
            </a:r>
            <a:r>
              <a:rPr lang="en-US" sz="1000" dirty="0" err="1" smtClean="0"/>
              <a:t>ies</a:t>
            </a:r>
            <a:r>
              <a:rPr lang="en-US" sz="1000" dirty="0" smtClean="0"/>
              <a:t> </a:t>
            </a:r>
            <a:r>
              <a:rPr lang="en-US" sz="1000" dirty="0"/>
              <a:t>in </a:t>
            </a:r>
            <a:r>
              <a:rPr lang="en-US" sz="1000" dirty="0" smtClean="0"/>
              <a:t>life expectancy among </a:t>
            </a:r>
            <a:r>
              <a:rPr lang="en-US" sz="1000" dirty="0"/>
              <a:t>US </a:t>
            </a:r>
            <a:r>
              <a:rPr lang="en-US" sz="1000" dirty="0" smtClean="0"/>
              <a:t>counties</a:t>
            </a:r>
            <a:r>
              <a:rPr lang="en-US" sz="1000" dirty="0"/>
              <a:t>, 1980 to </a:t>
            </a:r>
            <a:r>
              <a:rPr lang="en-US" sz="1000" dirty="0" smtClean="0"/>
              <a:t>2014: temporal trends </a:t>
            </a:r>
            <a:r>
              <a:rPr lang="en-US" sz="1000" dirty="0"/>
              <a:t>and </a:t>
            </a:r>
            <a:r>
              <a:rPr lang="en-US" sz="1000" dirty="0" smtClean="0"/>
              <a:t>key drivers. </a:t>
            </a:r>
            <a:r>
              <a:rPr lang="sv-SE" sz="1000" dirty="0" smtClean="0">
                <a:solidFill>
                  <a:prstClr val="black"/>
                </a:solidFill>
              </a:rPr>
              <a:t>JAMA </a:t>
            </a:r>
            <a:r>
              <a:rPr lang="sv-SE" sz="1000" dirty="0">
                <a:solidFill>
                  <a:prstClr val="black"/>
                </a:solidFill>
              </a:rPr>
              <a:t>Intern </a:t>
            </a:r>
            <a:r>
              <a:rPr lang="sv-SE" sz="1000" dirty="0" smtClean="0">
                <a:solidFill>
                  <a:prstClr val="black"/>
                </a:solidFill>
              </a:rPr>
              <a:t>Med 2017;177(7):1003-11.</a:t>
            </a:r>
            <a:endParaRPr lang="en-US" sz="1000" dirty="0">
              <a:solidFill>
                <a:prstClr val="black"/>
              </a:solidFill>
            </a:endParaRPr>
          </a:p>
        </p:txBody>
      </p:sp>
      <p:sp>
        <p:nvSpPr>
          <p:cNvPr id="10" name="TextBox 9"/>
          <p:cNvSpPr txBox="1"/>
          <p:nvPr/>
        </p:nvSpPr>
        <p:spPr>
          <a:xfrm>
            <a:off x="4572000" y="5486400"/>
            <a:ext cx="4114800" cy="731520"/>
          </a:xfrm>
          <a:prstGeom prst="rect">
            <a:avLst/>
          </a:prstGeom>
          <a:noFill/>
        </p:spPr>
        <p:txBody>
          <a:bodyPr wrap="square" rtlCol="0">
            <a:spAutoFit/>
          </a:bodyPr>
          <a:lstStyle/>
          <a:p>
            <a:r>
              <a:rPr lang="en-US" sz="1000" b="1" dirty="0">
                <a:solidFill>
                  <a:prstClr val="black"/>
                </a:solidFill>
              </a:rPr>
              <a:t>Source:</a:t>
            </a:r>
            <a:r>
              <a:rPr lang="en-US" sz="1000" dirty="0">
                <a:solidFill>
                  <a:prstClr val="black"/>
                </a:solidFill>
              </a:rPr>
              <a:t> </a:t>
            </a:r>
            <a:r>
              <a:rPr lang="en-US" altLang="en-US" sz="1000" dirty="0">
                <a:solidFill>
                  <a:srgbClr val="000000"/>
                </a:solidFill>
                <a:ea typeface="Times New Roman" pitchFamily="18" charset="0"/>
              </a:rPr>
              <a:t>Ingram D, Franco S. NCHS urban-rural classification scheme for counties. National Center for Health Statistics. Vital Health Stat 2(154).2012. </a:t>
            </a:r>
            <a:r>
              <a:rPr lang="en-US" altLang="en-US" sz="1000" dirty="0">
                <a:solidFill>
                  <a:srgbClr val="000000"/>
                </a:solidFill>
                <a:ea typeface="Times New Roman" pitchFamily="18" charset="0"/>
                <a:hlinkClick r:id="rId4"/>
              </a:rPr>
              <a:t>https://www.cdc.gov/nchs/data/series/sr_02/sr02_154.pdf</a:t>
            </a:r>
            <a:r>
              <a:rPr lang="en-US" altLang="en-US" sz="1000" dirty="0">
                <a:solidFill>
                  <a:srgbClr val="000000"/>
                </a:solidFill>
                <a:ea typeface="Times New Roman" pitchFamily="18" charset="0"/>
              </a:rPr>
              <a:t> </a:t>
            </a:r>
            <a:r>
              <a:rPr lang="en-US" altLang="en-US" sz="1000" dirty="0" smtClean="0">
                <a:solidFill>
                  <a:srgbClr val="000000"/>
                </a:solidFill>
                <a:ea typeface="Times New Roman" pitchFamily="18" charset="0"/>
              </a:rPr>
              <a:t>. </a:t>
            </a:r>
            <a:endParaRPr lang="en-US" altLang="en-US" sz="1000" dirty="0">
              <a:solidFill>
                <a:prstClr val="black"/>
              </a:solidFill>
            </a:endParaRPr>
          </a:p>
        </p:txBody>
      </p:sp>
      <p:pic>
        <p:nvPicPr>
          <p:cNvPr id="11" name="Picture 2" descr="https://www.cdc.gov/nchs/images/popbridge/URv3.png"/>
          <p:cNvPicPr>
            <a:picLocks noChangeAspect="1" noChangeArrowheads="1"/>
          </p:cNvPicPr>
          <p:nvPr/>
        </p:nvPicPr>
        <p:blipFill rotWithShape="1">
          <a:blip r:embed="rId5">
            <a:extLst>
              <a:ext uri="{28A0092B-C50C-407E-A947-70E740481C1C}">
                <a14:useLocalDpi xmlns:a14="http://schemas.microsoft.com/office/drawing/2010/main" val="0"/>
              </a:ext>
            </a:extLst>
          </a:blip>
          <a:srcRect l="2223" t="8890" r="2210" b="8138"/>
          <a:stretch/>
        </p:blipFill>
        <p:spPr bwMode="auto">
          <a:xfrm>
            <a:off x="4572000" y="2377440"/>
            <a:ext cx="3931920" cy="256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2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Health Care Providers in Rural Areas</a:t>
            </a:r>
            <a:endParaRPr lang="en-US" dirty="0"/>
          </a:p>
        </p:txBody>
      </p:sp>
      <p:sp>
        <p:nvSpPr>
          <p:cNvPr id="3" name="Content Placeholder 2"/>
          <p:cNvSpPr>
            <a:spLocks noGrp="1"/>
          </p:cNvSpPr>
          <p:nvPr>
            <p:ph idx="1"/>
          </p:nvPr>
        </p:nvSpPr>
        <p:spPr/>
        <p:txBody>
          <a:bodyPr>
            <a:normAutofit fontScale="85000" lnSpcReduction="10000"/>
          </a:bodyPr>
          <a:lstStyle/>
          <a:p>
            <a:r>
              <a:rPr lang="en-US" smtClean="0"/>
              <a:t>Metropolitan, or urban, counties tend to have a greater supply of health care providers per capita than nonmetropolitan counties. </a:t>
            </a:r>
          </a:p>
          <a:p>
            <a:pPr lvl="1"/>
            <a:r>
              <a:rPr lang="en-US" smtClean="0"/>
              <a:t>This finding is especially true for specialists such as neurologists, anesthesiologists, and psychiatrists. </a:t>
            </a:r>
          </a:p>
          <a:p>
            <a:pPr lvl="1"/>
            <a:r>
              <a:rPr lang="en-US" smtClean="0"/>
              <a:t>The same is true for the supply of dentists, which decreases per capita as the level of rurality increases. </a:t>
            </a:r>
          </a:p>
          <a:p>
            <a:r>
              <a:rPr lang="en-US" smtClean="0"/>
              <a:t>Rural residents often live farther away from health care resources, which can add to the burden of accessing care (Meit, et al., 2014). </a:t>
            </a:r>
          </a:p>
          <a:p>
            <a:r>
              <a:rPr lang="en-US" smtClean="0"/>
              <a:t>Nonphysician practitioners, such as nurse practitioners and physician assistants, are also an important part of the health care landscape in rural communities. </a:t>
            </a:r>
          </a:p>
          <a:p>
            <a:endParaRPr lang="en-US" dirty="0"/>
          </a:p>
        </p:txBody>
      </p:sp>
    </p:spTree>
    <p:extLst>
      <p:ext uri="{BB962C8B-B14F-4D97-AF65-F5344CB8AC3E}">
        <p14:creationId xmlns:p14="http://schemas.microsoft.com/office/powerpoint/2010/main" val="34646034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Hospitals in Rural Areas</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dirty="0" smtClean="0"/>
              <a:t>Half of the nearly 5,000 hospitals in the United States are in rural areas.</a:t>
            </a:r>
          </a:p>
          <a:p>
            <a:r>
              <a:rPr lang="en-US" dirty="0" smtClean="0"/>
              <a:t>Most rural hospitals have about 265 beds, have 7 inpatients daily, and are housed in facilities that are about 10 years old.</a:t>
            </a:r>
          </a:p>
          <a:p>
            <a:r>
              <a:rPr lang="en-US" dirty="0" smtClean="0"/>
              <a:t>Rural hospitals:</a:t>
            </a:r>
          </a:p>
          <a:p>
            <a:pPr lvl="1"/>
            <a:r>
              <a:rPr lang="en-US" dirty="0" smtClean="0"/>
              <a:t>Are typically in counties with a median population of 27,980; </a:t>
            </a:r>
          </a:p>
          <a:p>
            <a:pPr lvl="1"/>
            <a:r>
              <a:rPr lang="en-US" dirty="0" smtClean="0"/>
              <a:t>Serve many older patients (16.8% of the population is 65 years and over); and</a:t>
            </a:r>
          </a:p>
          <a:p>
            <a:pPr lvl="1"/>
            <a:r>
              <a:rPr lang="en-US" dirty="0" smtClean="0"/>
              <a:t>Serve poorer people (average per capita income is $32,781 and 17.5% of the population live below the Federal poverty level (Freeman, et al., 2015).</a:t>
            </a:r>
            <a:endParaRPr lang="en-US" dirty="0"/>
          </a:p>
        </p:txBody>
      </p:sp>
    </p:spTree>
    <p:extLst>
      <p:ext uri="{BB962C8B-B14F-4D97-AF65-F5344CB8AC3E}">
        <p14:creationId xmlns:p14="http://schemas.microsoft.com/office/powerpoint/2010/main" val="6556552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Services Provided by Hospitals in Rural Areas</a:t>
            </a:r>
            <a:endParaRPr lang="en-US" dirty="0"/>
          </a:p>
        </p:txBody>
      </p:sp>
      <p:sp>
        <p:nvSpPr>
          <p:cNvPr id="3" name="Content Placeholder 2"/>
          <p:cNvSpPr>
            <a:spLocks noGrp="1"/>
          </p:cNvSpPr>
          <p:nvPr>
            <p:ph idx="1"/>
          </p:nvPr>
        </p:nvSpPr>
        <p:spPr>
          <a:xfrm>
            <a:off x="457200" y="1600200"/>
            <a:ext cx="8229600" cy="4876800"/>
          </a:xfrm>
        </p:spPr>
        <p:txBody>
          <a:bodyPr>
            <a:normAutofit fontScale="92500"/>
          </a:bodyPr>
          <a:lstStyle/>
          <a:p>
            <a:r>
              <a:rPr lang="en-US" dirty="0" smtClean="0"/>
              <a:t>Although rural hospitals vary widely, the typical rural hospital offers inpatient care that includes:</a:t>
            </a:r>
          </a:p>
          <a:p>
            <a:pPr lvl="1"/>
            <a:r>
              <a:rPr lang="en-US" dirty="0" smtClean="0"/>
              <a:t>Surgical services. </a:t>
            </a:r>
          </a:p>
          <a:p>
            <a:pPr lvl="1"/>
            <a:r>
              <a:rPr lang="en-US" dirty="0" smtClean="0"/>
              <a:t>Obstetric services.</a:t>
            </a:r>
          </a:p>
          <a:p>
            <a:pPr lvl="1"/>
            <a:r>
              <a:rPr lang="en-US" dirty="0" smtClean="0"/>
              <a:t>Swing bed services.</a:t>
            </a:r>
          </a:p>
          <a:p>
            <a:r>
              <a:rPr lang="en-US" dirty="0" smtClean="0"/>
              <a:t>Rural hospitals typically do not include:</a:t>
            </a:r>
          </a:p>
          <a:p>
            <a:pPr lvl="1"/>
            <a:r>
              <a:rPr lang="en-US" dirty="0" smtClean="0"/>
              <a:t>Intensive care units. </a:t>
            </a:r>
          </a:p>
          <a:p>
            <a:pPr lvl="1"/>
            <a:r>
              <a:rPr lang="en-US" dirty="0" smtClean="0"/>
              <a:t>Skilled nursing facilities. </a:t>
            </a:r>
          </a:p>
          <a:p>
            <a:pPr lvl="1"/>
            <a:r>
              <a:rPr lang="en-US" dirty="0" smtClean="0"/>
              <a:t>Psychiatric units.</a:t>
            </a:r>
          </a:p>
          <a:p>
            <a:pPr lvl="1"/>
            <a:r>
              <a:rPr lang="en-US" dirty="0" smtClean="0"/>
              <a:t>Rehabilitation units. </a:t>
            </a:r>
          </a:p>
          <a:p>
            <a:r>
              <a:rPr lang="en-US" dirty="0" smtClean="0"/>
              <a:t>The typical rural hospital also offers outpatient care. </a:t>
            </a:r>
            <a:endParaRPr lang="en-US" dirty="0"/>
          </a:p>
        </p:txBody>
      </p:sp>
    </p:spTree>
    <p:extLst>
      <p:ext uri="{BB962C8B-B14F-4D97-AF65-F5344CB8AC3E}">
        <p14:creationId xmlns:p14="http://schemas.microsoft.com/office/powerpoint/2010/main" val="5998166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Challenges Faced by Hospitals in Rural Areas</a:t>
            </a:r>
            <a:endParaRPr lang="en-US" dirty="0"/>
          </a:p>
        </p:txBody>
      </p:sp>
      <p:sp>
        <p:nvSpPr>
          <p:cNvPr id="3" name="Content Placeholder 2"/>
          <p:cNvSpPr>
            <a:spLocks noGrp="1"/>
          </p:cNvSpPr>
          <p:nvPr>
            <p:ph idx="1"/>
          </p:nvPr>
        </p:nvSpPr>
        <p:spPr/>
        <p:txBody>
          <a:bodyPr>
            <a:normAutofit/>
          </a:bodyPr>
          <a:lstStyle/>
          <a:p>
            <a:r>
              <a:rPr lang="en-US" dirty="0" smtClean="0"/>
              <a:t>Rural hospitals face unique challenges due to their size and case mix. </a:t>
            </a:r>
          </a:p>
          <a:p>
            <a:pPr lvl="1"/>
            <a:r>
              <a:rPr lang="en-US" dirty="0" smtClean="0"/>
              <a:t>During the 1980s, many were forced to close due to financial losses. </a:t>
            </a:r>
          </a:p>
          <a:p>
            <a:pPr lvl="1"/>
            <a:r>
              <a:rPr lang="en-US" dirty="0" smtClean="0"/>
              <a:t>From January 2005 to </a:t>
            </a:r>
            <a:r>
              <a:rPr lang="en-US" dirty="0"/>
              <a:t>July </a:t>
            </a:r>
            <a:r>
              <a:rPr lang="en-US" dirty="0" smtClean="0"/>
              <a:t>2016, 118 rural hospitals closed permanently and 7 closed but later reopened. The number of closures has increased each year since 2010; in the first half of 2016, the closure rate surpassed two closures per month (North Carolina Rural Health Research Program, 2016). </a:t>
            </a:r>
          </a:p>
          <a:p>
            <a:endParaRPr lang="en-US" dirty="0"/>
          </a:p>
        </p:txBody>
      </p:sp>
    </p:spTree>
    <p:extLst>
      <p:ext uri="{BB962C8B-B14F-4D97-AF65-F5344CB8AC3E}">
        <p14:creationId xmlns:p14="http://schemas.microsoft.com/office/powerpoint/2010/main" val="30305275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Organization of the Chartbook on Rural Health Care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Part of a series related to the National Healthcare Quality and Disparities Report (QDR).</a:t>
            </a:r>
          </a:p>
          <a:p>
            <a:r>
              <a:rPr lang="en-US" dirty="0" smtClean="0"/>
              <a:t>Contents:</a:t>
            </a:r>
          </a:p>
          <a:p>
            <a:pPr lvl="1"/>
            <a:r>
              <a:rPr lang="en-US" dirty="0" smtClean="0"/>
              <a:t>Overview of the QDR</a:t>
            </a:r>
          </a:p>
          <a:p>
            <a:pPr lvl="1"/>
            <a:r>
              <a:rPr lang="en-US" dirty="0" smtClean="0"/>
              <a:t>Overview of residents of rural areas, one of the priority populations of the QDR</a:t>
            </a:r>
          </a:p>
          <a:p>
            <a:pPr lvl="1"/>
            <a:r>
              <a:rPr lang="en-US" dirty="0" smtClean="0"/>
              <a:t>Summary of trends in health care quality and disparities for rural populations </a:t>
            </a:r>
          </a:p>
          <a:p>
            <a:pPr lvl="1"/>
            <a:r>
              <a:rPr lang="en-US" dirty="0" smtClean="0"/>
              <a:t>Tracking of access and quality measures for rural populations:</a:t>
            </a:r>
          </a:p>
          <a:p>
            <a:pPr lvl="2"/>
            <a:r>
              <a:rPr lang="en-US" dirty="0" smtClean="0"/>
              <a:t>Access to Health Care</a:t>
            </a:r>
          </a:p>
          <a:p>
            <a:pPr lvl="2"/>
            <a:r>
              <a:rPr lang="en-US" dirty="0" smtClean="0"/>
              <a:t>Patient Safety</a:t>
            </a:r>
          </a:p>
          <a:p>
            <a:pPr lvl="2"/>
            <a:r>
              <a:rPr lang="en-US" dirty="0" smtClean="0"/>
              <a:t>Person- and Family-Centered Care</a:t>
            </a:r>
          </a:p>
          <a:p>
            <a:pPr lvl="2"/>
            <a:r>
              <a:rPr lang="en-US" dirty="0" smtClean="0"/>
              <a:t>Care Coordination</a:t>
            </a:r>
          </a:p>
          <a:p>
            <a:pPr lvl="2"/>
            <a:r>
              <a:rPr lang="en-US" dirty="0" smtClean="0"/>
              <a:t>Effective Treatment</a:t>
            </a:r>
          </a:p>
          <a:p>
            <a:pPr lvl="2"/>
            <a:r>
              <a:rPr lang="en-US" dirty="0" smtClean="0"/>
              <a:t>Healthy Living</a:t>
            </a:r>
          </a:p>
          <a:p>
            <a:pPr lvl="2"/>
            <a:r>
              <a:rPr lang="en-US" dirty="0" smtClean="0"/>
              <a:t>Affordability</a:t>
            </a:r>
            <a:endParaRPr lang="en-US" dirty="0"/>
          </a:p>
        </p:txBody>
      </p:sp>
    </p:spTree>
    <p:extLst>
      <p:ext uri="{BB962C8B-B14F-4D97-AF65-F5344CB8AC3E}">
        <p14:creationId xmlns:p14="http://schemas.microsoft.com/office/powerpoint/2010/main" val="30120919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Trends</a:t>
            </a:r>
            <a:endParaRPr lang="en-US" dirty="0"/>
          </a:p>
        </p:txBody>
      </p:sp>
      <p:sp>
        <p:nvSpPr>
          <p:cNvPr id="7" name="Text Placeholder 6"/>
          <p:cNvSpPr>
            <a:spLocks noGrp="1"/>
          </p:cNvSpPr>
          <p:nvPr>
            <p:ph type="body" idx="1"/>
          </p:nvPr>
        </p:nvSpPr>
        <p:spPr/>
        <p:txBody>
          <a:bodyPr/>
          <a:lstStyle/>
          <a:p>
            <a:r>
              <a:rPr lang="en-US" dirty="0" err="1" smtClean="0"/>
              <a:t>Chartbook</a:t>
            </a:r>
            <a:r>
              <a:rPr lang="en-US" dirty="0" smtClean="0"/>
              <a:t> on Rural Health Care</a:t>
            </a:r>
            <a:endParaRPr lang="en-US" dirty="0"/>
          </a:p>
        </p:txBody>
      </p:sp>
    </p:spTree>
    <p:extLst>
      <p:ext uri="{BB962C8B-B14F-4D97-AF65-F5344CB8AC3E}">
        <p14:creationId xmlns:p14="http://schemas.microsoft.com/office/powerpoint/2010/main" val="18787001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Number </a:t>
            </a:r>
            <a:r>
              <a:rPr lang="en-US" sz="1800" dirty="0"/>
              <a:t>and percentage of quality measures for which </a:t>
            </a:r>
            <a:r>
              <a:rPr lang="en-US" sz="1800" dirty="0" err="1"/>
              <a:t>micropolitan</a:t>
            </a:r>
            <a:r>
              <a:rPr lang="en-US" sz="1800" dirty="0"/>
              <a:t> and noncore areas </a:t>
            </a:r>
            <a:r>
              <a:rPr lang="en-US" sz="1800" dirty="0" smtClean="0"/>
              <a:t>experienced </a:t>
            </a:r>
            <a:r>
              <a:rPr lang="en-US" sz="1800" dirty="0"/>
              <a:t>better, same, or worse quality of care compared with reference group </a:t>
            </a:r>
            <a:r>
              <a:rPr lang="en-US" sz="1800" dirty="0" smtClean="0"/>
              <a:t>(</a:t>
            </a:r>
            <a:r>
              <a:rPr lang="en-US" sz="1800" dirty="0"/>
              <a:t>large fringe </a:t>
            </a:r>
            <a:r>
              <a:rPr lang="en-US" sz="1800" dirty="0" smtClean="0"/>
              <a:t>metropolitan), 2014-2015</a:t>
            </a:r>
            <a:endParaRPr lang="en-US" sz="18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9311393"/>
              </p:ext>
            </p:extLst>
          </p:nvPr>
        </p:nvGraphicFramePr>
        <p:xfrm>
          <a:off x="457200" y="1554480"/>
          <a:ext cx="82296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577840"/>
            <a:ext cx="8229600" cy="1169551"/>
          </a:xfrm>
          <a:prstGeom prst="rect">
            <a:avLst/>
          </a:prstGeom>
          <a:noFill/>
        </p:spPr>
        <p:txBody>
          <a:bodyPr wrap="square" rtlCol="0">
            <a:spAutoFit/>
          </a:bodyPr>
          <a:lstStyle/>
          <a:p>
            <a:r>
              <a:rPr lang="en-US" sz="1000" b="1" dirty="0" smtClean="0"/>
              <a:t>Key: </a:t>
            </a:r>
            <a:r>
              <a:rPr lang="en-US" sz="1000" dirty="0" smtClean="0"/>
              <a:t>n = number of measures.</a:t>
            </a:r>
            <a:endParaRPr lang="en-US" sz="1000" b="1" dirty="0" smtClean="0"/>
          </a:p>
          <a:p>
            <a:pPr marL="233363" lvl="1" indent="-233363"/>
            <a:r>
              <a:rPr lang="en-US" sz="1000" b="1" dirty="0" smtClean="0"/>
              <a:t>Better </a:t>
            </a:r>
            <a:r>
              <a:rPr lang="en-US" sz="1000" dirty="0" smtClean="0"/>
              <a:t>= Population received better quality of care than reference group.</a:t>
            </a:r>
          </a:p>
          <a:p>
            <a:pPr marL="233363" lvl="1" indent="-233363"/>
            <a:r>
              <a:rPr lang="en-US" sz="1000" b="1" dirty="0" smtClean="0"/>
              <a:t>Same</a:t>
            </a:r>
            <a:r>
              <a:rPr lang="en-US" sz="1000" dirty="0" smtClean="0"/>
              <a:t> = Population and reference group received about the same quality of care.</a:t>
            </a:r>
          </a:p>
          <a:p>
            <a:pPr marL="233363" lvl="1" indent="-233363"/>
            <a:r>
              <a:rPr lang="en-US" sz="1000" b="1" dirty="0" smtClean="0"/>
              <a:t>Worse </a:t>
            </a:r>
            <a:r>
              <a:rPr lang="en-US" sz="1000" dirty="0" smtClean="0"/>
              <a:t>= Population received worse quality of care than reference group.</a:t>
            </a:r>
          </a:p>
          <a:p>
            <a:r>
              <a:rPr lang="en-US" sz="1000" b="1" dirty="0"/>
              <a:t>Note: </a:t>
            </a:r>
            <a:r>
              <a:rPr lang="en-US" sz="1000" dirty="0"/>
              <a:t>For each measure, the most recent data year available was analyzed. These data represent </a:t>
            </a:r>
            <a:r>
              <a:rPr lang="en-US" sz="1000" dirty="0" smtClean="0"/>
              <a:t>2014-2015. Quality measures do not include Access to Care measures.</a:t>
            </a:r>
            <a:endParaRPr lang="en-US" sz="1000" dirty="0"/>
          </a:p>
          <a:p>
            <a:endParaRPr lang="en-US" sz="1000" dirty="0" smtClean="0"/>
          </a:p>
        </p:txBody>
      </p:sp>
    </p:spTree>
    <p:extLst>
      <p:ext uri="{BB962C8B-B14F-4D97-AF65-F5344CB8AC3E}">
        <p14:creationId xmlns:p14="http://schemas.microsoft.com/office/powerpoint/2010/main" val="35038818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Number </a:t>
            </a:r>
            <a:r>
              <a:rPr lang="en-US" sz="1800" dirty="0"/>
              <a:t>and percentage of quality measures for which </a:t>
            </a:r>
            <a:r>
              <a:rPr lang="en-US" sz="1800" dirty="0" err="1"/>
              <a:t>micropolitan</a:t>
            </a:r>
            <a:r>
              <a:rPr lang="en-US" sz="1800" dirty="0"/>
              <a:t> </a:t>
            </a:r>
            <a:r>
              <a:rPr lang="en-US" sz="1800" dirty="0" smtClean="0"/>
              <a:t>areas </a:t>
            </a:r>
            <a:r>
              <a:rPr lang="en-US" sz="1800" dirty="0"/>
              <a:t>experienced better, same, or worse quality of care compared with reference group (large fringe </a:t>
            </a:r>
            <a:r>
              <a:rPr lang="en-US" sz="1800"/>
              <a:t>metropolitan</a:t>
            </a:r>
            <a:r>
              <a:rPr lang="en-US" sz="1800" smtClean="0"/>
              <a:t>), </a:t>
            </a:r>
            <a:r>
              <a:rPr lang="en-US" sz="1800" dirty="0"/>
              <a:t>by </a:t>
            </a:r>
            <a:r>
              <a:rPr lang="en-US" sz="1800" dirty="0" smtClean="0"/>
              <a:t>priority </a:t>
            </a:r>
            <a:r>
              <a:rPr lang="en-US" sz="1800" dirty="0"/>
              <a:t>areas and </a:t>
            </a:r>
            <a:r>
              <a:rPr lang="en-US" sz="1800" dirty="0" smtClean="0"/>
              <a:t>access, </a:t>
            </a:r>
            <a:r>
              <a:rPr lang="en-US" sz="1800" dirty="0"/>
              <a:t>2014-2015</a:t>
            </a:r>
          </a:p>
        </p:txBody>
      </p:sp>
      <p:graphicFrame>
        <p:nvGraphicFramePr>
          <p:cNvPr id="4" name="Content Placeholder 9"/>
          <p:cNvGraphicFramePr>
            <a:graphicFrameLocks noGrp="1"/>
          </p:cNvGraphicFramePr>
          <p:nvPr>
            <p:ph idx="1"/>
            <p:extLst>
              <p:ext uri="{D42A27DB-BD31-4B8C-83A1-F6EECF244321}">
                <p14:modId xmlns:p14="http://schemas.microsoft.com/office/powerpoint/2010/main" val="3159297768"/>
              </p:ext>
            </p:extLst>
          </p:nvPr>
        </p:nvGraphicFramePr>
        <p:xfrm>
          <a:off x="457200" y="1554480"/>
          <a:ext cx="82296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57200" y="5577840"/>
            <a:ext cx="8229600" cy="861774"/>
          </a:xfrm>
          <a:prstGeom prst="rect">
            <a:avLst/>
          </a:prstGeom>
          <a:noFill/>
        </p:spPr>
        <p:txBody>
          <a:bodyPr wrap="square" rtlCol="0">
            <a:spAutoFit/>
          </a:bodyPr>
          <a:lstStyle/>
          <a:p>
            <a:r>
              <a:rPr lang="en-US" sz="1000" b="1" dirty="0"/>
              <a:t>Key: </a:t>
            </a:r>
            <a:r>
              <a:rPr lang="en-US" sz="1000" dirty="0"/>
              <a:t>n = number of measures.</a:t>
            </a:r>
            <a:endParaRPr lang="en-US" sz="1000" b="1" dirty="0"/>
          </a:p>
          <a:p>
            <a:r>
              <a:rPr lang="en-US" sz="1000" b="1" dirty="0" smtClean="0"/>
              <a:t>Better </a:t>
            </a:r>
            <a:r>
              <a:rPr lang="en-US" sz="1000" dirty="0"/>
              <a:t>= Population received better quality of care than reference </a:t>
            </a:r>
            <a:r>
              <a:rPr lang="en-US" sz="1000" dirty="0" smtClean="0"/>
              <a:t>group.</a:t>
            </a:r>
            <a:endParaRPr lang="en-US" sz="1000" dirty="0"/>
          </a:p>
          <a:p>
            <a:r>
              <a:rPr lang="en-US" sz="1000" b="1" dirty="0" smtClean="0"/>
              <a:t>Same</a:t>
            </a:r>
            <a:r>
              <a:rPr lang="en-US" sz="1000" dirty="0" smtClean="0"/>
              <a:t> </a:t>
            </a:r>
            <a:r>
              <a:rPr lang="en-US" sz="1000" dirty="0"/>
              <a:t>= Population and reference group received about the same quality of </a:t>
            </a:r>
            <a:r>
              <a:rPr lang="en-US" sz="1000" dirty="0" smtClean="0"/>
              <a:t>care.</a:t>
            </a:r>
            <a:endParaRPr lang="en-US" sz="1000" dirty="0"/>
          </a:p>
          <a:p>
            <a:r>
              <a:rPr lang="en-US" sz="1000" b="1" dirty="0" smtClean="0"/>
              <a:t>Worse </a:t>
            </a:r>
            <a:r>
              <a:rPr lang="en-US" sz="1000" dirty="0"/>
              <a:t>= Population received worse quality of care than reference </a:t>
            </a:r>
            <a:r>
              <a:rPr lang="en-US" sz="1000" dirty="0" smtClean="0"/>
              <a:t>group.</a:t>
            </a:r>
          </a:p>
          <a:p>
            <a:r>
              <a:rPr lang="en-US" sz="1000" b="1" dirty="0"/>
              <a:t>Note: </a:t>
            </a:r>
            <a:r>
              <a:rPr lang="en-US" sz="1000" dirty="0"/>
              <a:t>For each measure, the most recent data year available was analyzed. These data represent 2014-2015</a:t>
            </a:r>
            <a:r>
              <a:rPr lang="en-US" sz="1000" dirty="0" smtClean="0"/>
              <a:t>.</a:t>
            </a:r>
            <a:endParaRPr lang="en-US" sz="1000" dirty="0"/>
          </a:p>
        </p:txBody>
      </p:sp>
    </p:spTree>
    <p:extLst>
      <p:ext uri="{BB962C8B-B14F-4D97-AF65-F5344CB8AC3E}">
        <p14:creationId xmlns:p14="http://schemas.microsoft.com/office/powerpoint/2010/main" val="37070418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Number </a:t>
            </a:r>
            <a:r>
              <a:rPr lang="en-US" sz="1800" dirty="0"/>
              <a:t>and percentage of quality measures for which noncore </a:t>
            </a:r>
            <a:r>
              <a:rPr lang="en-US" sz="1800" dirty="0" smtClean="0"/>
              <a:t>areas </a:t>
            </a:r>
            <a:r>
              <a:rPr lang="en-US" sz="1800" dirty="0"/>
              <a:t>experienced better, same, or worse quality of care compared with reference group (large fringe metropolitan</a:t>
            </a:r>
            <a:r>
              <a:rPr lang="en-US" sz="1800" dirty="0" smtClean="0"/>
              <a:t>), </a:t>
            </a:r>
            <a:r>
              <a:rPr lang="en-US" sz="1800" dirty="0"/>
              <a:t>by </a:t>
            </a:r>
            <a:r>
              <a:rPr lang="en-US" sz="1800" dirty="0" smtClean="0"/>
              <a:t>priority </a:t>
            </a:r>
            <a:r>
              <a:rPr lang="en-US" sz="1800" dirty="0"/>
              <a:t>areas and </a:t>
            </a:r>
            <a:r>
              <a:rPr lang="en-US" sz="1800" dirty="0" smtClean="0"/>
              <a:t>access</a:t>
            </a:r>
            <a:r>
              <a:rPr lang="en-US" sz="1800" dirty="0"/>
              <a:t>, 2014-2015</a:t>
            </a:r>
          </a:p>
        </p:txBody>
      </p:sp>
      <p:graphicFrame>
        <p:nvGraphicFramePr>
          <p:cNvPr id="7" name="Content Placeholder 9"/>
          <p:cNvGraphicFramePr>
            <a:graphicFrameLocks noGrp="1"/>
          </p:cNvGraphicFramePr>
          <p:nvPr>
            <p:ph idx="1"/>
            <p:extLst>
              <p:ext uri="{D42A27DB-BD31-4B8C-83A1-F6EECF244321}">
                <p14:modId xmlns:p14="http://schemas.microsoft.com/office/powerpoint/2010/main" val="3708799887"/>
              </p:ext>
            </p:extLst>
          </p:nvPr>
        </p:nvGraphicFramePr>
        <p:xfrm>
          <a:off x="457200" y="1554480"/>
          <a:ext cx="82296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457200" y="5577840"/>
            <a:ext cx="8229600" cy="861774"/>
          </a:xfrm>
          <a:prstGeom prst="rect">
            <a:avLst/>
          </a:prstGeom>
        </p:spPr>
        <p:txBody>
          <a:bodyPr wrap="square">
            <a:spAutoFit/>
          </a:bodyPr>
          <a:lstStyle/>
          <a:p>
            <a:r>
              <a:rPr lang="en-US" sz="1000" b="1" dirty="0" smtClean="0"/>
              <a:t>Key</a:t>
            </a:r>
            <a:r>
              <a:rPr lang="en-US" sz="1000" b="1" dirty="0"/>
              <a:t>: n</a:t>
            </a:r>
            <a:r>
              <a:rPr lang="en-US" sz="1000" dirty="0"/>
              <a:t> = number of </a:t>
            </a:r>
            <a:r>
              <a:rPr lang="en-US" sz="1000" dirty="0" smtClean="0"/>
              <a:t>measures.</a:t>
            </a:r>
            <a:endParaRPr lang="en-US" sz="1000" b="1" dirty="0"/>
          </a:p>
          <a:p>
            <a:r>
              <a:rPr lang="en-US" sz="1000" b="1" dirty="0" smtClean="0"/>
              <a:t>Better </a:t>
            </a:r>
            <a:r>
              <a:rPr lang="en-US" sz="1000" dirty="0" smtClean="0"/>
              <a:t>= </a:t>
            </a:r>
            <a:r>
              <a:rPr lang="en-US" sz="1000" dirty="0"/>
              <a:t>Population received better quality of care than reference </a:t>
            </a:r>
            <a:r>
              <a:rPr lang="en-US" sz="1000" dirty="0" smtClean="0"/>
              <a:t>group.</a:t>
            </a:r>
            <a:endParaRPr lang="en-US" sz="1000" dirty="0"/>
          </a:p>
          <a:p>
            <a:r>
              <a:rPr lang="en-US" sz="1000" b="1" dirty="0" smtClean="0"/>
              <a:t>Same</a:t>
            </a:r>
            <a:r>
              <a:rPr lang="en-US" sz="1000" dirty="0" smtClean="0"/>
              <a:t> </a:t>
            </a:r>
            <a:r>
              <a:rPr lang="en-US" sz="1000" dirty="0"/>
              <a:t>= Population and reference group received about the same quality of </a:t>
            </a:r>
            <a:r>
              <a:rPr lang="en-US" sz="1000" dirty="0" smtClean="0"/>
              <a:t>care.</a:t>
            </a:r>
            <a:endParaRPr lang="en-US" sz="1000" dirty="0"/>
          </a:p>
          <a:p>
            <a:r>
              <a:rPr lang="en-US" sz="1000" b="1" dirty="0" smtClean="0"/>
              <a:t>Worse </a:t>
            </a:r>
            <a:r>
              <a:rPr lang="en-US" sz="1000" dirty="0"/>
              <a:t>= Population received worse quality of care than reference </a:t>
            </a:r>
            <a:r>
              <a:rPr lang="en-US" sz="1000" dirty="0" smtClean="0"/>
              <a:t>group.</a:t>
            </a:r>
          </a:p>
          <a:p>
            <a:r>
              <a:rPr lang="en-US" sz="1000" b="1" dirty="0"/>
              <a:t>Note: </a:t>
            </a:r>
            <a:r>
              <a:rPr lang="en-US" sz="1000" dirty="0"/>
              <a:t>For each measure, the most recent data year available was analyzed. These data represent 2014-2015</a:t>
            </a:r>
            <a:r>
              <a:rPr lang="en-US" sz="1000" dirty="0" smtClean="0"/>
              <a:t>.</a:t>
            </a:r>
            <a:endParaRPr lang="en-US" sz="1000" dirty="0"/>
          </a:p>
        </p:txBody>
      </p:sp>
    </p:spTree>
    <p:extLst>
      <p:ext uri="{BB962C8B-B14F-4D97-AF65-F5344CB8AC3E}">
        <p14:creationId xmlns:p14="http://schemas.microsoft.com/office/powerpoint/2010/main" val="29891839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Number </a:t>
            </a:r>
            <a:r>
              <a:rPr lang="en-US" sz="1800" dirty="0"/>
              <a:t>and percentage </a:t>
            </a:r>
            <a:r>
              <a:rPr lang="en-US" sz="1800" dirty="0" smtClean="0"/>
              <a:t>of quality </a:t>
            </a:r>
            <a:r>
              <a:rPr lang="en-US" sz="1800" dirty="0"/>
              <a:t>measures </a:t>
            </a:r>
            <a:r>
              <a:rPr lang="en-US" sz="1800" dirty="0" smtClean="0"/>
              <a:t>for </a:t>
            </a:r>
            <a:r>
              <a:rPr lang="en-US" sz="1800" dirty="0" err="1"/>
              <a:t>micropolitan</a:t>
            </a:r>
            <a:r>
              <a:rPr lang="en-US" sz="1800" dirty="0"/>
              <a:t> and noncore </a:t>
            </a:r>
            <a:r>
              <a:rPr lang="en-US" sz="1800" dirty="0" smtClean="0"/>
              <a:t>areas with </a:t>
            </a:r>
            <a:r>
              <a:rPr lang="en-US" sz="1800" dirty="0"/>
              <a:t>disparity at baseline for which disparities </a:t>
            </a:r>
            <a:r>
              <a:rPr lang="en-US" sz="1800" dirty="0" smtClean="0"/>
              <a:t>were </a:t>
            </a:r>
            <a:r>
              <a:rPr lang="en-US" sz="1800" dirty="0"/>
              <a:t>improving, not changing, or worsening </a:t>
            </a:r>
            <a:r>
              <a:rPr lang="en-US" sz="1800" dirty="0" smtClean="0"/>
              <a:t>through 2014-2015</a:t>
            </a:r>
            <a:endParaRPr lang="en-US" sz="1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1355641"/>
              </p:ext>
            </p:extLst>
          </p:nvPr>
        </p:nvGraphicFramePr>
        <p:xfrm>
          <a:off x="457200" y="1554480"/>
          <a:ext cx="82296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8972" y="5577840"/>
            <a:ext cx="8229600" cy="1015663"/>
          </a:xfrm>
          <a:prstGeom prst="rect">
            <a:avLst/>
          </a:prstGeom>
          <a:noFill/>
        </p:spPr>
        <p:txBody>
          <a:bodyPr wrap="square" rtlCol="0">
            <a:spAutoFit/>
          </a:bodyPr>
          <a:lstStyle/>
          <a:p>
            <a:r>
              <a:rPr lang="en-US" sz="1000" b="1" dirty="0" smtClean="0"/>
              <a:t>Key: </a:t>
            </a:r>
            <a:r>
              <a:rPr lang="en-US" sz="1000" dirty="0" smtClean="0"/>
              <a:t>n = number of measures.</a:t>
            </a:r>
            <a:endParaRPr lang="en-US" sz="1000" b="1" dirty="0" smtClean="0"/>
          </a:p>
          <a:p>
            <a:r>
              <a:rPr lang="en-US" sz="1000" b="1" dirty="0" smtClean="0"/>
              <a:t>Improving </a:t>
            </a:r>
            <a:r>
              <a:rPr lang="en-US" sz="1000" dirty="0" smtClean="0"/>
              <a:t>= Disparity is getting smaller at a rate greater than 1% per year.</a:t>
            </a:r>
          </a:p>
          <a:p>
            <a:r>
              <a:rPr lang="en-US" sz="1000" b="1" dirty="0" smtClean="0"/>
              <a:t>No change </a:t>
            </a:r>
            <a:r>
              <a:rPr lang="en-US" sz="1000" dirty="0" smtClean="0"/>
              <a:t>= Disparity is not changing or is changing at a rate less than 1% per year.</a:t>
            </a:r>
          </a:p>
          <a:p>
            <a:r>
              <a:rPr lang="en-US" sz="1000" b="1" dirty="0" smtClean="0"/>
              <a:t>Worsening</a:t>
            </a:r>
            <a:r>
              <a:rPr lang="en-US" sz="1000" dirty="0" smtClean="0"/>
              <a:t> = Disparity is getting larger at a rate greater than 1% per year.</a:t>
            </a:r>
            <a:endParaRPr lang="en-US" sz="1400" b="1" dirty="0"/>
          </a:p>
          <a:p>
            <a:r>
              <a:rPr lang="en-US" sz="1000" b="1" dirty="0" smtClean="0"/>
              <a:t>Note</a:t>
            </a:r>
            <a:r>
              <a:rPr lang="en-US" sz="1000" b="1" dirty="0"/>
              <a:t>:</a:t>
            </a:r>
            <a:r>
              <a:rPr lang="en-US" sz="1000" dirty="0"/>
              <a:t> For each measure, the earliest and most recent data year available were analyzed through </a:t>
            </a:r>
            <a:r>
              <a:rPr lang="en-US" sz="1000" dirty="0" smtClean="0"/>
              <a:t>2014-2015. Quality </a:t>
            </a:r>
            <a:r>
              <a:rPr lang="en-US" sz="1000" dirty="0"/>
              <a:t>measures do not include Access to Care measures</a:t>
            </a:r>
            <a:r>
              <a:rPr lang="en-US" sz="1000" dirty="0" smtClean="0"/>
              <a:t>.</a:t>
            </a:r>
            <a:endParaRPr lang="en-US" sz="1000" dirty="0"/>
          </a:p>
        </p:txBody>
      </p:sp>
    </p:spTree>
    <p:extLst>
      <p:ext uri="{BB962C8B-B14F-4D97-AF65-F5344CB8AC3E}">
        <p14:creationId xmlns:p14="http://schemas.microsoft.com/office/powerpoint/2010/main" val="32339604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Number and percentage of quality measures for </a:t>
            </a:r>
            <a:r>
              <a:rPr lang="en-US" sz="1800" dirty="0" err="1" smtClean="0"/>
              <a:t>micropolitan</a:t>
            </a:r>
            <a:r>
              <a:rPr lang="en-US" sz="1800" dirty="0" smtClean="0"/>
              <a:t> areas with disparity at baseline for which disparities were improving, not changing, or worsening, by priority areas and access through 2014-2015</a:t>
            </a:r>
            <a:endParaRPr lang="en-US" sz="1800" dirty="0"/>
          </a:p>
        </p:txBody>
      </p:sp>
      <p:graphicFrame>
        <p:nvGraphicFramePr>
          <p:cNvPr id="7" name="Content Placeholder 9"/>
          <p:cNvGraphicFramePr>
            <a:graphicFrameLocks noGrp="1"/>
          </p:cNvGraphicFramePr>
          <p:nvPr>
            <p:ph idx="1"/>
            <p:extLst>
              <p:ext uri="{D42A27DB-BD31-4B8C-83A1-F6EECF244321}">
                <p14:modId xmlns:p14="http://schemas.microsoft.com/office/powerpoint/2010/main" val="3211945081"/>
              </p:ext>
            </p:extLst>
          </p:nvPr>
        </p:nvGraphicFramePr>
        <p:xfrm>
          <a:off x="457200" y="1554480"/>
          <a:ext cx="82296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457200" y="5577840"/>
            <a:ext cx="8229600" cy="861774"/>
          </a:xfrm>
          <a:prstGeom prst="rect">
            <a:avLst/>
          </a:prstGeom>
          <a:noFill/>
        </p:spPr>
        <p:txBody>
          <a:bodyPr wrap="square" rtlCol="0">
            <a:spAutoFit/>
          </a:bodyPr>
          <a:lstStyle/>
          <a:p>
            <a:r>
              <a:rPr lang="en-US" sz="1000" b="1" dirty="0" smtClean="0"/>
              <a:t>Key: </a:t>
            </a:r>
            <a:r>
              <a:rPr lang="en-US" sz="1000" dirty="0" smtClean="0"/>
              <a:t>n = number of measures.</a:t>
            </a:r>
            <a:endParaRPr lang="en-US" sz="1000" b="1" dirty="0" smtClean="0"/>
          </a:p>
          <a:p>
            <a:r>
              <a:rPr lang="en-US" sz="1000" b="1" dirty="0" smtClean="0"/>
              <a:t>Improving </a:t>
            </a:r>
            <a:r>
              <a:rPr lang="en-US" sz="1000" dirty="0" smtClean="0"/>
              <a:t>= Disparity is getting smaller at a rate greater than 1% per year.</a:t>
            </a:r>
          </a:p>
          <a:p>
            <a:r>
              <a:rPr lang="en-US" sz="1000" b="1" dirty="0" smtClean="0"/>
              <a:t>No change </a:t>
            </a:r>
            <a:r>
              <a:rPr lang="en-US" sz="1000" dirty="0" smtClean="0"/>
              <a:t>= Disparity is not changing or is changing at a rate less than 1% per year.</a:t>
            </a:r>
          </a:p>
          <a:p>
            <a:r>
              <a:rPr lang="en-US" sz="1000" b="1" dirty="0" smtClean="0"/>
              <a:t>Worsening</a:t>
            </a:r>
            <a:r>
              <a:rPr lang="en-US" sz="1000" dirty="0" smtClean="0"/>
              <a:t> = Disparity is getting larger at a rate greater than 1% per year.</a:t>
            </a:r>
          </a:p>
          <a:p>
            <a:r>
              <a:rPr lang="en-US" sz="1000" b="1" dirty="0"/>
              <a:t>Note:</a:t>
            </a:r>
            <a:r>
              <a:rPr lang="en-US" sz="1000" dirty="0"/>
              <a:t> For each measure, the earliest and most recent data year available were analyzed through 2014-2015</a:t>
            </a:r>
            <a:r>
              <a:rPr lang="en-US" sz="1000" dirty="0" smtClean="0"/>
              <a:t>. </a:t>
            </a:r>
            <a:endParaRPr lang="en-US" sz="1000" b="1" dirty="0"/>
          </a:p>
        </p:txBody>
      </p:sp>
    </p:spTree>
    <p:extLst>
      <p:ext uri="{BB962C8B-B14F-4D97-AF65-F5344CB8AC3E}">
        <p14:creationId xmlns:p14="http://schemas.microsoft.com/office/powerpoint/2010/main" val="36771933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Number and percentage of quality measures for noncore areas with disparity at baseline for which disparities were improving, not changing, or worsening, by priority areas and access through 2014-2015</a:t>
            </a:r>
            <a:endParaRPr lang="en-US" sz="1800" dirty="0"/>
          </a:p>
        </p:txBody>
      </p:sp>
      <p:graphicFrame>
        <p:nvGraphicFramePr>
          <p:cNvPr id="7" name="Content Placeholder 9"/>
          <p:cNvGraphicFramePr>
            <a:graphicFrameLocks noGrp="1"/>
          </p:cNvGraphicFramePr>
          <p:nvPr>
            <p:ph idx="1"/>
            <p:extLst>
              <p:ext uri="{D42A27DB-BD31-4B8C-83A1-F6EECF244321}">
                <p14:modId xmlns:p14="http://schemas.microsoft.com/office/powerpoint/2010/main" val="1162435522"/>
              </p:ext>
            </p:extLst>
          </p:nvPr>
        </p:nvGraphicFramePr>
        <p:xfrm>
          <a:off x="457200" y="1600200"/>
          <a:ext cx="82296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57200" y="5577840"/>
            <a:ext cx="8229600" cy="861774"/>
          </a:xfrm>
          <a:prstGeom prst="rect">
            <a:avLst/>
          </a:prstGeom>
          <a:noFill/>
        </p:spPr>
        <p:txBody>
          <a:bodyPr wrap="square" rtlCol="0">
            <a:spAutoFit/>
          </a:bodyPr>
          <a:lstStyle/>
          <a:p>
            <a:r>
              <a:rPr lang="en-US" sz="1000" b="1" dirty="0" smtClean="0"/>
              <a:t>Key: </a:t>
            </a:r>
            <a:r>
              <a:rPr lang="en-US" sz="1000" dirty="0" smtClean="0"/>
              <a:t>n = number of measures.</a:t>
            </a:r>
            <a:endParaRPr lang="en-US" sz="1000" b="1" dirty="0" smtClean="0"/>
          </a:p>
          <a:p>
            <a:r>
              <a:rPr lang="en-US" sz="1000" b="1" dirty="0" smtClean="0"/>
              <a:t>Improving </a:t>
            </a:r>
            <a:r>
              <a:rPr lang="en-US" sz="1000" dirty="0" smtClean="0"/>
              <a:t>= Disparity is getting smaller at a rate greater than 1% per year.</a:t>
            </a:r>
          </a:p>
          <a:p>
            <a:r>
              <a:rPr lang="en-US" sz="1000" b="1" dirty="0" smtClean="0"/>
              <a:t>No change </a:t>
            </a:r>
            <a:r>
              <a:rPr lang="en-US" sz="1000" dirty="0" smtClean="0"/>
              <a:t>= Disparity is not changing or is changing at a rate less than 1% per year.</a:t>
            </a:r>
          </a:p>
          <a:p>
            <a:r>
              <a:rPr lang="en-US" sz="1000" b="1" dirty="0" smtClean="0"/>
              <a:t>Worsening</a:t>
            </a:r>
            <a:r>
              <a:rPr lang="en-US" sz="1000" dirty="0" smtClean="0"/>
              <a:t> = Disparity is getting larger at a rate greater than 1% per year.</a:t>
            </a:r>
            <a:endParaRPr lang="en-US" sz="1400" b="1" dirty="0"/>
          </a:p>
          <a:p>
            <a:r>
              <a:rPr lang="en-US" sz="1000" b="1" dirty="0" smtClean="0"/>
              <a:t>Note</a:t>
            </a:r>
            <a:r>
              <a:rPr lang="en-US" sz="1000" b="1" dirty="0"/>
              <a:t>:</a:t>
            </a:r>
            <a:r>
              <a:rPr lang="en-US" sz="1000" dirty="0"/>
              <a:t> For each measure, the earliest and most recent data year available were analyzed through 2014-2015</a:t>
            </a:r>
            <a:r>
              <a:rPr lang="en-US" sz="1000" dirty="0" smtClean="0"/>
              <a:t>.</a:t>
            </a:r>
            <a:endParaRPr lang="en-US" sz="1000" dirty="0"/>
          </a:p>
        </p:txBody>
      </p:sp>
    </p:spTree>
    <p:extLst>
      <p:ext uri="{BB962C8B-B14F-4D97-AF65-F5344CB8AC3E}">
        <p14:creationId xmlns:p14="http://schemas.microsoft.com/office/powerpoint/2010/main" val="20556398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Number and percentage of all quality measures for </a:t>
            </a:r>
            <a:r>
              <a:rPr lang="en-US" sz="1800" dirty="0" err="1" smtClean="0"/>
              <a:t>micropolitan</a:t>
            </a:r>
            <a:r>
              <a:rPr lang="en-US" sz="1800" dirty="0" smtClean="0"/>
              <a:t> and noncore areas that were improving, not changing, or worsening, from 2000 through 2015</a:t>
            </a:r>
            <a:endParaRPr lang="en-US" sz="1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27620798"/>
              </p:ext>
            </p:extLst>
          </p:nvPr>
        </p:nvGraphicFramePr>
        <p:xfrm>
          <a:off x="457200" y="1554480"/>
          <a:ext cx="82296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57200" y="5669280"/>
            <a:ext cx="7010400" cy="1015663"/>
          </a:xfrm>
          <a:prstGeom prst="rect">
            <a:avLst/>
          </a:prstGeom>
          <a:noFill/>
        </p:spPr>
        <p:txBody>
          <a:bodyPr wrap="square" rtlCol="0">
            <a:spAutoFit/>
          </a:bodyPr>
          <a:lstStyle/>
          <a:p>
            <a:r>
              <a:rPr lang="en-US" sz="1000" b="1" dirty="0"/>
              <a:t>Key: </a:t>
            </a:r>
            <a:r>
              <a:rPr lang="en-US" sz="1000" dirty="0"/>
              <a:t>n = number of measures.</a:t>
            </a:r>
            <a:endParaRPr lang="en-US" sz="1000" b="1" dirty="0"/>
          </a:p>
          <a:p>
            <a:r>
              <a:rPr lang="en-US" sz="1000" b="1" dirty="0" smtClean="0"/>
              <a:t>I</a:t>
            </a:r>
            <a:r>
              <a:rPr lang="en-US" sz="1000" b="1" dirty="0" smtClean="0">
                <a:latin typeface="Arial" panose="020B0604020202020204" pitchFamily="34" charset="0"/>
                <a:cs typeface="Arial" panose="020B0604020202020204" pitchFamily="34" charset="0"/>
              </a:rPr>
              <a:t>mproving </a:t>
            </a:r>
            <a:r>
              <a:rPr lang="en-US" sz="1000" dirty="0">
                <a:latin typeface="Arial" panose="020B0604020202020204" pitchFamily="34" charset="0"/>
                <a:cs typeface="Arial" panose="020B0604020202020204" pitchFamily="34" charset="0"/>
              </a:rPr>
              <a:t>= Quality is </a:t>
            </a:r>
            <a:r>
              <a:rPr lang="en-US" sz="1000" dirty="0"/>
              <a:t>going in a positive direction at an average annual rate greater than 1% per ye</a:t>
            </a:r>
            <a:r>
              <a:rPr lang="en-US" sz="1000" dirty="0">
                <a:latin typeface="Arial" panose="020B0604020202020204" pitchFamily="34" charset="0"/>
                <a:cs typeface="Arial" panose="020B0604020202020204" pitchFamily="34" charset="0"/>
              </a:rPr>
              <a:t>ar.</a:t>
            </a:r>
          </a:p>
          <a:p>
            <a:r>
              <a:rPr lang="en-US" sz="1000" b="1" dirty="0">
                <a:latin typeface="Arial" panose="020B0604020202020204" pitchFamily="34" charset="0"/>
                <a:cs typeface="Arial" panose="020B0604020202020204" pitchFamily="34" charset="0"/>
              </a:rPr>
              <a:t>No </a:t>
            </a:r>
            <a:r>
              <a:rPr lang="en-US" sz="1000" b="1" dirty="0" smtClean="0">
                <a:latin typeface="Arial" panose="020B0604020202020204" pitchFamily="34" charset="0"/>
                <a:cs typeface="Arial" panose="020B0604020202020204" pitchFamily="34" charset="0"/>
              </a:rPr>
              <a:t>Change </a:t>
            </a:r>
            <a:r>
              <a:rPr lang="en-US" sz="1000" dirty="0">
                <a:latin typeface="Arial" panose="020B0604020202020204" pitchFamily="34" charset="0"/>
                <a:cs typeface="Arial" panose="020B0604020202020204" pitchFamily="34" charset="0"/>
              </a:rPr>
              <a:t>= Quality is not changing or is changing at a n average annual rate less than 1% per year.</a:t>
            </a:r>
          </a:p>
          <a:p>
            <a:r>
              <a:rPr lang="en-US" sz="1000" b="1" dirty="0">
                <a:latin typeface="Arial" panose="020B0604020202020204" pitchFamily="34" charset="0"/>
                <a:cs typeface="Arial" panose="020B0604020202020204" pitchFamily="34" charset="0"/>
              </a:rPr>
              <a:t>Worsening</a:t>
            </a:r>
            <a:r>
              <a:rPr lang="en-US" sz="1000" dirty="0">
                <a:latin typeface="Arial" panose="020B0604020202020204" pitchFamily="34" charset="0"/>
                <a:cs typeface="Arial" panose="020B0604020202020204" pitchFamily="34" charset="0"/>
              </a:rPr>
              <a:t> = Quality is going in a negative direction at an average annual rate greater than 1% per year.</a:t>
            </a:r>
            <a:endParaRPr lang="en-US" sz="1000" b="1" dirty="0">
              <a:latin typeface="Arial" panose="020B0604020202020204" pitchFamily="34" charset="0"/>
              <a:cs typeface="Arial" panose="020B0604020202020204" pitchFamily="34" charset="0"/>
            </a:endParaRPr>
          </a:p>
          <a:p>
            <a:r>
              <a:rPr lang="en-US" sz="1000" b="1" dirty="0" smtClean="0"/>
              <a:t>Note</a:t>
            </a:r>
            <a:r>
              <a:rPr lang="en-US" sz="1000" b="1" dirty="0"/>
              <a:t>:</a:t>
            </a:r>
            <a:r>
              <a:rPr lang="en-US" sz="1000" dirty="0"/>
              <a:t> For each measure, the earliest and most recent data year available were analyzed through 2014-2015.</a:t>
            </a:r>
          </a:p>
          <a:p>
            <a:endParaRPr lang="en-US" sz="1000" dirty="0"/>
          </a:p>
        </p:txBody>
      </p:sp>
    </p:spTree>
    <p:extLst>
      <p:ext uri="{BB962C8B-B14F-4D97-AF65-F5344CB8AC3E}">
        <p14:creationId xmlns:p14="http://schemas.microsoft.com/office/powerpoint/2010/main" val="19125062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to health care</a:t>
            </a:r>
            <a:endParaRPr lang="en-US" dirty="0"/>
          </a:p>
        </p:txBody>
      </p:sp>
      <p:sp>
        <p:nvSpPr>
          <p:cNvPr id="4" name="Text Placeholder 3"/>
          <p:cNvSpPr>
            <a:spLocks noGrp="1"/>
          </p:cNvSpPr>
          <p:nvPr>
            <p:ph type="body" idx="1"/>
          </p:nvPr>
        </p:nvSpPr>
        <p:spPr/>
        <p:txBody>
          <a:bodyPr/>
          <a:lstStyle/>
          <a:p>
            <a:r>
              <a:rPr lang="en-US" dirty="0" err="1" smtClean="0"/>
              <a:t>Chartbook</a:t>
            </a:r>
            <a:r>
              <a:rPr lang="en-US" dirty="0" smtClean="0"/>
              <a:t> on Rural Health</a:t>
            </a:r>
            <a:endParaRPr lang="en-US" dirty="0"/>
          </a:p>
        </p:txBody>
      </p:sp>
    </p:spTree>
    <p:extLst>
      <p:ext uri="{BB962C8B-B14F-4D97-AF65-F5344CB8AC3E}">
        <p14:creationId xmlns:p14="http://schemas.microsoft.com/office/powerpoint/2010/main" val="6911794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People with a specific source of ongoing care, by residence location, 2009-2014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447169"/>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48640" y="5852160"/>
            <a:ext cx="8229600" cy="246221"/>
          </a:xfrm>
          <a:prstGeom prst="rect">
            <a:avLst/>
          </a:prstGeom>
          <a:noFill/>
        </p:spPr>
        <p:txBody>
          <a:bodyPr wrap="square" rtlCol="0">
            <a:spAutoFit/>
          </a:bodyPr>
          <a:lstStyle/>
          <a:p>
            <a:r>
              <a:rPr lang="en-US" sz="1000" b="1" dirty="0"/>
              <a:t>Source: </a:t>
            </a:r>
            <a:r>
              <a:rPr lang="en-US" sz="1000" dirty="0"/>
              <a:t>Centers for Disease Control and Prevention, National Center for Health Statistics, National Health Interview </a:t>
            </a:r>
            <a:r>
              <a:rPr lang="en-US" sz="1000" dirty="0" smtClean="0"/>
              <a:t>Survey, 2009-2014.</a:t>
            </a:r>
            <a:endParaRPr lang="en-US" sz="1000" dirty="0"/>
          </a:p>
        </p:txBody>
      </p:sp>
    </p:spTree>
    <p:extLst>
      <p:ext uri="{BB962C8B-B14F-4D97-AF65-F5344CB8AC3E}">
        <p14:creationId xmlns:p14="http://schemas.microsoft.com/office/powerpoint/2010/main" val="2060149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National Healthcare Quality and Disparities Report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Annual report </a:t>
            </a:r>
            <a:r>
              <a:rPr lang="en-US" dirty="0"/>
              <a:t>to Congress mandated in the Healthcare Research and Quality Act of 1999 (P.L. 106-129</a:t>
            </a:r>
            <a:r>
              <a:rPr lang="en-US" dirty="0" smtClean="0"/>
              <a:t>)</a:t>
            </a:r>
          </a:p>
          <a:p>
            <a:r>
              <a:rPr lang="en-US" dirty="0" smtClean="0"/>
              <a:t>Provides </a:t>
            </a:r>
            <a:r>
              <a:rPr lang="en-US" dirty="0"/>
              <a:t>a comprehensive overview </a:t>
            </a:r>
            <a:r>
              <a:rPr lang="en-US" dirty="0" smtClean="0"/>
              <a:t>of: </a:t>
            </a:r>
          </a:p>
          <a:p>
            <a:pPr lvl="1"/>
            <a:r>
              <a:rPr lang="en-US" dirty="0"/>
              <a:t>Q</a:t>
            </a:r>
            <a:r>
              <a:rPr lang="en-US" dirty="0" smtClean="0"/>
              <a:t>uality </a:t>
            </a:r>
            <a:r>
              <a:rPr lang="en-US" dirty="0"/>
              <a:t>of health care received by the general U.S. </a:t>
            </a:r>
            <a:r>
              <a:rPr lang="en-US" dirty="0" smtClean="0"/>
              <a:t>population</a:t>
            </a:r>
          </a:p>
          <a:p>
            <a:pPr lvl="1"/>
            <a:r>
              <a:rPr lang="en-US" dirty="0"/>
              <a:t>D</a:t>
            </a:r>
            <a:r>
              <a:rPr lang="en-US" dirty="0" smtClean="0"/>
              <a:t>isparities </a:t>
            </a:r>
            <a:r>
              <a:rPr lang="en-US" dirty="0"/>
              <a:t>in care experienced by different racial, ethnic, and socioeconomic </a:t>
            </a:r>
            <a:r>
              <a:rPr lang="en-US" dirty="0" smtClean="0"/>
              <a:t>groups</a:t>
            </a:r>
          </a:p>
          <a:p>
            <a:r>
              <a:rPr lang="en-US" dirty="0" smtClean="0"/>
              <a:t>Assesses </a:t>
            </a:r>
            <a:r>
              <a:rPr lang="en-US" dirty="0"/>
              <a:t>the performance of our health system and </a:t>
            </a:r>
            <a:r>
              <a:rPr lang="en-US" dirty="0" smtClean="0"/>
              <a:t>identifies </a:t>
            </a:r>
            <a:r>
              <a:rPr lang="en-US" dirty="0"/>
              <a:t>areas of strengths and weaknesses </a:t>
            </a:r>
            <a:r>
              <a:rPr lang="en-US" dirty="0" smtClean="0"/>
              <a:t>along </a:t>
            </a:r>
            <a:r>
              <a:rPr lang="en-US" dirty="0"/>
              <a:t>three main axes: </a:t>
            </a:r>
            <a:endParaRPr lang="en-US" dirty="0" smtClean="0"/>
          </a:p>
          <a:p>
            <a:pPr lvl="1"/>
            <a:r>
              <a:rPr lang="en-US" dirty="0" smtClean="0"/>
              <a:t>Access </a:t>
            </a:r>
            <a:r>
              <a:rPr lang="en-US" dirty="0"/>
              <a:t>to health </a:t>
            </a:r>
            <a:r>
              <a:rPr lang="en-US" dirty="0" smtClean="0"/>
              <a:t>care</a:t>
            </a:r>
          </a:p>
          <a:p>
            <a:pPr lvl="1"/>
            <a:r>
              <a:rPr lang="en-US" dirty="0"/>
              <a:t>Q</a:t>
            </a:r>
            <a:r>
              <a:rPr lang="en-US" dirty="0" smtClean="0"/>
              <a:t>uality </a:t>
            </a:r>
            <a:r>
              <a:rPr lang="en-US" dirty="0"/>
              <a:t>of health </a:t>
            </a:r>
            <a:r>
              <a:rPr lang="en-US" dirty="0" smtClean="0"/>
              <a:t>care</a:t>
            </a:r>
          </a:p>
          <a:p>
            <a:pPr lvl="1"/>
            <a:r>
              <a:rPr lang="en-US" dirty="0" smtClean="0"/>
              <a:t>Disparities in quality </a:t>
            </a:r>
            <a:r>
              <a:rPr lang="en-US" dirty="0"/>
              <a:t>of health </a:t>
            </a:r>
            <a:r>
              <a:rPr lang="en-US" dirty="0" smtClean="0"/>
              <a:t>care</a:t>
            </a:r>
          </a:p>
          <a:p>
            <a:pPr lvl="1"/>
            <a:r>
              <a:rPr lang="en-US" dirty="0"/>
              <a:t>P</a:t>
            </a:r>
            <a:r>
              <a:rPr lang="en-US" dirty="0" smtClean="0"/>
              <a:t>riorities </a:t>
            </a:r>
            <a:r>
              <a:rPr lang="en-US" dirty="0"/>
              <a:t>of the National Quality </a:t>
            </a:r>
            <a:r>
              <a:rPr lang="en-US" dirty="0" smtClean="0"/>
              <a:t>Strategy</a:t>
            </a:r>
          </a:p>
          <a:p>
            <a:endParaRPr lang="en-US" dirty="0"/>
          </a:p>
        </p:txBody>
      </p:sp>
    </p:spTree>
    <p:extLst>
      <p:ext uri="{BB962C8B-B14F-4D97-AF65-F5344CB8AC3E}">
        <p14:creationId xmlns:p14="http://schemas.microsoft.com/office/powerpoint/2010/main" val="6982340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People who identified a hospital, emergency room, or clinic as a source of ongoing care, by residence location, </a:t>
            </a:r>
            <a:r>
              <a:rPr lang="en-US" sz="2000" dirty="0"/>
              <a:t>stratified by race/ethnicity, 2014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63044413"/>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457200" y="5760720"/>
            <a:ext cx="8229600" cy="400110"/>
          </a:xfrm>
          <a:prstGeom prst="rect">
            <a:avLst/>
          </a:prstGeom>
          <a:noFill/>
        </p:spPr>
        <p:txBody>
          <a:bodyPr wrap="square" rtlCol="0">
            <a:spAutoFit/>
          </a:bodyPr>
          <a:lstStyle/>
          <a:p>
            <a:r>
              <a:rPr lang="en-US" sz="1000" b="1" dirty="0" smtClean="0"/>
              <a:t>Source:</a:t>
            </a:r>
            <a:r>
              <a:rPr lang="en-US" sz="1000" dirty="0" smtClean="0"/>
              <a:t> </a:t>
            </a:r>
            <a:r>
              <a:rPr lang="en-US" sz="1000" dirty="0"/>
              <a:t>Centers for Disease Control and Prevention, National Center for Health Statistics, National Health Interview </a:t>
            </a:r>
            <a:r>
              <a:rPr lang="en-US" sz="1000" dirty="0" smtClean="0"/>
              <a:t>Survey, 2014.</a:t>
            </a:r>
          </a:p>
          <a:p>
            <a:r>
              <a:rPr lang="en-US" sz="1000" b="1" dirty="0" smtClean="0"/>
              <a:t>Note: </a:t>
            </a:r>
            <a:r>
              <a:rPr lang="en-US" sz="1000" dirty="0" smtClean="0"/>
              <a:t>For this measure, lower rates are better. White and Black are non-Hispanic. Hispanic includes all races.</a:t>
            </a:r>
            <a:endParaRPr lang="en-US" sz="1000" b="1" dirty="0"/>
          </a:p>
        </p:txBody>
      </p:sp>
    </p:spTree>
    <p:extLst>
      <p:ext uri="{BB962C8B-B14F-4D97-AF65-F5344CB8AC3E}">
        <p14:creationId xmlns:p14="http://schemas.microsoft.com/office/powerpoint/2010/main" val="352800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Emergency department visits with a principal diagnosis related to dental conditions per 100,000 population, by residence location, 2010-2014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8818986"/>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57200" y="5669280"/>
            <a:ext cx="8138160" cy="731520"/>
          </a:xfrm>
          <a:prstGeom prst="rect">
            <a:avLst/>
          </a:prstGeom>
        </p:spPr>
        <p:txBody>
          <a:bodyPr wrap="square">
            <a:spAutoFit/>
          </a:bodyPr>
          <a:lstStyle/>
          <a:p>
            <a:r>
              <a:rPr lang="en-US" sz="1000" b="1" dirty="0"/>
              <a:t>Source:</a:t>
            </a:r>
            <a:r>
              <a:rPr lang="en-US" sz="1000" dirty="0"/>
              <a:t> Agency for Healthcare Research and Quality, Healthcare Cost and Utilization Project, </a:t>
            </a:r>
            <a:r>
              <a:rPr lang="en-US" sz="1000" dirty="0" smtClean="0"/>
              <a:t>National Emergency Department Sample, 2010-2014.</a:t>
            </a:r>
            <a:endParaRPr lang="en-US" sz="1000" dirty="0"/>
          </a:p>
          <a:p>
            <a:r>
              <a:rPr lang="en-US" sz="1000" b="1" dirty="0"/>
              <a:t>Denominator:</a:t>
            </a:r>
            <a:r>
              <a:rPr lang="en-US" sz="1000" dirty="0"/>
              <a:t> U.S. resident </a:t>
            </a:r>
            <a:r>
              <a:rPr lang="en-US" sz="1000" dirty="0" smtClean="0"/>
              <a:t>population.</a:t>
            </a:r>
            <a:endParaRPr lang="en-US" sz="1000" dirty="0"/>
          </a:p>
          <a:p>
            <a:r>
              <a:rPr lang="en-US" sz="1000" b="1" dirty="0"/>
              <a:t>Note:</a:t>
            </a:r>
            <a:r>
              <a:rPr lang="en-US" sz="1000" dirty="0"/>
              <a:t> For this measure, lower rates are better. </a:t>
            </a:r>
          </a:p>
        </p:txBody>
      </p:sp>
    </p:spTree>
    <p:extLst>
      <p:ext uri="{BB962C8B-B14F-4D97-AF65-F5344CB8AC3E}">
        <p14:creationId xmlns:p14="http://schemas.microsoft.com/office/powerpoint/2010/main" val="8395522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Trauma center utilization for severe injuries, by residence location,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2244504"/>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57200" y="5852160"/>
            <a:ext cx="8229600" cy="553998"/>
          </a:xfrm>
          <a:prstGeom prst="rect">
            <a:avLst/>
          </a:prstGeom>
        </p:spPr>
        <p:txBody>
          <a:bodyPr wrap="square">
            <a:spAutoFit/>
          </a:bodyPr>
          <a:lstStyle/>
          <a:p>
            <a:r>
              <a:rPr lang="en-US" sz="1000" b="1" dirty="0"/>
              <a:t>Source:</a:t>
            </a:r>
            <a:r>
              <a:rPr lang="en-US" sz="1000" dirty="0"/>
              <a:t> Agency for Healthcare Research and Quality, Healthcare Cost and Utilization Project, </a:t>
            </a:r>
            <a:r>
              <a:rPr lang="en-US" sz="1000" dirty="0" smtClean="0"/>
              <a:t>National Emergency Department Sample, 2014.</a:t>
            </a:r>
            <a:endParaRPr lang="en-US" sz="1000" dirty="0"/>
          </a:p>
          <a:p>
            <a:r>
              <a:rPr lang="en-US" sz="1000" b="1" dirty="0"/>
              <a:t>Denominator:</a:t>
            </a:r>
            <a:r>
              <a:rPr lang="en-US" sz="1000" dirty="0"/>
              <a:t> </a:t>
            </a:r>
            <a:r>
              <a:rPr lang="en-US" sz="1000" dirty="0" smtClean="0"/>
              <a:t>Patients with an emergency department visit for severe injuries.</a:t>
            </a:r>
            <a:endParaRPr lang="en-US" sz="1000" dirty="0"/>
          </a:p>
          <a:p>
            <a:r>
              <a:rPr lang="en-US" sz="1000" b="1" dirty="0"/>
              <a:t>Note</a:t>
            </a:r>
            <a:r>
              <a:rPr lang="en-US" sz="1000" b="1" dirty="0" smtClean="0"/>
              <a:t>:</a:t>
            </a:r>
            <a:r>
              <a:rPr lang="en-US" sz="1000" dirty="0" smtClean="0"/>
              <a:t> Injuries </a:t>
            </a:r>
            <a:r>
              <a:rPr lang="en-US" sz="1000" dirty="0"/>
              <a:t>with an </a:t>
            </a:r>
            <a:r>
              <a:rPr lang="en-US" sz="1000" dirty="0" smtClean="0"/>
              <a:t>Injury </a:t>
            </a:r>
            <a:r>
              <a:rPr lang="en-US" sz="1000" dirty="0"/>
              <a:t>Severity </a:t>
            </a:r>
            <a:r>
              <a:rPr lang="en-US" sz="1000" dirty="0" smtClean="0"/>
              <a:t>Score of </a:t>
            </a:r>
            <a:r>
              <a:rPr lang="en-US" sz="1000" dirty="0"/>
              <a:t>16 or greater </a:t>
            </a:r>
            <a:r>
              <a:rPr lang="en-US" sz="1000" dirty="0" smtClean="0"/>
              <a:t>were considered severe.</a:t>
            </a:r>
            <a:endParaRPr lang="en-US" sz="1000" dirty="0"/>
          </a:p>
        </p:txBody>
      </p:sp>
    </p:spTree>
    <p:extLst>
      <p:ext uri="{BB962C8B-B14F-4D97-AF65-F5344CB8AC3E}">
        <p14:creationId xmlns:p14="http://schemas.microsoft.com/office/powerpoint/2010/main" val="14038689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People with a usual source of care, excluding hospital emergency rooms, who has office hours at night or on weekends, by residence location, 2005-2014</a:t>
            </a:r>
            <a:endParaRPr lang="en-US"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69601594"/>
              </p:ext>
            </p:extLst>
          </p:nvPr>
        </p:nvGraphicFramePr>
        <p:xfrm>
          <a:off x="457200" y="1463040"/>
          <a:ext cx="8229600" cy="438912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457200" y="5943600"/>
            <a:ext cx="8229600" cy="246221"/>
          </a:xfrm>
          <a:prstGeom prst="rect">
            <a:avLst/>
          </a:prstGeom>
          <a:noFill/>
        </p:spPr>
        <p:txBody>
          <a:bodyPr wrap="square" rtlCol="0">
            <a:spAutoFit/>
          </a:bodyPr>
          <a:lstStyle/>
          <a:p>
            <a:r>
              <a:rPr lang="en-US" sz="1000" b="1" dirty="0"/>
              <a:t>Source</a:t>
            </a:r>
            <a:r>
              <a:rPr lang="en-US" sz="1000" dirty="0"/>
              <a:t>: Agency for Healthcare Research and Quality, </a:t>
            </a:r>
            <a:r>
              <a:rPr lang="en-US" sz="1000" dirty="0" smtClean="0"/>
              <a:t>Medical </a:t>
            </a:r>
            <a:r>
              <a:rPr lang="en-US" sz="1000" dirty="0"/>
              <a:t>Expenditure Panel </a:t>
            </a:r>
            <a:r>
              <a:rPr lang="en-US" sz="1000" dirty="0" smtClean="0"/>
              <a:t>Survey, 2005-2014.</a:t>
            </a:r>
            <a:endParaRPr lang="en-US" sz="1000" dirty="0"/>
          </a:p>
        </p:txBody>
      </p:sp>
    </p:spTree>
    <p:extLst>
      <p:ext uri="{BB962C8B-B14F-4D97-AF65-F5344CB8AC3E}">
        <p14:creationId xmlns:p14="http://schemas.microsoft.com/office/powerpoint/2010/main" val="8649467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People with a usual source of care, excluding hospital emergency rooms, who has office hours at night or on weekends, by residence location, stratified by income, 2014</a:t>
            </a:r>
            <a:endParaRPr lang="en-US" sz="1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86337326"/>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760720"/>
            <a:ext cx="8382000" cy="246221"/>
          </a:xfrm>
          <a:prstGeom prst="rect">
            <a:avLst/>
          </a:prstGeom>
          <a:noFill/>
        </p:spPr>
        <p:txBody>
          <a:bodyPr wrap="square" rtlCol="0">
            <a:spAutoFit/>
          </a:bodyPr>
          <a:lstStyle/>
          <a:p>
            <a:r>
              <a:rPr lang="en-US" sz="1000" b="1" dirty="0"/>
              <a:t>Source</a:t>
            </a:r>
            <a:r>
              <a:rPr lang="en-US" sz="1000" dirty="0"/>
              <a:t>: Agency for Healthcare Research and Quality, </a:t>
            </a:r>
            <a:r>
              <a:rPr lang="en-US" sz="1000" dirty="0" smtClean="0"/>
              <a:t>Medical </a:t>
            </a:r>
            <a:r>
              <a:rPr lang="en-US" sz="1000" dirty="0"/>
              <a:t>Expenditure Panel </a:t>
            </a:r>
            <a:r>
              <a:rPr lang="en-US" sz="1000" dirty="0" smtClean="0"/>
              <a:t>Survey, 2014.</a:t>
            </a:r>
            <a:endParaRPr lang="en-US" sz="1000" dirty="0"/>
          </a:p>
        </p:txBody>
      </p:sp>
    </p:spTree>
    <p:extLst>
      <p:ext uri="{BB962C8B-B14F-4D97-AF65-F5344CB8AC3E}">
        <p14:creationId xmlns:p14="http://schemas.microsoft.com/office/powerpoint/2010/main" val="8244958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Safety</a:t>
            </a:r>
            <a:endParaRPr lang="en-US" dirty="0"/>
          </a:p>
        </p:txBody>
      </p:sp>
      <p:sp>
        <p:nvSpPr>
          <p:cNvPr id="4" name="Text Placeholder 3"/>
          <p:cNvSpPr>
            <a:spLocks noGrp="1"/>
          </p:cNvSpPr>
          <p:nvPr>
            <p:ph type="body" idx="1"/>
          </p:nvPr>
        </p:nvSpPr>
        <p:spPr/>
        <p:txBody>
          <a:bodyPr/>
          <a:lstStyle/>
          <a:p>
            <a:r>
              <a:rPr lang="en-US" dirty="0" err="1" smtClean="0"/>
              <a:t>Chartbook</a:t>
            </a:r>
            <a:r>
              <a:rPr lang="en-US" dirty="0" smtClean="0"/>
              <a:t> on Rural Health Care</a:t>
            </a:r>
            <a:endParaRPr lang="en-US" dirty="0"/>
          </a:p>
        </p:txBody>
      </p:sp>
    </p:spTree>
    <p:extLst>
      <p:ext uri="{BB962C8B-B14F-4D97-AF65-F5344CB8AC3E}">
        <p14:creationId xmlns:p14="http://schemas.microsoft.com/office/powerpoint/2010/main" val="39738916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543800" cy="868362"/>
          </a:xfrm>
        </p:spPr>
        <p:txBody>
          <a:bodyPr>
            <a:noAutofit/>
          </a:bodyPr>
          <a:lstStyle/>
          <a:p>
            <a:r>
              <a:rPr lang="en-US" sz="1800" dirty="0" smtClean="0"/>
              <a:t>Postoperative sepsis per 1,000 adult discharges with an elective operating room procedure, by hospital location, 2008-2014</a:t>
            </a:r>
            <a:endParaRPr lang="en-US" sz="1800" dirty="0"/>
          </a:p>
        </p:txBody>
      </p:sp>
      <p:sp>
        <p:nvSpPr>
          <p:cNvPr id="5" name="TextBox 4"/>
          <p:cNvSpPr txBox="1"/>
          <p:nvPr/>
        </p:nvSpPr>
        <p:spPr>
          <a:xfrm>
            <a:off x="457200" y="5303520"/>
            <a:ext cx="8229600" cy="1323439"/>
          </a:xfrm>
          <a:prstGeom prst="rect">
            <a:avLst/>
          </a:prstGeom>
          <a:noFill/>
        </p:spPr>
        <p:txBody>
          <a:bodyPr wrap="square" rtlCol="0">
            <a:spAutoFit/>
          </a:bodyPr>
          <a:lstStyle/>
          <a:p>
            <a:r>
              <a:rPr lang="en-US" sz="1000" b="1" dirty="0" smtClean="0">
                <a:latin typeface="Arial" panose="020B0604020202020204" pitchFamily="34" charset="0"/>
                <a:cs typeface="Arial" panose="020B0604020202020204" pitchFamily="34" charset="0"/>
              </a:rPr>
              <a:t>Source</a:t>
            </a:r>
            <a:r>
              <a:rPr lang="en-US" sz="1000" b="1" dirty="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Agency for Healthcare Research and Quality (AHRQ), Healthcare Cost and Utilization Project, 2008-2014 Nationwide Inpatient Sample and 2014 State Inpatient Databases quality analysis file, and AHRQ Quality Indicators, modified version 4.4. </a:t>
            </a:r>
            <a:endParaRPr lang="en-US" sz="1000" dirty="0" smtClean="0">
              <a:solidFill>
                <a:srgbClr val="FF0000"/>
              </a:solidFill>
              <a:latin typeface="Arial" panose="020B0604020202020204" pitchFamily="34" charset="0"/>
              <a:cs typeface="Arial" panose="020B0604020202020204" pitchFamily="34" charset="0"/>
            </a:endParaRPr>
          </a:p>
          <a:p>
            <a:r>
              <a:rPr lang="en-US" sz="1000" b="1" dirty="0" smtClean="0">
                <a:latin typeface="Arial" panose="020B0604020202020204" pitchFamily="34" charset="0"/>
                <a:cs typeface="Arial" panose="020B0604020202020204" pitchFamily="34" charset="0"/>
              </a:rPr>
              <a:t>Denominator: </a:t>
            </a:r>
            <a:r>
              <a:rPr lang="en-US" sz="1000" dirty="0" smtClean="0">
                <a:latin typeface="Arial" panose="020B0604020202020204" pitchFamily="34" charset="0"/>
                <a:cs typeface="Arial" panose="020B0604020202020204" pitchFamily="34" charset="0"/>
              </a:rPr>
              <a:t>All elective surgical discharges from community hospitals for patients age 18 years and over with length of stay of 4 or more days, excluding patients admitted for infection, those with cancer or immunocompromised states, those with obstetric conditions, and admissions specifically for sepsis. Discharges from critical </a:t>
            </a:r>
            <a:r>
              <a:rPr lang="en-US" sz="1000" dirty="0">
                <a:latin typeface="Arial" panose="020B0604020202020204" pitchFamily="34" charset="0"/>
                <a:cs typeface="Arial" panose="020B0604020202020204" pitchFamily="34" charset="0"/>
              </a:rPr>
              <a:t>a</a:t>
            </a:r>
            <a:r>
              <a:rPr lang="en-US" sz="1000" dirty="0" smtClean="0">
                <a:latin typeface="Arial" panose="020B0604020202020204" pitchFamily="34" charset="0"/>
                <a:cs typeface="Arial" panose="020B0604020202020204" pitchFamily="34" charset="0"/>
              </a:rPr>
              <a:t>ccess </a:t>
            </a:r>
            <a:r>
              <a:rPr lang="en-US" sz="1000" dirty="0">
                <a:latin typeface="Arial" panose="020B0604020202020204" pitchFamily="34" charset="0"/>
                <a:cs typeface="Arial" panose="020B0604020202020204" pitchFamily="34" charset="0"/>
              </a:rPr>
              <a:t>h</a:t>
            </a:r>
            <a:r>
              <a:rPr lang="en-US" sz="1000" dirty="0" smtClean="0">
                <a:latin typeface="Arial" panose="020B0604020202020204" pitchFamily="34" charset="0"/>
                <a:cs typeface="Arial" panose="020B0604020202020204" pitchFamily="34" charset="0"/>
              </a:rPr>
              <a:t>ospitals are typically included </a:t>
            </a:r>
            <a:r>
              <a:rPr lang="en-US" sz="1000" dirty="0">
                <a:latin typeface="Arial" panose="020B0604020202020204" pitchFamily="34" charset="0"/>
                <a:cs typeface="Arial" panose="020B0604020202020204" pitchFamily="34" charset="0"/>
              </a:rPr>
              <a:t>while discharges from rehabilitation and long-term acute care </a:t>
            </a:r>
            <a:r>
              <a:rPr lang="en-US" sz="1000" dirty="0" smtClean="0">
                <a:latin typeface="Arial" panose="020B0604020202020204" pitchFamily="34" charset="0"/>
                <a:cs typeface="Arial" panose="020B0604020202020204" pitchFamily="34" charset="0"/>
              </a:rPr>
              <a:t>hospitals are excluded.</a:t>
            </a:r>
          </a:p>
          <a:p>
            <a:r>
              <a:rPr lang="en-US" sz="1000" b="1" dirty="0" smtClean="0">
                <a:latin typeface="Arial" panose="020B0604020202020204" pitchFamily="34" charset="0"/>
                <a:cs typeface="Arial" panose="020B0604020202020204" pitchFamily="34" charset="0"/>
              </a:rPr>
              <a:t>Note:</a:t>
            </a:r>
            <a:r>
              <a:rPr lang="en-US" sz="1000" dirty="0" smtClean="0">
                <a:latin typeface="Arial" panose="020B0604020202020204" pitchFamily="34" charset="0"/>
                <a:cs typeface="Arial" panose="020B0604020202020204" pitchFamily="34" charset="0"/>
              </a:rPr>
              <a:t> For this measure, lower rates are better. Rates are adjusted by age, sex, age-sex interactions, comorbidities, major diagnostic category, diagnosis-related group, and transfers into the hospital. </a:t>
            </a:r>
            <a:endParaRPr lang="en-US" dirty="0">
              <a:latin typeface="Arial" panose="020B0604020202020204" pitchFamily="34" charset="0"/>
              <a:cs typeface="Arial" panose="020B0604020202020204" pitchFamily="34" charset="0"/>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247862953"/>
              </p:ext>
            </p:extLst>
          </p:nvPr>
        </p:nvGraphicFramePr>
        <p:xfrm>
          <a:off x="457200" y="1463040"/>
          <a:ext cx="8229600" cy="3657600"/>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9"/>
          <p:cNvCxnSpPr/>
          <p:nvPr/>
        </p:nvCxnSpPr>
        <p:spPr>
          <a:xfrm>
            <a:off x="1371600" y="3429000"/>
            <a:ext cx="7223760" cy="0"/>
          </a:xfrm>
          <a:prstGeom prst="line">
            <a:avLst/>
          </a:prstGeom>
          <a:ln w="19050">
            <a:solidFill>
              <a:srgbClr val="FF0000"/>
            </a:solidFill>
            <a:prstDash val="dash"/>
          </a:ln>
          <a:effectLst/>
        </p:spPr>
        <p:style>
          <a:lnRef idx="2">
            <a:schemeClr val="accent2"/>
          </a:lnRef>
          <a:fillRef idx="0">
            <a:schemeClr val="accent2"/>
          </a:fillRef>
          <a:effectRef idx="1">
            <a:schemeClr val="accent2"/>
          </a:effectRef>
          <a:fontRef idx="minor">
            <a:schemeClr val="tx1"/>
          </a:fontRef>
        </p:style>
      </p:cxnSp>
      <p:sp>
        <p:nvSpPr>
          <p:cNvPr id="11" name="TextBox 1"/>
          <p:cNvSpPr txBox="1"/>
          <p:nvPr/>
        </p:nvSpPr>
        <p:spPr>
          <a:xfrm>
            <a:off x="3505200" y="3474720"/>
            <a:ext cx="1188720" cy="685800"/>
          </a:xfrm>
          <a:prstGeom prst="rect">
            <a:avLst/>
          </a:prstGeom>
          <a:solidFill>
            <a:schemeClr val="bg1"/>
          </a:solidFill>
          <a:ln>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smtClean="0"/>
              <a:t>2014 Achievable Benchmark: </a:t>
            </a:r>
          </a:p>
          <a:p>
            <a:pPr algn="ctr"/>
            <a:r>
              <a:rPr lang="en-US" sz="1000" dirty="0" smtClean="0"/>
              <a:t>12.2 per 1,000 Discharges</a:t>
            </a:r>
            <a:endParaRPr lang="en-US" sz="1000" dirty="0"/>
          </a:p>
        </p:txBody>
      </p:sp>
    </p:spTree>
    <p:extLst>
      <p:ext uri="{BB962C8B-B14F-4D97-AF65-F5344CB8AC3E}">
        <p14:creationId xmlns:p14="http://schemas.microsoft.com/office/powerpoint/2010/main" val="41218846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Person- and Family-Centered Care</a:t>
            </a:r>
            <a:endParaRPr lang="en-US" dirty="0"/>
          </a:p>
        </p:txBody>
      </p:sp>
      <p:sp>
        <p:nvSpPr>
          <p:cNvPr id="4" name="Text Placeholder 3"/>
          <p:cNvSpPr>
            <a:spLocks noGrp="1"/>
          </p:cNvSpPr>
          <p:nvPr>
            <p:ph type="body" idx="1"/>
          </p:nvPr>
        </p:nvSpPr>
        <p:spPr/>
        <p:txBody>
          <a:bodyPr/>
          <a:lstStyle/>
          <a:p>
            <a:r>
              <a:rPr lang="en-US" dirty="0" err="1" smtClean="0"/>
              <a:t>Chartbook</a:t>
            </a:r>
            <a:r>
              <a:rPr lang="en-US" dirty="0" smtClean="0"/>
              <a:t> on Rural Health Care</a:t>
            </a:r>
            <a:endParaRPr lang="en-US" dirty="0"/>
          </a:p>
        </p:txBody>
      </p:sp>
    </p:spTree>
    <p:extLst>
      <p:ext uri="{BB962C8B-B14F-4D97-AF65-F5344CB8AC3E}">
        <p14:creationId xmlns:p14="http://schemas.microsoft.com/office/powerpoint/2010/main" val="28639614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Adults who had a doctor’s office or clinic visit in the last 12 months who reported poor communication with health providers, by residence location, 2002-2014</a:t>
            </a:r>
            <a:endParaRPr lang="en-US" sz="2000" dirty="0"/>
          </a:p>
        </p:txBody>
      </p:sp>
      <p:graphicFrame>
        <p:nvGraphicFramePr>
          <p:cNvPr id="4" name="Chart 3"/>
          <p:cNvGraphicFramePr/>
          <p:nvPr>
            <p:extLst>
              <p:ext uri="{D42A27DB-BD31-4B8C-83A1-F6EECF244321}">
                <p14:modId xmlns:p14="http://schemas.microsoft.com/office/powerpoint/2010/main" val="1579176595"/>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457200" y="5577840"/>
            <a:ext cx="8229600" cy="707886"/>
          </a:xfrm>
          <a:prstGeom prst="rect">
            <a:avLst/>
          </a:prstGeom>
        </p:spPr>
        <p:txBody>
          <a:bodyPr wrap="square">
            <a:spAutoFit/>
          </a:bodyPr>
          <a:lstStyle/>
          <a:p>
            <a:r>
              <a:rPr lang="en-US" sz="1000" b="1" dirty="0" smtClean="0"/>
              <a:t>Source</a:t>
            </a:r>
            <a:r>
              <a:rPr lang="en-US" sz="1000" b="1" dirty="0"/>
              <a:t>: </a:t>
            </a:r>
            <a:r>
              <a:rPr lang="en-US" sz="1000" dirty="0"/>
              <a:t>Agency for Healthcare Research and Quality, Medical Expenditure Panel Survey, </a:t>
            </a:r>
            <a:r>
              <a:rPr lang="en-US" sz="1000" dirty="0" smtClean="0"/>
              <a:t>2002-2014.</a:t>
            </a:r>
            <a:endParaRPr lang="en-US" sz="1000" dirty="0"/>
          </a:p>
          <a:p>
            <a:r>
              <a:rPr lang="en-US" sz="1000" b="1" dirty="0" smtClean="0"/>
              <a:t>Denominator</a:t>
            </a:r>
            <a:r>
              <a:rPr lang="en-US" sz="1000" b="1" dirty="0"/>
              <a:t>: </a:t>
            </a:r>
            <a:r>
              <a:rPr lang="en-US" sz="1000" dirty="0"/>
              <a:t>Civilian noninstitutionalized population age 18 and over who had a doctor’s office or clinic visit in the last 12 months</a:t>
            </a:r>
            <a:r>
              <a:rPr lang="en-US" sz="1000" dirty="0" smtClean="0"/>
              <a:t>.</a:t>
            </a:r>
          </a:p>
          <a:p>
            <a:r>
              <a:rPr lang="en-US" sz="1000" b="1" dirty="0"/>
              <a:t>Note: </a:t>
            </a:r>
            <a:r>
              <a:rPr lang="en-US" sz="1000" dirty="0"/>
              <a:t>For this measure, lower rates are better. </a:t>
            </a:r>
            <a:r>
              <a:rPr lang="en-US" sz="1000" dirty="0" smtClean="0"/>
              <a:t>Patients </a:t>
            </a:r>
            <a:r>
              <a:rPr lang="en-US" sz="1000" dirty="0"/>
              <a:t>who report that their health providers sometimes or never listened carefully, explained things clearly, showed respect for what they had to say, or spent enough time with them are considered to have poor </a:t>
            </a:r>
            <a:r>
              <a:rPr lang="en-US" sz="1000" dirty="0" smtClean="0"/>
              <a:t>communication.</a:t>
            </a:r>
            <a:endParaRPr lang="en-US" sz="1000" dirty="0"/>
          </a:p>
        </p:txBody>
      </p:sp>
    </p:spTree>
    <p:extLst>
      <p:ext uri="{BB962C8B-B14F-4D97-AF65-F5344CB8AC3E}">
        <p14:creationId xmlns:p14="http://schemas.microsoft.com/office/powerpoint/2010/main" val="42268720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People with a usual source of care who </a:t>
            </a:r>
            <a:r>
              <a:rPr lang="en-US" sz="1800" dirty="0"/>
              <a:t>sometimes or never asked </a:t>
            </a:r>
            <a:r>
              <a:rPr lang="en-US" sz="1800" dirty="0" smtClean="0"/>
              <a:t>the person </a:t>
            </a:r>
            <a:r>
              <a:rPr lang="en-US" sz="1800" dirty="0"/>
              <a:t>to help make decisions when there was a choice between treatments, </a:t>
            </a:r>
            <a:r>
              <a:rPr lang="en-US" sz="1800" dirty="0" smtClean="0"/>
              <a:t>by residence location, 2002-2014</a:t>
            </a:r>
            <a:endParaRPr lang="en-US" sz="1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011710"/>
              </p:ext>
            </p:extLst>
          </p:nvPr>
        </p:nvGraphicFramePr>
        <p:xfrm>
          <a:off x="312683" y="1447800"/>
          <a:ext cx="8534400" cy="420624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65083" y="5869335"/>
            <a:ext cx="8229600" cy="400110"/>
          </a:xfrm>
          <a:prstGeom prst="rect">
            <a:avLst/>
          </a:prstGeom>
        </p:spPr>
        <p:txBody>
          <a:bodyPr wrap="square">
            <a:spAutoFit/>
          </a:bodyPr>
          <a:lstStyle/>
          <a:p>
            <a:r>
              <a:rPr lang="en-US" sz="1000" b="1" dirty="0"/>
              <a:t>Source: </a:t>
            </a:r>
            <a:r>
              <a:rPr lang="en-US" sz="1000" dirty="0"/>
              <a:t>Agency for Healthcare Research and Quality, </a:t>
            </a:r>
            <a:r>
              <a:rPr lang="en-US" sz="1000" dirty="0" smtClean="0"/>
              <a:t>Medical </a:t>
            </a:r>
            <a:r>
              <a:rPr lang="en-US" sz="1000" dirty="0"/>
              <a:t>Expenditure Panel </a:t>
            </a:r>
            <a:r>
              <a:rPr lang="en-US" sz="1000" dirty="0" smtClean="0"/>
              <a:t>Survey, 2002-2014.</a:t>
            </a:r>
            <a:endParaRPr lang="en-US" sz="1000" dirty="0"/>
          </a:p>
          <a:p>
            <a:r>
              <a:rPr lang="en-US" sz="1000" b="1" dirty="0" smtClean="0"/>
              <a:t>Note</a:t>
            </a:r>
            <a:r>
              <a:rPr lang="en-US" sz="1000" b="1" dirty="0"/>
              <a:t>: </a:t>
            </a:r>
            <a:r>
              <a:rPr lang="en-US" sz="1000" dirty="0"/>
              <a:t>For this measure, lower rates are better. </a:t>
            </a:r>
            <a:endParaRPr lang="en-US" sz="1000" dirty="0" smtClean="0"/>
          </a:p>
        </p:txBody>
      </p:sp>
    </p:spTree>
    <p:extLst>
      <p:ext uri="{BB962C8B-B14F-4D97-AF65-F5344CB8AC3E}">
        <p14:creationId xmlns:p14="http://schemas.microsoft.com/office/powerpoint/2010/main" val="1495189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National Healthcare Quality and Disparities Report</a:t>
            </a:r>
            <a:endParaRPr lang="en-US" dirty="0"/>
          </a:p>
        </p:txBody>
      </p:sp>
      <p:sp>
        <p:nvSpPr>
          <p:cNvPr id="3" name="Content Placeholder 2"/>
          <p:cNvSpPr>
            <a:spLocks noGrp="1"/>
          </p:cNvSpPr>
          <p:nvPr>
            <p:ph idx="1"/>
          </p:nvPr>
        </p:nvSpPr>
        <p:spPr/>
        <p:txBody>
          <a:bodyPr>
            <a:normAutofit/>
          </a:bodyPr>
          <a:lstStyle/>
          <a:p>
            <a:r>
              <a:rPr lang="en-US" dirty="0" smtClean="0"/>
              <a:t>Based </a:t>
            </a:r>
            <a:r>
              <a:rPr lang="en-US" dirty="0"/>
              <a:t>on more than 250 measures of quality and disparities covering a broad array of health care services and </a:t>
            </a:r>
            <a:r>
              <a:rPr lang="en-US" dirty="0" smtClean="0"/>
              <a:t>settings</a:t>
            </a:r>
          </a:p>
          <a:p>
            <a:r>
              <a:rPr lang="en-US" dirty="0" smtClean="0"/>
              <a:t>Data generally </a:t>
            </a:r>
            <a:r>
              <a:rPr lang="en-US" dirty="0"/>
              <a:t>available through </a:t>
            </a:r>
            <a:r>
              <a:rPr lang="en-US" dirty="0" smtClean="0"/>
              <a:t>2014</a:t>
            </a:r>
          </a:p>
          <a:p>
            <a:r>
              <a:rPr lang="en-US" dirty="0" smtClean="0"/>
              <a:t>Produced </a:t>
            </a:r>
            <a:r>
              <a:rPr lang="en-US" dirty="0"/>
              <a:t>with the help of </a:t>
            </a:r>
            <a:r>
              <a:rPr lang="en-US" dirty="0" smtClean="0"/>
              <a:t>an Interagency Work Group led </a:t>
            </a:r>
            <a:r>
              <a:rPr lang="en-US" dirty="0"/>
              <a:t>by the Agency for Healthcare Research and </a:t>
            </a:r>
            <a:r>
              <a:rPr lang="en-US" dirty="0" smtClean="0"/>
              <a:t>Quality </a:t>
            </a:r>
            <a:r>
              <a:rPr lang="en-US" dirty="0"/>
              <a:t>and submitted on behalf of the Secretary of Health and Human </a:t>
            </a:r>
            <a:r>
              <a:rPr lang="en-US" dirty="0" smtClean="0"/>
              <a:t>Services </a:t>
            </a:r>
            <a:endParaRPr lang="en-US" dirty="0"/>
          </a:p>
          <a:p>
            <a:endParaRPr lang="en-US" dirty="0"/>
          </a:p>
        </p:txBody>
      </p:sp>
    </p:spTree>
    <p:extLst>
      <p:ext uri="{BB962C8B-B14F-4D97-AF65-F5344CB8AC3E}">
        <p14:creationId xmlns:p14="http://schemas.microsoft.com/office/powerpoint/2010/main" val="23297531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Coordination</a:t>
            </a:r>
            <a:endParaRPr lang="en-US" dirty="0"/>
          </a:p>
        </p:txBody>
      </p:sp>
      <p:sp>
        <p:nvSpPr>
          <p:cNvPr id="3" name="Text Placeholder 2"/>
          <p:cNvSpPr>
            <a:spLocks noGrp="1"/>
          </p:cNvSpPr>
          <p:nvPr>
            <p:ph type="body" idx="1"/>
          </p:nvPr>
        </p:nvSpPr>
        <p:spPr/>
        <p:txBody>
          <a:bodyPr/>
          <a:lstStyle/>
          <a:p>
            <a:r>
              <a:rPr lang="en-US" dirty="0" err="1" smtClean="0"/>
              <a:t>Chartbook</a:t>
            </a:r>
            <a:r>
              <a:rPr lang="en-US" dirty="0" smtClean="0"/>
              <a:t> on Rural Health Care</a:t>
            </a:r>
            <a:endParaRPr lang="en-US" dirty="0"/>
          </a:p>
        </p:txBody>
      </p:sp>
    </p:spTree>
    <p:extLst>
      <p:ext uri="{BB962C8B-B14F-4D97-AF65-F5344CB8AC3E}">
        <p14:creationId xmlns:p14="http://schemas.microsoft.com/office/powerpoint/2010/main" val="34728469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Potentially avoidable hospitalizations for all conditions per 100,000 population, by residence location, 2005-2014</a:t>
            </a:r>
            <a:endParaRPr lang="en-US" sz="2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76756258"/>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760720"/>
            <a:ext cx="8412480" cy="707886"/>
          </a:xfrm>
          <a:prstGeom prst="rect">
            <a:avLst/>
          </a:prstGeom>
          <a:noFill/>
        </p:spPr>
        <p:txBody>
          <a:bodyPr wrap="square" rtlCol="0">
            <a:spAutoFit/>
          </a:bodyPr>
          <a:lstStyle/>
          <a:p>
            <a:r>
              <a:rPr lang="en-US" sz="1000" b="1" dirty="0" smtClean="0"/>
              <a:t>Source: </a:t>
            </a:r>
            <a:r>
              <a:rPr lang="en-US" sz="1000" dirty="0" smtClean="0"/>
              <a:t>Agency for Healthcare Research and Quality (AHRQ), Healthcare Cost and Utilization Project, 2005-2014, Nationwide Inpatient Sample and 2014 State Inpatient Databases quality analysis file, and AHRQ Quality Indicators, version 4.4. </a:t>
            </a:r>
          </a:p>
          <a:p>
            <a:r>
              <a:rPr lang="en-US" sz="1000" b="1" dirty="0" smtClean="0"/>
              <a:t>Note:</a:t>
            </a:r>
            <a:r>
              <a:rPr lang="en-US" sz="1000" dirty="0"/>
              <a:t> </a:t>
            </a:r>
            <a:r>
              <a:rPr lang="en-US" sz="1000" dirty="0" smtClean="0"/>
              <a:t>For this measure, lower </a:t>
            </a:r>
            <a:r>
              <a:rPr lang="en-US" sz="1000" dirty="0"/>
              <a:t>rates are better. Data for </a:t>
            </a:r>
            <a:r>
              <a:rPr lang="en-US" sz="1000" dirty="0" smtClean="0"/>
              <a:t>all residence locations had small sample sizes. Rates </a:t>
            </a:r>
            <a:r>
              <a:rPr lang="en-US" sz="1000" dirty="0"/>
              <a:t>are adjusted by age and gender using the total U.S. resident population for 2010 as the standard </a:t>
            </a:r>
            <a:r>
              <a:rPr lang="en-US" sz="1000" dirty="0" smtClean="0"/>
              <a:t>population.</a:t>
            </a:r>
            <a:endParaRPr lang="en-US" sz="1000" b="1" dirty="0"/>
          </a:p>
        </p:txBody>
      </p:sp>
    </p:spTree>
    <p:extLst>
      <p:ext uri="{BB962C8B-B14F-4D97-AF65-F5344CB8AC3E}">
        <p14:creationId xmlns:p14="http://schemas.microsoft.com/office/powerpoint/2010/main" val="3925836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Potentially avoidable hospitalizations for all conditions per 100,000 population, by residence location, stratified by race/ethnicity,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69251869"/>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486400"/>
            <a:ext cx="8229600" cy="1015663"/>
          </a:xfrm>
          <a:prstGeom prst="rect">
            <a:avLst/>
          </a:prstGeom>
          <a:noFill/>
        </p:spPr>
        <p:txBody>
          <a:bodyPr wrap="square" rtlCol="0">
            <a:spAutoFit/>
          </a:bodyPr>
          <a:lstStyle/>
          <a:p>
            <a:r>
              <a:rPr lang="en-US" sz="1000" b="1" dirty="0" smtClean="0"/>
              <a:t>Key: </a:t>
            </a:r>
            <a:r>
              <a:rPr lang="en-US" sz="1000" dirty="0" smtClean="0"/>
              <a:t>API = Asian or Pacific Islander.</a:t>
            </a:r>
            <a:endParaRPr lang="en-US" sz="1000" b="1" dirty="0" smtClean="0"/>
          </a:p>
          <a:p>
            <a:r>
              <a:rPr lang="en-US" sz="1000" b="1" dirty="0" smtClean="0"/>
              <a:t>Source: </a:t>
            </a:r>
            <a:r>
              <a:rPr lang="en-US" sz="1000" dirty="0" smtClean="0"/>
              <a:t>Agency for Healthcare Research and Quality (AHRQ), Healthcare Cost and Utilization Project, 2014 State Inpatient Databases disparities analysis file, and AHRQ Quality Indicators, version 4.4. </a:t>
            </a:r>
          </a:p>
          <a:p>
            <a:r>
              <a:rPr lang="en-US" sz="1000" b="1" dirty="0" smtClean="0"/>
              <a:t>Note</a:t>
            </a:r>
            <a:r>
              <a:rPr lang="en-US" sz="1000" b="1" dirty="0"/>
              <a:t>: </a:t>
            </a:r>
            <a:r>
              <a:rPr lang="en-US" sz="1000" dirty="0"/>
              <a:t>For this measure, lower rates are </a:t>
            </a:r>
            <a:r>
              <a:rPr lang="en-US" sz="1000" dirty="0" smtClean="0"/>
              <a:t>better. White, Black, and API are non-Hispanic. Hispanic includes all races. Data for medium metropolitan, micropolitan, and noncore areas for APIs are not included because these populations did not meet criteria for statistical reliability</a:t>
            </a:r>
            <a:r>
              <a:rPr lang="en-US" sz="1000" dirty="0"/>
              <a:t>. Rates are adjusted by age and gender using the total U.S. resident population for 2010 as the standard </a:t>
            </a:r>
            <a:r>
              <a:rPr lang="en-US" sz="1000" dirty="0" smtClean="0"/>
              <a:t>population.</a:t>
            </a:r>
            <a:endParaRPr lang="en-US" sz="1000" b="1" dirty="0"/>
          </a:p>
        </p:txBody>
      </p:sp>
    </p:spTree>
    <p:extLst>
      <p:ext uri="{BB962C8B-B14F-4D97-AF65-F5344CB8AC3E}">
        <p14:creationId xmlns:p14="http://schemas.microsoft.com/office/powerpoint/2010/main" val="27984967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Admissions for immunization-preventable influenza per 100,000 population, age 65 and over, by residence location, 2000-2014</a:t>
            </a:r>
            <a:endParaRPr lang="en-US"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88853533"/>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5577840"/>
            <a:ext cx="8229600" cy="707886"/>
          </a:xfrm>
          <a:prstGeom prst="rect">
            <a:avLst/>
          </a:prstGeom>
          <a:noFill/>
        </p:spPr>
        <p:txBody>
          <a:bodyPr wrap="square" rtlCol="0">
            <a:spAutoFit/>
          </a:bodyPr>
          <a:lstStyle/>
          <a:p>
            <a:r>
              <a:rPr lang="en-US" sz="1000" b="1" dirty="0"/>
              <a:t>Source:</a:t>
            </a:r>
            <a:r>
              <a:rPr lang="en-US" sz="1000" dirty="0"/>
              <a:t> Agency for Healthcare Research and Quality (AHRQ), </a:t>
            </a:r>
            <a:r>
              <a:rPr lang="en-US" sz="1000" dirty="0" smtClean="0"/>
              <a:t>Healthcare </a:t>
            </a:r>
            <a:r>
              <a:rPr lang="en-US" sz="1000" dirty="0"/>
              <a:t>Cost and Utilization Project, </a:t>
            </a:r>
            <a:r>
              <a:rPr lang="en-US" sz="1000" dirty="0" smtClean="0"/>
              <a:t>2000-2014 Nationwide Inpatient Sample and 2014 State Inpatient Databases quality analysis file, </a:t>
            </a:r>
            <a:r>
              <a:rPr lang="en-US" sz="1000" dirty="0"/>
              <a:t>and AHRQ Quality Indicators, version 4.4. </a:t>
            </a:r>
            <a:endParaRPr lang="en-US" sz="1000" dirty="0" smtClean="0"/>
          </a:p>
          <a:p>
            <a:r>
              <a:rPr lang="en-US" sz="1000" b="1" dirty="0" smtClean="0"/>
              <a:t>Note</a:t>
            </a:r>
            <a:r>
              <a:rPr lang="en-US" sz="1000" b="1" dirty="0"/>
              <a:t>: </a:t>
            </a:r>
            <a:r>
              <a:rPr lang="en-US" sz="1000" dirty="0"/>
              <a:t>For this measure, lower rates are </a:t>
            </a:r>
            <a:r>
              <a:rPr lang="en-US" sz="1000" dirty="0" smtClean="0"/>
              <a:t>better. Rates </a:t>
            </a:r>
            <a:r>
              <a:rPr lang="en-US" sz="1000" dirty="0"/>
              <a:t>are adjusted by age and gender using the total U.S. resident population for 2010 as the standard </a:t>
            </a:r>
            <a:r>
              <a:rPr lang="en-US" sz="1000" dirty="0" smtClean="0"/>
              <a:t>population.</a:t>
            </a:r>
            <a:endParaRPr lang="en-US" sz="1000" dirty="0"/>
          </a:p>
        </p:txBody>
      </p:sp>
    </p:spTree>
    <p:extLst>
      <p:ext uri="{BB962C8B-B14F-4D97-AF65-F5344CB8AC3E}">
        <p14:creationId xmlns:p14="http://schemas.microsoft.com/office/powerpoint/2010/main" val="21522724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Emergency department </a:t>
            </a:r>
            <a:r>
              <a:rPr lang="en-US" sz="2000" dirty="0" smtClean="0"/>
              <a:t>visits per </a:t>
            </a:r>
            <a:r>
              <a:rPr lang="en-US" sz="2000" dirty="0"/>
              <a:t>100,000 population, adults age 18 and over, by residence location, 2006-2014</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85622226"/>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760720"/>
            <a:ext cx="8229600" cy="553998"/>
          </a:xfrm>
          <a:prstGeom prst="rect">
            <a:avLst/>
          </a:prstGeom>
          <a:noFill/>
        </p:spPr>
        <p:txBody>
          <a:bodyPr wrap="square" rtlCol="0">
            <a:spAutoFit/>
          </a:bodyPr>
          <a:lstStyle/>
          <a:p>
            <a:r>
              <a:rPr lang="en-US" sz="1000" b="1" dirty="0"/>
              <a:t>Source:</a:t>
            </a:r>
            <a:r>
              <a:rPr lang="en-US" sz="1000" dirty="0"/>
              <a:t> Agency for Healthcare Research and </a:t>
            </a:r>
            <a:r>
              <a:rPr lang="en-US" sz="1000" dirty="0" smtClean="0"/>
              <a:t>Quality, Healthcare </a:t>
            </a:r>
            <a:r>
              <a:rPr lang="en-US" sz="1000" dirty="0"/>
              <a:t>Cost and Utilization Project</a:t>
            </a:r>
            <a:r>
              <a:rPr lang="en-US" sz="1000" dirty="0" smtClean="0"/>
              <a:t>, Nationwide Emergency Department Sample, 2006-2014.</a:t>
            </a:r>
          </a:p>
          <a:p>
            <a:r>
              <a:rPr lang="en-US" sz="1000" b="1" dirty="0"/>
              <a:t>Note: </a:t>
            </a:r>
            <a:r>
              <a:rPr lang="en-US" sz="1000" dirty="0"/>
              <a:t>For this measure, lower rates are better</a:t>
            </a:r>
            <a:r>
              <a:rPr lang="en-US" sz="1000" dirty="0" smtClean="0"/>
              <a:t>.</a:t>
            </a:r>
            <a:endParaRPr lang="en-US" sz="1000" dirty="0"/>
          </a:p>
        </p:txBody>
      </p:sp>
    </p:spTree>
    <p:extLst>
      <p:ext uri="{BB962C8B-B14F-4D97-AF65-F5344CB8AC3E}">
        <p14:creationId xmlns:p14="http://schemas.microsoft.com/office/powerpoint/2010/main" val="19728537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Emergency department visits per 100,000 population, children ages 0-17, by residence location, 2006-2014</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73417597"/>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760720"/>
            <a:ext cx="8229600" cy="553998"/>
          </a:xfrm>
          <a:prstGeom prst="rect">
            <a:avLst/>
          </a:prstGeom>
          <a:noFill/>
        </p:spPr>
        <p:txBody>
          <a:bodyPr wrap="square" rtlCol="0">
            <a:spAutoFit/>
          </a:bodyPr>
          <a:lstStyle/>
          <a:p>
            <a:r>
              <a:rPr lang="en-US" sz="1000" b="1" dirty="0"/>
              <a:t>Source:</a:t>
            </a:r>
            <a:r>
              <a:rPr lang="en-US" sz="1000" dirty="0"/>
              <a:t> Agency for Healthcare Research and </a:t>
            </a:r>
            <a:r>
              <a:rPr lang="en-US" sz="1000" dirty="0" smtClean="0"/>
              <a:t>Quality, Healthcare </a:t>
            </a:r>
            <a:r>
              <a:rPr lang="en-US" sz="1000" dirty="0"/>
              <a:t>Cost and Utilization Project</a:t>
            </a:r>
            <a:r>
              <a:rPr lang="en-US" sz="1000" dirty="0" smtClean="0"/>
              <a:t>, 2006-2014, Nationwide Emergency Department Sample.</a:t>
            </a:r>
          </a:p>
          <a:p>
            <a:r>
              <a:rPr lang="en-US" sz="1000" b="1" dirty="0"/>
              <a:t>Note: </a:t>
            </a:r>
            <a:r>
              <a:rPr lang="en-US" sz="1000" dirty="0"/>
              <a:t>For this measure, lower rates are better</a:t>
            </a:r>
            <a:r>
              <a:rPr lang="en-US" sz="1000" dirty="0" smtClean="0"/>
              <a:t>.</a:t>
            </a:r>
            <a:endParaRPr lang="en-US" sz="1000" dirty="0"/>
          </a:p>
        </p:txBody>
      </p:sp>
    </p:spTree>
    <p:extLst>
      <p:ext uri="{BB962C8B-B14F-4D97-AF65-F5344CB8AC3E}">
        <p14:creationId xmlns:p14="http://schemas.microsoft.com/office/powerpoint/2010/main" val="19568754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Emergency department visits with a principal diagnosis related to mental health, alcohol, or substance abuse per 100,000 </a:t>
            </a:r>
            <a:r>
              <a:rPr lang="en-US" sz="2000" dirty="0" smtClean="0"/>
              <a:t>population, 2007-2014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9922793"/>
              </p:ext>
            </p:extLst>
          </p:nvPr>
        </p:nvGraphicFramePr>
        <p:xfrm>
          <a:off x="457200" y="1463040"/>
          <a:ext cx="83820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760720"/>
            <a:ext cx="8229600" cy="553998"/>
          </a:xfrm>
          <a:prstGeom prst="rect">
            <a:avLst/>
          </a:prstGeom>
          <a:noFill/>
        </p:spPr>
        <p:txBody>
          <a:bodyPr wrap="square" rtlCol="0">
            <a:spAutoFit/>
          </a:bodyPr>
          <a:lstStyle/>
          <a:p>
            <a:r>
              <a:rPr lang="en-US" sz="1000" b="1" dirty="0"/>
              <a:t>Source:</a:t>
            </a:r>
            <a:r>
              <a:rPr lang="en-US" sz="1000" dirty="0"/>
              <a:t> Agency for Healthcare Research and Quality (</a:t>
            </a:r>
            <a:r>
              <a:rPr lang="en-US" sz="1000" dirty="0" smtClean="0"/>
              <a:t>AHRQ), Healthcare </a:t>
            </a:r>
            <a:r>
              <a:rPr lang="en-US" sz="1000" dirty="0"/>
              <a:t>Cost and Utilization Project</a:t>
            </a:r>
            <a:r>
              <a:rPr lang="en-US" sz="1000" dirty="0" smtClean="0"/>
              <a:t>, 2007-2014 Nationwide Emergency Department Sample, </a:t>
            </a:r>
            <a:r>
              <a:rPr lang="en-US" sz="1000" dirty="0"/>
              <a:t>and AHRQ Quality Indicators, version </a:t>
            </a:r>
            <a:r>
              <a:rPr lang="en-US" sz="1000" dirty="0" smtClean="0"/>
              <a:t>4.4</a:t>
            </a:r>
            <a:r>
              <a:rPr lang="en-US" sz="1000" dirty="0"/>
              <a:t>. </a:t>
            </a:r>
            <a:endParaRPr lang="en-US" sz="1000" dirty="0" smtClean="0"/>
          </a:p>
          <a:p>
            <a:r>
              <a:rPr lang="en-US" sz="1000" b="1" dirty="0" smtClean="0"/>
              <a:t>Note: </a:t>
            </a:r>
            <a:r>
              <a:rPr lang="en-US" sz="1000" dirty="0" smtClean="0"/>
              <a:t>For this measure, lower rates are better.</a:t>
            </a:r>
            <a:endParaRPr lang="en-US" sz="1000" b="1" dirty="0"/>
          </a:p>
        </p:txBody>
      </p:sp>
    </p:spTree>
    <p:extLst>
      <p:ext uri="{BB962C8B-B14F-4D97-AF65-F5344CB8AC3E}">
        <p14:creationId xmlns:p14="http://schemas.microsoft.com/office/powerpoint/2010/main" val="18392048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Effective treatment</a:t>
            </a:r>
            <a:endParaRPr lang="en-US" dirty="0"/>
          </a:p>
        </p:txBody>
      </p:sp>
      <p:sp>
        <p:nvSpPr>
          <p:cNvPr id="3" name="Text Placeholder 2"/>
          <p:cNvSpPr>
            <a:spLocks noGrp="1"/>
          </p:cNvSpPr>
          <p:nvPr>
            <p:ph type="body" idx="1"/>
          </p:nvPr>
        </p:nvSpPr>
        <p:spPr/>
        <p:txBody>
          <a:bodyPr/>
          <a:lstStyle/>
          <a:p>
            <a:r>
              <a:rPr lang="en-US" dirty="0" err="1" smtClean="0"/>
              <a:t>Chartbook</a:t>
            </a:r>
            <a:r>
              <a:rPr lang="en-US" dirty="0" smtClean="0"/>
              <a:t> on Rural Health Care</a:t>
            </a:r>
            <a:endParaRPr lang="en-US" dirty="0"/>
          </a:p>
        </p:txBody>
      </p:sp>
    </p:spTree>
    <p:extLst>
      <p:ext uri="{BB962C8B-B14F-4D97-AF65-F5344CB8AC3E}">
        <p14:creationId xmlns:p14="http://schemas.microsoft.com/office/powerpoint/2010/main" val="456705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Adults age 40 and over with diagnosed diabetes who received all four recommended services for diabetes in the calendar year, United States, 2013</a:t>
            </a:r>
            <a:endParaRPr lang="en-US"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61782765"/>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5577840"/>
            <a:ext cx="8229600" cy="707886"/>
          </a:xfrm>
          <a:prstGeom prst="rect">
            <a:avLst/>
          </a:prstGeom>
          <a:noFill/>
        </p:spPr>
        <p:txBody>
          <a:bodyPr wrap="square" rtlCol="0">
            <a:spAutoFit/>
          </a:bodyPr>
          <a:lstStyle/>
          <a:p>
            <a:r>
              <a:rPr lang="en-US" sz="1000" b="1" dirty="0" smtClean="0"/>
              <a:t>Source:</a:t>
            </a:r>
            <a:r>
              <a:rPr lang="en-US" sz="1000" dirty="0" smtClean="0"/>
              <a:t> Agency for Healthcare Research and Quality, Medical Expenditure Panel Survey, 2013.</a:t>
            </a:r>
            <a:endParaRPr lang="en-US" sz="1000" b="1" dirty="0" smtClean="0"/>
          </a:p>
          <a:p>
            <a:r>
              <a:rPr lang="en-US" sz="1000" b="1" dirty="0" smtClean="0"/>
              <a:t>Note:</a:t>
            </a:r>
            <a:r>
              <a:rPr lang="en-US" sz="1000" dirty="0" smtClean="0"/>
              <a:t> All four recommended services include</a:t>
            </a:r>
            <a:r>
              <a:rPr lang="en-US" sz="1000" dirty="0"/>
              <a:t> 2 </a:t>
            </a:r>
            <a:r>
              <a:rPr lang="en-US" sz="1000" dirty="0" smtClean="0"/>
              <a:t>or more </a:t>
            </a:r>
            <a:r>
              <a:rPr lang="en-US" sz="1000" dirty="0"/>
              <a:t>hemoglobin </a:t>
            </a:r>
            <a:r>
              <a:rPr lang="en-US" sz="1000" dirty="0" smtClean="0"/>
              <a:t>A1c </a:t>
            </a:r>
            <a:r>
              <a:rPr lang="en-US" sz="1000" dirty="0"/>
              <a:t>measurements, dilated eye examination, foot </a:t>
            </a:r>
            <a:r>
              <a:rPr lang="en-US" sz="1000" dirty="0" smtClean="0"/>
              <a:t>examination, </a:t>
            </a:r>
            <a:r>
              <a:rPr lang="en-US" sz="1000" dirty="0"/>
              <a:t>and flu </a:t>
            </a:r>
            <a:r>
              <a:rPr lang="en-US" sz="1000" dirty="0" smtClean="0"/>
              <a:t>shot in the calendar year. The data year 2013 was used due to missing data for 2014. Estimates </a:t>
            </a:r>
            <a:r>
              <a:rPr lang="en-US" sz="1000" dirty="0"/>
              <a:t>are age adjusted to the 2000 U.S. standard population with two </a:t>
            </a:r>
            <a:r>
              <a:rPr lang="en-US" sz="1000" dirty="0" smtClean="0"/>
              <a:t>age groups</a:t>
            </a:r>
            <a:r>
              <a:rPr lang="en-US" sz="1000" dirty="0"/>
              <a:t>: </a:t>
            </a:r>
            <a:r>
              <a:rPr lang="en-US" sz="1000" dirty="0" smtClean="0"/>
              <a:t>40-59 and </a:t>
            </a:r>
            <a:r>
              <a:rPr lang="en-US" sz="1000" dirty="0"/>
              <a:t>60 and over.</a:t>
            </a:r>
          </a:p>
        </p:txBody>
      </p:sp>
    </p:spTree>
    <p:extLst>
      <p:ext uri="{BB962C8B-B14F-4D97-AF65-F5344CB8AC3E}">
        <p14:creationId xmlns:p14="http://schemas.microsoft.com/office/powerpoint/2010/main" val="41664828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Hospital admissions for uncontrolled diabetes without complications per 100,000 population, age 18 and over, by residence location, 2001-2014 </a:t>
            </a:r>
            <a:endParaRPr lang="en-US" sz="2000" dirty="0"/>
          </a:p>
        </p:txBody>
      </p:sp>
      <p:sp>
        <p:nvSpPr>
          <p:cNvPr id="14" name="TextBox 13"/>
          <p:cNvSpPr txBox="1"/>
          <p:nvPr/>
        </p:nvSpPr>
        <p:spPr>
          <a:xfrm>
            <a:off x="457200" y="5577840"/>
            <a:ext cx="8229600" cy="861774"/>
          </a:xfrm>
          <a:prstGeom prst="rect">
            <a:avLst/>
          </a:prstGeom>
          <a:noFill/>
        </p:spPr>
        <p:txBody>
          <a:bodyPr wrap="square" rtlCol="0">
            <a:spAutoFit/>
          </a:bodyPr>
          <a:lstStyle/>
          <a:p>
            <a:r>
              <a:rPr lang="en-US" sz="1000" b="1" dirty="0" smtClean="0"/>
              <a:t>Source</a:t>
            </a:r>
            <a:r>
              <a:rPr lang="en-US" sz="1000" b="1" dirty="0"/>
              <a:t>:</a:t>
            </a:r>
            <a:r>
              <a:rPr lang="en-US" sz="1000" dirty="0"/>
              <a:t> Agency for Healthcare Research and Quality, </a:t>
            </a:r>
            <a:r>
              <a:rPr lang="en-US" sz="1000" dirty="0" smtClean="0"/>
              <a:t>Healthcare Cost and Utilization Project, 2001-2014 Nationwide Inpatient Sample and 2014 State Inpatient Databases quality analysis file, and </a:t>
            </a:r>
            <a:r>
              <a:rPr lang="en-US" sz="1000" dirty="0"/>
              <a:t>AHRQ Quality Indicators, version 4.4</a:t>
            </a:r>
            <a:r>
              <a:rPr lang="en-US" sz="1000" dirty="0" smtClean="0"/>
              <a:t>. </a:t>
            </a:r>
            <a:endParaRPr lang="en-US" sz="1000" dirty="0"/>
          </a:p>
          <a:p>
            <a:r>
              <a:rPr lang="en-US" sz="1000" b="1" dirty="0"/>
              <a:t>Denominator:</a:t>
            </a:r>
            <a:r>
              <a:rPr lang="en-US" sz="1000" dirty="0"/>
              <a:t> </a:t>
            </a:r>
            <a:r>
              <a:rPr lang="en-US" sz="1000" dirty="0" smtClean="0"/>
              <a:t>U.S. resident population age 18 and over.</a:t>
            </a:r>
            <a:endParaRPr lang="en-US" sz="1000" dirty="0"/>
          </a:p>
          <a:p>
            <a:r>
              <a:rPr lang="en-US" sz="1000" b="1" dirty="0"/>
              <a:t>Note:</a:t>
            </a:r>
            <a:r>
              <a:rPr lang="en-US" sz="1000" dirty="0"/>
              <a:t> For this measure, lower rates are </a:t>
            </a:r>
            <a:r>
              <a:rPr lang="en-US" sz="1000" dirty="0" smtClean="0"/>
              <a:t>better. Rates </a:t>
            </a:r>
            <a:r>
              <a:rPr lang="en-US" sz="1000" dirty="0"/>
              <a:t>are adjusted by age and gender using the total U.S. resident population for 2010 as the standard </a:t>
            </a:r>
            <a:r>
              <a:rPr lang="en-US" sz="1000" dirty="0" smtClean="0"/>
              <a:t>population.</a:t>
            </a:r>
            <a:endParaRPr lang="en-US" sz="1000" dirty="0"/>
          </a:p>
        </p:txBody>
      </p:sp>
      <p:graphicFrame>
        <p:nvGraphicFramePr>
          <p:cNvPr id="4" name="Chart 3"/>
          <p:cNvGraphicFramePr/>
          <p:nvPr>
            <p:extLst>
              <p:ext uri="{D42A27DB-BD31-4B8C-83A1-F6EECF244321}">
                <p14:modId xmlns:p14="http://schemas.microsoft.com/office/powerpoint/2010/main" val="1036053358"/>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a:off x="1371600" y="4800600"/>
            <a:ext cx="7315200" cy="0"/>
          </a:xfrm>
          <a:prstGeom prst="line">
            <a:avLst/>
          </a:prstGeom>
          <a:ln w="19050">
            <a:solidFill>
              <a:srgbClr val="FF0000"/>
            </a:solidFill>
            <a:prstDash val="dash"/>
          </a:ln>
          <a:effectLst/>
        </p:spPr>
        <p:style>
          <a:lnRef idx="2">
            <a:schemeClr val="accent2"/>
          </a:lnRef>
          <a:fillRef idx="0">
            <a:schemeClr val="accent2"/>
          </a:fillRef>
          <a:effectRef idx="1">
            <a:schemeClr val="accent2"/>
          </a:effectRef>
          <a:fontRef idx="minor">
            <a:schemeClr val="tx1"/>
          </a:fontRef>
        </p:style>
      </p:cxnSp>
      <p:sp>
        <p:nvSpPr>
          <p:cNvPr id="7" name="TextBox 1"/>
          <p:cNvSpPr txBox="1"/>
          <p:nvPr/>
        </p:nvSpPr>
        <p:spPr>
          <a:xfrm>
            <a:off x="3383280" y="4480560"/>
            <a:ext cx="3291840" cy="274320"/>
          </a:xfrm>
          <a:prstGeom prst="rect">
            <a:avLst/>
          </a:prstGeom>
          <a:ln>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smtClean="0"/>
              <a:t>2014 Achievable Benchmark: 4 per 100,000 Population</a:t>
            </a:r>
            <a:endParaRPr lang="en-US" sz="1000" dirty="0"/>
          </a:p>
        </p:txBody>
      </p:sp>
    </p:spTree>
    <p:extLst>
      <p:ext uri="{BB962C8B-B14F-4D97-AF65-F5344CB8AC3E}">
        <p14:creationId xmlns:p14="http://schemas.microsoft.com/office/powerpoint/2010/main" val="316448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 Findings of the 2016 QDR</a:t>
            </a:r>
            <a:endParaRPr lang="en-US" dirty="0"/>
          </a:p>
        </p:txBody>
      </p:sp>
      <p:sp>
        <p:nvSpPr>
          <p:cNvPr id="3" name="Content Placeholder 2"/>
          <p:cNvSpPr>
            <a:spLocks noGrp="1"/>
          </p:cNvSpPr>
          <p:nvPr>
            <p:ph idx="1"/>
          </p:nvPr>
        </p:nvSpPr>
        <p:spPr>
          <a:xfrm>
            <a:off x="457200" y="1600200"/>
            <a:ext cx="8382000" cy="5105400"/>
          </a:xfrm>
        </p:spPr>
        <p:txBody>
          <a:bodyPr>
            <a:normAutofit fontScale="85000" lnSpcReduction="10000"/>
          </a:bodyPr>
          <a:lstStyle/>
          <a:p>
            <a:pPr lvl="0">
              <a:lnSpc>
                <a:spcPct val="110000"/>
              </a:lnSpc>
            </a:pPr>
            <a:r>
              <a:rPr lang="en-US" dirty="0" smtClean="0"/>
              <a:t>While most access measures (70%) tracked in the report did not experience significant changes over time (2002-2014), </a:t>
            </a:r>
            <a:r>
              <a:rPr lang="en-US" dirty="0" err="1" smtClean="0"/>
              <a:t>uninsurance</a:t>
            </a:r>
            <a:r>
              <a:rPr lang="en-US" dirty="0" smtClean="0"/>
              <a:t> rates did improve from 2010 to 2016.</a:t>
            </a:r>
          </a:p>
          <a:p>
            <a:pPr lvl="0">
              <a:lnSpc>
                <a:spcPct val="110000"/>
              </a:lnSpc>
            </a:pPr>
            <a:r>
              <a:rPr lang="en-US" dirty="0" smtClean="0"/>
              <a:t>Quality of health care improved generally from 2000 through 2014-2015 but the pace of improvement varied by priority area:</a:t>
            </a:r>
          </a:p>
          <a:p>
            <a:pPr lvl="1">
              <a:lnSpc>
                <a:spcPct val="110000"/>
              </a:lnSpc>
            </a:pPr>
            <a:r>
              <a:rPr lang="en-US" dirty="0" smtClean="0"/>
              <a:t>Person-Centered Care: About 80% of measures improved overall.</a:t>
            </a:r>
          </a:p>
          <a:p>
            <a:pPr lvl="1">
              <a:lnSpc>
                <a:spcPct val="110000"/>
              </a:lnSpc>
            </a:pPr>
            <a:r>
              <a:rPr lang="en-US" dirty="0" smtClean="0"/>
              <a:t>Patient Safety: Almost two-thirds of measures improved overall.</a:t>
            </a:r>
          </a:p>
          <a:p>
            <a:pPr lvl="1">
              <a:lnSpc>
                <a:spcPct val="110000"/>
              </a:lnSpc>
            </a:pPr>
            <a:r>
              <a:rPr lang="en-US" dirty="0" smtClean="0"/>
              <a:t>Healthy Living: About 60% of measures improved overall.</a:t>
            </a:r>
          </a:p>
          <a:p>
            <a:pPr lvl="1">
              <a:lnSpc>
                <a:spcPct val="110000"/>
              </a:lnSpc>
            </a:pPr>
            <a:r>
              <a:rPr lang="en-US" dirty="0" smtClean="0"/>
              <a:t>Effective Treatment: More than half of measures improved overall.</a:t>
            </a:r>
          </a:p>
          <a:p>
            <a:pPr lvl="1">
              <a:lnSpc>
                <a:spcPct val="110000"/>
              </a:lnSpc>
            </a:pPr>
            <a:r>
              <a:rPr lang="en-US" dirty="0" smtClean="0"/>
              <a:t>Care Coordination: About half of measures improved overall.</a:t>
            </a:r>
          </a:p>
          <a:p>
            <a:pPr lvl="1">
              <a:lnSpc>
                <a:spcPct val="110000"/>
              </a:lnSpc>
            </a:pPr>
            <a:r>
              <a:rPr lang="en-US" dirty="0" smtClean="0"/>
              <a:t>Care Affordability: About 70% of measures did not change overall.</a:t>
            </a:r>
            <a:endParaRPr lang="en-US" dirty="0"/>
          </a:p>
        </p:txBody>
      </p:sp>
    </p:spTree>
    <p:extLst>
      <p:ext uri="{BB962C8B-B14F-4D97-AF65-F5344CB8AC3E}">
        <p14:creationId xmlns:p14="http://schemas.microsoft.com/office/powerpoint/2010/main" val="28432376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000" dirty="0" smtClean="0"/>
              <a:t>Suicide rate per 100,000 population, by race/ethnicity and residence location, age 15 and over, 1999-2015</a:t>
            </a:r>
            <a:endParaRPr lang="en-US" sz="2000" dirty="0"/>
          </a:p>
        </p:txBody>
      </p:sp>
      <p:graphicFrame>
        <p:nvGraphicFramePr>
          <p:cNvPr id="12" name="Content Placeholder 7"/>
          <p:cNvGraphicFramePr>
            <a:graphicFrameLocks noGrp="1"/>
          </p:cNvGraphicFramePr>
          <p:nvPr>
            <p:ph sz="half" idx="2"/>
            <p:extLst>
              <p:ext uri="{D42A27DB-BD31-4B8C-83A1-F6EECF244321}">
                <p14:modId xmlns:p14="http://schemas.microsoft.com/office/powerpoint/2010/main" val="2537155446"/>
              </p:ext>
            </p:extLst>
          </p:nvPr>
        </p:nvGraphicFramePr>
        <p:xfrm>
          <a:off x="457200" y="1463040"/>
          <a:ext cx="4114800" cy="42976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7"/>
          <p:cNvGraphicFramePr>
            <a:graphicFrameLocks noGrp="1"/>
          </p:cNvGraphicFramePr>
          <p:nvPr>
            <p:ph sz="quarter" idx="4"/>
            <p:extLst>
              <p:ext uri="{D42A27DB-BD31-4B8C-83A1-F6EECF244321}">
                <p14:modId xmlns:p14="http://schemas.microsoft.com/office/powerpoint/2010/main" val="2796342700"/>
              </p:ext>
            </p:extLst>
          </p:nvPr>
        </p:nvGraphicFramePr>
        <p:xfrm>
          <a:off x="4572000" y="1463040"/>
          <a:ext cx="4114800" cy="429768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457200" y="5852160"/>
            <a:ext cx="8229600" cy="707886"/>
          </a:xfrm>
          <a:prstGeom prst="rect">
            <a:avLst/>
          </a:prstGeom>
          <a:noFill/>
        </p:spPr>
        <p:txBody>
          <a:bodyPr wrap="square" rtlCol="0">
            <a:spAutoFit/>
          </a:bodyPr>
          <a:lstStyle/>
          <a:p>
            <a:r>
              <a:rPr lang="en-US" sz="1000" b="1" dirty="0"/>
              <a:t>Key: </a:t>
            </a:r>
            <a:r>
              <a:rPr lang="en-US" sz="1000" dirty="0"/>
              <a:t>API</a:t>
            </a:r>
            <a:r>
              <a:rPr lang="en-US" sz="1000" b="1" dirty="0"/>
              <a:t> = </a:t>
            </a:r>
            <a:r>
              <a:rPr lang="en-US" sz="1000" dirty="0"/>
              <a:t>Asian or Pacific Islander; AI/AN = American Indian or Alaska Native.</a:t>
            </a:r>
            <a:endParaRPr lang="en-US" sz="1000" b="1" dirty="0"/>
          </a:p>
          <a:p>
            <a:r>
              <a:rPr lang="en-US" sz="1000" b="1" dirty="0" smtClean="0"/>
              <a:t>Source: </a:t>
            </a:r>
            <a:r>
              <a:rPr lang="en-US" sz="1000" dirty="0"/>
              <a:t>CDC Wonder Detailed </a:t>
            </a:r>
            <a:r>
              <a:rPr lang="en-US" sz="1000" dirty="0" smtClean="0"/>
              <a:t>Mortality, 1999-2015.</a:t>
            </a:r>
            <a:endParaRPr lang="en-US" sz="1000" b="1" dirty="0" smtClean="0"/>
          </a:p>
          <a:p>
            <a:r>
              <a:rPr lang="en-US" sz="1000" b="1" dirty="0" smtClean="0"/>
              <a:t>Note</a:t>
            </a:r>
            <a:r>
              <a:rPr lang="en-US" sz="1000" b="1" dirty="0"/>
              <a:t>:</a:t>
            </a:r>
            <a:r>
              <a:rPr lang="en-US" sz="1000" dirty="0"/>
              <a:t> </a:t>
            </a:r>
            <a:r>
              <a:rPr lang="en-US" sz="1000" dirty="0" smtClean="0"/>
              <a:t>For this measure, lower rates are better. White</a:t>
            </a:r>
            <a:r>
              <a:rPr lang="en-US" sz="1000" dirty="0"/>
              <a:t>, </a:t>
            </a:r>
            <a:r>
              <a:rPr lang="en-US" sz="1000" dirty="0" smtClean="0"/>
              <a:t>Black, API, and AI/AN </a:t>
            </a:r>
            <a:r>
              <a:rPr lang="en-US" sz="1000" dirty="0"/>
              <a:t>are </a:t>
            </a:r>
            <a:r>
              <a:rPr lang="en-US" sz="1000" dirty="0" smtClean="0"/>
              <a:t>non-Hispanic. Hispanic </a:t>
            </a:r>
            <a:r>
              <a:rPr lang="en-US" sz="1000" dirty="0"/>
              <a:t>includes all </a:t>
            </a:r>
            <a:r>
              <a:rPr lang="en-US" sz="1000" dirty="0" smtClean="0"/>
              <a:t>races. Estimates </a:t>
            </a:r>
            <a:r>
              <a:rPr lang="en-US" sz="1000" dirty="0"/>
              <a:t>are age adjusted to the 2000 U.S. standard </a:t>
            </a:r>
            <a:r>
              <a:rPr lang="en-US" sz="1000" dirty="0" smtClean="0"/>
              <a:t>population.</a:t>
            </a:r>
            <a:endParaRPr lang="en-US" sz="1000" dirty="0"/>
          </a:p>
        </p:txBody>
      </p:sp>
    </p:spTree>
    <p:extLst>
      <p:ext uri="{BB962C8B-B14F-4D97-AF65-F5344CB8AC3E}">
        <p14:creationId xmlns:p14="http://schemas.microsoft.com/office/powerpoint/2010/main" val="19410629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Healthy Living</a:t>
            </a:r>
            <a:endParaRPr lang="en-US" dirty="0"/>
          </a:p>
        </p:txBody>
      </p:sp>
      <p:sp>
        <p:nvSpPr>
          <p:cNvPr id="3" name="Text Placeholder 2"/>
          <p:cNvSpPr>
            <a:spLocks noGrp="1"/>
          </p:cNvSpPr>
          <p:nvPr>
            <p:ph type="body" idx="1"/>
          </p:nvPr>
        </p:nvSpPr>
        <p:spPr/>
        <p:txBody>
          <a:bodyPr/>
          <a:lstStyle/>
          <a:p>
            <a:r>
              <a:rPr lang="en-US" dirty="0" err="1" smtClean="0"/>
              <a:t>Chartbook</a:t>
            </a:r>
            <a:r>
              <a:rPr lang="en-US" dirty="0" smtClean="0"/>
              <a:t> on Rural Health Care</a:t>
            </a:r>
            <a:endParaRPr lang="en-US" dirty="0"/>
          </a:p>
        </p:txBody>
      </p:sp>
    </p:spTree>
    <p:extLst>
      <p:ext uri="{BB962C8B-B14F-4D97-AF65-F5344CB8AC3E}">
        <p14:creationId xmlns:p14="http://schemas.microsoft.com/office/powerpoint/2010/main" val="10009587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086600" cy="1143000"/>
          </a:xfrm>
        </p:spPr>
        <p:txBody>
          <a:bodyPr>
            <a:noAutofit/>
          </a:bodyPr>
          <a:lstStyle/>
          <a:p>
            <a:r>
              <a:rPr lang="en-US" sz="1800" dirty="0" smtClean="0"/>
              <a:t>Children ages 2-17 for whom a health provider gave advice within the past 2 years about the amount and kind of exercise, sports, or physically active hobbies they should have, by residence location, 2002-2014</a:t>
            </a:r>
            <a:endParaRPr lang="en-US" sz="1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13930542"/>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852160"/>
            <a:ext cx="8229600" cy="246221"/>
          </a:xfrm>
          <a:prstGeom prst="rect">
            <a:avLst/>
          </a:prstGeom>
          <a:noFill/>
        </p:spPr>
        <p:txBody>
          <a:bodyPr wrap="square" rtlCol="0">
            <a:spAutoFit/>
          </a:bodyPr>
          <a:lstStyle/>
          <a:p>
            <a:r>
              <a:rPr lang="en-US" sz="1000" b="1" dirty="0" smtClean="0"/>
              <a:t>Source</a:t>
            </a:r>
            <a:r>
              <a:rPr lang="en-US" sz="1000" b="1" dirty="0"/>
              <a:t>:</a:t>
            </a:r>
            <a:r>
              <a:rPr lang="en-US" sz="1000" dirty="0"/>
              <a:t> Agency for Healthcare Research and Quality, </a:t>
            </a:r>
            <a:r>
              <a:rPr lang="en-US" sz="1000" dirty="0" smtClean="0"/>
              <a:t>Medical </a:t>
            </a:r>
            <a:r>
              <a:rPr lang="en-US" sz="1000" dirty="0"/>
              <a:t>Expenditure Panel </a:t>
            </a:r>
            <a:r>
              <a:rPr lang="en-US" sz="1000" dirty="0" smtClean="0"/>
              <a:t>Survey, 2002-2014.</a:t>
            </a:r>
            <a:endParaRPr lang="en-US" dirty="0"/>
          </a:p>
        </p:txBody>
      </p:sp>
    </p:spTree>
    <p:extLst>
      <p:ext uri="{BB962C8B-B14F-4D97-AF65-F5344CB8AC3E}">
        <p14:creationId xmlns:p14="http://schemas.microsoft.com/office/powerpoint/2010/main" val="22650792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7086600" cy="1066800"/>
          </a:xfrm>
        </p:spPr>
        <p:txBody>
          <a:bodyPr>
            <a:noAutofit/>
          </a:bodyPr>
          <a:lstStyle/>
          <a:p>
            <a:r>
              <a:rPr lang="en-US" sz="1800" dirty="0" smtClean="0"/>
              <a:t>Children ages 2-17 for whom a health provider gave advice within the past 2 years about the amount and kind of exercise, sports, or physically active hobbies they should have, by residence location, stratified by race/ethnicity, 2014</a:t>
            </a:r>
            <a:endParaRPr lang="en-US" sz="1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6286188"/>
              </p:ext>
            </p:extLst>
          </p:nvPr>
        </p:nvGraphicFramePr>
        <p:xfrm>
          <a:off x="457200" y="1463040"/>
          <a:ext cx="8229600" cy="420624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852160"/>
            <a:ext cx="8229600" cy="400110"/>
          </a:xfrm>
          <a:prstGeom prst="rect">
            <a:avLst/>
          </a:prstGeom>
          <a:noFill/>
        </p:spPr>
        <p:txBody>
          <a:bodyPr wrap="square" rtlCol="0">
            <a:spAutoFit/>
          </a:bodyPr>
          <a:lstStyle/>
          <a:p>
            <a:r>
              <a:rPr lang="en-US" sz="1000" b="1" dirty="0" smtClean="0"/>
              <a:t>Source</a:t>
            </a:r>
            <a:r>
              <a:rPr lang="en-US" sz="1000" b="1" dirty="0"/>
              <a:t>:</a:t>
            </a:r>
            <a:r>
              <a:rPr lang="en-US" sz="1000" dirty="0"/>
              <a:t> Agency for Healthcare Research and </a:t>
            </a:r>
            <a:r>
              <a:rPr lang="en-US" sz="1000" dirty="0" smtClean="0"/>
              <a:t>Quality, Medical </a:t>
            </a:r>
            <a:r>
              <a:rPr lang="en-US" sz="1000" dirty="0"/>
              <a:t>Expenditure Panel </a:t>
            </a:r>
            <a:r>
              <a:rPr lang="en-US" sz="1000" dirty="0" smtClean="0"/>
              <a:t>Survey, 2014.</a:t>
            </a:r>
            <a:endParaRPr lang="en-US" sz="1000" dirty="0"/>
          </a:p>
          <a:p>
            <a:r>
              <a:rPr lang="en-US" sz="1000" b="1" dirty="0" smtClean="0"/>
              <a:t>Note:</a:t>
            </a:r>
            <a:r>
              <a:rPr lang="en-US" sz="1000" dirty="0" smtClean="0"/>
              <a:t> Data unavailable for Blacks in small metropolitan </a:t>
            </a:r>
            <a:r>
              <a:rPr lang="en-US" sz="1000" dirty="0"/>
              <a:t>areas. White and Black are non-Hispanic. Hispanic includes all races</a:t>
            </a:r>
            <a:r>
              <a:rPr lang="en-US" sz="1000" dirty="0" smtClean="0"/>
              <a:t>.</a:t>
            </a:r>
            <a:endParaRPr lang="en-US" sz="1000" dirty="0"/>
          </a:p>
        </p:txBody>
      </p:sp>
    </p:spTree>
    <p:extLst>
      <p:ext uri="{BB962C8B-B14F-4D97-AF65-F5344CB8AC3E}">
        <p14:creationId xmlns:p14="http://schemas.microsoft.com/office/powerpoint/2010/main" val="3838047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Children ages 2-17 for whom a health provider gave advice within the past 2 years about </a:t>
            </a:r>
            <a:r>
              <a:rPr lang="en-US" sz="2000" dirty="0" smtClean="0"/>
              <a:t>healthy eating, </a:t>
            </a:r>
            <a:r>
              <a:rPr lang="en-US" sz="2000" dirty="0"/>
              <a:t>by residence </a:t>
            </a:r>
            <a:r>
              <a:rPr lang="en-US" sz="2000" dirty="0" smtClean="0"/>
              <a:t>location, 2002-2014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93729038"/>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57200" y="5852160"/>
            <a:ext cx="6477000" cy="400110"/>
          </a:xfrm>
          <a:prstGeom prst="rect">
            <a:avLst/>
          </a:prstGeom>
          <a:noFill/>
        </p:spPr>
        <p:txBody>
          <a:bodyPr wrap="square" rtlCol="0">
            <a:spAutoFit/>
          </a:bodyPr>
          <a:lstStyle/>
          <a:p>
            <a:r>
              <a:rPr lang="en-US" sz="1000" b="1" dirty="0"/>
              <a:t>Source:</a:t>
            </a:r>
            <a:r>
              <a:rPr lang="en-US" sz="1000" dirty="0"/>
              <a:t> Agency for Healthcare Research and Quality, Medical Expenditure Panel Survey, </a:t>
            </a:r>
            <a:r>
              <a:rPr lang="en-US" sz="1000" dirty="0" smtClean="0"/>
              <a:t>2002-2014</a:t>
            </a:r>
            <a:r>
              <a:rPr lang="en-US" sz="1000" dirty="0"/>
              <a:t>.</a:t>
            </a:r>
          </a:p>
          <a:p>
            <a:endParaRPr lang="en-US" sz="1000" dirty="0"/>
          </a:p>
        </p:txBody>
      </p:sp>
    </p:spTree>
    <p:extLst>
      <p:ext uri="{BB962C8B-B14F-4D97-AF65-F5344CB8AC3E}">
        <p14:creationId xmlns:p14="http://schemas.microsoft.com/office/powerpoint/2010/main" val="22151811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Children ages 2-17 for whom a health provider gave advice within the past 2 years about healthy eating, by residence location, stratified by race/ethnicity,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35927961"/>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852160"/>
            <a:ext cx="8229600" cy="400110"/>
          </a:xfrm>
          <a:prstGeom prst="rect">
            <a:avLst/>
          </a:prstGeom>
          <a:noFill/>
        </p:spPr>
        <p:txBody>
          <a:bodyPr wrap="square" rtlCol="0">
            <a:spAutoFit/>
          </a:bodyPr>
          <a:lstStyle/>
          <a:p>
            <a:r>
              <a:rPr lang="en-US" sz="1000" b="1" dirty="0" smtClean="0"/>
              <a:t>Source</a:t>
            </a:r>
            <a:r>
              <a:rPr lang="en-US" sz="1000" b="1" dirty="0"/>
              <a:t>:</a:t>
            </a:r>
            <a:r>
              <a:rPr lang="en-US" sz="1000" dirty="0"/>
              <a:t> Agency for Healthcare Research and Quality, </a:t>
            </a:r>
            <a:r>
              <a:rPr lang="en-US" sz="1000" dirty="0" smtClean="0"/>
              <a:t>Medical </a:t>
            </a:r>
            <a:r>
              <a:rPr lang="en-US" sz="1000" dirty="0"/>
              <a:t>Expenditure Panel </a:t>
            </a:r>
            <a:r>
              <a:rPr lang="en-US" sz="1000" dirty="0" smtClean="0"/>
              <a:t>Survey, 2014.</a:t>
            </a:r>
            <a:endParaRPr lang="en-US" sz="1000" dirty="0"/>
          </a:p>
          <a:p>
            <a:r>
              <a:rPr lang="en-US" sz="1000" b="1" dirty="0" smtClean="0"/>
              <a:t>Note:</a:t>
            </a:r>
            <a:r>
              <a:rPr lang="en-US" sz="1000" dirty="0" smtClean="0"/>
              <a:t> Data not available for Black children in small metropolitan areas. White and Black are non-Hispanic. Hispanic includes all races. </a:t>
            </a:r>
            <a:endParaRPr lang="en-US" sz="1000" dirty="0"/>
          </a:p>
        </p:txBody>
      </p:sp>
    </p:spTree>
    <p:extLst>
      <p:ext uri="{BB962C8B-B14F-4D97-AF65-F5344CB8AC3E}">
        <p14:creationId xmlns:p14="http://schemas.microsoft.com/office/powerpoint/2010/main" val="5908036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t>Children ages 2-17 who had a dental visit in the calendar year, by residence location, stratified by race/ethnicity, 2014</a:t>
            </a:r>
            <a:endParaRPr lang="en-US" sz="1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06470157"/>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852160"/>
            <a:ext cx="8229600" cy="400110"/>
          </a:xfrm>
          <a:prstGeom prst="rect">
            <a:avLst/>
          </a:prstGeom>
          <a:noFill/>
        </p:spPr>
        <p:txBody>
          <a:bodyPr wrap="square" rtlCol="0">
            <a:spAutoFit/>
          </a:bodyPr>
          <a:lstStyle/>
          <a:p>
            <a:r>
              <a:rPr lang="en-US" sz="1000" b="1" dirty="0" smtClean="0"/>
              <a:t>Source:</a:t>
            </a:r>
            <a:r>
              <a:rPr lang="en-US" sz="1000" dirty="0" smtClean="0"/>
              <a:t> Agency </a:t>
            </a:r>
            <a:r>
              <a:rPr lang="en-US" sz="1000" dirty="0"/>
              <a:t>for Healthcare Research and Quality, </a:t>
            </a:r>
            <a:r>
              <a:rPr lang="en-US" sz="1000" dirty="0" smtClean="0"/>
              <a:t>Medical </a:t>
            </a:r>
            <a:r>
              <a:rPr lang="en-US" sz="1000" dirty="0"/>
              <a:t>Expenditure Panel </a:t>
            </a:r>
            <a:r>
              <a:rPr lang="en-US" sz="1000" dirty="0" smtClean="0"/>
              <a:t>Survey, 2014.</a:t>
            </a:r>
          </a:p>
          <a:p>
            <a:r>
              <a:rPr lang="en-US" sz="1000" b="1" dirty="0" smtClean="0"/>
              <a:t>Note: </a:t>
            </a:r>
            <a:r>
              <a:rPr lang="en-US" sz="1000" dirty="0" smtClean="0"/>
              <a:t>White and Black are non-Hispanic. Hispanic includes all races.</a:t>
            </a:r>
            <a:endParaRPr lang="en-US" sz="1200" dirty="0" smtClean="0"/>
          </a:p>
        </p:txBody>
      </p:sp>
    </p:spTree>
    <p:extLst>
      <p:ext uri="{BB962C8B-B14F-4D97-AF65-F5344CB8AC3E}">
        <p14:creationId xmlns:p14="http://schemas.microsoft.com/office/powerpoint/2010/main" val="8840142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Children age 17 and under with a wellness checkup in the past 12 months, by residence location</a:t>
            </a:r>
            <a:r>
              <a:rPr lang="en-US" sz="2000" dirty="0" smtClean="0"/>
              <a:t>, 2009-2014 </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33161124"/>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57200" y="5852160"/>
            <a:ext cx="8229600" cy="246221"/>
          </a:xfrm>
          <a:prstGeom prst="rect">
            <a:avLst/>
          </a:prstGeom>
          <a:noFill/>
        </p:spPr>
        <p:txBody>
          <a:bodyPr wrap="square" rtlCol="0">
            <a:spAutoFit/>
          </a:bodyPr>
          <a:lstStyle/>
          <a:p>
            <a:r>
              <a:rPr lang="en-US" sz="1000" b="1" dirty="0">
                <a:solidFill>
                  <a:prstClr val="black"/>
                </a:solidFill>
              </a:rPr>
              <a:t>Source:</a:t>
            </a:r>
            <a:r>
              <a:rPr lang="en-US" sz="1000" dirty="0">
                <a:solidFill>
                  <a:prstClr val="black"/>
                </a:solidFill>
              </a:rPr>
              <a:t> Centers for Disease Control and Prevention, National Center for Health Statistics, National Health Interview Survey, </a:t>
            </a:r>
            <a:r>
              <a:rPr lang="en-US" sz="1000" dirty="0" smtClean="0">
                <a:solidFill>
                  <a:prstClr val="black"/>
                </a:solidFill>
              </a:rPr>
              <a:t>2009-2014</a:t>
            </a:r>
            <a:r>
              <a:rPr lang="en-US" sz="1000" dirty="0">
                <a:solidFill>
                  <a:prstClr val="black"/>
                </a:solidFill>
              </a:rPr>
              <a:t>.</a:t>
            </a:r>
          </a:p>
        </p:txBody>
      </p:sp>
    </p:spTree>
    <p:extLst>
      <p:ext uri="{BB962C8B-B14F-4D97-AF65-F5344CB8AC3E}">
        <p14:creationId xmlns:p14="http://schemas.microsoft.com/office/powerpoint/2010/main" val="20070184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Children age 17 and under with a wellness checkup in the past 12 months, by residence location, stratified by income, 2014 </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75818423"/>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669280"/>
            <a:ext cx="8229600" cy="553998"/>
          </a:xfrm>
          <a:prstGeom prst="rect">
            <a:avLst/>
          </a:prstGeom>
          <a:noFill/>
        </p:spPr>
        <p:txBody>
          <a:bodyPr wrap="square" rtlCol="0">
            <a:spAutoFit/>
          </a:bodyPr>
          <a:lstStyle/>
          <a:p>
            <a:r>
              <a:rPr lang="en-US" sz="1000" b="1" dirty="0">
                <a:solidFill>
                  <a:prstClr val="black"/>
                </a:solidFill>
              </a:rPr>
              <a:t>Source:</a:t>
            </a:r>
            <a:r>
              <a:rPr lang="en-US" sz="1000" dirty="0">
                <a:solidFill>
                  <a:prstClr val="black"/>
                </a:solidFill>
              </a:rPr>
              <a:t> Centers for Disease Control and Prevention, National Center for Health Statistics, National Health Interview Survey, 2014.</a:t>
            </a:r>
          </a:p>
          <a:p>
            <a:r>
              <a:rPr lang="en-US" sz="1000" b="1" dirty="0" smtClean="0">
                <a:solidFill>
                  <a:prstClr val="black"/>
                </a:solidFill>
              </a:rPr>
              <a:t>Note:</a:t>
            </a:r>
            <a:r>
              <a:rPr lang="en-US" sz="1000" dirty="0" smtClean="0">
                <a:solidFill>
                  <a:prstClr val="black"/>
                </a:solidFill>
              </a:rPr>
              <a:t> </a:t>
            </a:r>
            <a:r>
              <a:rPr lang="en-US" sz="1000" dirty="0">
                <a:solidFill>
                  <a:prstClr val="black"/>
                </a:solidFill>
              </a:rPr>
              <a:t>Poor, low income, middle income, and high income indicate individuals whose household income is &lt;100%, 100-199%, 200-399%, and 400% or more of the Federal poverty level, respectively</a:t>
            </a:r>
            <a:r>
              <a:rPr lang="en-US" sz="1000" dirty="0" smtClean="0">
                <a:solidFill>
                  <a:prstClr val="black"/>
                </a:solidFill>
              </a:rPr>
              <a:t>.</a:t>
            </a:r>
            <a:endParaRPr lang="en-US" sz="1000" dirty="0">
              <a:solidFill>
                <a:prstClr val="black"/>
              </a:solidFill>
            </a:endParaRPr>
          </a:p>
        </p:txBody>
      </p:sp>
    </p:spTree>
    <p:extLst>
      <p:ext uri="{BB962C8B-B14F-4D97-AF65-F5344CB8AC3E}">
        <p14:creationId xmlns:p14="http://schemas.microsoft.com/office/powerpoint/2010/main" val="2083877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Children for whom a health provider gave advice within the past 2 years about how smoking in the house can be bad for a child, by residence location, stratified by race/ethnicity, 2014</a:t>
            </a:r>
            <a:endParaRPr lang="en-US" sz="1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55774334"/>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760720"/>
            <a:ext cx="8229600" cy="400110"/>
          </a:xfrm>
          <a:prstGeom prst="rect">
            <a:avLst/>
          </a:prstGeom>
          <a:noFill/>
        </p:spPr>
        <p:txBody>
          <a:bodyPr wrap="square" rtlCol="0">
            <a:spAutoFit/>
          </a:bodyPr>
          <a:lstStyle/>
          <a:p>
            <a:r>
              <a:rPr lang="en-US" sz="1000" b="1" dirty="0" smtClean="0"/>
              <a:t>Source</a:t>
            </a:r>
            <a:r>
              <a:rPr lang="en-US" sz="1000" dirty="0" smtClean="0"/>
              <a:t>: Agency </a:t>
            </a:r>
            <a:r>
              <a:rPr lang="en-US" sz="1000" dirty="0"/>
              <a:t>for Healthcare Research and Quality, </a:t>
            </a:r>
            <a:r>
              <a:rPr lang="en-US" sz="1000" dirty="0" smtClean="0"/>
              <a:t>Medical </a:t>
            </a:r>
            <a:r>
              <a:rPr lang="en-US" sz="1000" dirty="0"/>
              <a:t>Expenditure Panel </a:t>
            </a:r>
            <a:r>
              <a:rPr lang="en-US" sz="1000" dirty="0" smtClean="0"/>
              <a:t>Survey, 2014.</a:t>
            </a:r>
          </a:p>
          <a:p>
            <a:r>
              <a:rPr lang="en-US" sz="1000" b="1" dirty="0" smtClean="0"/>
              <a:t>Note: </a:t>
            </a:r>
            <a:r>
              <a:rPr lang="en-US" sz="1000" dirty="0"/>
              <a:t>White and Black are non-Hispanic. Hispanic includes all races</a:t>
            </a:r>
            <a:r>
              <a:rPr lang="en-US" sz="1000" dirty="0" smtClean="0"/>
              <a:t>.</a:t>
            </a:r>
            <a:endParaRPr lang="en-US" sz="1000" dirty="0"/>
          </a:p>
        </p:txBody>
      </p:sp>
    </p:spTree>
    <p:extLst>
      <p:ext uri="{BB962C8B-B14F-4D97-AF65-F5344CB8AC3E}">
        <p14:creationId xmlns:p14="http://schemas.microsoft.com/office/powerpoint/2010/main" val="20127779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 Findings of the 2016 QDR</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pPr lvl="0"/>
            <a:r>
              <a:rPr lang="en-US" sz="2200" dirty="0" smtClean="0"/>
              <a:t>Overall, some disparities were getting smaller from 2000 through 2014-2015, but disparities persist, especially for poor and uninsured populations in all priority areas.:</a:t>
            </a:r>
          </a:p>
          <a:p>
            <a:pPr lvl="0"/>
            <a:r>
              <a:rPr lang="en-US" sz="2200" dirty="0" smtClean="0"/>
              <a:t>While 20% of measures show disparities getting smaller for Blacks and Hispanics, most disparities have not changed significantly for any racial or ethnic groups.</a:t>
            </a:r>
          </a:p>
          <a:p>
            <a:pPr lvl="0"/>
            <a:r>
              <a:rPr lang="en-US" sz="2200" dirty="0" smtClean="0"/>
              <a:t>More than half of measures show that poor and low-income households had worse care than high-income households; for middle-income households, more than 40% of measures show worse care than high-income households.</a:t>
            </a:r>
          </a:p>
          <a:p>
            <a:pPr lvl="0"/>
            <a:r>
              <a:rPr lang="en-US" sz="2200" dirty="0" smtClean="0"/>
              <a:t>Nearly two-thirds of measures show that uninsured people had worse care than privately insured people.</a:t>
            </a:r>
            <a:endParaRPr lang="en-US" sz="2200" dirty="0"/>
          </a:p>
        </p:txBody>
      </p:sp>
    </p:spTree>
    <p:extLst>
      <p:ext uri="{BB962C8B-B14F-4D97-AF65-F5344CB8AC3E}">
        <p14:creationId xmlns:p14="http://schemas.microsoft.com/office/powerpoint/2010/main" val="38265388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000" dirty="0" smtClean="0"/>
              <a:t>Adult current smokers with a checkup in the last 12 months who received advice to quit smoking, by residence location, 2002-2014</a:t>
            </a:r>
            <a:endParaRPr lang="en-US" sz="2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49080872"/>
              </p:ext>
            </p:extLst>
          </p:nvPr>
        </p:nvGraphicFramePr>
        <p:xfrm>
          <a:off x="457200" y="1463040"/>
          <a:ext cx="8229600" cy="402336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57200" y="5852160"/>
            <a:ext cx="8229600" cy="553998"/>
          </a:xfrm>
          <a:prstGeom prst="rect">
            <a:avLst/>
          </a:prstGeom>
          <a:noFill/>
        </p:spPr>
        <p:txBody>
          <a:bodyPr wrap="square" rtlCol="0">
            <a:spAutoFit/>
          </a:bodyPr>
          <a:lstStyle/>
          <a:p>
            <a:r>
              <a:rPr lang="en-US" sz="1000" b="1" dirty="0" smtClean="0"/>
              <a:t>Source:</a:t>
            </a:r>
            <a:r>
              <a:rPr lang="en-US" sz="1000" dirty="0" smtClean="0"/>
              <a:t> </a:t>
            </a:r>
            <a:r>
              <a:rPr lang="en-US" sz="1000" dirty="0"/>
              <a:t>Agency for Healthcare Research and Quality, </a:t>
            </a:r>
            <a:r>
              <a:rPr lang="en-US" sz="1000" dirty="0" smtClean="0"/>
              <a:t>Medical </a:t>
            </a:r>
            <a:r>
              <a:rPr lang="en-US" sz="1000" dirty="0"/>
              <a:t>Expenditure Panel </a:t>
            </a:r>
            <a:r>
              <a:rPr lang="en-US" sz="1000" dirty="0" smtClean="0"/>
              <a:t>Survey, 2002-2014.</a:t>
            </a:r>
          </a:p>
          <a:p>
            <a:r>
              <a:rPr lang="en-US" sz="1000" b="1" dirty="0" smtClean="0"/>
              <a:t>Note:</a:t>
            </a:r>
            <a:r>
              <a:rPr lang="en-US" sz="1000" dirty="0" smtClean="0"/>
              <a:t> Data unavailable for noncore in 2007, 2009, and 2010. Estimates </a:t>
            </a:r>
            <a:r>
              <a:rPr lang="en-US" sz="1000" dirty="0"/>
              <a:t>are age adjusted to the 2000 U.S. standard population using three age groups: 18-44, </a:t>
            </a:r>
            <a:r>
              <a:rPr lang="en-US" sz="1000" dirty="0" smtClean="0"/>
              <a:t>45-64, </a:t>
            </a:r>
            <a:r>
              <a:rPr lang="en-US" sz="1000" dirty="0"/>
              <a:t>and 65 and over.</a:t>
            </a:r>
          </a:p>
        </p:txBody>
      </p:sp>
    </p:spTree>
    <p:extLst>
      <p:ext uri="{BB962C8B-B14F-4D97-AF65-F5344CB8AC3E}">
        <p14:creationId xmlns:p14="http://schemas.microsoft.com/office/powerpoint/2010/main" val="20706568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000" dirty="0"/>
              <a:t>Women ages 50-74 who received a mammogram in the last 2 </a:t>
            </a:r>
            <a:r>
              <a:rPr lang="en-US" sz="2000" dirty="0" smtClean="0"/>
              <a:t>years, by residence location, 2005-2013</a:t>
            </a:r>
            <a:endParaRPr lang="en-US" sz="2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617530"/>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457200" y="5852160"/>
            <a:ext cx="7543800" cy="400110"/>
          </a:xfrm>
          <a:prstGeom prst="rect">
            <a:avLst/>
          </a:prstGeom>
          <a:noFill/>
        </p:spPr>
        <p:txBody>
          <a:bodyPr wrap="square" rtlCol="0">
            <a:spAutoFit/>
          </a:bodyPr>
          <a:lstStyle/>
          <a:p>
            <a:r>
              <a:rPr lang="en-US" sz="1000" b="1" dirty="0" smtClean="0"/>
              <a:t>Source:</a:t>
            </a:r>
            <a:r>
              <a:rPr lang="en-US" sz="1000" dirty="0" smtClean="0"/>
              <a:t> </a:t>
            </a:r>
            <a:r>
              <a:rPr lang="en-US" sz="1000" dirty="0"/>
              <a:t>Centers for Disease Control and Prevention, National Center for Health Statistics, National Health Interview Survey, 2013</a:t>
            </a:r>
            <a:r>
              <a:rPr lang="en-US" sz="1000" dirty="0" smtClean="0"/>
              <a:t>.</a:t>
            </a:r>
          </a:p>
          <a:p>
            <a:r>
              <a:rPr lang="en-US" sz="1000" b="1" dirty="0" smtClean="0"/>
              <a:t>Note:</a:t>
            </a:r>
            <a:r>
              <a:rPr lang="en-US" sz="1000" dirty="0" smtClean="0"/>
              <a:t> </a:t>
            </a:r>
            <a:r>
              <a:rPr lang="en-US" sz="1000" dirty="0"/>
              <a:t>Estimates are age adjusted to the 2000 U.S. standard population. </a:t>
            </a:r>
            <a:endParaRPr lang="en-US" dirty="0"/>
          </a:p>
        </p:txBody>
      </p:sp>
    </p:spTree>
    <p:extLst>
      <p:ext uri="{BB962C8B-B14F-4D97-AF65-F5344CB8AC3E}">
        <p14:creationId xmlns:p14="http://schemas.microsoft.com/office/powerpoint/2010/main" val="38724455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Women ages 50-74 who received a mammogram in the last 2 years, by residence location, stratified by income, 2013</a:t>
            </a:r>
            <a:endParaRPr lang="en-US" sz="1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9851696"/>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852160"/>
            <a:ext cx="8229600" cy="400110"/>
          </a:xfrm>
          <a:prstGeom prst="rect">
            <a:avLst/>
          </a:prstGeom>
          <a:noFill/>
        </p:spPr>
        <p:txBody>
          <a:bodyPr wrap="square" rtlCol="0">
            <a:spAutoFit/>
          </a:bodyPr>
          <a:lstStyle/>
          <a:p>
            <a:r>
              <a:rPr lang="en-US" sz="1000" b="1" dirty="0" smtClean="0">
                <a:solidFill>
                  <a:prstClr val="black"/>
                </a:solidFill>
              </a:rPr>
              <a:t>Source:</a:t>
            </a:r>
            <a:r>
              <a:rPr lang="en-US" sz="1000" dirty="0" smtClean="0">
                <a:solidFill>
                  <a:prstClr val="black"/>
                </a:solidFill>
              </a:rPr>
              <a:t> </a:t>
            </a:r>
            <a:r>
              <a:rPr lang="en-US" sz="1000" dirty="0">
                <a:solidFill>
                  <a:prstClr val="black"/>
                </a:solidFill>
              </a:rPr>
              <a:t>Centers for Disease Control and Prevention, National Center for Health Statistics, National Health Interview Survey, 2013</a:t>
            </a:r>
            <a:r>
              <a:rPr lang="en-US" sz="1000" dirty="0" smtClean="0">
                <a:solidFill>
                  <a:prstClr val="black"/>
                </a:solidFill>
              </a:rPr>
              <a:t>.</a:t>
            </a:r>
          </a:p>
          <a:p>
            <a:r>
              <a:rPr lang="en-US" sz="1000" b="1" dirty="0" smtClean="0">
                <a:solidFill>
                  <a:prstClr val="black"/>
                </a:solidFill>
              </a:rPr>
              <a:t>Note:</a:t>
            </a:r>
            <a:r>
              <a:rPr lang="en-US" sz="1000" dirty="0" smtClean="0">
                <a:solidFill>
                  <a:prstClr val="black"/>
                </a:solidFill>
              </a:rPr>
              <a:t> </a:t>
            </a:r>
            <a:r>
              <a:rPr lang="en-US" sz="1000" dirty="0">
                <a:solidFill>
                  <a:prstClr val="black"/>
                </a:solidFill>
              </a:rPr>
              <a:t>Estimates are age adjusted to the 2000 U.S. standard population. </a:t>
            </a:r>
          </a:p>
        </p:txBody>
      </p:sp>
    </p:spTree>
    <p:extLst>
      <p:ext uri="{BB962C8B-B14F-4D97-AF65-F5344CB8AC3E}">
        <p14:creationId xmlns:p14="http://schemas.microsoft.com/office/powerpoint/2010/main" val="42068437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000" dirty="0"/>
              <a:t>Breast </a:t>
            </a:r>
            <a:r>
              <a:rPr lang="en-US" sz="2000" dirty="0" smtClean="0"/>
              <a:t>cancer deaths per 100,000 female population, by race/ethnicity and residence location, 1999-2015</a:t>
            </a:r>
            <a:endParaRPr lang="en-US" sz="2000" dirty="0"/>
          </a:p>
        </p:txBody>
      </p:sp>
      <p:graphicFrame>
        <p:nvGraphicFramePr>
          <p:cNvPr id="11" name="Content Placeholder 7"/>
          <p:cNvGraphicFramePr>
            <a:graphicFrameLocks noGrp="1"/>
          </p:cNvGraphicFramePr>
          <p:nvPr>
            <p:ph sz="half" idx="2"/>
            <p:extLst>
              <p:ext uri="{D42A27DB-BD31-4B8C-83A1-F6EECF244321}">
                <p14:modId xmlns:p14="http://schemas.microsoft.com/office/powerpoint/2010/main" val="3503076226"/>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7"/>
          <p:cNvGraphicFramePr>
            <a:graphicFrameLocks noGrp="1"/>
          </p:cNvGraphicFramePr>
          <p:nvPr>
            <p:ph sz="quarter" idx="4"/>
            <p:extLst>
              <p:ext uri="{D42A27DB-BD31-4B8C-83A1-F6EECF244321}">
                <p14:modId xmlns:p14="http://schemas.microsoft.com/office/powerpoint/2010/main" val="2265701141"/>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457200" y="5760720"/>
            <a:ext cx="8229600" cy="707886"/>
          </a:xfrm>
          <a:prstGeom prst="rect">
            <a:avLst/>
          </a:prstGeom>
          <a:noFill/>
        </p:spPr>
        <p:txBody>
          <a:bodyPr wrap="square" rtlCol="0">
            <a:spAutoFit/>
          </a:bodyPr>
          <a:lstStyle/>
          <a:p>
            <a:r>
              <a:rPr lang="en-US" sz="1000" b="1" dirty="0" smtClean="0"/>
              <a:t>Key</a:t>
            </a:r>
            <a:r>
              <a:rPr lang="en-US" sz="1000" b="1" dirty="0"/>
              <a:t>: </a:t>
            </a:r>
            <a:r>
              <a:rPr lang="en-US" sz="1000" dirty="0" smtClean="0"/>
              <a:t>API</a:t>
            </a:r>
            <a:r>
              <a:rPr lang="en-US" sz="1000" b="1" dirty="0" smtClean="0"/>
              <a:t> </a:t>
            </a:r>
            <a:r>
              <a:rPr lang="en-US" sz="1000" b="1" dirty="0"/>
              <a:t>= </a:t>
            </a:r>
            <a:r>
              <a:rPr lang="en-US" sz="1000" dirty="0"/>
              <a:t>Asian or Pacific Islander; AI/AN = American Indian or Alaska </a:t>
            </a:r>
            <a:r>
              <a:rPr lang="en-US" sz="1000" dirty="0" smtClean="0"/>
              <a:t>Native.</a:t>
            </a:r>
          </a:p>
          <a:p>
            <a:r>
              <a:rPr lang="en-US" sz="1000" b="1" dirty="0"/>
              <a:t>Source: </a:t>
            </a:r>
            <a:r>
              <a:rPr lang="en-US" sz="1000" dirty="0"/>
              <a:t>CDC Wonder Detailed Mortality, 1999-2015.</a:t>
            </a:r>
          </a:p>
          <a:p>
            <a:r>
              <a:rPr lang="en-US" sz="1000" b="1" dirty="0" smtClean="0"/>
              <a:t>Note</a:t>
            </a:r>
            <a:r>
              <a:rPr lang="en-US" sz="1000" b="1" dirty="0"/>
              <a:t>:</a:t>
            </a:r>
            <a:r>
              <a:rPr lang="en-US" sz="1000" dirty="0"/>
              <a:t> </a:t>
            </a:r>
            <a:r>
              <a:rPr lang="en-US" sz="1000" dirty="0" smtClean="0"/>
              <a:t>For this measure, lower rates are better. White</a:t>
            </a:r>
            <a:r>
              <a:rPr lang="en-US" sz="1000" dirty="0"/>
              <a:t>, </a:t>
            </a:r>
            <a:r>
              <a:rPr lang="en-US" sz="1000" dirty="0" smtClean="0"/>
              <a:t>Black, API, and AI/AN </a:t>
            </a:r>
            <a:r>
              <a:rPr lang="en-US" sz="1000" dirty="0"/>
              <a:t>are </a:t>
            </a:r>
            <a:r>
              <a:rPr lang="en-US" sz="1000" dirty="0" smtClean="0"/>
              <a:t>non-Hispanic. Hispanic includes </a:t>
            </a:r>
            <a:r>
              <a:rPr lang="en-US" sz="1000" dirty="0"/>
              <a:t>all </a:t>
            </a:r>
            <a:r>
              <a:rPr lang="en-US" sz="1000" dirty="0" smtClean="0"/>
              <a:t>races. Estimates </a:t>
            </a:r>
            <a:r>
              <a:rPr lang="en-US" sz="1000" dirty="0"/>
              <a:t>are age adjusted to the 2000 U.S. standard </a:t>
            </a:r>
            <a:r>
              <a:rPr lang="en-US" sz="1000" dirty="0" smtClean="0"/>
              <a:t>population.</a:t>
            </a:r>
            <a:endParaRPr lang="en-US" sz="1000" dirty="0"/>
          </a:p>
        </p:txBody>
      </p:sp>
    </p:spTree>
    <p:extLst>
      <p:ext uri="{BB962C8B-B14F-4D97-AF65-F5344CB8AC3E}">
        <p14:creationId xmlns:p14="http://schemas.microsoft.com/office/powerpoint/2010/main" val="42544189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Adults 50-75 years who reported any type of colorectal cancer screening, by residence location, 2005-2013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75619054"/>
              </p:ext>
            </p:extLst>
          </p:nvPr>
        </p:nvGraphicFramePr>
        <p:xfrm>
          <a:off x="457200" y="1463040"/>
          <a:ext cx="8229600" cy="420624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852160"/>
            <a:ext cx="8229600" cy="400110"/>
          </a:xfrm>
          <a:prstGeom prst="rect">
            <a:avLst/>
          </a:prstGeom>
          <a:noFill/>
        </p:spPr>
        <p:txBody>
          <a:bodyPr wrap="square" rtlCol="0">
            <a:spAutoFit/>
          </a:bodyPr>
          <a:lstStyle/>
          <a:p>
            <a:r>
              <a:rPr lang="en-US" sz="1000" b="1" dirty="0">
                <a:solidFill>
                  <a:prstClr val="black"/>
                </a:solidFill>
              </a:rPr>
              <a:t>Source:</a:t>
            </a:r>
            <a:r>
              <a:rPr lang="en-US" sz="1000" dirty="0">
                <a:solidFill>
                  <a:prstClr val="black"/>
                </a:solidFill>
              </a:rPr>
              <a:t> Centers for Disease Control and Prevention, National Center for Health Statistics, National Health Interview Survey, 2005-2013</a:t>
            </a:r>
            <a:r>
              <a:rPr lang="en-US" sz="1000" dirty="0" smtClean="0">
                <a:solidFill>
                  <a:prstClr val="black"/>
                </a:solidFill>
              </a:rPr>
              <a:t>.</a:t>
            </a:r>
          </a:p>
          <a:p>
            <a:r>
              <a:rPr lang="en-US" sz="1000" b="1" dirty="0">
                <a:solidFill>
                  <a:prstClr val="black"/>
                </a:solidFill>
              </a:rPr>
              <a:t>Note</a:t>
            </a:r>
            <a:r>
              <a:rPr lang="en-US" sz="1000" dirty="0">
                <a:solidFill>
                  <a:prstClr val="black"/>
                </a:solidFill>
              </a:rPr>
              <a:t>: Estimates are age adjusted to the 2000 U.S. standard population. </a:t>
            </a:r>
          </a:p>
        </p:txBody>
      </p:sp>
    </p:spTree>
    <p:extLst>
      <p:ext uri="{BB962C8B-B14F-4D97-AF65-F5344CB8AC3E}">
        <p14:creationId xmlns:p14="http://schemas.microsoft.com/office/powerpoint/2010/main" val="38969841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Colorectal </a:t>
            </a:r>
            <a:r>
              <a:rPr lang="en-US" sz="2000" dirty="0" smtClean="0"/>
              <a:t>cancer deaths per 100,000 population, by race/ethnicity, 1999-2015</a:t>
            </a:r>
            <a:endParaRPr lang="en-US" sz="2000" dirty="0"/>
          </a:p>
        </p:txBody>
      </p:sp>
      <p:graphicFrame>
        <p:nvGraphicFramePr>
          <p:cNvPr id="7" name="Content Placeholder 7"/>
          <p:cNvGraphicFramePr>
            <a:graphicFrameLocks noGrp="1"/>
          </p:cNvGraphicFramePr>
          <p:nvPr>
            <p:ph sz="half" idx="2"/>
            <p:extLst>
              <p:ext uri="{D42A27DB-BD31-4B8C-83A1-F6EECF244321}">
                <p14:modId xmlns:p14="http://schemas.microsoft.com/office/powerpoint/2010/main" val="1461507198"/>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7"/>
          <p:cNvGraphicFramePr>
            <a:graphicFrameLocks noGrp="1"/>
          </p:cNvGraphicFramePr>
          <p:nvPr>
            <p:ph sz="quarter" idx="4"/>
            <p:extLst>
              <p:ext uri="{D42A27DB-BD31-4B8C-83A1-F6EECF244321}">
                <p14:modId xmlns:p14="http://schemas.microsoft.com/office/powerpoint/2010/main" val="3804684896"/>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457200" y="5760720"/>
            <a:ext cx="8229600" cy="707886"/>
          </a:xfrm>
          <a:prstGeom prst="rect">
            <a:avLst/>
          </a:prstGeom>
          <a:noFill/>
        </p:spPr>
        <p:txBody>
          <a:bodyPr wrap="square" rtlCol="0">
            <a:spAutoFit/>
          </a:bodyPr>
          <a:lstStyle/>
          <a:p>
            <a:r>
              <a:rPr lang="en-US" sz="1000" b="1" dirty="0"/>
              <a:t>Key: </a:t>
            </a:r>
            <a:r>
              <a:rPr lang="en-US" sz="1000" dirty="0"/>
              <a:t>API</a:t>
            </a:r>
            <a:r>
              <a:rPr lang="en-US" sz="1000" b="1" dirty="0"/>
              <a:t> = </a:t>
            </a:r>
            <a:r>
              <a:rPr lang="en-US" sz="1000" dirty="0"/>
              <a:t>Asian or Pacific Islander; AI/AN = American Indian or Alaska Native.</a:t>
            </a:r>
          </a:p>
          <a:p>
            <a:r>
              <a:rPr lang="en-US" sz="1000" b="1" dirty="0" smtClean="0"/>
              <a:t>Source</a:t>
            </a:r>
            <a:r>
              <a:rPr lang="en-US" sz="1000" b="1" dirty="0"/>
              <a:t>: </a:t>
            </a:r>
            <a:r>
              <a:rPr lang="en-US" sz="1000" dirty="0"/>
              <a:t>CDC Wonder Detailed </a:t>
            </a:r>
            <a:r>
              <a:rPr lang="en-US" sz="1000" dirty="0" smtClean="0"/>
              <a:t>Mortality, 1999-2015.</a:t>
            </a:r>
            <a:endParaRPr lang="en-US" sz="1000" dirty="0"/>
          </a:p>
          <a:p>
            <a:r>
              <a:rPr lang="en-US" sz="1000" b="1" dirty="0" smtClean="0"/>
              <a:t>Note</a:t>
            </a:r>
            <a:r>
              <a:rPr lang="en-US" sz="1000" b="1" dirty="0"/>
              <a:t>:</a:t>
            </a:r>
            <a:r>
              <a:rPr lang="en-US" sz="1000" dirty="0"/>
              <a:t> </a:t>
            </a:r>
            <a:r>
              <a:rPr lang="en-US" sz="1000" dirty="0" smtClean="0"/>
              <a:t>For this measure, lower rates are better. White</a:t>
            </a:r>
            <a:r>
              <a:rPr lang="en-US" sz="1000" dirty="0"/>
              <a:t>, </a:t>
            </a:r>
            <a:r>
              <a:rPr lang="en-US" sz="1000" dirty="0" smtClean="0"/>
              <a:t>Black, API, and AI/AN </a:t>
            </a:r>
            <a:r>
              <a:rPr lang="en-US" sz="1000" dirty="0"/>
              <a:t>are </a:t>
            </a:r>
            <a:r>
              <a:rPr lang="en-US" sz="1000" dirty="0" smtClean="0"/>
              <a:t>non-Hispanic. Hispanic includes </a:t>
            </a:r>
            <a:r>
              <a:rPr lang="en-US" sz="1000" dirty="0"/>
              <a:t>all </a:t>
            </a:r>
            <a:r>
              <a:rPr lang="en-US" sz="1000" dirty="0" smtClean="0"/>
              <a:t>races. Estimates </a:t>
            </a:r>
            <a:r>
              <a:rPr lang="en-US" sz="1000" dirty="0"/>
              <a:t>are age adjusted to the 2000 U.S. standard population</a:t>
            </a:r>
          </a:p>
        </p:txBody>
      </p:sp>
    </p:spTree>
    <p:extLst>
      <p:ext uri="{BB962C8B-B14F-4D97-AF65-F5344CB8AC3E}">
        <p14:creationId xmlns:p14="http://schemas.microsoft.com/office/powerpoint/2010/main" val="9731497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Lung Cancer</a:t>
            </a:r>
            <a:endParaRPr lang="en-US" dirty="0"/>
          </a:p>
        </p:txBody>
      </p:sp>
      <p:sp>
        <p:nvSpPr>
          <p:cNvPr id="8" name="Content Placeholder 7"/>
          <p:cNvSpPr>
            <a:spLocks noGrp="1"/>
          </p:cNvSpPr>
          <p:nvPr>
            <p:ph idx="1"/>
          </p:nvPr>
        </p:nvSpPr>
        <p:spPr/>
        <p:txBody>
          <a:bodyPr>
            <a:normAutofit fontScale="92500"/>
          </a:bodyPr>
          <a:lstStyle/>
          <a:p>
            <a:r>
              <a:rPr lang="en-US" dirty="0" smtClean="0"/>
              <a:t>Lung cancer is the leading cause of cancer death and the second most common cancer among both men and women in the United States.</a:t>
            </a:r>
          </a:p>
          <a:p>
            <a:r>
              <a:rPr lang="en-US" dirty="0" smtClean="0"/>
              <a:t>Most lung cancers can be prevented, because they are related to smoking (or secondhand smoke), or less often to exposure to radon or other environmental factors.</a:t>
            </a:r>
          </a:p>
          <a:p>
            <a:r>
              <a:rPr lang="en-US" dirty="0" smtClean="0"/>
              <a:t>Most lung cancers are diagnosed at an advanced stage. For these patients, cure is unlikely, and few survive beyond 1 to 2 years (</a:t>
            </a:r>
            <a:r>
              <a:rPr lang="en-US" dirty="0" err="1" smtClean="0"/>
              <a:t>Tanoue</a:t>
            </a:r>
            <a:r>
              <a:rPr lang="en-US" dirty="0" smtClean="0"/>
              <a:t>, 2015). </a:t>
            </a:r>
          </a:p>
          <a:p>
            <a:endParaRPr lang="en-US" dirty="0" smtClean="0"/>
          </a:p>
        </p:txBody>
      </p:sp>
    </p:spTree>
    <p:extLst>
      <p:ext uri="{BB962C8B-B14F-4D97-AF65-F5344CB8AC3E}">
        <p14:creationId xmlns:p14="http://schemas.microsoft.com/office/powerpoint/2010/main" val="33424238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Lung </a:t>
            </a:r>
            <a:r>
              <a:rPr lang="en-US" sz="2000" dirty="0" smtClean="0"/>
              <a:t>cancer deaths per 100,000 population, by race/ethnicity, 1999-2015</a:t>
            </a:r>
            <a:endParaRPr lang="en-US" sz="2000" dirty="0"/>
          </a:p>
        </p:txBody>
      </p:sp>
      <p:graphicFrame>
        <p:nvGraphicFramePr>
          <p:cNvPr id="7" name="Content Placeholder 7"/>
          <p:cNvGraphicFramePr>
            <a:graphicFrameLocks noGrp="1"/>
          </p:cNvGraphicFramePr>
          <p:nvPr>
            <p:ph sz="half" idx="2"/>
            <p:extLst>
              <p:ext uri="{D42A27DB-BD31-4B8C-83A1-F6EECF244321}">
                <p14:modId xmlns:p14="http://schemas.microsoft.com/office/powerpoint/2010/main" val="1875280582"/>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7"/>
          <p:cNvGraphicFramePr>
            <a:graphicFrameLocks noGrp="1"/>
          </p:cNvGraphicFramePr>
          <p:nvPr>
            <p:ph sz="quarter" idx="4"/>
            <p:extLst>
              <p:ext uri="{D42A27DB-BD31-4B8C-83A1-F6EECF244321}">
                <p14:modId xmlns:p14="http://schemas.microsoft.com/office/powerpoint/2010/main" val="692127963"/>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457200" y="5760720"/>
            <a:ext cx="8229600" cy="707886"/>
          </a:xfrm>
          <a:prstGeom prst="rect">
            <a:avLst/>
          </a:prstGeom>
          <a:noFill/>
        </p:spPr>
        <p:txBody>
          <a:bodyPr wrap="square" rtlCol="0">
            <a:spAutoFit/>
          </a:bodyPr>
          <a:lstStyle/>
          <a:p>
            <a:r>
              <a:rPr lang="en-US" sz="1000" b="1" dirty="0"/>
              <a:t>Key: </a:t>
            </a:r>
            <a:r>
              <a:rPr lang="en-US" sz="1000" dirty="0" smtClean="0"/>
              <a:t>API </a:t>
            </a:r>
            <a:r>
              <a:rPr lang="en-US" sz="1000" b="1" dirty="0" smtClean="0"/>
              <a:t>= </a:t>
            </a:r>
            <a:r>
              <a:rPr lang="en-US" sz="1000" dirty="0"/>
              <a:t>Asian or Pacific Islander; AI/AN = American Indian or Alaska </a:t>
            </a:r>
            <a:r>
              <a:rPr lang="en-US" sz="1000" dirty="0" smtClean="0"/>
              <a:t>Native.</a:t>
            </a:r>
            <a:endParaRPr lang="en-US" sz="1000" dirty="0"/>
          </a:p>
          <a:p>
            <a:r>
              <a:rPr lang="en-US" sz="1000" b="1" dirty="0" smtClean="0"/>
              <a:t>Source: </a:t>
            </a:r>
            <a:r>
              <a:rPr lang="en-US" sz="1000" dirty="0"/>
              <a:t>CDC Wonder Detailed </a:t>
            </a:r>
            <a:r>
              <a:rPr lang="en-US" sz="1000" dirty="0" smtClean="0"/>
              <a:t>Mortality, 1999-2015.</a:t>
            </a:r>
          </a:p>
          <a:p>
            <a:r>
              <a:rPr lang="en-US" sz="1000" b="1" dirty="0" smtClean="0"/>
              <a:t>Note</a:t>
            </a:r>
            <a:r>
              <a:rPr lang="en-US" sz="1000" b="1" dirty="0"/>
              <a:t>:</a:t>
            </a:r>
            <a:r>
              <a:rPr lang="en-US" sz="1000" dirty="0"/>
              <a:t> </a:t>
            </a:r>
            <a:r>
              <a:rPr lang="en-US" sz="1000" dirty="0" smtClean="0"/>
              <a:t>For this measure, lower rates are better. White</a:t>
            </a:r>
            <a:r>
              <a:rPr lang="en-US" sz="1000" dirty="0"/>
              <a:t>, </a:t>
            </a:r>
            <a:r>
              <a:rPr lang="en-US" sz="1000" dirty="0" smtClean="0"/>
              <a:t>Black, API, and AI/AN are non-Hispanic. </a:t>
            </a:r>
            <a:r>
              <a:rPr lang="en-US" sz="1000" dirty="0"/>
              <a:t>Hispanic </a:t>
            </a:r>
            <a:r>
              <a:rPr lang="en-US" sz="1000" dirty="0" smtClean="0"/>
              <a:t>includes </a:t>
            </a:r>
            <a:r>
              <a:rPr lang="en-US" sz="1000" dirty="0"/>
              <a:t>all </a:t>
            </a:r>
            <a:r>
              <a:rPr lang="en-US" sz="1000" dirty="0" smtClean="0"/>
              <a:t>races. Estimates </a:t>
            </a:r>
            <a:r>
              <a:rPr lang="en-US" sz="1000" dirty="0"/>
              <a:t>are age adjusted to the 2000 U.S. standard </a:t>
            </a:r>
            <a:r>
              <a:rPr lang="en-US" sz="1000" dirty="0" smtClean="0"/>
              <a:t>population.</a:t>
            </a:r>
            <a:endParaRPr lang="en-US" sz="1000" dirty="0"/>
          </a:p>
        </p:txBody>
      </p:sp>
    </p:spTree>
    <p:extLst>
      <p:ext uri="{BB962C8B-B14F-4D97-AF65-F5344CB8AC3E}">
        <p14:creationId xmlns:p14="http://schemas.microsoft.com/office/powerpoint/2010/main" val="39349098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Women ages 21-65 who received a Pap smear in the last 3 years, by </a:t>
            </a:r>
            <a:r>
              <a:rPr lang="en-US" sz="2000" smtClean="0"/>
              <a:t>residence location, </a:t>
            </a:r>
            <a:r>
              <a:rPr lang="en-US" sz="2000" dirty="0" smtClean="0"/>
              <a:t>2005-2013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46936303"/>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852160"/>
            <a:ext cx="7890302" cy="400110"/>
          </a:xfrm>
          <a:prstGeom prst="rect">
            <a:avLst/>
          </a:prstGeom>
          <a:noFill/>
        </p:spPr>
        <p:txBody>
          <a:bodyPr wrap="none" rtlCol="0">
            <a:spAutoFit/>
          </a:bodyPr>
          <a:lstStyle/>
          <a:p>
            <a:r>
              <a:rPr lang="en-US" sz="1000" b="1" dirty="0">
                <a:solidFill>
                  <a:prstClr val="black"/>
                </a:solidFill>
              </a:rPr>
              <a:t>Source:</a:t>
            </a:r>
            <a:r>
              <a:rPr lang="en-US" sz="1000" dirty="0">
                <a:solidFill>
                  <a:prstClr val="black"/>
                </a:solidFill>
              </a:rPr>
              <a:t> Centers for Disease Control and Prevention, National Center for Health Statistics, National Health Interview Survey, 2005-2013</a:t>
            </a:r>
            <a:r>
              <a:rPr lang="en-US" sz="1000" dirty="0" smtClean="0">
                <a:solidFill>
                  <a:prstClr val="black"/>
                </a:solidFill>
              </a:rPr>
              <a:t>.</a:t>
            </a:r>
          </a:p>
          <a:p>
            <a:r>
              <a:rPr lang="en-US" sz="1000" b="1" dirty="0">
                <a:solidFill>
                  <a:prstClr val="black"/>
                </a:solidFill>
              </a:rPr>
              <a:t>Note</a:t>
            </a:r>
            <a:r>
              <a:rPr lang="en-US" sz="1000" dirty="0">
                <a:solidFill>
                  <a:prstClr val="black"/>
                </a:solidFill>
              </a:rPr>
              <a:t>: Estimates are age adjusted to the 2000 U.S. standard population</a:t>
            </a:r>
            <a:r>
              <a:rPr lang="en-US" sz="1000" dirty="0" smtClean="0">
                <a:solidFill>
                  <a:prstClr val="black"/>
                </a:solidFill>
              </a:rPr>
              <a:t>.</a:t>
            </a:r>
            <a:endParaRPr lang="en-US" sz="1000" dirty="0">
              <a:solidFill>
                <a:prstClr val="black"/>
              </a:solidFill>
            </a:endParaRPr>
          </a:p>
        </p:txBody>
      </p:sp>
    </p:spTree>
    <p:extLst>
      <p:ext uri="{BB962C8B-B14F-4D97-AF65-F5344CB8AC3E}">
        <p14:creationId xmlns:p14="http://schemas.microsoft.com/office/powerpoint/2010/main" val="222949654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Women ages 21-65 who received a Pap smear in the last 3 years</a:t>
            </a:r>
            <a:r>
              <a:rPr lang="en-US" sz="2000" dirty="0" smtClean="0"/>
              <a:t>, by residence location, stratified by income,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6626871"/>
              </p:ext>
            </p:extLst>
          </p:nvPr>
        </p:nvGraphicFramePr>
        <p:xfrm>
          <a:off x="457200" y="1600200"/>
          <a:ext cx="82296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57200" y="5760720"/>
            <a:ext cx="8229600" cy="553998"/>
          </a:xfrm>
          <a:prstGeom prst="rect">
            <a:avLst/>
          </a:prstGeom>
          <a:noFill/>
        </p:spPr>
        <p:txBody>
          <a:bodyPr wrap="square" rtlCol="0">
            <a:spAutoFit/>
          </a:bodyPr>
          <a:lstStyle/>
          <a:p>
            <a:r>
              <a:rPr lang="en-US" sz="1000" b="1" dirty="0" smtClean="0"/>
              <a:t>Source: </a:t>
            </a:r>
            <a:r>
              <a:rPr lang="en-US" sz="1000" dirty="0"/>
              <a:t>Centers for Disease Control and Prevention, National Center for Health Statistics, National Health Interview Survey, </a:t>
            </a:r>
            <a:r>
              <a:rPr lang="en-US" sz="1000" dirty="0" smtClean="0"/>
              <a:t>2013</a:t>
            </a:r>
            <a:r>
              <a:rPr lang="en-US" sz="1000" dirty="0"/>
              <a:t>.</a:t>
            </a:r>
          </a:p>
          <a:p>
            <a:r>
              <a:rPr lang="en-US" sz="1000" b="1" dirty="0" smtClean="0"/>
              <a:t>Note:</a:t>
            </a:r>
            <a:r>
              <a:rPr lang="en-US" sz="1000" dirty="0" smtClean="0"/>
              <a:t> Poor</a:t>
            </a:r>
            <a:r>
              <a:rPr lang="en-US" sz="1000" dirty="0"/>
              <a:t>, low income, middle income, and high income indicate individuals whose household income is &lt;100%, 100-199%, 200-399%, and 400% or more of the Federal poverty level, </a:t>
            </a:r>
            <a:r>
              <a:rPr lang="en-US" sz="1000" dirty="0" smtClean="0"/>
              <a:t>respectively. Estimates </a:t>
            </a:r>
            <a:r>
              <a:rPr lang="en-US" sz="1000" dirty="0"/>
              <a:t>are age adjusted to the 2000 U.S. standard population.</a:t>
            </a:r>
          </a:p>
        </p:txBody>
      </p:sp>
    </p:spTree>
    <p:extLst>
      <p:ext uri="{BB962C8B-B14F-4D97-AF65-F5344CB8AC3E}">
        <p14:creationId xmlns:p14="http://schemas.microsoft.com/office/powerpoint/2010/main" val="2335790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Chartbook on Rural Health</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This </a:t>
            </a:r>
            <a:r>
              <a:rPr lang="en-US" dirty="0" err="1" smtClean="0"/>
              <a:t>chartbook</a:t>
            </a:r>
            <a:r>
              <a:rPr lang="en-US" dirty="0" smtClean="0"/>
              <a:t> includes: </a:t>
            </a:r>
          </a:p>
          <a:p>
            <a:pPr lvl="1"/>
            <a:r>
              <a:rPr lang="en-US" dirty="0" smtClean="0"/>
              <a:t>Summary of trends in health care quality and disparities for rural populations.</a:t>
            </a:r>
          </a:p>
          <a:p>
            <a:pPr lvl="1"/>
            <a:r>
              <a:rPr lang="en-US" dirty="0" smtClean="0"/>
              <a:t>Figures illustrating select measures of Access to Health Care and 6 priority areas, including Care Affordability, </a:t>
            </a:r>
            <a:r>
              <a:rPr lang="en-US" dirty="0"/>
              <a:t>Care </a:t>
            </a:r>
            <a:r>
              <a:rPr lang="en-US" dirty="0" smtClean="0"/>
              <a:t>Coordination, Effective Treatment, Healthy Living, Patient Safety, and Person-Centered Care, for rural populations. </a:t>
            </a:r>
          </a:p>
          <a:p>
            <a:r>
              <a:rPr lang="en-US" dirty="0" smtClean="0">
                <a:hlinkClick r:id="rId3"/>
              </a:rPr>
              <a:t>Introduction and Methods</a:t>
            </a:r>
            <a:r>
              <a:rPr lang="en-US" dirty="0" smtClean="0"/>
              <a:t> contains information about methods used in the </a:t>
            </a:r>
            <a:r>
              <a:rPr lang="en-US" dirty="0" err="1" smtClean="0"/>
              <a:t>chartbook</a:t>
            </a:r>
            <a:r>
              <a:rPr lang="en-US" dirty="0" smtClean="0"/>
              <a:t>. </a:t>
            </a:r>
          </a:p>
          <a:p>
            <a:r>
              <a:rPr lang="en-US" dirty="0" smtClean="0"/>
              <a:t>A Data Query tool (</a:t>
            </a:r>
            <a:r>
              <a:rPr lang="en-US" dirty="0" smtClean="0">
                <a:hlinkClick r:id="rId4"/>
              </a:rPr>
              <a:t>http://nhqrnet.ahrq.gov/</a:t>
            </a:r>
          </a:p>
          <a:p>
            <a:r>
              <a:rPr lang="en-US" dirty="0" err="1" smtClean="0">
                <a:hlinkClick r:id="rId4"/>
              </a:rPr>
              <a:t>inhqrdr</a:t>
            </a:r>
            <a:r>
              <a:rPr lang="en-US" dirty="0" smtClean="0">
                <a:hlinkClick r:id="rId4"/>
              </a:rPr>
              <a:t>/data/query</a:t>
            </a:r>
            <a:r>
              <a:rPr lang="en-US" dirty="0" smtClean="0"/>
              <a:t>) provides access to all data tables. </a:t>
            </a:r>
            <a:endParaRPr lang="en-US" dirty="0"/>
          </a:p>
        </p:txBody>
      </p:sp>
    </p:spTree>
    <p:extLst>
      <p:ext uri="{BB962C8B-B14F-4D97-AF65-F5344CB8AC3E}">
        <p14:creationId xmlns:p14="http://schemas.microsoft.com/office/powerpoint/2010/main" val="151213107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Affordability</a:t>
            </a:r>
            <a:endParaRPr lang="en-US" dirty="0"/>
          </a:p>
        </p:txBody>
      </p:sp>
      <p:sp>
        <p:nvSpPr>
          <p:cNvPr id="3" name="Text Placeholder 2"/>
          <p:cNvSpPr>
            <a:spLocks noGrp="1"/>
          </p:cNvSpPr>
          <p:nvPr>
            <p:ph type="body" idx="1"/>
          </p:nvPr>
        </p:nvSpPr>
        <p:spPr/>
        <p:txBody>
          <a:bodyPr/>
          <a:lstStyle/>
          <a:p>
            <a:r>
              <a:rPr lang="en-US" dirty="0" err="1" smtClean="0"/>
              <a:t>Chartbook</a:t>
            </a:r>
            <a:r>
              <a:rPr lang="en-US" dirty="0" smtClean="0"/>
              <a:t> on Rural Health Care</a:t>
            </a:r>
            <a:endParaRPr lang="en-US" dirty="0"/>
          </a:p>
        </p:txBody>
      </p:sp>
    </p:spTree>
    <p:extLst>
      <p:ext uri="{BB962C8B-B14F-4D97-AF65-F5344CB8AC3E}">
        <p14:creationId xmlns:p14="http://schemas.microsoft.com/office/powerpoint/2010/main" val="361720351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6858000" cy="1066800"/>
          </a:xfrm>
        </p:spPr>
        <p:txBody>
          <a:bodyPr>
            <a:noAutofit/>
          </a:bodyPr>
          <a:lstStyle/>
          <a:p>
            <a:r>
              <a:rPr lang="en-US" sz="1800" dirty="0" smtClean="0"/>
              <a:t>People under age 65 whose family's health insurance premiums and out-of-pocket medical expenditures were more than 10% of total family income, by residence location, 2006-2014</a:t>
            </a:r>
            <a:endParaRPr lang="en-US" sz="1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97005429"/>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669280"/>
            <a:ext cx="6022803" cy="400110"/>
          </a:xfrm>
          <a:prstGeom prst="rect">
            <a:avLst/>
          </a:prstGeom>
          <a:noFill/>
        </p:spPr>
        <p:txBody>
          <a:bodyPr wrap="none" rtlCol="0">
            <a:spAutoFit/>
          </a:bodyPr>
          <a:lstStyle/>
          <a:p>
            <a:r>
              <a:rPr lang="en-US" sz="1000" b="1" dirty="0" smtClean="0"/>
              <a:t>Source:</a:t>
            </a:r>
            <a:r>
              <a:rPr lang="en-US" sz="1000" dirty="0" smtClean="0"/>
              <a:t> Agency for Healthcare Research and Quality, Medical Expenditure Panel Survey, 2006-2014.</a:t>
            </a:r>
          </a:p>
          <a:p>
            <a:r>
              <a:rPr lang="en-US" sz="1000" b="1" dirty="0" smtClean="0"/>
              <a:t>Note: </a:t>
            </a:r>
            <a:r>
              <a:rPr lang="en-US" sz="1000" dirty="0" smtClean="0"/>
              <a:t>For this measure, lower rates are better.</a:t>
            </a:r>
            <a:endParaRPr lang="en-US" sz="1000" b="1" dirty="0"/>
          </a:p>
        </p:txBody>
      </p:sp>
    </p:spTree>
    <p:extLst>
      <p:ext uri="{BB962C8B-B14F-4D97-AF65-F5344CB8AC3E}">
        <p14:creationId xmlns:p14="http://schemas.microsoft.com/office/powerpoint/2010/main" val="25616875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086600" cy="1143000"/>
          </a:xfrm>
        </p:spPr>
        <p:txBody>
          <a:bodyPr>
            <a:noAutofit/>
          </a:bodyPr>
          <a:lstStyle/>
          <a:p>
            <a:r>
              <a:rPr lang="en-US" sz="1800" dirty="0" smtClean="0"/>
              <a:t>People under age 65 whose family health insurance premiums and out-of-pocket medical expenditures were more than 10% of total family income, by residence location, stratified by race/ethnicity, 2014</a:t>
            </a:r>
            <a:endParaRPr lang="en-US" sz="1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34619770"/>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57200" y="5852160"/>
            <a:ext cx="6386685" cy="400110"/>
          </a:xfrm>
          <a:prstGeom prst="rect">
            <a:avLst/>
          </a:prstGeom>
          <a:noFill/>
        </p:spPr>
        <p:txBody>
          <a:bodyPr wrap="none" rtlCol="0">
            <a:spAutoFit/>
          </a:bodyPr>
          <a:lstStyle/>
          <a:p>
            <a:r>
              <a:rPr lang="en-US" sz="1000" b="1" dirty="0"/>
              <a:t>Source:</a:t>
            </a:r>
            <a:r>
              <a:rPr lang="en-US" sz="1000" dirty="0"/>
              <a:t> Agency for Healthcare Research and Quality, </a:t>
            </a:r>
            <a:r>
              <a:rPr lang="en-US" sz="1000" dirty="0" smtClean="0"/>
              <a:t>Medical </a:t>
            </a:r>
            <a:r>
              <a:rPr lang="en-US" sz="1000" dirty="0"/>
              <a:t>Expenditure Panel </a:t>
            </a:r>
            <a:r>
              <a:rPr lang="en-US" sz="1000" dirty="0" smtClean="0"/>
              <a:t>Survey, 2014.</a:t>
            </a:r>
          </a:p>
          <a:p>
            <a:r>
              <a:rPr lang="en-US" sz="1000" b="1" dirty="0" smtClean="0"/>
              <a:t>Note: </a:t>
            </a:r>
            <a:r>
              <a:rPr lang="en-US" sz="1000" dirty="0" smtClean="0"/>
              <a:t>For this measure, lower rates are better</a:t>
            </a:r>
            <a:r>
              <a:rPr lang="en-US" sz="1000" dirty="0"/>
              <a:t>. White and Black are non-Hispanic. Hispanic includes all races</a:t>
            </a:r>
            <a:r>
              <a:rPr lang="en-US" sz="1000" dirty="0" smtClean="0"/>
              <a:t>.</a:t>
            </a:r>
            <a:endParaRPr lang="en-US" sz="1000" b="1" dirty="0"/>
          </a:p>
        </p:txBody>
      </p:sp>
    </p:spTree>
    <p:extLst>
      <p:ext uri="{BB962C8B-B14F-4D97-AF65-F5344CB8AC3E}">
        <p14:creationId xmlns:p14="http://schemas.microsoft.com/office/powerpoint/2010/main" val="364438841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Among people unable to get or delayed in getting needed medical care, dental care, or prescription medicines, those who cite financial or insurance reasons, by residence location, 2002-2014</a:t>
            </a:r>
            <a:endParaRPr lang="en-US" sz="1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98900429"/>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852160"/>
            <a:ext cx="5952270" cy="400110"/>
          </a:xfrm>
          <a:prstGeom prst="rect">
            <a:avLst/>
          </a:prstGeom>
          <a:noFill/>
        </p:spPr>
        <p:txBody>
          <a:bodyPr wrap="none" rtlCol="0">
            <a:spAutoFit/>
          </a:bodyPr>
          <a:lstStyle/>
          <a:p>
            <a:r>
              <a:rPr lang="en-US" sz="1000" b="1" dirty="0" smtClean="0"/>
              <a:t>Source:</a:t>
            </a:r>
            <a:r>
              <a:rPr lang="en-US" sz="1000" dirty="0" smtClean="0"/>
              <a:t> Agency for Healthcare Research and Quality, Medical Expenditure Panel Survey, 2002-2014.</a:t>
            </a:r>
          </a:p>
          <a:p>
            <a:r>
              <a:rPr lang="en-US" sz="1000" b="1" dirty="0" smtClean="0"/>
              <a:t>Note: </a:t>
            </a:r>
            <a:r>
              <a:rPr lang="en-US" sz="1000" dirty="0" smtClean="0"/>
              <a:t>For this measure, lower rates are better.</a:t>
            </a:r>
            <a:endParaRPr lang="en-US" sz="1000" b="1" dirty="0"/>
          </a:p>
        </p:txBody>
      </p:sp>
    </p:spTree>
    <p:extLst>
      <p:ext uri="{BB962C8B-B14F-4D97-AF65-F5344CB8AC3E}">
        <p14:creationId xmlns:p14="http://schemas.microsoft.com/office/powerpoint/2010/main" val="206151988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People without a usual source of care who indicate a financial or insurance reason for not having a source of care</a:t>
            </a:r>
            <a:r>
              <a:rPr lang="en-US" sz="2000" dirty="0" smtClean="0"/>
              <a:t>, 2007-2014</a:t>
            </a:r>
            <a:endParaRPr lang="en-US" sz="2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50342661"/>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57200" y="5760720"/>
            <a:ext cx="6705600" cy="400110"/>
          </a:xfrm>
          <a:prstGeom prst="rect">
            <a:avLst/>
          </a:prstGeom>
          <a:noFill/>
        </p:spPr>
        <p:txBody>
          <a:bodyPr wrap="square" rtlCol="0">
            <a:spAutoFit/>
          </a:bodyPr>
          <a:lstStyle/>
          <a:p>
            <a:r>
              <a:rPr lang="en-US" sz="1000" b="1" dirty="0" smtClean="0"/>
              <a:t>Source:</a:t>
            </a:r>
            <a:r>
              <a:rPr lang="en-US" sz="1000" dirty="0" smtClean="0"/>
              <a:t> </a:t>
            </a:r>
            <a:r>
              <a:rPr lang="en-US" sz="1000" dirty="0"/>
              <a:t>Agency for Healthcare Research and Quality, Medical Expenditure Panel Survey, </a:t>
            </a:r>
            <a:r>
              <a:rPr lang="en-US" sz="1000" dirty="0" smtClean="0"/>
              <a:t>2007-2014.</a:t>
            </a:r>
          </a:p>
          <a:p>
            <a:r>
              <a:rPr lang="en-US" sz="1000" b="1" dirty="0" smtClean="0"/>
              <a:t>Note: </a:t>
            </a:r>
            <a:r>
              <a:rPr lang="en-US" sz="1000" dirty="0" smtClean="0"/>
              <a:t>For this measure, lower rates are better. Data </a:t>
            </a:r>
            <a:r>
              <a:rPr lang="en-US" sz="1000" dirty="0"/>
              <a:t>unavailable for noncore in </a:t>
            </a:r>
            <a:r>
              <a:rPr lang="en-US" sz="1000" dirty="0" smtClean="0"/>
              <a:t>2004, 2006 and 2012. </a:t>
            </a:r>
            <a:endParaRPr lang="en-US" sz="1000" dirty="0"/>
          </a:p>
        </p:txBody>
      </p:sp>
    </p:spTree>
    <p:extLst>
      <p:ext uri="{BB962C8B-B14F-4D97-AF65-F5344CB8AC3E}">
        <p14:creationId xmlns:p14="http://schemas.microsoft.com/office/powerpoint/2010/main" val="396934352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References</a:t>
            </a:r>
            <a:endParaRPr lang="en-US" dirty="0"/>
          </a:p>
        </p:txBody>
      </p:sp>
      <p:sp>
        <p:nvSpPr>
          <p:cNvPr id="3" name="Content Placeholder 2"/>
          <p:cNvSpPr>
            <a:spLocks noGrp="1"/>
          </p:cNvSpPr>
          <p:nvPr>
            <p:ph idx="1"/>
          </p:nvPr>
        </p:nvSpPr>
        <p:spPr>
          <a:xfrm>
            <a:off x="457200" y="1463040"/>
            <a:ext cx="8229600" cy="5105400"/>
          </a:xfrm>
        </p:spPr>
        <p:txBody>
          <a:bodyPr>
            <a:normAutofit fontScale="32500" lnSpcReduction="20000"/>
          </a:bodyPr>
          <a:lstStyle/>
          <a:p>
            <a:pPr marL="225425" indent="-225425">
              <a:lnSpc>
                <a:spcPct val="115000"/>
              </a:lnSpc>
              <a:spcBef>
                <a:spcPts val="0"/>
              </a:spcBef>
            </a:pPr>
            <a:r>
              <a:rPr lang="en-US" sz="3400" dirty="0" smtClean="0"/>
              <a:t>Blackwell DL, Lucas JW, Clarke TC. Summary health statistics for U.S. adults: National Health Interview Survey, 2012. Vital Health Stat 2014;10(260). </a:t>
            </a:r>
            <a:r>
              <a:rPr lang="en-US" sz="3400" dirty="0" smtClean="0">
                <a:hlinkClick r:id="rId3"/>
              </a:rPr>
              <a:t>http://www.cdc.gov/nchs/data/series/sr_10/sr10_260.pdf</a:t>
            </a:r>
            <a:r>
              <a:rPr lang="en-US" sz="3400" dirty="0" smtClean="0"/>
              <a:t>. Accessed September 28, 2017. </a:t>
            </a:r>
          </a:p>
          <a:p>
            <a:pPr marL="225425" indent="-225425">
              <a:lnSpc>
                <a:spcPct val="115000"/>
              </a:lnSpc>
              <a:spcBef>
                <a:spcPts val="0"/>
              </a:spcBef>
            </a:pPr>
            <a:r>
              <a:rPr lang="en-US" sz="3400" dirty="0" smtClean="0"/>
              <a:t>Centers for Disease Control and Prevention. National Diabetes Statistics Report, 2017. </a:t>
            </a:r>
            <a:r>
              <a:rPr lang="en-US" sz="3400" dirty="0" smtClean="0">
                <a:hlinkClick r:id="rId4"/>
              </a:rPr>
              <a:t>https://www.cdc.gov/diabetes/data/statistics/statistics-report.html</a:t>
            </a:r>
            <a:r>
              <a:rPr lang="en-US" sz="3400" dirty="0" smtClean="0"/>
              <a:t>. Accessed  September 28, 2017.</a:t>
            </a:r>
          </a:p>
          <a:p>
            <a:pPr marL="225425" indent="-225425">
              <a:lnSpc>
                <a:spcPct val="115000"/>
              </a:lnSpc>
              <a:spcBef>
                <a:spcPts val="0"/>
              </a:spcBef>
            </a:pPr>
            <a:r>
              <a:rPr lang="en-US" sz="3400" dirty="0" smtClean="0"/>
              <a:t>Centers for Disease Control and Prevention. Diabetes Self-Management Education Programs in Nonmetropolitan Counties --- United States, 2016. Surveillance Summaries 66(10);1-6. </a:t>
            </a:r>
            <a:r>
              <a:rPr lang="en-US" sz="3400" dirty="0" smtClean="0">
                <a:hlinkClick r:id="rId5"/>
              </a:rPr>
              <a:t>https://www.cdc.gov/mmwr/volumes/66/ss/ss6610a1.htm?s_cid=ss6610</a:t>
            </a:r>
            <a:r>
              <a:rPr lang="en-US" sz="3400" dirty="0" smtClean="0"/>
              <a:t> </a:t>
            </a:r>
          </a:p>
          <a:p>
            <a:pPr marL="225425" indent="-225425">
              <a:lnSpc>
                <a:spcPct val="115000"/>
              </a:lnSpc>
              <a:spcBef>
                <a:spcPts val="0"/>
              </a:spcBef>
            </a:pPr>
            <a:r>
              <a:rPr lang="en-US" sz="3400" dirty="0" smtClean="0"/>
              <a:t>Centers for Disease Control and Prevention. Morbidity and Mortality Weekly Report 66(10);270-273. </a:t>
            </a:r>
            <a:r>
              <a:rPr lang="en-US" sz="3400" dirty="0" smtClean="0">
                <a:hlinkClick r:id="rId6"/>
              </a:rPr>
              <a:t>https://www.cdc.gov/mmwr/volumes/66/wr/mm6610a2.htm</a:t>
            </a:r>
            <a:r>
              <a:rPr lang="en-US" sz="3400" dirty="0" smtClean="0"/>
              <a:t> </a:t>
            </a:r>
          </a:p>
          <a:p>
            <a:pPr marL="225425" indent="-225425">
              <a:lnSpc>
                <a:spcPct val="115000"/>
              </a:lnSpc>
              <a:spcBef>
                <a:spcPts val="0"/>
              </a:spcBef>
            </a:pPr>
            <a:r>
              <a:rPr lang="en-US" sz="3400" dirty="0" smtClean="0"/>
              <a:t>Chalmers N. The Burden of Return Visits to the Emergency Department for Dental Conditions in Florida, Maryland, and Massachusetts in 2013. Presentation at Disparities Interest Group Meeting, 2017 </a:t>
            </a:r>
            <a:r>
              <a:rPr lang="en-US" sz="3400" dirty="0" err="1" smtClean="0"/>
              <a:t>AcademyHealth</a:t>
            </a:r>
            <a:r>
              <a:rPr lang="en-US" sz="3400" dirty="0" smtClean="0"/>
              <a:t> Annual Research Meeting; New Orleans, LA; 2017 Jun 24-25. </a:t>
            </a:r>
            <a:r>
              <a:rPr lang="en-US" sz="3400" dirty="0" smtClean="0">
                <a:hlinkClick r:id="rId7"/>
              </a:rPr>
              <a:t>https://academyhealth.confex.com/academyhealth/2017arm/meetingapp.cgi/Paper/18814</a:t>
            </a:r>
            <a:r>
              <a:rPr lang="en-US" sz="3400" dirty="0" smtClean="0"/>
              <a:t>. Accessed September 28, 2017.</a:t>
            </a:r>
          </a:p>
          <a:p>
            <a:pPr marL="225425" indent="-225425">
              <a:lnSpc>
                <a:spcPct val="115000"/>
              </a:lnSpc>
              <a:spcBef>
                <a:spcPts val="0"/>
              </a:spcBef>
            </a:pPr>
            <a:r>
              <a:rPr lang="en-US" sz="3400" dirty="0" smtClean="0"/>
              <a:t>Dwyer-Lindgren L, </a:t>
            </a:r>
            <a:r>
              <a:rPr lang="en-US" sz="3400" dirty="0" err="1" smtClean="0"/>
              <a:t>Mokdad</a:t>
            </a:r>
            <a:r>
              <a:rPr lang="en-US" sz="3400" dirty="0" smtClean="0"/>
              <a:t> AH, </a:t>
            </a:r>
            <a:r>
              <a:rPr lang="en-US" sz="3400" dirty="0" err="1" smtClean="0"/>
              <a:t>Srebotnjak</a:t>
            </a:r>
            <a:r>
              <a:rPr lang="en-US" sz="3400" dirty="0" smtClean="0"/>
              <a:t> T, et al. Cigarette smoking prevalence in US counties: 1996-2012. </a:t>
            </a:r>
            <a:r>
              <a:rPr lang="en-US" sz="3400" dirty="0" err="1" smtClean="0"/>
              <a:t>Popul</a:t>
            </a:r>
            <a:r>
              <a:rPr lang="en-US" sz="3400" dirty="0" smtClean="0"/>
              <a:t> Health </a:t>
            </a:r>
            <a:r>
              <a:rPr lang="en-US" sz="3400" dirty="0" err="1" smtClean="0"/>
              <a:t>Metr</a:t>
            </a:r>
            <a:r>
              <a:rPr lang="en-US" sz="3400" dirty="0" smtClean="0"/>
              <a:t> 2014 Mar 24;12(1):5. </a:t>
            </a:r>
            <a:r>
              <a:rPr lang="en-US" sz="3400" dirty="0" smtClean="0">
                <a:hlinkClick r:id="rId8"/>
              </a:rPr>
              <a:t>https://www.ncbi.nlm.nih.gov/pmc/articles/PMC3987818/</a:t>
            </a:r>
            <a:r>
              <a:rPr lang="en-US" sz="3400" dirty="0" smtClean="0"/>
              <a:t>. Accessed September 28, 2017.</a:t>
            </a:r>
          </a:p>
          <a:p>
            <a:pPr marL="225425" indent="-225425">
              <a:lnSpc>
                <a:spcPct val="115000"/>
              </a:lnSpc>
              <a:spcBef>
                <a:spcPts val="0"/>
              </a:spcBef>
            </a:pPr>
            <a:r>
              <a:rPr lang="en-US" sz="3400" dirty="0" smtClean="0"/>
              <a:t>Finney Rutten LJ, </a:t>
            </a:r>
            <a:r>
              <a:rPr lang="en-US" sz="3400" dirty="0" err="1" smtClean="0"/>
              <a:t>Agunwamba</a:t>
            </a:r>
            <a:r>
              <a:rPr lang="en-US" sz="3400" dirty="0" smtClean="0"/>
              <a:t> AA, </a:t>
            </a:r>
            <a:r>
              <a:rPr lang="en-US" sz="3400" dirty="0" err="1" smtClean="0"/>
              <a:t>Beckjord</a:t>
            </a:r>
            <a:r>
              <a:rPr lang="en-US" sz="3400" dirty="0" smtClean="0"/>
              <a:t>, E, et al. The relation between having a usual source of care and ratings of care quality: does patient-centered communication play a role? J Health </a:t>
            </a:r>
            <a:r>
              <a:rPr lang="en-US" sz="3400" dirty="0" err="1" smtClean="0"/>
              <a:t>Comm</a:t>
            </a:r>
            <a:r>
              <a:rPr lang="en-US" sz="3400" dirty="0" smtClean="0"/>
              <a:t> un 2015;20(7):759-65.</a:t>
            </a:r>
          </a:p>
          <a:p>
            <a:pPr marL="225425" lvl="0" indent="-225425">
              <a:lnSpc>
                <a:spcPct val="115000"/>
              </a:lnSpc>
              <a:spcBef>
                <a:spcPts val="0"/>
              </a:spcBef>
            </a:pPr>
            <a:r>
              <a:rPr lang="en-US" sz="3400" dirty="0" smtClean="0"/>
              <a:t>Freeman VA, Thompson K, Howard HA, et al. The 21st century rural hospital: a </a:t>
            </a:r>
            <a:r>
              <a:rPr lang="en-US" sz="3400" dirty="0" err="1" smtClean="0"/>
              <a:t>chartbook</a:t>
            </a:r>
            <a:r>
              <a:rPr lang="en-US" sz="3400" dirty="0" smtClean="0"/>
              <a:t>; 2015. Chapel Hill: North Carolina Rural Health Research Program.  </a:t>
            </a:r>
            <a:r>
              <a:rPr lang="en-US" sz="3400" dirty="0" smtClean="0">
                <a:hlinkClick r:id="rId9"/>
              </a:rPr>
              <a:t>http://www.shepscenter.unc.edu/wp-content/uploads/2015/02/21stCenturyRuralHospitalsChartBook.pdf</a:t>
            </a:r>
            <a:r>
              <a:rPr lang="en-US" sz="3400" dirty="0" smtClean="0"/>
              <a:t>. Accessed  September 28, 2017.</a:t>
            </a:r>
          </a:p>
          <a:p>
            <a:pPr marL="225425" indent="-225425">
              <a:lnSpc>
                <a:spcPct val="115000"/>
              </a:lnSpc>
              <a:spcBef>
                <a:spcPts val="0"/>
              </a:spcBef>
            </a:pPr>
            <a:r>
              <a:rPr lang="en-US" sz="3400" dirty="0" smtClean="0"/>
              <a:t>Gao J, Moran E, Li YF, et al. Predicting potentially avoidable hospitalizations. Med Care 2014 Feb;52(2):164-71. PMID: 24374413.</a:t>
            </a:r>
          </a:p>
          <a:p>
            <a:pPr marL="225425" indent="-225425">
              <a:lnSpc>
                <a:spcPct val="115000"/>
              </a:lnSpc>
              <a:spcBef>
                <a:spcPts val="0"/>
              </a:spcBef>
            </a:pPr>
            <a:r>
              <a:rPr lang="en-US" sz="3400" dirty="0" smtClean="0"/>
              <a:t>Garcia MC, </a:t>
            </a:r>
            <a:r>
              <a:rPr lang="en-US" sz="3400" dirty="0" err="1" smtClean="0"/>
              <a:t>Faul</a:t>
            </a:r>
            <a:r>
              <a:rPr lang="en-US" sz="3400" dirty="0" smtClean="0"/>
              <a:t> M, </a:t>
            </a:r>
            <a:r>
              <a:rPr lang="en-US" sz="3400" dirty="0" err="1" smtClean="0"/>
              <a:t>Massetti</a:t>
            </a:r>
            <a:r>
              <a:rPr lang="en-US" sz="3400" dirty="0" smtClean="0"/>
              <a:t> G, et al. Reducing potentially excess deaths from the five leading causes of death in the rural United States. MMWR </a:t>
            </a:r>
            <a:r>
              <a:rPr lang="en-US" sz="3400" dirty="0" err="1" smtClean="0"/>
              <a:t>Surveill</a:t>
            </a:r>
            <a:r>
              <a:rPr lang="en-US" sz="3400" dirty="0" smtClean="0"/>
              <a:t> </a:t>
            </a:r>
            <a:r>
              <a:rPr lang="en-US" sz="3400" dirty="0" err="1" smtClean="0"/>
              <a:t>Summ</a:t>
            </a:r>
            <a:r>
              <a:rPr lang="en-US" sz="3400" dirty="0" smtClean="0"/>
              <a:t> 2017;66(No. SS-2):1–7. </a:t>
            </a:r>
            <a:r>
              <a:rPr lang="en-US" sz="3400" dirty="0" smtClean="0">
                <a:hlinkClick r:id="rId10"/>
              </a:rPr>
              <a:t>https://www.cdc.gov/mmwr/volumes/66/ss/ss6602a1.htm</a:t>
            </a:r>
            <a:r>
              <a:rPr lang="en-US" sz="3400" dirty="0" smtClean="0"/>
              <a:t>. Accessed September 28, 2017.</a:t>
            </a:r>
          </a:p>
          <a:p>
            <a:pPr marL="225425" indent="-225425">
              <a:lnSpc>
                <a:spcPct val="115000"/>
              </a:lnSpc>
              <a:spcBef>
                <a:spcPts val="0"/>
              </a:spcBef>
            </a:pPr>
            <a:r>
              <a:rPr lang="en-US" sz="3400" dirty="0" smtClean="0"/>
              <a:t>Kegler SR, Stone DM, Holland KM. Trends in suicide by level of urbanization — United States, 1999–2015. MMWR </a:t>
            </a:r>
            <a:r>
              <a:rPr lang="en-US" sz="3400" dirty="0" err="1" smtClean="0"/>
              <a:t>Morb</a:t>
            </a:r>
            <a:r>
              <a:rPr lang="en-US" sz="3400" dirty="0" smtClean="0"/>
              <a:t> Mortal </a:t>
            </a:r>
            <a:r>
              <a:rPr lang="en-US" sz="3400" dirty="0" err="1" smtClean="0"/>
              <a:t>Wkly</a:t>
            </a:r>
            <a:r>
              <a:rPr lang="en-US" sz="3400" dirty="0" smtClean="0"/>
              <a:t> Rep 2017;66:270-3. </a:t>
            </a:r>
            <a:r>
              <a:rPr lang="en-US" sz="3400" dirty="0" smtClean="0">
                <a:hlinkClick r:id="rId6"/>
              </a:rPr>
              <a:t>https://www.cdc.gov/mmwr/volumes/66/wr/mm6610a2.htm</a:t>
            </a:r>
            <a:r>
              <a:rPr lang="en-US" sz="3400" dirty="0" smtClean="0"/>
              <a:t>. Accessed September 28, 2017.</a:t>
            </a:r>
          </a:p>
          <a:p>
            <a:pPr marL="225425" indent="-225425">
              <a:lnSpc>
                <a:spcPct val="115000"/>
              </a:lnSpc>
              <a:spcBef>
                <a:spcPts val="0"/>
              </a:spcBef>
            </a:pPr>
            <a:r>
              <a:rPr lang="en-US" sz="3400" dirty="0" smtClean="0"/>
              <a:t>Lipari RN, Van Horn SL. The CBHSQ report: trends in substance use disorders among adults aged 18 or older. Rockville, MD: Substance Abuse and Mental Health Services Administration; June 2017. </a:t>
            </a:r>
            <a:r>
              <a:rPr lang="en-US" sz="3400" dirty="0" smtClean="0">
                <a:hlinkClick r:id="rId11"/>
              </a:rPr>
              <a:t>https://www.ncbi.nlm.nih.gov/books/NBK447253/</a:t>
            </a:r>
            <a:r>
              <a:rPr lang="en-US" sz="3400" dirty="0" smtClean="0"/>
              <a:t>. Accessed September 28, 2017.</a:t>
            </a:r>
          </a:p>
          <a:p>
            <a:pPr marL="225425" indent="-225425">
              <a:lnSpc>
                <a:spcPct val="115000"/>
              </a:lnSpc>
              <a:spcBef>
                <a:spcPts val="0"/>
              </a:spcBef>
            </a:pPr>
            <a:endParaRPr lang="en-US" sz="3400" dirty="0" smtClean="0"/>
          </a:p>
          <a:p>
            <a:pPr>
              <a:lnSpc>
                <a:spcPct val="115000"/>
              </a:lnSpc>
              <a:spcBef>
                <a:spcPts val="0"/>
              </a:spcBef>
            </a:pPr>
            <a:endParaRPr lang="en-US" dirty="0" smtClean="0"/>
          </a:p>
          <a:p>
            <a:pPr>
              <a:lnSpc>
                <a:spcPct val="115000"/>
              </a:lnSpc>
              <a:spcBef>
                <a:spcPts val="0"/>
              </a:spcBef>
            </a:pPr>
            <a:endParaRPr lang="en-US" dirty="0" smtClean="0"/>
          </a:p>
          <a:p>
            <a:pPr>
              <a:lnSpc>
                <a:spcPct val="115000"/>
              </a:lnSpc>
              <a:spcBef>
                <a:spcPts val="0"/>
              </a:spcBef>
            </a:pPr>
            <a:endParaRPr lang="en-US" dirty="0" smtClean="0"/>
          </a:p>
        </p:txBody>
      </p:sp>
    </p:spTree>
    <p:extLst>
      <p:ext uri="{BB962C8B-B14F-4D97-AF65-F5344CB8AC3E}">
        <p14:creationId xmlns:p14="http://schemas.microsoft.com/office/powerpoint/2010/main" val="233476611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References</a:t>
            </a:r>
            <a:endParaRPr lang="en-US" dirty="0"/>
          </a:p>
        </p:txBody>
      </p:sp>
      <p:sp>
        <p:nvSpPr>
          <p:cNvPr id="3" name="Content Placeholder 2"/>
          <p:cNvSpPr>
            <a:spLocks noGrp="1"/>
          </p:cNvSpPr>
          <p:nvPr>
            <p:ph idx="1"/>
          </p:nvPr>
        </p:nvSpPr>
        <p:spPr>
          <a:xfrm>
            <a:off x="457200" y="1463040"/>
            <a:ext cx="8382000" cy="5013960"/>
          </a:xfrm>
        </p:spPr>
        <p:txBody>
          <a:bodyPr>
            <a:noAutofit/>
          </a:bodyPr>
          <a:lstStyle/>
          <a:p>
            <a:pPr marL="225425" lvl="0" indent="-225425">
              <a:lnSpc>
                <a:spcPct val="95000"/>
              </a:lnSpc>
              <a:spcBef>
                <a:spcPts val="0"/>
              </a:spcBef>
            </a:pPr>
            <a:r>
              <a:rPr lang="en-US" sz="1100" dirty="0" err="1" smtClean="0"/>
              <a:t>Meit</a:t>
            </a:r>
            <a:r>
              <a:rPr lang="en-US" sz="1100" dirty="0" smtClean="0"/>
              <a:t> </a:t>
            </a:r>
            <a:r>
              <a:rPr lang="en-US" sz="1100" dirty="0"/>
              <a:t>M, Knudson A, Gilbert T, et al. The 2014 update of the rural-urban </a:t>
            </a:r>
            <a:r>
              <a:rPr lang="en-US" sz="1100" dirty="0" err="1"/>
              <a:t>chartbook</a:t>
            </a:r>
            <a:r>
              <a:rPr lang="en-US" sz="1100" dirty="0"/>
              <a:t>; 2014. </a:t>
            </a:r>
            <a:r>
              <a:rPr lang="en-US" sz="1100" dirty="0">
                <a:hlinkClick r:id="rId3"/>
              </a:rPr>
              <a:t>https://ruralhealth.und.edu/projects/health-reform-policy-research-center/pdf/2014-rural-urban-chartbook-update.pdf</a:t>
            </a:r>
            <a:r>
              <a:rPr lang="en-US" sz="1100" dirty="0"/>
              <a:t>. Accessed </a:t>
            </a:r>
            <a:r>
              <a:rPr lang="en-US" sz="1100" dirty="0" smtClean="0"/>
              <a:t>September 28, 2017.</a:t>
            </a:r>
          </a:p>
          <a:p>
            <a:pPr marL="225425" indent="-225425">
              <a:lnSpc>
                <a:spcPct val="95000"/>
              </a:lnSpc>
              <a:spcBef>
                <a:spcPts val="0"/>
              </a:spcBef>
            </a:pPr>
            <a:r>
              <a:rPr lang="en-US" sz="1100" dirty="0" smtClean="0"/>
              <a:t>Moy E, Garcia MC, Bastian B, et al. </a:t>
            </a:r>
            <a:r>
              <a:rPr lang="en-US" sz="1100" dirty="0"/>
              <a:t>Leading </a:t>
            </a:r>
            <a:r>
              <a:rPr lang="en-US" sz="1100" dirty="0" smtClean="0"/>
              <a:t>causes of death in nonmetropolitan and metropolitan areas- </a:t>
            </a:r>
            <a:r>
              <a:rPr lang="en-US" sz="1100" dirty="0"/>
              <a:t>United States, </a:t>
            </a:r>
            <a:r>
              <a:rPr lang="en-US" sz="1100" dirty="0" smtClean="0"/>
              <a:t>1999-2014. MMWR </a:t>
            </a:r>
            <a:r>
              <a:rPr lang="en-US" sz="1100" dirty="0"/>
              <a:t>Surveill </a:t>
            </a:r>
            <a:r>
              <a:rPr lang="en-US" sz="1100" dirty="0" err="1" smtClean="0"/>
              <a:t>Summ</a:t>
            </a:r>
            <a:r>
              <a:rPr lang="en-US" sz="1100" dirty="0" smtClean="0"/>
              <a:t> </a:t>
            </a:r>
            <a:r>
              <a:rPr lang="en-US" sz="1100" dirty="0"/>
              <a:t>2017 Jan 13;66(1):1-8. </a:t>
            </a:r>
            <a:r>
              <a:rPr lang="en-US" sz="1100" dirty="0">
                <a:hlinkClick r:id="rId4"/>
              </a:rPr>
              <a:t>https://</a:t>
            </a:r>
            <a:r>
              <a:rPr lang="en-US" sz="1100" dirty="0" smtClean="0">
                <a:hlinkClick r:id="rId4"/>
              </a:rPr>
              <a:t>www.cdc.gov/mmwr/volumes/66/ss/ss6601a1.htm?s_cid=ss6601a1_w</a:t>
            </a:r>
            <a:r>
              <a:rPr lang="en-US" sz="1100" dirty="0" smtClean="0"/>
              <a:t>. Accessed September 28, 2017.</a:t>
            </a:r>
            <a:endParaRPr lang="en-US" sz="1100" dirty="0"/>
          </a:p>
          <a:p>
            <a:pPr marL="225425" indent="-225425">
              <a:lnSpc>
                <a:spcPct val="95000"/>
              </a:lnSpc>
              <a:spcBef>
                <a:spcPts val="0"/>
              </a:spcBef>
            </a:pPr>
            <a:r>
              <a:rPr lang="en-US" sz="1100" dirty="0" smtClean="0"/>
              <a:t>National </a:t>
            </a:r>
            <a:r>
              <a:rPr lang="en-US" sz="1100" dirty="0"/>
              <a:t>Center for Health Statistics. Health, United States, 2016: </a:t>
            </a:r>
            <a:r>
              <a:rPr lang="en-US" sz="1100" dirty="0" smtClean="0"/>
              <a:t>with </a:t>
            </a:r>
            <a:r>
              <a:rPr lang="en-US" sz="1100" dirty="0" err="1" smtClean="0"/>
              <a:t>chartbook</a:t>
            </a:r>
            <a:r>
              <a:rPr lang="en-US" sz="1100" dirty="0" smtClean="0"/>
              <a:t> on long-term trends in health</a:t>
            </a:r>
            <a:r>
              <a:rPr lang="en-US" sz="1100" dirty="0"/>
              <a:t>. Hyattsville, </a:t>
            </a:r>
            <a:r>
              <a:rPr lang="en-US" sz="1100" dirty="0" smtClean="0"/>
              <a:t>MD; NCHS; </a:t>
            </a:r>
            <a:r>
              <a:rPr lang="en-US" sz="1100" dirty="0"/>
              <a:t>2017. </a:t>
            </a:r>
            <a:r>
              <a:rPr lang="en-US" sz="1100" dirty="0">
                <a:hlinkClick r:id="rId5"/>
              </a:rPr>
              <a:t>https://</a:t>
            </a:r>
            <a:r>
              <a:rPr lang="en-US" sz="1100" dirty="0" smtClean="0">
                <a:hlinkClick r:id="rId5"/>
              </a:rPr>
              <a:t>www.cdc.gov/nchs/hus/index.htm</a:t>
            </a:r>
            <a:r>
              <a:rPr lang="en-US" sz="1100" dirty="0" smtClean="0"/>
              <a:t>. Accessed September 28, 2017.</a:t>
            </a:r>
            <a:endParaRPr lang="en-US" sz="1100" dirty="0"/>
          </a:p>
          <a:p>
            <a:pPr marL="225425" lvl="1" indent="-225425">
              <a:lnSpc>
                <a:spcPct val="95000"/>
              </a:lnSpc>
              <a:spcBef>
                <a:spcPts val="0"/>
              </a:spcBef>
              <a:buClr>
                <a:schemeClr val="tx2"/>
              </a:buClr>
              <a:buSzPct val="150000"/>
              <a:buFont typeface="Arial" pitchFamily="34" charset="0"/>
              <a:buChar char="•"/>
            </a:pPr>
            <a:r>
              <a:rPr lang="en-US" sz="1100" dirty="0"/>
              <a:t>National Institute of Dental and Craniofacial </a:t>
            </a:r>
            <a:r>
              <a:rPr lang="en-US" sz="1100" dirty="0" smtClean="0"/>
              <a:t>Research. Dental Caries (Tooth Decay). </a:t>
            </a:r>
            <a:r>
              <a:rPr lang="en-US" sz="1100" dirty="0" smtClean="0">
                <a:hlinkClick r:id="rId6"/>
              </a:rPr>
              <a:t>https</a:t>
            </a:r>
            <a:r>
              <a:rPr lang="en-US" sz="1100" dirty="0">
                <a:hlinkClick r:id="rId6"/>
              </a:rPr>
              <a:t>://www.nidcr.nih.gov/DataStatistics/FindDataByTopic/DentalCaries</a:t>
            </a:r>
            <a:r>
              <a:rPr lang="en-US" sz="1100" dirty="0" smtClean="0">
                <a:hlinkClick r:id="rId6"/>
              </a:rPr>
              <a:t>/</a:t>
            </a:r>
            <a:r>
              <a:rPr lang="en-US" sz="1100" dirty="0" smtClean="0"/>
              <a:t>. Accessed September 28, 2017.</a:t>
            </a:r>
            <a:endParaRPr lang="en-US" sz="1100" dirty="0"/>
          </a:p>
          <a:p>
            <a:pPr marL="225425" lvl="0" indent="-225425">
              <a:lnSpc>
                <a:spcPct val="95000"/>
              </a:lnSpc>
              <a:spcBef>
                <a:spcPts val="0"/>
              </a:spcBef>
            </a:pPr>
            <a:r>
              <a:rPr lang="en-US" sz="1100" dirty="0" smtClean="0"/>
              <a:t>North </a:t>
            </a:r>
            <a:r>
              <a:rPr lang="en-US" sz="1100" dirty="0"/>
              <a:t>Carolina Rural Health Research Program. Rural hospital closures: January 2010-present. </a:t>
            </a:r>
            <a:r>
              <a:rPr lang="en-US" sz="1100" dirty="0">
                <a:hlinkClick r:id="rId7"/>
              </a:rPr>
              <a:t>https://www.shepscenter.unc.edu/programs-projects/rural-health/rural-hospital-closures</a:t>
            </a:r>
            <a:r>
              <a:rPr lang="en-US" sz="1100" dirty="0"/>
              <a:t>. Accessed </a:t>
            </a:r>
            <a:r>
              <a:rPr lang="en-US" sz="1100" dirty="0" smtClean="0"/>
              <a:t>September 28, 2017.</a:t>
            </a:r>
            <a:endParaRPr lang="en-US" sz="1100" dirty="0"/>
          </a:p>
          <a:p>
            <a:pPr marL="225425" indent="-225425">
              <a:lnSpc>
                <a:spcPct val="95000"/>
              </a:lnSpc>
              <a:spcBef>
                <a:spcPts val="0"/>
              </a:spcBef>
            </a:pPr>
            <a:r>
              <a:rPr lang="en-US" sz="1100" dirty="0"/>
              <a:t>Office of Disease Prevention and Health Promotion, U.S. Department of Health and Human Services. Healthy People 2020. Access to Health Services. </a:t>
            </a:r>
            <a:r>
              <a:rPr lang="en-US" sz="1100" dirty="0">
                <a:hlinkClick r:id="rId8"/>
              </a:rPr>
              <a:t>http://www.healthypeople.gov/2020/topics-objectives/topic/Access-to-Health-Services</a:t>
            </a:r>
            <a:r>
              <a:rPr lang="en-US" sz="1100" dirty="0"/>
              <a:t>. Accessed September 28, 2017. </a:t>
            </a:r>
          </a:p>
          <a:p>
            <a:pPr marL="225425" indent="-225425">
              <a:lnSpc>
                <a:spcPct val="95000"/>
              </a:lnSpc>
              <a:spcBef>
                <a:spcPts val="0"/>
              </a:spcBef>
            </a:pPr>
            <a:r>
              <a:rPr lang="en-US" sz="1100" dirty="0" smtClean="0"/>
              <a:t>Office </a:t>
            </a:r>
            <a:r>
              <a:rPr lang="en-US" sz="1100" dirty="0"/>
              <a:t>on Smoking and Health. The health consequences of smoking: 50 years of progress. A report of the Surgeon General. Atlanta, GA: </a:t>
            </a:r>
            <a:r>
              <a:rPr lang="en-US" sz="1100" dirty="0" smtClean="0"/>
              <a:t>Centers </a:t>
            </a:r>
            <a:r>
              <a:rPr lang="en-US" sz="1100" dirty="0"/>
              <a:t>for Disease Control and </a:t>
            </a:r>
            <a:r>
              <a:rPr lang="en-US" sz="1100" dirty="0" smtClean="0"/>
              <a:t>Prevention; </a:t>
            </a:r>
            <a:r>
              <a:rPr lang="en-US" sz="1100" dirty="0"/>
              <a:t>2014. </a:t>
            </a:r>
            <a:r>
              <a:rPr lang="en-US" sz="1100" dirty="0">
                <a:hlinkClick r:id="rId9"/>
              </a:rPr>
              <a:t>http://</a:t>
            </a:r>
            <a:r>
              <a:rPr lang="en-US" sz="1100" dirty="0" smtClean="0">
                <a:hlinkClick r:id="rId9"/>
              </a:rPr>
              <a:t>www.surgeongeneral.gov/library/reports/50-years-of-progress/50-years-of-progress-by-section.html</a:t>
            </a:r>
            <a:r>
              <a:rPr lang="en-US" sz="1100" dirty="0" smtClean="0"/>
              <a:t>. Accessed September 28, 2017. </a:t>
            </a:r>
            <a:endParaRPr lang="en-US" sz="1100" dirty="0"/>
          </a:p>
          <a:p>
            <a:pPr marL="225425" lvl="0" indent="-225425">
              <a:lnSpc>
                <a:spcPct val="95000"/>
              </a:lnSpc>
              <a:spcBef>
                <a:spcPts val="0"/>
              </a:spcBef>
            </a:pPr>
            <a:r>
              <a:rPr lang="en-US" sz="1100" dirty="0" smtClean="0"/>
              <a:t>Singh </a:t>
            </a:r>
            <a:r>
              <a:rPr lang="en-US" sz="1100" dirty="0"/>
              <a:t>GK, </a:t>
            </a:r>
            <a:r>
              <a:rPr lang="en-US" sz="1100" dirty="0" err="1"/>
              <a:t>Siahpush</a:t>
            </a:r>
            <a:r>
              <a:rPr lang="en-US" sz="1100" dirty="0"/>
              <a:t> M. Widening rural-urban disparities in life expectancy, U.S., 1969-2009. Am J </a:t>
            </a:r>
            <a:r>
              <a:rPr lang="en-US" sz="1100" dirty="0" err="1"/>
              <a:t>Prev</a:t>
            </a:r>
            <a:r>
              <a:rPr lang="en-US" sz="1100" dirty="0"/>
              <a:t> Med 2014 Feb;46(2):e19-29. PMID: 24439358. </a:t>
            </a:r>
          </a:p>
          <a:p>
            <a:pPr marL="225425" indent="-225425">
              <a:lnSpc>
                <a:spcPct val="95000"/>
              </a:lnSpc>
              <a:spcBef>
                <a:spcPts val="0"/>
              </a:spcBef>
            </a:pPr>
            <a:r>
              <a:rPr lang="en-US" sz="1100" dirty="0"/>
              <a:t>U.S. Bureau of the Census; 2010. </a:t>
            </a:r>
            <a:r>
              <a:rPr lang="en-US" sz="1100" dirty="0">
                <a:hlinkClick r:id="rId10"/>
              </a:rPr>
              <a:t>http://www.census.gov/2010census/data/</a:t>
            </a:r>
            <a:r>
              <a:rPr lang="en-US" sz="1100" dirty="0"/>
              <a:t>. Accessed </a:t>
            </a:r>
            <a:r>
              <a:rPr lang="en-US" sz="1100" dirty="0" smtClean="0"/>
              <a:t>September 28, 2017.</a:t>
            </a:r>
            <a:endParaRPr lang="en-US" sz="1100" dirty="0"/>
          </a:p>
          <a:p>
            <a:pPr marL="225425" indent="-225425">
              <a:lnSpc>
                <a:spcPct val="95000"/>
              </a:lnSpc>
              <a:spcBef>
                <a:spcPts val="0"/>
              </a:spcBef>
            </a:pPr>
            <a:r>
              <a:rPr lang="en-US" sz="1100" dirty="0"/>
              <a:t>U.S. Cancer Statistics Working Group. </a:t>
            </a:r>
            <a:r>
              <a:rPr lang="en-US" sz="1100" i="1" dirty="0"/>
              <a:t>U</a:t>
            </a:r>
            <a:r>
              <a:rPr lang="en-US" sz="1100" dirty="0"/>
              <a:t>nited States Cancer Statistics: 1999-2014 Incidence and </a:t>
            </a:r>
            <a:r>
              <a:rPr lang="en-US" sz="1100" dirty="0" smtClean="0"/>
              <a:t>Mortality. Atlanta, GA: Centers for Disease Control and Prevention and National </a:t>
            </a:r>
            <a:r>
              <a:rPr lang="en-US" sz="1100" dirty="0"/>
              <a:t>Cancer Institute; 2017. </a:t>
            </a:r>
            <a:r>
              <a:rPr lang="en-US" sz="1100" dirty="0" smtClean="0">
                <a:hlinkClick r:id="rId11"/>
              </a:rPr>
              <a:t>https://nccd.cdc.gov/uscs/</a:t>
            </a:r>
            <a:r>
              <a:rPr lang="en-US" sz="1100" dirty="0" smtClean="0"/>
              <a:t>. Accessed October 5, 2017.</a:t>
            </a:r>
          </a:p>
          <a:p>
            <a:pPr marL="225425" indent="-225425">
              <a:lnSpc>
                <a:spcPct val="95000"/>
              </a:lnSpc>
              <a:spcBef>
                <a:spcPts val="0"/>
              </a:spcBef>
            </a:pPr>
            <a:r>
              <a:rPr lang="en-US" sz="1100" dirty="0" err="1" smtClean="0"/>
              <a:t>Warshaw</a:t>
            </a:r>
            <a:r>
              <a:rPr lang="en-US" sz="1100" dirty="0" smtClean="0"/>
              <a:t> </a:t>
            </a:r>
            <a:r>
              <a:rPr lang="en-US" sz="1100" dirty="0"/>
              <a:t>R. Bringing medical help to rural areas overwhelmed by opioid abuse. AAMC News 2017 Jul 27. </a:t>
            </a:r>
            <a:r>
              <a:rPr lang="en-US" sz="1100" dirty="0">
                <a:hlinkClick r:id="rId12"/>
              </a:rPr>
              <a:t>https://news.aamc.org/patient-care/article/bringing-help-rural-overwhelmed-opiods/</a:t>
            </a:r>
            <a:r>
              <a:rPr lang="en-US" sz="1100" dirty="0"/>
              <a:t>. Accessed September 28, 2017. </a:t>
            </a:r>
          </a:p>
          <a:p>
            <a:pPr marL="225425" indent="-225425">
              <a:lnSpc>
                <a:spcPct val="95000"/>
              </a:lnSpc>
              <a:spcBef>
                <a:spcPts val="0"/>
              </a:spcBef>
            </a:pPr>
            <a:r>
              <a:rPr lang="en-US" sz="1100" dirty="0" err="1" smtClean="0"/>
              <a:t>Weinick</a:t>
            </a:r>
            <a:r>
              <a:rPr lang="en-US" sz="1100" dirty="0" smtClean="0"/>
              <a:t> </a:t>
            </a:r>
            <a:r>
              <a:rPr lang="en-US" sz="1100" dirty="0"/>
              <a:t>RM, Burns RM, </a:t>
            </a:r>
            <a:r>
              <a:rPr lang="en-US" sz="1100" dirty="0" err="1"/>
              <a:t>Mehrotra</a:t>
            </a:r>
            <a:r>
              <a:rPr lang="en-US" sz="1100" dirty="0"/>
              <a:t> A. How many emergency department visits could be managed at urgent care centers and retail clinics? Health </a:t>
            </a:r>
            <a:r>
              <a:rPr lang="en-US" sz="1100" dirty="0" err="1"/>
              <a:t>Aff</a:t>
            </a:r>
            <a:r>
              <a:rPr lang="en-US" sz="1100" dirty="0"/>
              <a:t> 2010;29(9):1630-6. </a:t>
            </a:r>
            <a:r>
              <a:rPr lang="en-US" sz="1100" dirty="0">
                <a:hlinkClick r:id="rId13"/>
              </a:rPr>
              <a:t>http://www.ncbi.nlm.nih.gov/pmc/articles/PMC3412873/</a:t>
            </a:r>
            <a:r>
              <a:rPr lang="en-US" sz="1100" dirty="0"/>
              <a:t>. Accessed </a:t>
            </a:r>
            <a:r>
              <a:rPr lang="en-US" sz="1100" dirty="0" smtClean="0"/>
              <a:t>September 28, 2017. </a:t>
            </a:r>
            <a:endParaRPr lang="en-US" sz="1100" dirty="0"/>
          </a:p>
          <a:p>
            <a:pPr>
              <a:lnSpc>
                <a:spcPct val="95000"/>
              </a:lnSpc>
            </a:pPr>
            <a:endParaRPr lang="en-US" sz="1100" dirty="0"/>
          </a:p>
        </p:txBody>
      </p:sp>
    </p:spTree>
    <p:extLst>
      <p:ext uri="{BB962C8B-B14F-4D97-AF65-F5344CB8AC3E}">
        <p14:creationId xmlns:p14="http://schemas.microsoft.com/office/powerpoint/2010/main" val="39961612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en-US" dirty="0" smtClean="0"/>
              <a:t>2006 NCHS Urban-Rural Classification System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2151562"/>
              </p:ext>
            </p:extLst>
          </p:nvPr>
        </p:nvGraphicFramePr>
        <p:xfrm>
          <a:off x="457200" y="1505686"/>
          <a:ext cx="8229600" cy="4607560"/>
        </p:xfrm>
        <a:graphic>
          <a:graphicData uri="http://schemas.openxmlformats.org/drawingml/2006/table">
            <a:tbl>
              <a:tblPr>
                <a:tableStyleId>{5940675A-B579-460E-94D1-54222C63F5DA}</a:tableStyleId>
              </a:tblPr>
              <a:tblGrid>
                <a:gridCol w="1295400"/>
                <a:gridCol w="6934200"/>
              </a:tblGrid>
              <a:tr h="91440">
                <a:tc gridSpan="2">
                  <a:txBody>
                    <a:bodyPr/>
                    <a:lstStyle/>
                    <a:p>
                      <a:pPr marL="0" marR="0">
                        <a:spcBef>
                          <a:spcPts val="0"/>
                        </a:spcBef>
                        <a:spcAft>
                          <a:spcPts val="0"/>
                        </a:spcAft>
                      </a:pPr>
                      <a:r>
                        <a:rPr lang="en-US" sz="1600" b="1" dirty="0">
                          <a:effectLst/>
                        </a:rPr>
                        <a:t>Metropolitan </a:t>
                      </a:r>
                      <a:endParaRPr lang="en-US" sz="1600" b="1" dirty="0">
                        <a:solidFill>
                          <a:srgbClr val="000000"/>
                        </a:solidFill>
                        <a:effectLst/>
                        <a:latin typeface="Arial"/>
                        <a:ea typeface="Times New Roman"/>
                        <a:cs typeface="Times New Roman"/>
                      </a:endParaRPr>
                    </a:p>
                  </a:txBody>
                  <a:tcPr marL="73025" marR="73025" marT="8890" marB="8890"/>
                </a:tc>
                <a:tc hMerge="1">
                  <a:txBody>
                    <a:bodyPr/>
                    <a:lstStyle/>
                    <a:p>
                      <a:endParaRPr lang="en-US"/>
                    </a:p>
                  </a:txBody>
                  <a:tcPr/>
                </a:tc>
              </a:tr>
              <a:tr h="91440">
                <a:tc>
                  <a:txBody>
                    <a:bodyPr/>
                    <a:lstStyle/>
                    <a:p>
                      <a:pPr marL="0" marR="0">
                        <a:spcBef>
                          <a:spcPts val="0"/>
                        </a:spcBef>
                        <a:spcAft>
                          <a:spcPts val="0"/>
                        </a:spcAft>
                      </a:pPr>
                      <a:r>
                        <a:rPr lang="en-US" sz="1600" dirty="0">
                          <a:effectLst/>
                        </a:rPr>
                        <a:t>Large central metropolitan</a:t>
                      </a:r>
                      <a:endParaRPr lang="en-US" sz="1600" b="0" dirty="0">
                        <a:solidFill>
                          <a:srgbClr val="000000"/>
                        </a:solidFill>
                        <a:effectLst/>
                        <a:latin typeface="Arial"/>
                        <a:ea typeface="Times New Roman"/>
                        <a:cs typeface="Times New Roman"/>
                      </a:endParaRPr>
                    </a:p>
                  </a:txBody>
                  <a:tcPr marL="73025" marR="73025" marT="8890" marB="8890"/>
                </a:tc>
                <a:tc>
                  <a:txBody>
                    <a:bodyPr/>
                    <a:lstStyle/>
                    <a:p>
                      <a:pPr marL="0" marR="0">
                        <a:spcBef>
                          <a:spcPts val="0"/>
                        </a:spcBef>
                        <a:spcAft>
                          <a:spcPts val="600"/>
                        </a:spcAft>
                      </a:pPr>
                      <a:r>
                        <a:rPr lang="en-US" sz="1600" dirty="0">
                          <a:effectLst/>
                        </a:rPr>
                        <a:t>Counties in a metropolitan statistical area of 1 million or more population:</a:t>
                      </a:r>
                    </a:p>
                    <a:p>
                      <a:pPr marL="457200" marR="0" lvl="0" indent="-228600">
                        <a:spcBef>
                          <a:spcPts val="0"/>
                        </a:spcBef>
                        <a:spcAft>
                          <a:spcPts val="0"/>
                        </a:spcAft>
                        <a:buSzPct val="100000"/>
                        <a:buFont typeface="Arial"/>
                        <a:buAutoNum type="arabicPeriod"/>
                      </a:pPr>
                      <a:r>
                        <a:rPr lang="en-US" sz="1600" dirty="0">
                          <a:effectLst/>
                        </a:rPr>
                        <a:t>That contain the entire population of the largest principal city of the metropolitan statistical area, or </a:t>
                      </a:r>
                    </a:p>
                    <a:p>
                      <a:pPr marL="457200" marR="0" lvl="0" indent="-228600">
                        <a:spcBef>
                          <a:spcPts val="0"/>
                        </a:spcBef>
                        <a:spcAft>
                          <a:spcPts val="0"/>
                        </a:spcAft>
                        <a:buSzPct val="100000"/>
                        <a:buFont typeface="Arial"/>
                        <a:buAutoNum type="arabicPeriod"/>
                      </a:pPr>
                      <a:r>
                        <a:rPr lang="en-US" sz="1600" dirty="0">
                          <a:effectLst/>
                        </a:rPr>
                        <a:t>Whose entire population resides in the largest principal city of the metropolitan statistical area, or </a:t>
                      </a:r>
                    </a:p>
                    <a:p>
                      <a:pPr marL="457200" marR="0" lvl="0" indent="-228600">
                        <a:spcBef>
                          <a:spcPts val="0"/>
                        </a:spcBef>
                        <a:spcAft>
                          <a:spcPts val="0"/>
                        </a:spcAft>
                        <a:buSzPct val="100000"/>
                        <a:buFont typeface="Arial"/>
                        <a:buAutoNum type="arabicPeriod"/>
                      </a:pPr>
                      <a:r>
                        <a:rPr lang="en-US" sz="1600" dirty="0">
                          <a:effectLst/>
                        </a:rPr>
                        <a:t>That contain at least 250,000 of the population of any principal city in the metropolitan statistical </a:t>
                      </a:r>
                      <a:r>
                        <a:rPr lang="en-US" sz="1600" dirty="0" smtClean="0">
                          <a:effectLst/>
                        </a:rPr>
                        <a:t>area.</a:t>
                      </a:r>
                      <a:endParaRPr lang="en-US" sz="1600" b="0" dirty="0">
                        <a:solidFill>
                          <a:srgbClr val="000000"/>
                        </a:solidFill>
                        <a:effectLst/>
                        <a:latin typeface="Arial"/>
                        <a:ea typeface="Times New Roman"/>
                        <a:cs typeface="Times New Roman"/>
                      </a:endParaRPr>
                    </a:p>
                  </a:txBody>
                  <a:tcPr marL="73025" marR="73025" marT="8890" marB="8890"/>
                </a:tc>
              </a:tr>
              <a:tr h="91440">
                <a:tc>
                  <a:txBody>
                    <a:bodyPr/>
                    <a:lstStyle/>
                    <a:p>
                      <a:pPr marL="0" marR="0">
                        <a:spcBef>
                          <a:spcPts val="0"/>
                        </a:spcBef>
                        <a:spcAft>
                          <a:spcPts val="0"/>
                        </a:spcAft>
                      </a:pPr>
                      <a:r>
                        <a:rPr lang="en-US" sz="1600" dirty="0">
                          <a:effectLst/>
                        </a:rPr>
                        <a:t>Large fringe metropolitan</a:t>
                      </a:r>
                      <a:endParaRPr lang="en-US" sz="1600" b="0" dirty="0">
                        <a:solidFill>
                          <a:srgbClr val="000000"/>
                        </a:solidFill>
                        <a:effectLst/>
                        <a:latin typeface="Arial"/>
                        <a:ea typeface="Times New Roman"/>
                        <a:cs typeface="Times New Roman"/>
                      </a:endParaRPr>
                    </a:p>
                  </a:txBody>
                  <a:tcPr marL="73025" marR="73025" marT="8890" marB="8890"/>
                </a:tc>
                <a:tc>
                  <a:txBody>
                    <a:bodyPr/>
                    <a:lstStyle/>
                    <a:p>
                      <a:pPr marL="0" marR="0">
                        <a:spcBef>
                          <a:spcPts val="0"/>
                        </a:spcBef>
                        <a:spcAft>
                          <a:spcPts val="0"/>
                        </a:spcAft>
                      </a:pPr>
                      <a:r>
                        <a:rPr lang="en-US" sz="1600" dirty="0">
                          <a:effectLst/>
                        </a:rPr>
                        <a:t>Counties in a metropolitan statistical area of 1 million or more population that do not qualify as large </a:t>
                      </a:r>
                      <a:r>
                        <a:rPr lang="en-US" sz="1600" dirty="0" smtClean="0">
                          <a:effectLst/>
                        </a:rPr>
                        <a:t>central.</a:t>
                      </a:r>
                      <a:endParaRPr lang="en-US" sz="1600" b="0" dirty="0">
                        <a:solidFill>
                          <a:srgbClr val="000000"/>
                        </a:solidFill>
                        <a:effectLst/>
                        <a:latin typeface="Arial"/>
                        <a:ea typeface="Times New Roman"/>
                        <a:cs typeface="Times New Roman"/>
                      </a:endParaRPr>
                    </a:p>
                  </a:txBody>
                  <a:tcPr marL="73025" marR="73025" marT="8890" marB="8890"/>
                </a:tc>
              </a:tr>
              <a:tr h="91440">
                <a:tc>
                  <a:txBody>
                    <a:bodyPr/>
                    <a:lstStyle/>
                    <a:p>
                      <a:pPr marL="0" marR="0">
                        <a:spcBef>
                          <a:spcPts val="0"/>
                        </a:spcBef>
                        <a:spcAft>
                          <a:spcPts val="0"/>
                        </a:spcAft>
                      </a:pPr>
                      <a:r>
                        <a:rPr lang="en-US" sz="1600">
                          <a:effectLst/>
                        </a:rPr>
                        <a:t>Medium metropolitan</a:t>
                      </a:r>
                      <a:endParaRPr lang="en-US" sz="1600" b="0">
                        <a:solidFill>
                          <a:srgbClr val="000000"/>
                        </a:solidFill>
                        <a:effectLst/>
                        <a:latin typeface="Arial"/>
                        <a:ea typeface="Times New Roman"/>
                        <a:cs typeface="Times New Roman"/>
                      </a:endParaRPr>
                    </a:p>
                  </a:txBody>
                  <a:tcPr marL="73025" marR="73025" marT="8890" marB="8890"/>
                </a:tc>
                <a:tc>
                  <a:txBody>
                    <a:bodyPr/>
                    <a:lstStyle/>
                    <a:p>
                      <a:pPr marL="0" marR="0">
                        <a:spcBef>
                          <a:spcPts val="0"/>
                        </a:spcBef>
                        <a:spcAft>
                          <a:spcPts val="0"/>
                        </a:spcAft>
                      </a:pPr>
                      <a:r>
                        <a:rPr lang="en-US" sz="1600" dirty="0">
                          <a:effectLst/>
                        </a:rPr>
                        <a:t>Counties in a metropolitan statistical area of 250,000 to 999,999 </a:t>
                      </a:r>
                      <a:r>
                        <a:rPr lang="en-US" sz="1600" dirty="0" smtClean="0">
                          <a:effectLst/>
                        </a:rPr>
                        <a:t>population.</a:t>
                      </a:r>
                      <a:endParaRPr lang="en-US" sz="1600" b="0" dirty="0">
                        <a:solidFill>
                          <a:srgbClr val="000000"/>
                        </a:solidFill>
                        <a:effectLst/>
                        <a:latin typeface="Arial"/>
                        <a:ea typeface="Times New Roman"/>
                        <a:cs typeface="Times New Roman"/>
                      </a:endParaRPr>
                    </a:p>
                  </a:txBody>
                  <a:tcPr marL="73025" marR="73025" marT="8890" marB="8890"/>
                </a:tc>
              </a:tr>
              <a:tr h="91440">
                <a:tc>
                  <a:txBody>
                    <a:bodyPr/>
                    <a:lstStyle/>
                    <a:p>
                      <a:pPr marL="0" marR="0">
                        <a:spcBef>
                          <a:spcPts val="0"/>
                        </a:spcBef>
                        <a:spcAft>
                          <a:spcPts val="0"/>
                        </a:spcAft>
                      </a:pPr>
                      <a:r>
                        <a:rPr lang="en-US" sz="1600">
                          <a:effectLst/>
                        </a:rPr>
                        <a:t>Small metropolitan</a:t>
                      </a:r>
                      <a:endParaRPr lang="en-US" sz="1600" b="0">
                        <a:solidFill>
                          <a:srgbClr val="000000"/>
                        </a:solidFill>
                        <a:effectLst/>
                        <a:latin typeface="Arial"/>
                        <a:ea typeface="Times New Roman"/>
                        <a:cs typeface="Times New Roman"/>
                      </a:endParaRPr>
                    </a:p>
                  </a:txBody>
                  <a:tcPr marL="73025" marR="73025" marT="8890" marB="8890"/>
                </a:tc>
                <a:tc>
                  <a:txBody>
                    <a:bodyPr/>
                    <a:lstStyle/>
                    <a:p>
                      <a:pPr marL="0" marR="0">
                        <a:spcBef>
                          <a:spcPts val="0"/>
                        </a:spcBef>
                        <a:spcAft>
                          <a:spcPts val="0"/>
                        </a:spcAft>
                      </a:pPr>
                      <a:r>
                        <a:rPr lang="en-US" sz="1600" dirty="0">
                          <a:effectLst/>
                        </a:rPr>
                        <a:t>Counties in a metropolitan statistical area of 50,000 to 249,999 </a:t>
                      </a:r>
                      <a:r>
                        <a:rPr lang="en-US" sz="1600" dirty="0" smtClean="0">
                          <a:effectLst/>
                        </a:rPr>
                        <a:t>population.</a:t>
                      </a:r>
                      <a:endParaRPr lang="en-US" sz="1600" b="0" dirty="0">
                        <a:solidFill>
                          <a:srgbClr val="000000"/>
                        </a:solidFill>
                        <a:effectLst/>
                        <a:latin typeface="Arial"/>
                        <a:ea typeface="Times New Roman"/>
                        <a:cs typeface="Times New Roman"/>
                      </a:endParaRPr>
                    </a:p>
                  </a:txBody>
                  <a:tcPr marL="73025" marR="73025" marT="8890" marB="8890"/>
                </a:tc>
              </a:tr>
              <a:tr h="91440">
                <a:tc gridSpan="2">
                  <a:txBody>
                    <a:bodyPr/>
                    <a:lstStyle/>
                    <a:p>
                      <a:pPr marL="0" marR="0">
                        <a:spcBef>
                          <a:spcPts val="0"/>
                        </a:spcBef>
                        <a:spcAft>
                          <a:spcPts val="0"/>
                        </a:spcAft>
                      </a:pPr>
                      <a:r>
                        <a:rPr lang="en-US" sz="1600" b="1" dirty="0">
                          <a:effectLst/>
                        </a:rPr>
                        <a:t>Nonmetropolitan </a:t>
                      </a:r>
                      <a:endParaRPr lang="en-US" sz="1600" b="1" dirty="0">
                        <a:solidFill>
                          <a:srgbClr val="000000"/>
                        </a:solidFill>
                        <a:effectLst/>
                        <a:latin typeface="Arial"/>
                        <a:ea typeface="Times New Roman"/>
                        <a:cs typeface="Times New Roman"/>
                      </a:endParaRPr>
                    </a:p>
                  </a:txBody>
                  <a:tcPr marL="73025" marR="73025" marT="8890" marB="8890"/>
                </a:tc>
                <a:tc hMerge="1">
                  <a:txBody>
                    <a:bodyPr/>
                    <a:lstStyle/>
                    <a:p>
                      <a:endParaRPr lang="en-US"/>
                    </a:p>
                  </a:txBody>
                  <a:tcPr/>
                </a:tc>
              </a:tr>
              <a:tr h="91440">
                <a:tc>
                  <a:txBody>
                    <a:bodyPr/>
                    <a:lstStyle/>
                    <a:p>
                      <a:pPr marL="0" marR="0">
                        <a:spcBef>
                          <a:spcPts val="0"/>
                        </a:spcBef>
                        <a:spcAft>
                          <a:spcPts val="0"/>
                        </a:spcAft>
                      </a:pPr>
                      <a:r>
                        <a:rPr lang="en-US" sz="1600" dirty="0" err="1">
                          <a:effectLst/>
                        </a:rPr>
                        <a:t>Micropolitan</a:t>
                      </a:r>
                      <a:endParaRPr lang="en-US" sz="1600" b="0" dirty="0">
                        <a:solidFill>
                          <a:srgbClr val="000000"/>
                        </a:solidFill>
                        <a:effectLst/>
                        <a:latin typeface="Arial"/>
                        <a:ea typeface="Times New Roman"/>
                        <a:cs typeface="Times New Roman"/>
                      </a:endParaRPr>
                    </a:p>
                  </a:txBody>
                  <a:tcPr marL="73025" marR="73025" marT="8890" marB="88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tx1"/>
                          </a:solidFill>
                          <a:latin typeface="+mn-lt"/>
                          <a:ea typeface="+mn-ea"/>
                          <a:cs typeface="+mn-cs"/>
                        </a:rPr>
                        <a:t>Counties in a </a:t>
                      </a:r>
                      <a:r>
                        <a:rPr lang="en-US" sz="1600" b="0" i="0" u="none" strike="noStrike" kern="1200" baseline="0" dirty="0" err="1" smtClean="0">
                          <a:solidFill>
                            <a:schemeClr val="tx1"/>
                          </a:solidFill>
                          <a:latin typeface="+mn-lt"/>
                          <a:ea typeface="+mn-ea"/>
                          <a:cs typeface="+mn-cs"/>
                        </a:rPr>
                        <a:t>micropolitan</a:t>
                      </a:r>
                      <a:r>
                        <a:rPr lang="en-US" sz="1600" b="0" i="0" u="none" strike="noStrike" kern="1200" baseline="0" dirty="0" smtClean="0">
                          <a:solidFill>
                            <a:schemeClr val="tx1"/>
                          </a:solidFill>
                          <a:latin typeface="+mn-lt"/>
                          <a:ea typeface="+mn-ea"/>
                          <a:cs typeface="+mn-cs"/>
                        </a:rPr>
                        <a:t> statistical area. 	</a:t>
                      </a:r>
                    </a:p>
                    <a:p>
                      <a:pPr marL="0" marR="0">
                        <a:spcBef>
                          <a:spcPts val="0"/>
                        </a:spcBef>
                        <a:spcAft>
                          <a:spcPts val="0"/>
                        </a:spcAft>
                      </a:pPr>
                      <a:endParaRPr lang="en-US" sz="1600" b="0" dirty="0">
                        <a:solidFill>
                          <a:srgbClr val="000000"/>
                        </a:solidFill>
                        <a:effectLst/>
                        <a:latin typeface="Arial"/>
                        <a:ea typeface="Times New Roman"/>
                        <a:cs typeface="Times New Roman"/>
                      </a:endParaRPr>
                    </a:p>
                  </a:txBody>
                  <a:tcPr marL="73025" marR="73025" marT="8890" marB="8890"/>
                </a:tc>
              </a:tr>
              <a:tr h="91440">
                <a:tc>
                  <a:txBody>
                    <a:bodyPr/>
                    <a:lstStyle/>
                    <a:p>
                      <a:pPr marL="0" marR="0">
                        <a:spcBef>
                          <a:spcPts val="0"/>
                        </a:spcBef>
                        <a:spcAft>
                          <a:spcPts val="0"/>
                        </a:spcAft>
                      </a:pPr>
                      <a:r>
                        <a:rPr lang="en-US" sz="1600">
                          <a:effectLst/>
                        </a:rPr>
                        <a:t>Noncore</a:t>
                      </a:r>
                      <a:endParaRPr lang="en-US" sz="1600" b="0">
                        <a:solidFill>
                          <a:srgbClr val="000000"/>
                        </a:solidFill>
                        <a:effectLst/>
                        <a:latin typeface="Arial"/>
                        <a:ea typeface="Times New Roman"/>
                        <a:cs typeface="Times New Roman"/>
                      </a:endParaRPr>
                    </a:p>
                  </a:txBody>
                  <a:tcPr marL="73025" marR="73025" marT="8890" marB="8890"/>
                </a:tc>
                <a:tc>
                  <a:txBody>
                    <a:bodyPr/>
                    <a:lstStyle/>
                    <a:p>
                      <a:pPr marL="0" marR="0">
                        <a:spcBef>
                          <a:spcPts val="0"/>
                        </a:spcBef>
                        <a:spcAft>
                          <a:spcPts val="0"/>
                        </a:spcAft>
                      </a:pPr>
                      <a:r>
                        <a:rPr lang="en-US" sz="1600" dirty="0">
                          <a:effectLst/>
                        </a:rPr>
                        <a:t>Counties </a:t>
                      </a:r>
                      <a:r>
                        <a:rPr lang="en-US" sz="1600" dirty="0" smtClean="0">
                          <a:effectLst/>
                        </a:rPr>
                        <a:t>not in a </a:t>
                      </a:r>
                      <a:r>
                        <a:rPr lang="en-US" sz="1600" dirty="0" err="1" smtClean="0">
                          <a:effectLst/>
                        </a:rPr>
                        <a:t>micropolitan</a:t>
                      </a:r>
                      <a:r>
                        <a:rPr lang="en-US" sz="1600" dirty="0" smtClean="0">
                          <a:effectLst/>
                        </a:rPr>
                        <a:t> statistical</a:t>
                      </a:r>
                      <a:r>
                        <a:rPr lang="en-US" sz="1600" baseline="0" dirty="0" smtClean="0">
                          <a:effectLst/>
                        </a:rPr>
                        <a:t> area.</a:t>
                      </a:r>
                      <a:endParaRPr lang="en-US" sz="1600" b="0" dirty="0">
                        <a:solidFill>
                          <a:srgbClr val="000000"/>
                        </a:solidFill>
                        <a:effectLst/>
                        <a:latin typeface="Arial"/>
                        <a:ea typeface="Times New Roman"/>
                        <a:cs typeface="Times New Roman"/>
                      </a:endParaRPr>
                    </a:p>
                  </a:txBody>
                  <a:tcPr marL="73025" marR="73025" marT="8890" marB="8890"/>
                </a:tc>
              </a:tr>
            </a:tbl>
          </a:graphicData>
        </a:graphic>
      </p:graphicFrame>
      <p:sp>
        <p:nvSpPr>
          <p:cNvPr id="5" name="Rectangle 1"/>
          <p:cNvSpPr>
            <a:spLocks noChangeArrowheads="1"/>
          </p:cNvSpPr>
          <p:nvPr/>
        </p:nvSpPr>
        <p:spPr bwMode="auto">
          <a:xfrm>
            <a:off x="457200" y="6147398"/>
            <a:ext cx="8229600" cy="435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000" b="1" dirty="0" smtClean="0">
                <a:solidFill>
                  <a:srgbClr val="000000"/>
                </a:solidFill>
                <a:ea typeface="Times New Roman" pitchFamily="18" charset="0"/>
              </a:rPr>
              <a:t>Source</a:t>
            </a:r>
            <a:r>
              <a:rPr lang="en-US" altLang="en-US" sz="1000" b="1" dirty="0">
                <a:solidFill>
                  <a:srgbClr val="000000"/>
                </a:solidFill>
                <a:ea typeface="Times New Roman" pitchFamily="18" charset="0"/>
              </a:rPr>
              <a:t>:</a:t>
            </a:r>
            <a:r>
              <a:rPr lang="en-US" altLang="en-US" sz="1000" dirty="0">
                <a:solidFill>
                  <a:srgbClr val="000000"/>
                </a:solidFill>
                <a:ea typeface="Times New Roman" pitchFamily="18" charset="0"/>
              </a:rPr>
              <a:t> Ingram D, Franco S. NCHS </a:t>
            </a:r>
            <a:r>
              <a:rPr lang="en-US" altLang="en-US" sz="1000" dirty="0" smtClean="0">
                <a:solidFill>
                  <a:srgbClr val="000000"/>
                </a:solidFill>
                <a:ea typeface="Times New Roman" pitchFamily="18" charset="0"/>
              </a:rPr>
              <a:t>urban-rural classification scheme </a:t>
            </a:r>
            <a:r>
              <a:rPr lang="en-US" altLang="en-US" sz="1000" dirty="0">
                <a:solidFill>
                  <a:srgbClr val="000000"/>
                </a:solidFill>
                <a:ea typeface="Times New Roman" pitchFamily="18" charset="0"/>
              </a:rPr>
              <a:t>for </a:t>
            </a:r>
            <a:r>
              <a:rPr lang="en-US" altLang="en-US" sz="1000" dirty="0" smtClean="0">
                <a:solidFill>
                  <a:srgbClr val="000000"/>
                </a:solidFill>
                <a:ea typeface="Times New Roman" pitchFamily="18" charset="0"/>
              </a:rPr>
              <a:t>counties</a:t>
            </a:r>
            <a:r>
              <a:rPr lang="en-US" altLang="en-US" sz="1000" dirty="0">
                <a:solidFill>
                  <a:srgbClr val="000000"/>
                </a:solidFill>
                <a:ea typeface="Times New Roman" pitchFamily="18" charset="0"/>
              </a:rPr>
              <a:t>. </a:t>
            </a:r>
            <a:r>
              <a:rPr lang="en-US" altLang="en-US" sz="1000" dirty="0" smtClean="0">
                <a:solidFill>
                  <a:srgbClr val="000000"/>
                </a:solidFill>
                <a:ea typeface="Times New Roman" pitchFamily="18" charset="0"/>
              </a:rPr>
              <a:t>National Center for Health Statistics. Vital Health Stat 2(154).2012. </a:t>
            </a:r>
            <a:r>
              <a:rPr lang="en-US" altLang="en-US" sz="1000" dirty="0">
                <a:solidFill>
                  <a:srgbClr val="000000"/>
                </a:solidFill>
                <a:ea typeface="Times New Roman" pitchFamily="18" charset="0"/>
                <a:hlinkClick r:id="rId3"/>
              </a:rPr>
              <a:t>https://</a:t>
            </a:r>
            <a:r>
              <a:rPr lang="en-US" altLang="en-US" sz="1000" dirty="0" smtClean="0">
                <a:solidFill>
                  <a:srgbClr val="000000"/>
                </a:solidFill>
                <a:ea typeface="Times New Roman" pitchFamily="18" charset="0"/>
                <a:hlinkClick r:id="rId3"/>
              </a:rPr>
              <a:t>www.cdc.gov/nchs/data/series/sr_02/sr02_154.pdf</a:t>
            </a:r>
            <a:r>
              <a:rPr lang="en-US" altLang="en-US" sz="1000" dirty="0" smtClean="0">
                <a:solidFill>
                  <a:srgbClr val="000000"/>
                </a:solidFill>
                <a:ea typeface="Times New Roman" pitchFamily="18" charset="0"/>
              </a:rPr>
              <a:t> . </a:t>
            </a:r>
            <a:endParaRPr lang="en-US" altLang="en-US" sz="1000" dirty="0" smtClean="0">
              <a:solidFill>
                <a:prstClr val="black"/>
              </a:solidFill>
            </a:endParaRPr>
          </a:p>
        </p:txBody>
      </p:sp>
    </p:spTree>
    <p:extLst>
      <p:ext uri="{BB962C8B-B14F-4D97-AF65-F5344CB8AC3E}">
        <p14:creationId xmlns:p14="http://schemas.microsoft.com/office/powerpoint/2010/main" val="28590146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Map Applying NCHS </a:t>
            </a:r>
            <a:r>
              <a:rPr lang="en-US" dirty="0"/>
              <a:t>Urban-Rural Classification Scheme</a:t>
            </a:r>
          </a:p>
        </p:txBody>
      </p:sp>
      <p:sp>
        <p:nvSpPr>
          <p:cNvPr id="3" name="TextBox 2"/>
          <p:cNvSpPr txBox="1"/>
          <p:nvPr/>
        </p:nvSpPr>
        <p:spPr>
          <a:xfrm>
            <a:off x="457200" y="5852160"/>
            <a:ext cx="8229600" cy="400110"/>
          </a:xfrm>
          <a:prstGeom prst="rect">
            <a:avLst/>
          </a:prstGeom>
          <a:noFill/>
        </p:spPr>
        <p:txBody>
          <a:bodyPr wrap="square" rtlCol="0">
            <a:spAutoFit/>
          </a:bodyPr>
          <a:lstStyle/>
          <a:p>
            <a:r>
              <a:rPr lang="en-US" sz="1000" b="1" dirty="0">
                <a:solidFill>
                  <a:prstClr val="black"/>
                </a:solidFill>
              </a:rPr>
              <a:t>Source:</a:t>
            </a:r>
            <a:r>
              <a:rPr lang="en-US" sz="1000" dirty="0">
                <a:solidFill>
                  <a:prstClr val="black"/>
                </a:solidFill>
              </a:rPr>
              <a:t> </a:t>
            </a:r>
            <a:r>
              <a:rPr lang="en-US" altLang="en-US" sz="1000" dirty="0">
                <a:solidFill>
                  <a:srgbClr val="000000"/>
                </a:solidFill>
                <a:ea typeface="Times New Roman" pitchFamily="18" charset="0"/>
              </a:rPr>
              <a:t>Ingram D, Franco S. NCHS urban-rural classification scheme for counties. National Center for Health Statistics. Vital Health Stat 2(154).2012. </a:t>
            </a:r>
            <a:r>
              <a:rPr lang="en-US" altLang="en-US" sz="1000" dirty="0">
                <a:solidFill>
                  <a:srgbClr val="000000"/>
                </a:solidFill>
                <a:ea typeface="Times New Roman" pitchFamily="18" charset="0"/>
                <a:hlinkClick r:id="rId3"/>
              </a:rPr>
              <a:t>https://www.cdc.gov/nchs/data/series/sr_02/sr02_154.pdf</a:t>
            </a:r>
            <a:r>
              <a:rPr lang="en-US" altLang="en-US" sz="1000" dirty="0">
                <a:solidFill>
                  <a:srgbClr val="000000"/>
                </a:solidFill>
                <a:ea typeface="Times New Roman" pitchFamily="18" charset="0"/>
              </a:rPr>
              <a:t> . </a:t>
            </a:r>
            <a:endParaRPr lang="en-US" altLang="en-US" sz="1000" dirty="0">
              <a:solidFill>
                <a:prstClr val="black"/>
              </a:solidFill>
            </a:endParaRPr>
          </a:p>
        </p:txBody>
      </p:sp>
      <p:pic>
        <p:nvPicPr>
          <p:cNvPr id="1026" name="Picture 2" descr="https://www.cdc.gov/nchs/images/popbridge/URv3.png"/>
          <p:cNvPicPr>
            <a:picLocks noChangeAspect="1" noChangeArrowheads="1"/>
          </p:cNvPicPr>
          <p:nvPr/>
        </p:nvPicPr>
        <p:blipFill rotWithShape="1">
          <a:blip r:embed="rId4">
            <a:extLst>
              <a:ext uri="{28A0092B-C50C-407E-A947-70E740481C1C}">
                <a14:useLocalDpi xmlns:a14="http://schemas.microsoft.com/office/drawing/2010/main" val="0"/>
              </a:ext>
            </a:extLst>
          </a:blip>
          <a:srcRect l="3374" t="11392" r="1341" b="7988"/>
          <a:stretch/>
        </p:blipFill>
        <p:spPr bwMode="auto">
          <a:xfrm>
            <a:off x="1097280" y="1463040"/>
            <a:ext cx="6949440" cy="4409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2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26801</TotalTime>
  <Words>14532</Words>
  <Application>Microsoft Office PowerPoint</Application>
  <PresentationFormat>On-screen Show (4:3)</PresentationFormat>
  <Paragraphs>773</Paragraphs>
  <Slides>76</Slides>
  <Notes>76</Notes>
  <HiddenSlides>0</HiddenSlides>
  <MMClips>0</MMClips>
  <ScaleCrop>false</ScaleCrop>
  <HeadingPairs>
    <vt:vector size="4" baseType="variant">
      <vt:variant>
        <vt:lpstr>Theme</vt:lpstr>
      </vt:variant>
      <vt:variant>
        <vt:i4>2</vt:i4>
      </vt:variant>
      <vt:variant>
        <vt:lpstr>Slide Titles</vt:lpstr>
      </vt:variant>
      <vt:variant>
        <vt:i4>76</vt:i4>
      </vt:variant>
    </vt:vector>
  </HeadingPairs>
  <TitlesOfParts>
    <vt:vector size="78" baseType="lpstr">
      <vt:lpstr>Office Theme</vt:lpstr>
      <vt:lpstr>Custom Design</vt:lpstr>
      <vt:lpstr>National Healthcare Quality and Disparities Report</vt:lpstr>
      <vt:lpstr>Organization of the Chartbook on Rural Health Care</vt:lpstr>
      <vt:lpstr>National Healthcare Quality and Disparities Report</vt:lpstr>
      <vt:lpstr>National Healthcare Quality and Disparities Report</vt:lpstr>
      <vt:lpstr>Key Findings of the 2016 QDR</vt:lpstr>
      <vt:lpstr>Key Findings of the 2016 QDR</vt:lpstr>
      <vt:lpstr>Chartbook on Rural Health</vt:lpstr>
      <vt:lpstr>2006 NCHS Urban-Rural Classification System</vt:lpstr>
      <vt:lpstr>Map Applying NCHS Urban-Rural Classification Scheme</vt:lpstr>
      <vt:lpstr>NCHS Urban-Rural Classification Scheme</vt:lpstr>
      <vt:lpstr>NCHS Urban-Rural Classification Scheme</vt:lpstr>
      <vt:lpstr>Residents of Rural Areas</vt:lpstr>
      <vt:lpstr>Health Issues in Rural Areas</vt:lpstr>
      <vt:lpstr>Life Expectancy in Rural Areas</vt:lpstr>
      <vt:lpstr>Life Expectancy Across U.S. Counties</vt:lpstr>
      <vt:lpstr>Health Care Providers in Rural Areas</vt:lpstr>
      <vt:lpstr>Hospitals in Rural Areas</vt:lpstr>
      <vt:lpstr>Services Provided by Hospitals in Rural Areas</vt:lpstr>
      <vt:lpstr>Challenges Faced by Hospitals in Rural Areas</vt:lpstr>
      <vt:lpstr>Summary of Trends</vt:lpstr>
      <vt:lpstr>Number and percentage of quality measures for which micropolitan and noncore areas experienced better, same, or worse quality of care compared with reference group (large fringe metropolitan), 2014-2015</vt:lpstr>
      <vt:lpstr>Number and percentage of quality measures for which micropolitan areas experienced better, same, or worse quality of care compared with reference group (large fringe metropolitan), by priority areas and access, 2014-2015</vt:lpstr>
      <vt:lpstr>Number and percentage of quality measures for which noncore areas experienced better, same, or worse quality of care compared with reference group (large fringe metropolitan), by priority areas and access, 2014-2015</vt:lpstr>
      <vt:lpstr>Number and percentage of quality measures for micropolitan and noncore areas with disparity at baseline for which disparities were improving, not changing, or worsening through 2014-2015</vt:lpstr>
      <vt:lpstr>Number and percentage of quality measures for micropolitan areas with disparity at baseline for which disparities were improving, not changing, or worsening, by priority areas and access through 2014-2015</vt:lpstr>
      <vt:lpstr>Number and percentage of quality measures for noncore areas with disparity at baseline for which disparities were improving, not changing, or worsening, by priority areas and access through 2014-2015</vt:lpstr>
      <vt:lpstr>Number and percentage of all quality measures for micropolitan and noncore areas that were improving, not changing, or worsening, from 2000 through 2015</vt:lpstr>
      <vt:lpstr>Access to health care</vt:lpstr>
      <vt:lpstr>People with a specific source of ongoing care, by residence location, 2009-2014</vt:lpstr>
      <vt:lpstr>People who identified a hospital, emergency room, or clinic as a source of ongoing care, by residence location, stratified by race/ethnicity, 2014 </vt:lpstr>
      <vt:lpstr>Emergency department visits with a principal diagnosis related to dental conditions per 100,000 population, by residence location, 2010-2014</vt:lpstr>
      <vt:lpstr>Trauma center utilization for severe injuries, by residence location, 2014</vt:lpstr>
      <vt:lpstr>People with a usual source of care, excluding hospital emergency rooms, who has office hours at night or on weekends, by residence location, 2005-2014</vt:lpstr>
      <vt:lpstr>People with a usual source of care, excluding hospital emergency rooms, who has office hours at night or on weekends, by residence location, stratified by income, 2014</vt:lpstr>
      <vt:lpstr>Patient Safety</vt:lpstr>
      <vt:lpstr>Postoperative sepsis per 1,000 adult discharges with an elective operating room procedure, by hospital location, 2008-2014</vt:lpstr>
      <vt:lpstr>Person- and Family-Centered Care</vt:lpstr>
      <vt:lpstr>Adults who had a doctor’s office or clinic visit in the last 12 months who reported poor communication with health providers, by residence location, 2002-2014</vt:lpstr>
      <vt:lpstr>People with a usual source of care who sometimes or never asked the person to help make decisions when there was a choice between treatments, by residence location, 2002-2014</vt:lpstr>
      <vt:lpstr>Care Coordination</vt:lpstr>
      <vt:lpstr>Potentially avoidable hospitalizations for all conditions per 100,000 population, by residence location, 2005-2014</vt:lpstr>
      <vt:lpstr>Potentially avoidable hospitalizations for all conditions per 100,000 population, by residence location, stratified by race/ethnicity, 2014</vt:lpstr>
      <vt:lpstr>Admissions for immunization-preventable influenza per 100,000 population, age 65 and over, by residence location, 2000-2014</vt:lpstr>
      <vt:lpstr>Emergency department visits per 100,000 population, adults age 18 and over, by residence location, 2006-2014</vt:lpstr>
      <vt:lpstr>Emergency department visits per 100,000 population, children ages 0-17, by residence location, 2006-2014</vt:lpstr>
      <vt:lpstr>Emergency department visits with a principal diagnosis related to mental health, alcohol, or substance abuse per 100,000 population, 2007-2014</vt:lpstr>
      <vt:lpstr>Effective treatment</vt:lpstr>
      <vt:lpstr>Adults age 40 and over with diagnosed diabetes who received all four recommended services for diabetes in the calendar year, United States, 2013</vt:lpstr>
      <vt:lpstr>Hospital admissions for uncontrolled diabetes without complications per 100,000 population, age 18 and over, by residence location, 2001-2014 </vt:lpstr>
      <vt:lpstr>Suicide rate per 100,000 population, by race/ethnicity and residence location, age 15 and over, 1999-2015</vt:lpstr>
      <vt:lpstr>Healthy Living</vt:lpstr>
      <vt:lpstr>Children ages 2-17 for whom a health provider gave advice within the past 2 years about the amount and kind of exercise, sports, or physically active hobbies they should have, by residence location, 2002-2014</vt:lpstr>
      <vt:lpstr>Children ages 2-17 for whom a health provider gave advice within the past 2 years about the amount and kind of exercise, sports, or physically active hobbies they should have, by residence location, stratified by race/ethnicity, 2014</vt:lpstr>
      <vt:lpstr>Children ages 2-17 for whom a health provider gave advice within the past 2 years about healthy eating, by residence location, 2002-2014</vt:lpstr>
      <vt:lpstr>Children ages 2-17 for whom a health provider gave advice within the past 2 years about healthy eating, by residence location, stratified by race/ethnicity, 2014</vt:lpstr>
      <vt:lpstr>Children ages 2-17 who had a dental visit in the calendar year, by residence location, stratified by race/ethnicity, 2014</vt:lpstr>
      <vt:lpstr>Children age 17 and under with a wellness checkup in the past 12 months, by residence location, 2009-2014 </vt:lpstr>
      <vt:lpstr>Children age 17 and under with a wellness checkup in the past 12 months, by residence location, stratified by income, 2014 </vt:lpstr>
      <vt:lpstr>Children for whom a health provider gave advice within the past 2 years about how smoking in the house can be bad for a child, by residence location, stratified by race/ethnicity, 2014</vt:lpstr>
      <vt:lpstr>Adult current smokers with a checkup in the last 12 months who received advice to quit smoking, by residence location, 2002-2014</vt:lpstr>
      <vt:lpstr>Women ages 50-74 who received a mammogram in the last 2 years, by residence location, 2005-2013</vt:lpstr>
      <vt:lpstr>Women ages 50-74 who received a mammogram in the last 2 years, by residence location, stratified by income, 2013</vt:lpstr>
      <vt:lpstr>Breast cancer deaths per 100,000 female population, by race/ethnicity and residence location, 1999-2015</vt:lpstr>
      <vt:lpstr>Adults 50-75 years who reported any type of colorectal cancer screening, by residence location, 2005-2013</vt:lpstr>
      <vt:lpstr>Colorectal cancer deaths per 100,000 population, by race/ethnicity, 1999-2015</vt:lpstr>
      <vt:lpstr>Lung Cancer</vt:lpstr>
      <vt:lpstr>Lung cancer deaths per 100,000 population, by race/ethnicity, 1999-2015</vt:lpstr>
      <vt:lpstr>Women ages 21-65 who received a Pap smear in the last 3 years, by residence location, 2005-2013</vt:lpstr>
      <vt:lpstr>Women ages 21-65 who received a Pap smear in the last 3 years, by residence location, stratified by income, 2013</vt:lpstr>
      <vt:lpstr>Affordability</vt:lpstr>
      <vt:lpstr>People under age 65 whose family's health insurance premiums and out-of-pocket medical expenditures were more than 10% of total family income, by residence location, 2006-2014</vt:lpstr>
      <vt:lpstr>People under age 65 whose family health insurance premiums and out-of-pocket medical expenditures were more than 10% of total family income, by residence location, stratified by race/ethnicity, 2014</vt:lpstr>
      <vt:lpstr>Among people unable to get or delayed in getting needed medical care, dental care, or prescription medicines, those who cite financial or insurance reasons, by residence location, 2002-2014</vt:lpstr>
      <vt:lpstr>People without a usual source of care who indicate a financial or insurance reason for not having a source of care, 2007-2014</vt:lpstr>
      <vt:lpstr>References</vt:lpstr>
      <vt:lpstr>References</vt:lpstr>
    </vt:vector>
  </TitlesOfParts>
  <Company>DHHS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Chartbook on Rural Health Care: Slide Presentation</dc:title>
  <dc:subject>Rural Health</dc:subject>
  <dc:creator>DHHS; Agency for Health Care Research and Quality (AHRQ)</dc:creator>
  <cp:keywords>National Healthcare Quality and Disparities Report</cp:keywords>
  <cp:lastModifiedBy>Windows User</cp:lastModifiedBy>
  <cp:revision>1147</cp:revision>
  <cp:lastPrinted>2017-08-16T20:37:55Z</cp:lastPrinted>
  <dcterms:created xsi:type="dcterms:W3CDTF">2013-09-03T18:05:51Z</dcterms:created>
  <dcterms:modified xsi:type="dcterms:W3CDTF">2017-10-10T11:02:51Z</dcterms:modified>
  <cp:category>National Healthcare Quality and Disparities Report</cp:category>
</cp:coreProperties>
</file>