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heme/theme2.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2.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3.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4.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5.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6.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7.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8.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9.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10.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1.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12.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13.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14.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15.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16.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17.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18.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19.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20.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21.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22.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23.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24.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25.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26.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27.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28.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29.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30.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31.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32.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33.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93455" r:id="rId1"/>
  </p:sldMasterIdLst>
  <p:notesMasterIdLst>
    <p:notesMasterId r:id="rId36"/>
  </p:notesMasterIdLst>
  <p:sldIdLst>
    <p:sldId id="256" r:id="rId2"/>
    <p:sldId id="262" r:id="rId3"/>
    <p:sldId id="263" r:id="rId4"/>
    <p:sldId id="264" r:id="rId5"/>
    <p:sldId id="337" r:id="rId6"/>
    <p:sldId id="269" r:id="rId7"/>
    <p:sldId id="338" r:id="rId8"/>
    <p:sldId id="339" r:id="rId9"/>
    <p:sldId id="340" r:id="rId10"/>
    <p:sldId id="341" r:id="rId11"/>
    <p:sldId id="342" r:id="rId12"/>
    <p:sldId id="343" r:id="rId13"/>
    <p:sldId id="344" r:id="rId14"/>
    <p:sldId id="345" r:id="rId15"/>
    <p:sldId id="346" r:id="rId16"/>
    <p:sldId id="347" r:id="rId17"/>
    <p:sldId id="348" r:id="rId18"/>
    <p:sldId id="349" r:id="rId19"/>
    <p:sldId id="350" r:id="rId20"/>
    <p:sldId id="351" r:id="rId21"/>
    <p:sldId id="352" r:id="rId22"/>
    <p:sldId id="353" r:id="rId23"/>
    <p:sldId id="354" r:id="rId24"/>
    <p:sldId id="355" r:id="rId25"/>
    <p:sldId id="356" r:id="rId26"/>
    <p:sldId id="357" r:id="rId27"/>
    <p:sldId id="358" r:id="rId28"/>
    <p:sldId id="359" r:id="rId29"/>
    <p:sldId id="360" r:id="rId30"/>
    <p:sldId id="361" r:id="rId31"/>
    <p:sldId id="362" r:id="rId32"/>
    <p:sldId id="363" r:id="rId33"/>
    <p:sldId id="298" r:id="rId34"/>
    <p:sldId id="299" r:id="rId35"/>
  </p:sldIdLst>
  <p:sldSz cx="9144000" cy="5143500" type="screen16x9"/>
  <p:notesSz cx="6858000" cy="9144000"/>
  <p:custDataLst>
    <p:tags r:id="rId3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9FC"/>
    <a:srgbClr val="EFF9FC"/>
    <a:srgbClr val="EAF5FF"/>
    <a:srgbClr val="31859C"/>
    <a:srgbClr val="FFFF99"/>
    <a:srgbClr val="215968"/>
    <a:srgbClr val="E38144"/>
    <a:srgbClr val="BE571E"/>
    <a:srgbClr val="6090DC"/>
    <a:srgbClr val="4F7FD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35" autoAdjust="0"/>
    <p:restoredTop sz="58931" autoAdjust="0"/>
  </p:normalViewPr>
  <p:slideViewPr>
    <p:cSldViewPr snapToGrid="0" snapToObjects="1">
      <p:cViewPr varScale="1">
        <p:scale>
          <a:sx n="85" d="100"/>
          <a:sy n="85" d="100"/>
        </p:scale>
        <p:origin x="990" y="60"/>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BB795-DE68-4583-ADFE-996C8C8412E9}" type="datetimeFigureOut">
              <a:rPr lang="en-US" smtClean="0"/>
              <a:t>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94E17-EF1D-486E-B21E-4C184A5A89B4}" type="slidenum">
              <a:rPr lang="en-US" smtClean="0"/>
              <a:t>‹#›</a:t>
            </a:fld>
            <a:endParaRPr lang="en-US"/>
          </a:p>
        </p:txBody>
      </p:sp>
    </p:spTree>
    <p:extLst>
      <p:ext uri="{BB962C8B-B14F-4D97-AF65-F5344CB8AC3E}">
        <p14:creationId xmlns:p14="http://schemas.microsoft.com/office/powerpoint/2010/main" val="3229991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coaching workshop, which is the ninth module of the TeamSTEPPS 2.0 online master trainer course. In this module, we'll discuss coaching in general, as well as how to include coaching in your implementation of TeamSTEPPS. </a:t>
            </a:r>
          </a:p>
        </p:txBody>
      </p:sp>
      <p:sp>
        <p:nvSpPr>
          <p:cNvPr id="4" name="Slide Number Placeholder 3"/>
          <p:cNvSpPr>
            <a:spLocks noGrp="1"/>
          </p:cNvSpPr>
          <p:nvPr>
            <p:ph type="sldNum" sz="quarter" idx="10"/>
          </p:nvPr>
        </p:nvSpPr>
        <p:spPr/>
        <p:txBody>
          <a:bodyPr/>
          <a:lstStyle/>
          <a:p>
            <a:fld id="{3DA94E17-EF1D-486E-B21E-4C184A5A89B4}" type="slidenum">
              <a:rPr lang="en-US" smtClean="0"/>
              <a:t>1</a:t>
            </a:fld>
            <a:endParaRPr lang="en-US"/>
          </a:p>
        </p:txBody>
      </p:sp>
    </p:spTree>
    <p:extLst>
      <p:ext uri="{BB962C8B-B14F-4D97-AF65-F5344CB8AC3E}">
        <p14:creationId xmlns:p14="http://schemas.microsoft.com/office/powerpoint/2010/main" val="3236738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specifically in the context of TeamSTEPPS, the key to integrating teamwork behaviors into daily practice is through front-line coaching. Coaches will help ensure that teamwork concepts are understood by the team members and that teamwork tools and strategies are implemented accurately and appropriately. If you help staff understand and become proficient and comfortable with the new behaviors, they will integrate them into their daily practice. </a:t>
            </a:r>
          </a:p>
          <a:p>
            <a:r>
              <a:rPr lang="en-US" dirty="0" smtClean="0"/>
              <a:t>Over the longer term of your implementation, coaches continue to monitor teamwork behaviors and to ensure continued use of implemented tools and strategies. They also identify new areas for improvement. As such, TeamSTEPPS coaches play a critical role in both TeamSTEPPS implementation and sustainment efforts. This, in turn, results in improved team performance and safer patient care. </a:t>
            </a:r>
          </a:p>
          <a:p>
            <a:r>
              <a:rPr lang="en-US" dirty="0" smtClean="0"/>
              <a:t>Now that we've reviewed why coaching is important in TeamSTEPPS and you have reflected on a coach in your own experience, take 5 minutes and write down what you believe a TeamSTEPPS coach's role includes. </a:t>
            </a:r>
          </a:p>
        </p:txBody>
      </p:sp>
      <p:sp>
        <p:nvSpPr>
          <p:cNvPr id="4" name="Slide Number Placeholder 3"/>
          <p:cNvSpPr>
            <a:spLocks noGrp="1"/>
          </p:cNvSpPr>
          <p:nvPr>
            <p:ph type="sldNum" sz="quarter" idx="10"/>
          </p:nvPr>
        </p:nvSpPr>
        <p:spPr/>
        <p:txBody>
          <a:bodyPr/>
          <a:lstStyle/>
          <a:p>
            <a:fld id="{3DA94E17-EF1D-486E-B21E-4C184A5A89B4}" type="slidenum">
              <a:rPr lang="en-US" smtClean="0"/>
              <a:t>10</a:t>
            </a:fld>
            <a:endParaRPr lang="en-US"/>
          </a:p>
        </p:txBody>
      </p:sp>
    </p:spTree>
    <p:extLst>
      <p:ext uri="{BB962C8B-B14F-4D97-AF65-F5344CB8AC3E}">
        <p14:creationId xmlns:p14="http://schemas.microsoft.com/office/powerpoint/2010/main" val="178110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achieve important outcomes of coaching, a TeamSTEPPS coach's role includes several activities, and we have touched on some of these already. Look at the list of coaching roles you've just created. Does your list include the following things-- role modeling behavior, observing performance and providing feedback, motivating team members, providing opportunities to practice and refine performance? </a:t>
            </a:r>
          </a:p>
          <a:p>
            <a:r>
              <a:rPr lang="en-US" dirty="0" smtClean="0"/>
              <a:t>Let's review each of these and discuss their application to the implementation of TeamSTEPPS. When you teach, before discussing the role of a TeamSTEPPS coach, ask participants to list what they believe the role of the coach entails. And again, you may want to list the answers on a flip chart or whiteboard and facilitate a discussion as you compare their answers to the ones you will provide. Let participants know you'll be discussing each of the roles in detail as you progress through the course. </a:t>
            </a:r>
          </a:p>
        </p:txBody>
      </p:sp>
      <p:sp>
        <p:nvSpPr>
          <p:cNvPr id="4" name="Slide Number Placeholder 3"/>
          <p:cNvSpPr>
            <a:spLocks noGrp="1"/>
          </p:cNvSpPr>
          <p:nvPr>
            <p:ph type="sldNum" sz="quarter" idx="10"/>
          </p:nvPr>
        </p:nvSpPr>
        <p:spPr/>
        <p:txBody>
          <a:bodyPr/>
          <a:lstStyle/>
          <a:p>
            <a:fld id="{3DA94E17-EF1D-486E-B21E-4C184A5A89B4}" type="slidenum">
              <a:rPr lang="en-US" smtClean="0"/>
              <a:t>11</a:t>
            </a:fld>
            <a:endParaRPr lang="en-US"/>
          </a:p>
        </p:txBody>
      </p:sp>
    </p:spTree>
    <p:extLst>
      <p:ext uri="{BB962C8B-B14F-4D97-AF65-F5344CB8AC3E}">
        <p14:creationId xmlns:p14="http://schemas.microsoft.com/office/powerpoint/2010/main" val="3814892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Effective coaches must role model the behavior they intend to reinforce. Modeling the teamwork behaviors being trained and reinforcing the desired behaviors demonstrates the performance of the behavior to the team members, but it also highlights the acceptance of the behavior in the environment. This may include general teamwork skills or the use of a specific teamwork tool or strategy depending on your implementation plans. </a:t>
            </a:r>
          </a:p>
          <a:p>
            <a:r>
              <a:rPr lang="en-US" dirty="0" smtClean="0"/>
              <a:t>When selecting coaches, choose those individuals who are well respected and supported in their work area. As such, coaches will send an important message by demonstrating the behaviors they are working to improve and reinforcing them in your organization. The most effective skills coaches are members of the team in which TeamSTEPPS is being implemented. Avoid the trap of selecting only designated leaders, such as team leads or charge nurses, to act as your coaches. Informal leaders and peers can give high-impact feedback in coaching within the teams with a just-in-time approach. </a:t>
            </a:r>
          </a:p>
        </p:txBody>
      </p:sp>
      <p:sp>
        <p:nvSpPr>
          <p:cNvPr id="4" name="Slide Number Placeholder 3"/>
          <p:cNvSpPr>
            <a:spLocks noGrp="1"/>
          </p:cNvSpPr>
          <p:nvPr>
            <p:ph type="sldNum" sz="quarter" idx="10"/>
          </p:nvPr>
        </p:nvSpPr>
        <p:spPr/>
        <p:txBody>
          <a:bodyPr/>
          <a:lstStyle/>
          <a:p>
            <a:fld id="{3DA94E17-EF1D-486E-B21E-4C184A5A89B4}" type="slidenum">
              <a:rPr lang="en-US" smtClean="0"/>
              <a:t>12</a:t>
            </a:fld>
            <a:endParaRPr lang="en-US"/>
          </a:p>
        </p:txBody>
      </p:sp>
    </p:spTree>
    <p:extLst>
      <p:ext uri="{BB962C8B-B14F-4D97-AF65-F5344CB8AC3E}">
        <p14:creationId xmlns:p14="http://schemas.microsoft.com/office/powerpoint/2010/main" val="1496708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role modeling behaviors, effective coaches observe and provide feedback about team members' performance. To do so, coaches must conduct ongoing observations of performance. Identify what's being done well, what can be improved, and in addition, what might be missing. TeamSTEPPS coaches will focus their observations and feedback on the use of TeamSTEPPS tools and strategies that align with the implementation plan. </a:t>
            </a:r>
          </a:p>
          <a:p>
            <a:r>
              <a:rPr lang="en-US" dirty="0" smtClean="0"/>
              <a:t>Strengths and weaknesses in performance must be conveyed to team members through feedback. Just as described in module six when you were discussing mutual support, effective feedback has these characteristics. It's timely. Coaches should provide feedback when the behavior is still fresh in the team member's mind. This can help the team member stay in the moment, recalling important components of the interaction, when applying the skill or behaving in a new way would have had the most impact. Timeliness includes not delivering the feedback in the heat of the moment when emotions are high or the setting is not appropriate. </a:t>
            </a:r>
          </a:p>
          <a:p>
            <a:r>
              <a:rPr lang="en-US" dirty="0" smtClean="0"/>
              <a:t>Effective feedback is respectful. Feedback from coaches should be about behavior, not about judging an individual. Coaches should not attribute a team member's performance to internal factors. If negative feedback is specific to an individual team member, the feedback should be delivered privately. </a:t>
            </a:r>
          </a:p>
          <a:p>
            <a:r>
              <a:rPr lang="en-US" dirty="0" smtClean="0"/>
              <a:t>Specific. Coaches should describe behavior in a specific, objective way and not be judgmental. Feedback should clearly describe what is good about the performance, or what was incorrect or demonstrated need for improvement. For example, when our team began the procedure without a brief, I felt unprepared. </a:t>
            </a:r>
          </a:p>
          <a:p>
            <a:r>
              <a:rPr lang="en-US" dirty="0" smtClean="0"/>
              <a:t>Effective feedback is also directed solely toward improvement. Coaches should provide information aimed at improving skills, not at proving points or being in the right. When a behavior is performed correctly, it is critical for coaches to identify what was good about the performance and reinforce it for continued use. When behavior's not performed correctly or needs more improvement, coaches must not only point out what should be improved, but also how it can be improved. Feedback should include goals related to that improvement. </a:t>
            </a:r>
          </a:p>
          <a:p>
            <a:r>
              <a:rPr lang="en-US" dirty="0" smtClean="0"/>
              <a:t>Good feedback is two way. As part of providing feedback, coaches should allow team members the opportunity to ask questions. This requires active listening on the part of the coach, and coaches themselves should ask questions to try to understand the team member's point of view to ensure that they understand the feedback that's being provided. </a:t>
            </a:r>
          </a:p>
          <a:p>
            <a:r>
              <a:rPr lang="en-US" dirty="0" smtClean="0"/>
              <a:t>Considerate. Coaches should provide feedback, with the goal of correcting or improving behavior, while leaving self esteem intact. You may want to provide coaches with a specific structure or model for providing feedback. This can make these scripts that they deliver easier to generate. For example, the SMART model stands for specific, measurable, attainable, realistic, and timely. If your organization already has a feedback model in place for use in performance management, teach your coaches to use the same model. </a:t>
            </a:r>
          </a:p>
          <a:p>
            <a:r>
              <a:rPr lang="en-US" dirty="0" smtClean="0"/>
              <a:t>Take five minutes now and write down an instance where you received effective feedback and how it affected your behavior. If you can't think of an example of effective feedback, then use an example of ineffective feedback, and explain how that negatively affected your behavior. When you're teaching, ask participants to share an example of when they received effective feedback, and ask them to explain how it affected their behavior. If learners are reluctant to share, then share your example. </a:t>
            </a:r>
          </a:p>
          <a:p>
            <a:r>
              <a:rPr lang="en-US" dirty="0" smtClean="0"/>
              <a:t>Feedback may be difficult to accept</a:t>
            </a:r>
            <a:r>
              <a:rPr lang="en-US" smtClean="0"/>
              <a:t>. This </a:t>
            </a:r>
            <a:r>
              <a:rPr lang="en-US" dirty="0" smtClean="0"/>
              <a:t>is normal. We all like to be right the first time. Be sure that when you're discussing feedback, that you teach coaches to anticipate their impact on the person receiving the feedback.</a:t>
            </a:r>
          </a:p>
        </p:txBody>
      </p:sp>
      <p:sp>
        <p:nvSpPr>
          <p:cNvPr id="4" name="Slide Number Placeholder 3"/>
          <p:cNvSpPr>
            <a:spLocks noGrp="1"/>
          </p:cNvSpPr>
          <p:nvPr>
            <p:ph type="sldNum" sz="quarter" idx="10"/>
          </p:nvPr>
        </p:nvSpPr>
        <p:spPr/>
        <p:txBody>
          <a:bodyPr/>
          <a:lstStyle/>
          <a:p>
            <a:fld id="{3DA94E17-EF1D-486E-B21E-4C184A5A89B4}" type="slidenum">
              <a:rPr lang="en-US" smtClean="0"/>
              <a:t>13</a:t>
            </a:fld>
            <a:endParaRPr lang="en-US"/>
          </a:p>
        </p:txBody>
      </p:sp>
    </p:spTree>
    <p:extLst>
      <p:ext uri="{BB962C8B-B14F-4D97-AF65-F5344CB8AC3E}">
        <p14:creationId xmlns:p14="http://schemas.microsoft.com/office/powerpoint/2010/main" val="2996322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role modeling behaviors and providing feedback, an effective TeamSTEPPS coach motivates team members. In the role of motivator, a coach helps team members see the bridge between their new behaviors and patient safety outcomes. </a:t>
            </a:r>
          </a:p>
          <a:p>
            <a:r>
              <a:rPr lang="en-US" dirty="0" smtClean="0"/>
              <a:t>A motivator encourages the belief in the team member's ability to succeed. This includes asking powerful questions to identify the source of team members' perceived expertise, knowledge, or experience and aligning their level of confidence with their abilities. </a:t>
            </a:r>
          </a:p>
          <a:p>
            <a:r>
              <a:rPr lang="en-US" dirty="0" smtClean="0"/>
              <a:t>The coach as motivator expresses enthusiasm among and commitment within team members. The motivator validates current levels of accomplishment while advocating greater achievement. In addition, recognizing and reassuring team members when they're successful, such as using a TeamSTEPPS tool or strategy effectively, can be very motivating. </a:t>
            </a:r>
          </a:p>
          <a:p>
            <a:r>
              <a:rPr lang="en-US" dirty="0" smtClean="0"/>
              <a:t>Identifying potential challenges, pitfalls or barriers, describing unforeseen consequences, offering support and assistance, displaying empathy toward perceived challenges. All these things continue to motivate team members. As a motivator, a coach communicates positive results and outcomes with the team. For example, a coach may highlight for the team a potential error that was avoided with the effective use of teamwork behaviors. </a:t>
            </a:r>
          </a:p>
        </p:txBody>
      </p:sp>
      <p:sp>
        <p:nvSpPr>
          <p:cNvPr id="4" name="Slide Number Placeholder 3"/>
          <p:cNvSpPr>
            <a:spLocks noGrp="1"/>
          </p:cNvSpPr>
          <p:nvPr>
            <p:ph type="sldNum" sz="quarter" idx="10"/>
          </p:nvPr>
        </p:nvSpPr>
        <p:spPr/>
        <p:txBody>
          <a:bodyPr/>
          <a:lstStyle/>
          <a:p>
            <a:fld id="{3DA94E17-EF1D-486E-B21E-4C184A5A89B4}" type="slidenum">
              <a:rPr lang="en-US" smtClean="0"/>
              <a:t>14</a:t>
            </a:fld>
            <a:endParaRPr lang="en-US"/>
          </a:p>
        </p:txBody>
      </p:sp>
    </p:spTree>
    <p:extLst>
      <p:ext uri="{BB962C8B-B14F-4D97-AF65-F5344CB8AC3E}">
        <p14:creationId xmlns:p14="http://schemas.microsoft.com/office/powerpoint/2010/main" val="3974187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TeamSTEPPS coaches must also provide opportunities for staff to practice teamwork behaviors. Opportunities for practice might be formal and structured in nature, such as a sports team's practice or simulation exercise. The use of simulation has proven to be a powerful strategy in team-based health care. </a:t>
            </a:r>
          </a:p>
          <a:p>
            <a:r>
              <a:rPr lang="en-US" dirty="0" smtClean="0"/>
              <a:t>Simulation provides staff the opportunity to practice using the desired tools and behaviors in a safe environment. You don't have to have a simulation lab in your facility. Simulations may be informal in nature where staff are assuming the various roles and working through a procedure or process, for example, during a staff meeting. Be sure to use the team performance observation tool found in your pocket guide as a guide during the debrief when the simulation activity is complete. </a:t>
            </a:r>
          </a:p>
          <a:p>
            <a:r>
              <a:rPr lang="en-US" dirty="0" smtClean="0"/>
              <a:t>In some environments, opportunities to practice TeamSTEPPS might be inherently frequent. In other environments, they may not occur frequently or may apply only to some team members. Ensuring that everyone has opportunities to perform the behaviors and receive feedback, such as during a debrief, will be critical in integrating and sustaining the behaviors into daily practice. </a:t>
            </a:r>
          </a:p>
          <a:p>
            <a:r>
              <a:rPr lang="en-US" dirty="0" smtClean="0"/>
              <a:t>Coaches may provide opportunities to practice TeamSTEPPS in a number of ways. For example, asking team members how they might approach a situation differently by using a TeamSTEPPS tool or strategy. Using regularly scheduled meetings, such a staff meetings, to have a few staff role play or discuss a scenario in which the use of TeamSTEPPS tools or strategies would be effective. </a:t>
            </a:r>
          </a:p>
          <a:p>
            <a:r>
              <a:rPr lang="en-US" dirty="0" smtClean="0"/>
              <a:t>Developing tools that facilitate the use of desired tool strategy, such as preprinted note pads that outline the SBAR components for the easy organization of information that needs to be shared and providing staff with a TeamSTEPPS tip of the week that facilitates the use of a tool or strategy. In conjunction with ensuring that skills are practiced, coaches may also wish to reward the effective use of TeamSTEPPS. For example, coaches may design contests the allow staff to submit descriptions of how a tool or strategy was used on the job. As an example, in our pediatric unit, nurses wrote their SBARs before calling physicians. They were placed in a box and drawn for prizes for the best SBAR of the week.</a:t>
            </a:r>
          </a:p>
        </p:txBody>
      </p:sp>
      <p:sp>
        <p:nvSpPr>
          <p:cNvPr id="4" name="Slide Number Placeholder 3"/>
          <p:cNvSpPr>
            <a:spLocks noGrp="1"/>
          </p:cNvSpPr>
          <p:nvPr>
            <p:ph type="sldNum" sz="quarter" idx="10"/>
          </p:nvPr>
        </p:nvSpPr>
        <p:spPr/>
        <p:txBody>
          <a:bodyPr/>
          <a:lstStyle/>
          <a:p>
            <a:fld id="{3DA94E17-EF1D-486E-B21E-4C184A5A89B4}" type="slidenum">
              <a:rPr lang="en-US" smtClean="0"/>
              <a:t>15</a:t>
            </a:fld>
            <a:endParaRPr lang="en-US"/>
          </a:p>
        </p:txBody>
      </p:sp>
    </p:spTree>
    <p:extLst>
      <p:ext uri="{BB962C8B-B14F-4D97-AF65-F5344CB8AC3E}">
        <p14:creationId xmlns:p14="http://schemas.microsoft.com/office/powerpoint/2010/main" val="411174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we've covered what coaches do, let's think about the characteristics of effective coaches. When you teach the course, you will use slide 12 to lead an exercise on effective coaching. But for now, I'd like you to take 10 minutes and think about coaches you have known or observed in your life. Then write down your answers to these two questions. </a:t>
            </a:r>
          </a:p>
          <a:p>
            <a:r>
              <a:rPr lang="en-US" dirty="0" smtClean="0"/>
              <a:t>What characteristics did those coaches have that made them effective? Try to list at least 10 characteristics. And the second question, do you believe coaching characteristics are innate or can they be learned? </a:t>
            </a:r>
          </a:p>
          <a:p>
            <a:r>
              <a:rPr lang="en-US" dirty="0" smtClean="0"/>
              <a:t>When you have completed this exercise, please proceed to the next slide. If you are participating as a team, take a few moments to share and discuss your answers. Were they similar? </a:t>
            </a:r>
          </a:p>
        </p:txBody>
      </p:sp>
      <p:sp>
        <p:nvSpPr>
          <p:cNvPr id="4" name="Slide Number Placeholder 3"/>
          <p:cNvSpPr>
            <a:spLocks noGrp="1"/>
          </p:cNvSpPr>
          <p:nvPr>
            <p:ph type="sldNum" sz="quarter" idx="10"/>
          </p:nvPr>
        </p:nvSpPr>
        <p:spPr/>
        <p:txBody>
          <a:bodyPr/>
          <a:lstStyle/>
          <a:p>
            <a:fld id="{3DA94E17-EF1D-486E-B21E-4C184A5A89B4}" type="slidenum">
              <a:rPr lang="en-US" smtClean="0"/>
              <a:t>16</a:t>
            </a:fld>
            <a:endParaRPr lang="en-US"/>
          </a:p>
        </p:txBody>
      </p:sp>
    </p:spTree>
    <p:extLst>
      <p:ext uri="{BB962C8B-B14F-4D97-AF65-F5344CB8AC3E}">
        <p14:creationId xmlns:p14="http://schemas.microsoft.com/office/powerpoint/2010/main" val="530275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review your list, do they include the following? Effective coaches are knowledgeable about the task, and they're able to demonstrate how to accomplish that task. They are good listeners, and they're open minded. They provide feedback and encourage feedback. They set clear goals and expectations. They're respectful, and they're able to motivate people. </a:t>
            </a:r>
          </a:p>
          <a:p>
            <a:r>
              <a:rPr lang="en-US" dirty="0" smtClean="0"/>
              <a:t>How did you answer the second question? Most of us know people who are born coaches, but coaching skills can be learned. The use of coaching training is important in ensuring the effective use of coaches. When you are teaching this module, ask participants to think about coaches they have known or observed, and then have them take 10 minutes to answer the same two questions I just asked you. </a:t>
            </a:r>
          </a:p>
          <a:p>
            <a:r>
              <a:rPr lang="en-US" dirty="0" smtClean="0"/>
              <a:t>You can review page 16 in the instructor guide for more information on how to facilitate this exercise. Proceed to the next slide to discuss coaching competencies.</a:t>
            </a:r>
          </a:p>
        </p:txBody>
      </p:sp>
      <p:sp>
        <p:nvSpPr>
          <p:cNvPr id="4" name="Slide Number Placeholder 3"/>
          <p:cNvSpPr>
            <a:spLocks noGrp="1"/>
          </p:cNvSpPr>
          <p:nvPr>
            <p:ph type="sldNum" sz="quarter" idx="10"/>
          </p:nvPr>
        </p:nvSpPr>
        <p:spPr/>
        <p:txBody>
          <a:bodyPr/>
          <a:lstStyle/>
          <a:p>
            <a:fld id="{3DA94E17-EF1D-486E-B21E-4C184A5A89B4}" type="slidenum">
              <a:rPr lang="en-US" smtClean="0"/>
              <a:t>17</a:t>
            </a:fld>
            <a:endParaRPr lang="en-US"/>
          </a:p>
        </p:txBody>
      </p:sp>
    </p:spTree>
    <p:extLst>
      <p:ext uri="{BB962C8B-B14F-4D97-AF65-F5344CB8AC3E}">
        <p14:creationId xmlns:p14="http://schemas.microsoft.com/office/powerpoint/2010/main" val="1694374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Knowing the role of a coach is not sufficient to understanding what it takes to be an effective coach. Effective coaches exhibit specific competencies. The American Society for Training and Development, or ASTD, identified 13 competencies that coaches should exhibit. These competencies are organized into four clusters: communication, performance improvement, relationship building, and execution. On the following slides, we will discuss each of these clusters. We will also be referencing a handout that defines the competencies. </a:t>
            </a:r>
            <a:endParaRPr lang="en-US" dirty="0"/>
          </a:p>
        </p:txBody>
      </p:sp>
      <p:sp>
        <p:nvSpPr>
          <p:cNvPr id="4" name="Slide Number Placeholder 3"/>
          <p:cNvSpPr>
            <a:spLocks noGrp="1"/>
          </p:cNvSpPr>
          <p:nvPr>
            <p:ph type="sldNum" sz="quarter" idx="10"/>
          </p:nvPr>
        </p:nvSpPr>
        <p:spPr/>
        <p:txBody>
          <a:bodyPr/>
          <a:lstStyle/>
          <a:p>
            <a:fld id="{3DA94E17-EF1D-486E-B21E-4C184A5A89B4}" type="slidenum">
              <a:rPr lang="en-US" smtClean="0"/>
              <a:t>18</a:t>
            </a:fld>
            <a:endParaRPr lang="en-US"/>
          </a:p>
        </p:txBody>
      </p:sp>
    </p:spTree>
    <p:extLst>
      <p:ext uri="{BB962C8B-B14F-4D97-AF65-F5344CB8AC3E}">
        <p14:creationId xmlns:p14="http://schemas.microsoft.com/office/powerpoint/2010/main" val="3188139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first of the four coaching competency clusters is communication. Skill in communicating is clearly critical for coaching effectively. There are three specific areas of coaching competency related to communication.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first is communicating instruction, demonstrating to the person you're coaching how to do the task, clarifying when, where, how much, and to what standard the task should be done. The role of the coach often involves teaching a skill or procedure to another person. The ability to break down the task into easy-to-understand steps that you can tell to another is vital to being an effective coach.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second communication area is providing feedback. As we've discussed, this involves carefully observing performance and sharing these observations in a nonthreatening manner.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third communication area is listening for understanding. This is demonstrating attention to and conveying understanding of others. Listening is an indicator of respect. It requires being open-minded to what others say, focusing both on the content of what is said and the feelings others may be expressing. </a:t>
            </a:r>
          </a:p>
        </p:txBody>
      </p:sp>
      <p:sp>
        <p:nvSpPr>
          <p:cNvPr id="4" name="Slide Number Placeholder 3"/>
          <p:cNvSpPr>
            <a:spLocks noGrp="1"/>
          </p:cNvSpPr>
          <p:nvPr>
            <p:ph type="sldNum" sz="quarter" idx="10"/>
          </p:nvPr>
        </p:nvSpPr>
        <p:spPr/>
        <p:txBody>
          <a:bodyPr/>
          <a:lstStyle/>
          <a:p>
            <a:fld id="{3DA94E17-EF1D-486E-B21E-4C184A5A89B4}" type="slidenum">
              <a:rPr lang="en-US" smtClean="0"/>
              <a:t>19</a:t>
            </a:fld>
            <a:endParaRPr lang="en-US"/>
          </a:p>
        </p:txBody>
      </p:sp>
    </p:spTree>
    <p:extLst>
      <p:ext uri="{BB962C8B-B14F-4D97-AF65-F5344CB8AC3E}">
        <p14:creationId xmlns:p14="http://schemas.microsoft.com/office/powerpoint/2010/main" val="1595438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online course will walk you through the TeamSTEPPS content just as you will present it when you train your colleagues and staff at your facility. It teaches you all the concepts that comprise the TeamSTEPPS initiative while also teaching you how to teach the TeamSTEPPS content to your colleagues. Use the navigation buttons on the lower right to work through the online modules. Select the forward arrow to move to the next slide. And select the back arrow to go back to the previous slide. </a:t>
            </a:r>
            <a:endParaRPr lang="en-US" dirty="0"/>
          </a:p>
        </p:txBody>
      </p:sp>
      <p:sp>
        <p:nvSpPr>
          <p:cNvPr id="4" name="Slide Number Placeholder 3"/>
          <p:cNvSpPr>
            <a:spLocks noGrp="1"/>
          </p:cNvSpPr>
          <p:nvPr>
            <p:ph type="sldNum" sz="quarter" idx="10"/>
          </p:nvPr>
        </p:nvSpPr>
        <p:spPr/>
        <p:txBody>
          <a:bodyPr/>
          <a:lstStyle/>
          <a:p>
            <a:fld id="{5EAC615A-F48D-40F0-8B71-F4E3DC5E4395}" type="slidenum">
              <a:rPr lang="en-US" smtClean="0"/>
              <a:t>2</a:t>
            </a:fld>
            <a:endParaRPr lang="en-US"/>
          </a:p>
        </p:txBody>
      </p:sp>
    </p:spTree>
    <p:extLst>
      <p:ext uri="{BB962C8B-B14F-4D97-AF65-F5344CB8AC3E}">
        <p14:creationId xmlns:p14="http://schemas.microsoft.com/office/powerpoint/2010/main" val="282835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second of the four coaching competency clusters is performance improvement. A coach can't be successful without skill in improving the performance of others. There are four areas of coaching competency related to performance improvement.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first is setting performance goals. This is collaborating with others to establish short and long-term goals for performance of particular tasks. Effective coaching sometimes starts with pointing someone in the right direction. First you work with the person to set broad goals, then as time goes on, you become very specific in agreeing on desired outcomes and how they will be measured.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second area is rewarding improvement, using a variety of means to provide positive reinforcement to others for making progress on the accomplishment of important tasks. The timing of rewards is important. Don't wait until you see either perfection or failure on the task. Look for growth in task accomplishment, and reward that growth soon after you observe it. Although coaches don't always control formal rewards such as pay, perks, or promotions, they can make frequent and effective use of informal rewards.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third area is dealing with failure. This is working with others to encourage them when they do not meet their expectations or the expectations of others. When an individual demonstrates an inability or unwillingness to perform a task according to expectations and standards, you need to be able to deal with the result. This can mean encouraging, redirecting, retraining, or otherwise affecting his or her ability to willingly change. Patience can be a virtue or an enabler of more failure, so use it wisely.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fourth area for performance improvement is assessing strengths and weaknesses. This is identifying root causes of performance through keen observation and effective definition and articulation of performance issues. Properly identifying the skills, abilities, and interests of the person you're coaching directs your coaching efforts to the most critical areas. This involves distinguishing between symptoms and root causes of problems. Without accurate assessment, coaching efforts might be spent addressing the wrong problem or a nonexistent one. </a:t>
            </a:r>
          </a:p>
        </p:txBody>
      </p:sp>
      <p:sp>
        <p:nvSpPr>
          <p:cNvPr id="4" name="Slide Number Placeholder 3"/>
          <p:cNvSpPr>
            <a:spLocks noGrp="1"/>
          </p:cNvSpPr>
          <p:nvPr>
            <p:ph type="sldNum" sz="quarter" idx="10"/>
          </p:nvPr>
        </p:nvSpPr>
        <p:spPr/>
        <p:txBody>
          <a:bodyPr/>
          <a:lstStyle/>
          <a:p>
            <a:fld id="{3DA94E17-EF1D-486E-B21E-4C184A5A89B4}" type="slidenum">
              <a:rPr lang="en-US" smtClean="0"/>
              <a:t>20</a:t>
            </a:fld>
            <a:endParaRPr lang="en-US"/>
          </a:p>
        </p:txBody>
      </p:sp>
    </p:spTree>
    <p:extLst>
      <p:ext uri="{BB962C8B-B14F-4D97-AF65-F5344CB8AC3E}">
        <p14:creationId xmlns:p14="http://schemas.microsoft.com/office/powerpoint/2010/main" val="2001788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third of the four coaching competency clusters is relationship building. Effective coaches must be able to build relationships with those they coach. There are four areas of coaching competencies related to relationship building.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first is building rapport and trust. This is showing respect for others, acting with integrity and honesty. Good coaches easily form bonds with others. Rapport and trust are the cornerstones of effective coaching relationship. The person you're coaching needs to trust that you have his or her best interests at heart, so that he or she can be honest with you regarding shortcomings.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also needs to be a bond of mutual respect, so that the advice, teaching, or counseling that the coach delivers will be more readily accepted. Selecting coaches within the team who already have positive relationships can facilitate the application of this competency. The least effective coaches I have seen have used coaching from afar, swooping in with a lab coat and clipboard to give feedback that is often rejected.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second area is motivating others. As we have discussed, coaches must encourage others to achieve their desired results. The right button to push to help motivate another person differs wildly across people, so there's no hard and fast rule for motivating others. Knowing each person, and what's important to that person lets you connect the task at hand to the things the individual values.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third area is working with personal issues. This involves listening empathetically and without judgment and offering emotional support for personal difficulties. Coaches are not expected to function as counselors. Few are qualified to be counselors, and in the context of the work environment, this may be inappropriate. When a personal situation is interfering with a team member's performance, you do need to be able to intervene. A good rule of thumb is that whenever you feel in over your head, you are. Be prepared to refer the person to professional assistance and adjust the coaching process to support getting through the personal situation.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fourth area of relationship building is being able to confront difficult situations. Coaches may have to raise uncomfortable topics that are affecting task accomplishment. Coaching often involves situations in which performance has not met expectations. Unmet expectations often lead to finger pointing, denial of personal responsibility, and other dysfunctional behaviors.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It's hard to talk about these issues because it makes us and other people uncomfortable. Good coaching requires the ability and the willingness to confront difficult and uncomfortable situations head on while using tact and diplomacy. When the best interests of all concerned are at heart, the honesty and courage to confront difficult situations are welcomed. </a:t>
            </a:r>
          </a:p>
        </p:txBody>
      </p:sp>
      <p:sp>
        <p:nvSpPr>
          <p:cNvPr id="4" name="Slide Number Placeholder 3"/>
          <p:cNvSpPr>
            <a:spLocks noGrp="1"/>
          </p:cNvSpPr>
          <p:nvPr>
            <p:ph type="sldNum" sz="quarter" idx="10"/>
          </p:nvPr>
        </p:nvSpPr>
        <p:spPr/>
        <p:txBody>
          <a:bodyPr/>
          <a:lstStyle/>
          <a:p>
            <a:fld id="{3DA94E17-EF1D-486E-B21E-4C184A5A89B4}" type="slidenum">
              <a:rPr lang="en-US" smtClean="0"/>
              <a:t>21</a:t>
            </a:fld>
            <a:endParaRPr lang="en-US"/>
          </a:p>
        </p:txBody>
      </p:sp>
    </p:spTree>
    <p:extLst>
      <p:ext uri="{BB962C8B-B14F-4D97-AF65-F5344CB8AC3E}">
        <p14:creationId xmlns:p14="http://schemas.microsoft.com/office/powerpoint/2010/main" val="3975351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final cluster relates to the coach's skill in executing their role as coach. There are two areas of coaching competency related to execution.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Coaches respond to requests. This is consulting with others on an as-needed basis and responding to requests in a timely manner. Timely response to requests is a tangible indicator of respect. To build and maintain a healthy coaching relationship, make sure your responsiveness reflects a high level of priority for the requests at hand.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second area is following through. This relates to keeping your commitments. Monitoring outcomes of the coaching process and providing additional assistance when necessary builds trust. Trust is a critical component of any coaching relationship. Keep your commitments, and this helps build and maintain trust. Showing an ongoing commitment to the long-term success of the person you're coaching also builds a strong relationship.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you choose coaches, choose ones who are not too busy to follow through. I've seen on our nursing units that nurses who are chosen as coaches sometimes are overloaded by other duties and accountabilities and their follow-through is less than timely. This can be a hindrance to execution.</a:t>
            </a:r>
          </a:p>
        </p:txBody>
      </p:sp>
      <p:sp>
        <p:nvSpPr>
          <p:cNvPr id="4" name="Slide Number Placeholder 3"/>
          <p:cNvSpPr>
            <a:spLocks noGrp="1"/>
          </p:cNvSpPr>
          <p:nvPr>
            <p:ph type="sldNum" sz="quarter" idx="10"/>
          </p:nvPr>
        </p:nvSpPr>
        <p:spPr/>
        <p:txBody>
          <a:bodyPr/>
          <a:lstStyle/>
          <a:p>
            <a:fld id="{3DA94E17-EF1D-486E-B21E-4C184A5A89B4}" type="slidenum">
              <a:rPr lang="en-US" smtClean="0"/>
              <a:t>22</a:t>
            </a:fld>
            <a:endParaRPr lang="en-US"/>
          </a:p>
        </p:txBody>
      </p:sp>
    </p:spTree>
    <p:extLst>
      <p:ext uri="{BB962C8B-B14F-4D97-AF65-F5344CB8AC3E}">
        <p14:creationId xmlns:p14="http://schemas.microsoft.com/office/powerpoint/2010/main" val="515378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Times New Roman" pitchFamily="18" charset="0"/>
                <a:ea typeface="+mn-ea"/>
                <a:cs typeface="+mn-cs"/>
              </a:rPr>
              <a:t>So far in this module, we've defined coaching and the role of a TeamSTEPPS coach, and we've discussed coaching competencies. We're now going to conduct an exercise to map your own coaching potential to the competencies we've discussed. </a:t>
            </a:r>
          </a:p>
          <a:p>
            <a:r>
              <a:rPr lang="en-US" sz="1200" kern="1200" dirty="0" smtClean="0">
                <a:solidFill>
                  <a:schemeClr val="tx1"/>
                </a:solidFill>
                <a:effectLst/>
                <a:latin typeface="Times New Roman" pitchFamily="18" charset="0"/>
                <a:ea typeface="+mn-ea"/>
                <a:cs typeface="+mn-cs"/>
              </a:rPr>
              <a:t>Select the link and using the coaching self-assessment form, take 15 minutes to map the competencies to your individual coaching strengths and weaknesses. The self-assessment form is for you and does not need to be shared with anyone else unless you choose to share it. There's no score for this exercise, but please be honest in your own evaluation. </a:t>
            </a:r>
          </a:p>
          <a:p>
            <a:r>
              <a:rPr lang="en-US" sz="1200" kern="1200" dirty="0" smtClean="0">
                <a:solidFill>
                  <a:schemeClr val="tx1"/>
                </a:solidFill>
                <a:effectLst/>
                <a:latin typeface="Times New Roman" pitchFamily="18" charset="0"/>
                <a:ea typeface="+mn-ea"/>
                <a:cs typeface="+mn-cs"/>
              </a:rPr>
              <a:t>Once you complete the assessment, proceed to the next slide to continue this module. </a:t>
            </a:r>
          </a:p>
        </p:txBody>
      </p:sp>
      <p:sp>
        <p:nvSpPr>
          <p:cNvPr id="4" name="Slide Number Placeholder 3"/>
          <p:cNvSpPr>
            <a:spLocks noGrp="1"/>
          </p:cNvSpPr>
          <p:nvPr>
            <p:ph type="sldNum" sz="quarter" idx="5"/>
          </p:nvPr>
        </p:nvSpPr>
        <p:spPr/>
        <p:txBody>
          <a:bodyPr/>
          <a:lstStyle/>
          <a:p>
            <a:pPr>
              <a:defRPr/>
            </a:pPr>
            <a:fld id="{E7DDC769-7134-407D-8FED-4763D59CD4E4}" type="slidenum">
              <a:rPr lang="en-US" smtClean="0"/>
              <a:pPr>
                <a:defRPr/>
              </a:pPr>
              <a:t>23</a:t>
            </a:fld>
            <a:endParaRPr lang="en-US"/>
          </a:p>
        </p:txBody>
      </p:sp>
    </p:spTree>
    <p:extLst>
      <p:ext uri="{BB962C8B-B14F-4D97-AF65-F5344CB8AC3E}">
        <p14:creationId xmlns:p14="http://schemas.microsoft.com/office/powerpoint/2010/main" val="199977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Times New Roman" pitchFamily="18" charset="0"/>
                <a:ea typeface="+mn-ea"/>
                <a:cs typeface="+mn-cs"/>
              </a:rPr>
              <a:t>As you completed the form, I hope you felt the self-assessment helpful in identifying your areas of strength, as well as areas for improvement. Were there any surprises? When you return to work and as you become more involved as a TeamSTEPPS coach, use this as your guide to being an effective coach. When you teach this module, you'll use slide 14 to introduce the individual exercise. </a:t>
            </a:r>
          </a:p>
          <a:p>
            <a:r>
              <a:rPr lang="en-US" sz="1200" kern="1200" dirty="0" smtClean="0">
                <a:solidFill>
                  <a:schemeClr val="tx1"/>
                </a:solidFill>
                <a:effectLst/>
                <a:latin typeface="Times New Roman" pitchFamily="18" charset="0"/>
                <a:ea typeface="+mn-ea"/>
                <a:cs typeface="+mn-cs"/>
              </a:rPr>
              <a:t>Review with participants that thus far, coaching and the role of a TeamSTEPPS coach has been defined and that you've discussed coaching competencies. Explain to participants that the exercise will map their own coaching potential to the competencies just discussed. If the exercise falls before break, introduce the exercise and hand out the ASTD coaching self-assessment forms before the break. </a:t>
            </a:r>
          </a:p>
          <a:p>
            <a:r>
              <a:rPr lang="en-US" sz="1200" kern="1200" dirty="0" smtClean="0">
                <a:solidFill>
                  <a:schemeClr val="tx1"/>
                </a:solidFill>
                <a:effectLst/>
                <a:latin typeface="Times New Roman" pitchFamily="18" charset="0"/>
                <a:ea typeface="+mn-ea"/>
                <a:cs typeface="+mn-cs"/>
              </a:rPr>
              <a:t>Ask participants to fill out the self-assessment when they return from the break. If the exercise does not fall around a break, introduce the exercise, hand out the self-assessment forms, and give participants 15 minutes to complete the form. As the coaching self-assessment form is intended to map the competencies to their own individual coaching strengths and weaknesses, reassure the participants that the self-assessment is intended for them and not to be shared unless they choose to share it. </a:t>
            </a:r>
          </a:p>
          <a:p>
            <a:r>
              <a:rPr lang="en-US" sz="1200" kern="1200" dirty="0" smtClean="0">
                <a:solidFill>
                  <a:schemeClr val="tx1"/>
                </a:solidFill>
                <a:effectLst/>
                <a:latin typeface="Times New Roman" pitchFamily="18" charset="0"/>
                <a:ea typeface="+mn-ea"/>
                <a:cs typeface="+mn-cs"/>
              </a:rPr>
              <a:t>Let participants also know there is no score for this exercise, but that you would like them to be honest in their evaluation. As such, no debrief is required. A detailed explanation of this exercise can be found on page 21 of this module's instructor guide. </a:t>
            </a:r>
          </a:p>
        </p:txBody>
      </p:sp>
      <p:sp>
        <p:nvSpPr>
          <p:cNvPr id="4" name="Slide Number Placeholder 3"/>
          <p:cNvSpPr>
            <a:spLocks noGrp="1"/>
          </p:cNvSpPr>
          <p:nvPr>
            <p:ph type="sldNum" sz="quarter" idx="5"/>
          </p:nvPr>
        </p:nvSpPr>
        <p:spPr/>
        <p:txBody>
          <a:bodyPr/>
          <a:lstStyle/>
          <a:p>
            <a:pPr>
              <a:defRPr/>
            </a:pPr>
            <a:fld id="{E7DDC769-7134-407D-8FED-4763D59CD4E4}" type="slidenum">
              <a:rPr lang="en-US" smtClean="0"/>
              <a:pPr>
                <a:defRPr/>
              </a:pPr>
              <a:t>24</a:t>
            </a:fld>
            <a:endParaRPr lang="en-US"/>
          </a:p>
        </p:txBody>
      </p:sp>
    </p:spTree>
    <p:extLst>
      <p:ext uri="{BB962C8B-B14F-4D97-AF65-F5344CB8AC3E}">
        <p14:creationId xmlns:p14="http://schemas.microsoft.com/office/powerpoint/2010/main" val="9116568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we'd like to spend a few minutes discussing how to implement coaching in TeamSTEPPS. In general, suggested actions for implementing coaching as part of your TeamSTEPPS initiative include developing a plan of whether and how coaches will be used, getting buy-in for your plan, identifying the coaches, training and preparing coaches with skills, preparing staff to receive coaching, and ensuring that coaches are supported by the organization. Now let's discuss each of these in more detail. </a:t>
            </a:r>
            <a:endParaRPr lang="en-US" dirty="0"/>
          </a:p>
        </p:txBody>
      </p:sp>
      <p:sp>
        <p:nvSpPr>
          <p:cNvPr id="4" name="Slide Number Placeholder 3"/>
          <p:cNvSpPr>
            <a:spLocks noGrp="1"/>
          </p:cNvSpPr>
          <p:nvPr>
            <p:ph type="sldNum" sz="quarter" idx="10"/>
          </p:nvPr>
        </p:nvSpPr>
        <p:spPr/>
        <p:txBody>
          <a:bodyPr/>
          <a:lstStyle/>
          <a:p>
            <a:fld id="{3DA94E17-EF1D-486E-B21E-4C184A5A89B4}" type="slidenum">
              <a:rPr lang="en-US" smtClean="0"/>
              <a:t>25</a:t>
            </a:fld>
            <a:endParaRPr lang="en-US"/>
          </a:p>
        </p:txBody>
      </p:sp>
    </p:spTree>
    <p:extLst>
      <p:ext uri="{BB962C8B-B14F-4D97-AF65-F5344CB8AC3E}">
        <p14:creationId xmlns:p14="http://schemas.microsoft.com/office/powerpoint/2010/main" val="292780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Whether and how you include coaching in your TeamSTEPPS initiative is a decision you and your implementation team will address as you develop your TeamSTEPPS implementation plan. Module 11 guides you through developing the implementation plan. As with all aspects of your TeamSTEPPS implementation, you should present the coaching concepts and plans to your organization's leadership. It's essential to gain buy-in of your leaders to implementing a coaching strategy in your facility. </a:t>
            </a:r>
          </a:p>
          <a:p>
            <a:r>
              <a:rPr lang="en-US" dirty="0" smtClean="0"/>
              <a:t>You may wish to create a coaching brief that discusses the following-- the role of coaching in TeamSTEPPS, the difference it can make in implementation and sustainment, your specific plans or ideas of how coaching can be implemented. Talk about specifics-- numbers of people involved, the time it might take, and the associated cost-- but be sure to include the anticipated results of coaching in terms of improving teamwork and performance of skills among staff. </a:t>
            </a:r>
          </a:p>
          <a:p>
            <a:r>
              <a:rPr lang="en-US" dirty="0" smtClean="0"/>
              <a:t>After gaining buy-in of your coaching plan, you'll need to identify your TeamSTEPPS coaches. Prepare them for their role, and prepare the staff to be coached. The University of North Carolina Hospital used visuals to identify coaches and people prepared for coaching. They used badge extenders to include a couple of simple phrases. Once their coaches were selected and trained, they got a badge that said TeamSTEPPS Coach. When employees had gone through TeamSTEPPS training, they received a badge that said TeamSTEPPS Ready. This promoted an environment of permission to coach and permission to seek out coaches. </a:t>
            </a:r>
          </a:p>
        </p:txBody>
      </p:sp>
      <p:sp>
        <p:nvSpPr>
          <p:cNvPr id="4" name="Slide Number Placeholder 3"/>
          <p:cNvSpPr>
            <a:spLocks noGrp="1"/>
          </p:cNvSpPr>
          <p:nvPr>
            <p:ph type="sldNum" sz="quarter" idx="10"/>
          </p:nvPr>
        </p:nvSpPr>
        <p:spPr/>
        <p:txBody>
          <a:bodyPr/>
          <a:lstStyle/>
          <a:p>
            <a:fld id="{3DA94E17-EF1D-486E-B21E-4C184A5A89B4}" type="slidenum">
              <a:rPr lang="en-US" smtClean="0"/>
              <a:t>26</a:t>
            </a:fld>
            <a:endParaRPr lang="en-US"/>
          </a:p>
        </p:txBody>
      </p:sp>
    </p:spTree>
    <p:extLst>
      <p:ext uri="{BB962C8B-B14F-4D97-AF65-F5344CB8AC3E}">
        <p14:creationId xmlns:p14="http://schemas.microsoft.com/office/powerpoint/2010/main" val="2031190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part of your TeamSTEPPS implementation plan, you will need to identify TeamSTEPPS coaches. Coaches may be those who have been trained as master trainers, other members of your change team, or individuals whom you identify, train, and otherwise prepare to serve as coaches. As I said before, some of the best coaches come from within the team itself. </a:t>
            </a:r>
          </a:p>
          <a:p>
            <a:r>
              <a:rPr lang="en-US" dirty="0" smtClean="0"/>
              <a:t>Here's some recommended considerations for identifying TeamSTEPPS coaches. Where is the TeamSTEPPS initiative being implemented? What type of individual has access to observe, provide feedback, and direct staff in the target work area? Align the coaches to the professions represented in the work area. For example, if physicians and nurses staff the area, your identified coaches should include a physician and a nurse. </a:t>
            </a:r>
          </a:p>
          <a:p>
            <a:r>
              <a:rPr lang="en-US" dirty="0" smtClean="0"/>
              <a:t>Here's another consideration. Look at individual characteristics and competencies. Look for coaches who are qualified to develop the skills of others in their practice of teamwork skills. Usually the coach must have an advanced knowledge and expertise in teamwork concepts and training. </a:t>
            </a:r>
          </a:p>
          <a:p>
            <a:r>
              <a:rPr lang="en-US" dirty="0" smtClean="0"/>
              <a:t>Effective coaches have integrated team behaviors into their own practice and coach by example. Some individuals may require training in coaching competencies we reviewed earlier in the module. You might find that you train different coaches for implementing different skills because of their own facility with each of the skills. </a:t>
            </a:r>
          </a:p>
          <a:p>
            <a:r>
              <a:rPr lang="en-US" dirty="0" smtClean="0"/>
              <a:t>It is also important to ensure that identified coaches have the support of leadership and are highly respected among staff. These characteristics will facilitate the ability of coaches to effect the changes in work patterns and behaviors. Interpersonal style can also have a great bearing on coaching outcome. Effective coaches typically demonstrate a supportive attitude and the ability to build confidence in others. </a:t>
            </a:r>
          </a:p>
          <a:p>
            <a:r>
              <a:rPr lang="en-US" dirty="0" smtClean="0"/>
              <a:t>So how many coaches do you need? In general, TeamSTEPPS recommends one coach for every 10 staff. However, you must consider the availability of coaches across shifts and schedules. After you've identified the coaches and they've agreed to participate, prepare them for their role. </a:t>
            </a:r>
          </a:p>
          <a:p>
            <a:r>
              <a:rPr lang="en-US" dirty="0" smtClean="0"/>
              <a:t>Train them. The training can be conducted informally or formally, based on the resources and the number of coaches that you select. The coaching material in this training can be used, along with adaptations that reflect relevant feedback tools and performance improvement processes already in place in your organization. </a:t>
            </a:r>
          </a:p>
          <a:p>
            <a:r>
              <a:rPr lang="en-US" dirty="0" smtClean="0"/>
              <a:t>Finally, your implementation plan may involve matching coaches with team members. Your organization's culture may drive how this is done. You can match coaches with team members without feedback from a team member. You can have coaches identify whom they would like to coach based on existing relationships. There are many combinations, but make your matches based on what fits best in your organization's culture.</a:t>
            </a:r>
          </a:p>
        </p:txBody>
      </p:sp>
      <p:sp>
        <p:nvSpPr>
          <p:cNvPr id="4" name="Slide Number Placeholder 3"/>
          <p:cNvSpPr>
            <a:spLocks noGrp="1"/>
          </p:cNvSpPr>
          <p:nvPr>
            <p:ph type="sldNum" sz="quarter" idx="10"/>
          </p:nvPr>
        </p:nvSpPr>
        <p:spPr/>
        <p:txBody>
          <a:bodyPr/>
          <a:lstStyle/>
          <a:p>
            <a:fld id="{3DA94E17-EF1D-486E-B21E-4C184A5A89B4}" type="slidenum">
              <a:rPr lang="en-US" smtClean="0"/>
              <a:t>27</a:t>
            </a:fld>
            <a:endParaRPr lang="en-US"/>
          </a:p>
        </p:txBody>
      </p:sp>
    </p:spTree>
    <p:extLst>
      <p:ext uri="{BB962C8B-B14F-4D97-AF65-F5344CB8AC3E}">
        <p14:creationId xmlns:p14="http://schemas.microsoft.com/office/powerpoint/2010/main" val="1503411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important aspect of assuring the success of your TeamSTEPPS coaches is to ensure that staff are also prepared for being coached. Staff will require education about the role of coaches. This allows them to engage the coaches in a meaningful way, have a shared understanding of the role, and to view the coaches as resources. </a:t>
            </a:r>
          </a:p>
          <a:p>
            <a:r>
              <a:rPr lang="en-US" dirty="0" smtClean="0"/>
              <a:t>The change agents for your TeamSTEPPS implementation should identify the coaches, describe the goals and positive outcomes of coaching, explain the role and responsibility of the coaches to staff, and describe expectations with regard to the staff's interactions with coaches. This is where it's important to teach staff how to receive feedback in a useful and effective way. Staff should expect to receive feedback from coaches about their teamwork performance. They should ask questions about teamwork to the coaches and view the coaches as a source of guidance and support. Finally, staff should be encouraged to provide the coaches with feedback about the TeamSTEPPS implementation, their own observations, their experiences, and the usefulness of the coach's feedback. </a:t>
            </a:r>
          </a:p>
          <a:p>
            <a:r>
              <a:rPr lang="en-US" dirty="0" smtClean="0"/>
              <a:t>In addition to the coaches and staff being prepared and clear on their roles, organizational support is necessary for successful implementation and sustainment of the TeamSTEPPS initiative. Often leadership is supportive, but they don't know exactly what you need unless you share those needs with them. </a:t>
            </a:r>
          </a:p>
          <a:p>
            <a:r>
              <a:rPr lang="en-US" dirty="0" smtClean="0"/>
              <a:t>With that thought in mind, take five minutes now to write down ways you believe that leadership can support and reinforce your TeamSTEPPS coaches. Compare your answers to what I'll be discussing. If you're working through this course as a team, discuss with your colleagues and draft one list for your team. </a:t>
            </a:r>
          </a:p>
          <a:p>
            <a:r>
              <a:rPr lang="en-US" dirty="0" smtClean="0"/>
              <a:t>When you teach, before proceeding to the next slide, ask participants ways they would like leadership to support and reinforce coaches. You may want to list their ideas on a flip chart or whiteboard and then discuss the similarities and differences of their responses to what you will be presenting on the next slide. </a:t>
            </a:r>
          </a:p>
        </p:txBody>
      </p:sp>
      <p:sp>
        <p:nvSpPr>
          <p:cNvPr id="4" name="Slide Number Placeholder 3"/>
          <p:cNvSpPr>
            <a:spLocks noGrp="1"/>
          </p:cNvSpPr>
          <p:nvPr>
            <p:ph type="sldNum" sz="quarter" idx="10"/>
          </p:nvPr>
        </p:nvSpPr>
        <p:spPr/>
        <p:txBody>
          <a:bodyPr/>
          <a:lstStyle/>
          <a:p>
            <a:fld id="{3DA94E17-EF1D-486E-B21E-4C184A5A89B4}" type="slidenum">
              <a:rPr lang="en-US" smtClean="0"/>
              <a:t>28</a:t>
            </a:fld>
            <a:endParaRPr lang="en-US"/>
          </a:p>
        </p:txBody>
      </p:sp>
    </p:spTree>
    <p:extLst>
      <p:ext uri="{BB962C8B-B14F-4D97-AF65-F5344CB8AC3E}">
        <p14:creationId xmlns:p14="http://schemas.microsoft.com/office/powerpoint/2010/main" val="2599877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established that front-line coaching is critical to the implementation and sustainment of teamwork behaviors in daily practice. However, the coach's role in the success of TeamSTEPPS also requires organizational support and reinforcement. Here's how organizational leadership provides support for TeamSTEPPS coaches-- including coaches in efforts to integrate TeamSTEPPS performance into the organization, such as efforts to include TeamSTEPPS in staff orientation, or including TeamSTEPPS performance in staff performance evaluations. </a:t>
            </a:r>
          </a:p>
          <a:p>
            <a:r>
              <a:rPr lang="en-US" dirty="0" smtClean="0"/>
              <a:t>Coaches not only play a critical role in ensuring staff's use of teamwork skills. They also have knowledge of front line staff, and their perceived and actual barriers to performance. These should be leveraged by organizational leaders as they work to further integrate TeamSTEPPS performance into the organization's processes and procedures. Leadership should integrate TeamSTEPPS tools and strategies into policies and processes. </a:t>
            </a:r>
          </a:p>
          <a:p>
            <a:r>
              <a:rPr lang="en-US" dirty="0" smtClean="0"/>
              <a:t>In addition to including coaches in these organizational efforts, implementing such efforts serves as a way to support coaches and increase the likelihood of success. For example, an organization may implement the use of the two challenge rule language as the first step of the organization's escalation policy. Ultimately, the goal is to integrate TeamSTEPPS tools and strategies to become simply how we do business here. </a:t>
            </a:r>
          </a:p>
          <a:p>
            <a:r>
              <a:rPr lang="en-US" dirty="0" smtClean="0"/>
              <a:t>In our preceptor orientation at Carillion Clinic, we teach coaching skills so that our preceptors in clinical and non-clinical areas can reinforce new behaviors for current staff or enculturate new hires into the functions of the business unit. In our trauma bay here, you might hear a primary nurse direct a physician to the foot of the bed and away from a task because, as trauma team leader, the physician cannot be preoccupied with tasks and must direct all the rest of the action. </a:t>
            </a:r>
          </a:p>
          <a:p>
            <a:r>
              <a:rPr lang="en-US" dirty="0" smtClean="0"/>
              <a:t>At Franklin Memorial, our small community hospital, orientation of all new hires includes the full TeamSTEPPS Toolkit. This is an example of how our coaches are supported by the organization. </a:t>
            </a:r>
          </a:p>
        </p:txBody>
      </p:sp>
      <p:sp>
        <p:nvSpPr>
          <p:cNvPr id="4" name="Slide Number Placeholder 3"/>
          <p:cNvSpPr>
            <a:spLocks noGrp="1"/>
          </p:cNvSpPr>
          <p:nvPr>
            <p:ph type="sldNum" sz="quarter" idx="10"/>
          </p:nvPr>
        </p:nvSpPr>
        <p:spPr/>
        <p:txBody>
          <a:bodyPr/>
          <a:lstStyle/>
          <a:p>
            <a:fld id="{3DA94E17-EF1D-486E-B21E-4C184A5A89B4}" type="slidenum">
              <a:rPr lang="en-US" smtClean="0"/>
              <a:t>29</a:t>
            </a:fld>
            <a:endParaRPr lang="en-US"/>
          </a:p>
        </p:txBody>
      </p:sp>
    </p:spTree>
    <p:extLst>
      <p:ext uri="{BB962C8B-B14F-4D97-AF65-F5344CB8AC3E}">
        <p14:creationId xmlns:p14="http://schemas.microsoft.com/office/powerpoint/2010/main" val="2524808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you deliver the TeamSTEPPS training at your facility, you will use a variety of materials and resources provided on the AHRQ TeamSTEPPS website. We will discuss them more later in this module. Please select the link provided if you would like to review these materials on the TeamSTEPPS website. </a:t>
            </a:r>
            <a:endParaRPr lang="en-US" dirty="0"/>
          </a:p>
        </p:txBody>
      </p:sp>
      <p:sp>
        <p:nvSpPr>
          <p:cNvPr id="4" name="Slide Number Placeholder 3"/>
          <p:cNvSpPr>
            <a:spLocks noGrp="1"/>
          </p:cNvSpPr>
          <p:nvPr>
            <p:ph type="sldNum" sz="quarter" idx="10"/>
          </p:nvPr>
        </p:nvSpPr>
        <p:spPr/>
        <p:txBody>
          <a:bodyPr/>
          <a:lstStyle/>
          <a:p>
            <a:fld id="{5EAC615A-F48D-40F0-8B71-F4E3DC5E4395}" type="slidenum">
              <a:rPr lang="en-US" smtClean="0"/>
              <a:t>3</a:t>
            </a:fld>
            <a:endParaRPr lang="en-US"/>
          </a:p>
        </p:txBody>
      </p:sp>
    </p:spTree>
    <p:extLst>
      <p:ext uri="{BB962C8B-B14F-4D97-AF65-F5344CB8AC3E}">
        <p14:creationId xmlns:p14="http://schemas.microsoft.com/office/powerpoint/2010/main" val="7357575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Times New Roman" pitchFamily="18" charset="0"/>
                <a:ea typeface="+mn-ea"/>
                <a:cs typeface="+mn-cs"/>
              </a:rPr>
              <a:t>As was mentioned earlier, as a Master Trainer, you may be identified to serve as a TeamSTEPPS coach. The following exercise presents an opportunity to practice providing and receiving coaching. Participants will also receive feedback on the coaching skills you practice. Select the links provided to download the coaching feedback form and the coaching scenarios. Take 10 minutes to review the feedback form and scenarios. </a:t>
            </a:r>
          </a:p>
          <a:p>
            <a:r>
              <a:rPr lang="en-US" sz="1200" kern="1200" dirty="0" smtClean="0">
                <a:solidFill>
                  <a:schemeClr val="tx1"/>
                </a:solidFill>
                <a:effectLst/>
                <a:latin typeface="Times New Roman" pitchFamily="18" charset="0"/>
                <a:ea typeface="+mn-ea"/>
                <a:cs typeface="+mn-cs"/>
              </a:rPr>
              <a:t>Once you've done that, take an additional five minutes to read pages 28 and 29 in the instructor guide and consider how you will facilitate this exercise when you deliver the training. When you deliver the module, remind participants that one of the most important things is to have fun. Before starting the exercise, ask if there are any questions. Remind them that when they provide feedback to team members, they can use their pocket guides for reference or they can use the coaching competencies and definitions on the ASTD coaching self-assessment form they completed earlier. </a:t>
            </a:r>
          </a:p>
        </p:txBody>
      </p:sp>
      <p:sp>
        <p:nvSpPr>
          <p:cNvPr id="4" name="Slide Number Placeholder 3"/>
          <p:cNvSpPr>
            <a:spLocks noGrp="1"/>
          </p:cNvSpPr>
          <p:nvPr>
            <p:ph type="sldNum" sz="quarter" idx="5"/>
          </p:nvPr>
        </p:nvSpPr>
        <p:spPr/>
        <p:txBody>
          <a:bodyPr/>
          <a:lstStyle/>
          <a:p>
            <a:pPr>
              <a:defRPr/>
            </a:pPr>
            <a:fld id="{E7DDC769-7134-407D-8FED-4763D59CD4E4}" type="slidenum">
              <a:rPr lang="en-US" smtClean="0"/>
              <a:pPr>
                <a:defRPr/>
              </a:pPr>
              <a:t>30</a:t>
            </a:fld>
            <a:endParaRPr lang="en-US"/>
          </a:p>
        </p:txBody>
      </p:sp>
    </p:spTree>
    <p:extLst>
      <p:ext uri="{BB962C8B-B14F-4D97-AF65-F5344CB8AC3E}">
        <p14:creationId xmlns:p14="http://schemas.microsoft.com/office/powerpoint/2010/main" val="2364449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Times New Roman" pitchFamily="18" charset="0"/>
                <a:ea typeface="+mn-ea"/>
                <a:cs typeface="+mn-cs"/>
              </a:rPr>
              <a:t>As the facilitator, you will need to keep time to ensure each participant has an opportunity to play multiple roles. Observe the sessions. When you identify a well-demonstrated coaching scenario, ask the group if they would demonstrate their scenario to the class. After about 10 to 12 minutes, reconvene the group and have the identified group demonstrate their scenario. </a:t>
            </a:r>
          </a:p>
          <a:p>
            <a:r>
              <a:rPr lang="en-US" sz="1200" kern="1200" dirty="0" smtClean="0">
                <a:solidFill>
                  <a:schemeClr val="tx1"/>
                </a:solidFill>
                <a:effectLst/>
                <a:latin typeface="Times New Roman" pitchFamily="18" charset="0"/>
                <a:ea typeface="+mn-ea"/>
                <a:cs typeface="+mn-cs"/>
              </a:rPr>
              <a:t>To facilitate discussion, once the team has completed their demonstration, ask the following questions. Which of the competencies of an effective coach were demonstrated in this scenario? How did you choose which team member or members to coach? Is there an alternative approach? And were there opportunities for improvement? If you are taking this online course with your team, take 10 minutes now to complete this exercise. </a:t>
            </a:r>
          </a:p>
          <a:p>
            <a:r>
              <a:rPr lang="en-US" sz="1200" kern="1200" dirty="0" smtClean="0">
                <a:solidFill>
                  <a:schemeClr val="tx1"/>
                </a:solidFill>
                <a:effectLst/>
                <a:latin typeface="Times New Roman" pitchFamily="18" charset="0"/>
                <a:ea typeface="+mn-ea"/>
                <a:cs typeface="+mn-cs"/>
              </a:rPr>
              <a:t>If you are not taking this course as a team, choose a scenario and take 10 minutes to write down what you would say as the coach and identify who you would be coaching. You may also want to introduce this exercise to your change team and allow each team member to take turns acting out roles in this scenario.</a:t>
            </a:r>
          </a:p>
        </p:txBody>
      </p:sp>
      <p:sp>
        <p:nvSpPr>
          <p:cNvPr id="4" name="Slide Number Placeholder 3"/>
          <p:cNvSpPr>
            <a:spLocks noGrp="1"/>
          </p:cNvSpPr>
          <p:nvPr>
            <p:ph type="sldNum" sz="quarter" idx="5"/>
          </p:nvPr>
        </p:nvSpPr>
        <p:spPr/>
        <p:txBody>
          <a:bodyPr/>
          <a:lstStyle/>
          <a:p>
            <a:pPr>
              <a:defRPr/>
            </a:pPr>
            <a:fld id="{E7DDC769-7134-407D-8FED-4763D59CD4E4}" type="slidenum">
              <a:rPr lang="en-US" smtClean="0"/>
              <a:pPr>
                <a:defRPr/>
              </a:pPr>
              <a:t>31</a:t>
            </a:fld>
            <a:endParaRPr lang="en-US"/>
          </a:p>
        </p:txBody>
      </p:sp>
    </p:spTree>
    <p:extLst>
      <p:ext uri="{BB962C8B-B14F-4D97-AF65-F5344CB8AC3E}">
        <p14:creationId xmlns:p14="http://schemas.microsoft.com/office/powerpoint/2010/main" val="15461645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module has provided you with information to help you serve as a TeamSTEPPS coach as well as to prepare others for this role. Here are a few coaching tips. </a:t>
            </a:r>
          </a:p>
          <a:p>
            <a:r>
              <a:rPr lang="en-US" sz="1200" kern="1200" dirty="0" smtClean="0">
                <a:solidFill>
                  <a:schemeClr val="tx1"/>
                </a:solidFill>
                <a:effectLst/>
                <a:latin typeface="+mn-lt"/>
                <a:ea typeface="+mn-ea"/>
                <a:cs typeface="+mn-cs"/>
              </a:rPr>
              <a:t>Do actively monitor and assess team performance. Establish performance goals and expectations. </a:t>
            </a:r>
          </a:p>
          <a:p>
            <a:r>
              <a:rPr lang="en-US" sz="1200" kern="1200" dirty="0" smtClean="0">
                <a:solidFill>
                  <a:schemeClr val="tx1"/>
                </a:solidFill>
                <a:effectLst/>
                <a:latin typeface="+mn-lt"/>
                <a:ea typeface="+mn-ea"/>
                <a:cs typeface="+mn-cs"/>
              </a:rPr>
              <a:t>Acknowledge desired teamwork behaviors and skills through feedback and coach by example. Be a good mentor. </a:t>
            </a:r>
          </a:p>
          <a:p>
            <a:r>
              <a:rPr lang="en-US" sz="1200" kern="1200" dirty="0" smtClean="0">
                <a:solidFill>
                  <a:schemeClr val="tx1"/>
                </a:solidFill>
                <a:effectLst/>
                <a:latin typeface="+mn-lt"/>
                <a:ea typeface="+mn-ea"/>
                <a:cs typeface="+mn-cs"/>
              </a:rPr>
              <a:t>Do not coach from a distance. Don't coach from your office or through emails. </a:t>
            </a:r>
          </a:p>
          <a:p>
            <a:r>
              <a:rPr lang="en-US" sz="1200" kern="1200" dirty="0" smtClean="0">
                <a:solidFill>
                  <a:schemeClr val="tx1"/>
                </a:solidFill>
                <a:effectLst/>
                <a:latin typeface="+mn-lt"/>
                <a:ea typeface="+mn-ea"/>
                <a:cs typeface="+mn-cs"/>
              </a:rPr>
              <a:t>Don't coach only to problem solve or lecture instead of coaching. There is a difference.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A94E17-EF1D-486E-B21E-4C184A5A89B4}" type="slidenum">
              <a:rPr lang="en-US" smtClean="0"/>
              <a:t>32</a:t>
            </a:fld>
            <a:endParaRPr lang="en-US"/>
          </a:p>
        </p:txBody>
      </p:sp>
    </p:spTree>
    <p:extLst>
      <p:ext uri="{BB962C8B-B14F-4D97-AF65-F5344CB8AC3E}">
        <p14:creationId xmlns:p14="http://schemas.microsoft.com/office/powerpoint/2010/main" val="21638967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this module, you learned to define coaching and its outcomes, describe the role of a TeamSTEPPS coach, list competencies of an effective coach, and describe how to implement coaching in TeamSTEPPS</a:t>
            </a:r>
          </a:p>
        </p:txBody>
      </p:sp>
      <p:sp>
        <p:nvSpPr>
          <p:cNvPr id="4" name="Slide Number Placeholder 3"/>
          <p:cNvSpPr>
            <a:spLocks noGrp="1"/>
          </p:cNvSpPr>
          <p:nvPr>
            <p:ph type="sldNum" sz="quarter" idx="10"/>
          </p:nvPr>
        </p:nvSpPr>
        <p:spPr/>
        <p:txBody>
          <a:bodyPr/>
          <a:lstStyle/>
          <a:p>
            <a:fld id="{CD7862B6-E3BF-402C-A022-A10921096356}" type="slidenum">
              <a:rPr lang="en-US" smtClean="0"/>
              <a:t>33</a:t>
            </a:fld>
            <a:endParaRPr lang="en-US"/>
          </a:p>
        </p:txBody>
      </p:sp>
    </p:spTree>
    <p:extLst>
      <p:ext uri="{BB962C8B-B14F-4D97-AF65-F5344CB8AC3E}">
        <p14:creationId xmlns:p14="http://schemas.microsoft.com/office/powerpoint/2010/main" val="35981578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800"/>
              </a:spcAft>
            </a:pPr>
            <a:r>
              <a:rPr lang="en-US" sz="1200" kern="1200" dirty="0" smtClean="0">
                <a:solidFill>
                  <a:schemeClr val="tx1"/>
                </a:solidFill>
                <a:effectLst/>
                <a:latin typeface="+mn-lt"/>
                <a:ea typeface="+mn-ea"/>
                <a:cs typeface="+mn-cs"/>
              </a:rPr>
              <a:t>This concludes module nine of the TeamSTEPPS 2.0 online Master Trainer course</a:t>
            </a:r>
            <a:r>
              <a:rPr lang="en-US" sz="1200" kern="1200" smtClean="0">
                <a:solidFill>
                  <a:schemeClr val="tx1"/>
                </a:solidFill>
                <a:effectLst/>
                <a:latin typeface="+mn-lt"/>
                <a:ea typeface="+mn-ea"/>
                <a:cs typeface="+mn-cs"/>
              </a:rPr>
              <a:t>. </a:t>
            </a:r>
            <a:endParaRPr lang="en-US" dirty="0" smtClean="0"/>
          </a:p>
        </p:txBody>
      </p:sp>
      <p:sp>
        <p:nvSpPr>
          <p:cNvPr id="4" name="Slide Number Placeholder 3"/>
          <p:cNvSpPr>
            <a:spLocks noGrp="1"/>
          </p:cNvSpPr>
          <p:nvPr>
            <p:ph type="sldNum" sz="quarter" idx="10"/>
          </p:nvPr>
        </p:nvSpPr>
        <p:spPr/>
        <p:txBody>
          <a:bodyPr/>
          <a:lstStyle/>
          <a:p>
            <a:fld id="{CD7862B6-E3BF-402C-A022-A10921096356}" type="slidenum">
              <a:rPr lang="en-US" smtClean="0"/>
              <a:t>34</a:t>
            </a:fld>
            <a:endParaRPr lang="en-US"/>
          </a:p>
        </p:txBody>
      </p:sp>
    </p:spTree>
    <p:extLst>
      <p:ext uri="{BB962C8B-B14F-4D97-AF65-F5344CB8AC3E}">
        <p14:creationId xmlns:p14="http://schemas.microsoft.com/office/powerpoint/2010/main" val="1807403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kern="1200" dirty="0" smtClean="0">
                <a:solidFill>
                  <a:schemeClr val="tx1"/>
                </a:solidFill>
                <a:effectLst/>
                <a:latin typeface="+mn-lt"/>
                <a:ea typeface="+mn-ea"/>
                <a:cs typeface="+mn-cs"/>
              </a:rPr>
              <a:t>To best use this online module, we recommend that you print the Instructor Guide for module nine as a reference to use throughout the module. Before continuing to the next slide, take a moment to read through pages three and four in this guide. Once you've done that, select the Forward button and we'll proceed to work through the slides you will use to train just as if you are delivering this module at your facility. </a:t>
            </a:r>
            <a:endParaRPr lang="en-US" sz="1200" b="0" i="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5EAC615A-F48D-40F0-8B71-F4E3DC5E4395}" type="slidenum">
              <a:rPr lang="en-US" smtClean="0"/>
              <a:t>4</a:t>
            </a:fld>
            <a:endParaRPr lang="en-US"/>
          </a:p>
        </p:txBody>
      </p:sp>
    </p:spTree>
    <p:extLst>
      <p:ext uri="{BB962C8B-B14F-4D97-AF65-F5344CB8AC3E}">
        <p14:creationId xmlns:p14="http://schemas.microsoft.com/office/powerpoint/2010/main" val="3471719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many sources of additional information on coaching. In fact, the coaching self-assessment exercise you'll be completing later on in this module is from the book Coaching Training, by Chris Chen. As part of the American Society for Training and Development's Trainer's Workshop Series, this book focuses on helping coaches properly define their coaching roles and provides the skills needed for success. </a:t>
            </a:r>
            <a:endParaRPr lang="en-US" dirty="0"/>
          </a:p>
        </p:txBody>
      </p:sp>
      <p:sp>
        <p:nvSpPr>
          <p:cNvPr id="4" name="Slide Number Placeholder 3"/>
          <p:cNvSpPr>
            <a:spLocks noGrp="1"/>
          </p:cNvSpPr>
          <p:nvPr>
            <p:ph type="sldNum" sz="quarter" idx="10"/>
          </p:nvPr>
        </p:nvSpPr>
        <p:spPr/>
        <p:txBody>
          <a:bodyPr/>
          <a:lstStyle/>
          <a:p>
            <a:fld id="{3DA94E17-EF1D-486E-B21E-4C184A5A89B4}" type="slidenum">
              <a:rPr lang="en-US" smtClean="0"/>
              <a:t>5</a:t>
            </a:fld>
            <a:endParaRPr lang="en-US"/>
          </a:p>
        </p:txBody>
      </p:sp>
    </p:spTree>
    <p:extLst>
      <p:ext uri="{BB962C8B-B14F-4D97-AF65-F5344CB8AC3E}">
        <p14:creationId xmlns:p14="http://schemas.microsoft.com/office/powerpoint/2010/main" val="2073087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You'll use slide two to introduce the objectives for this module. Please refer to page five in the Instructor Guide for details on how to facilitate this slide. After completing this module, you'll be able to define coaching and its outcomes, describe the role of a TeamSTEPPS coach, list competencies of an effective coach, and describe how to implement coaching in TeamSTEPPS. </a:t>
            </a:r>
            <a:endParaRPr lang="en-US" dirty="0"/>
          </a:p>
        </p:txBody>
      </p:sp>
      <p:sp>
        <p:nvSpPr>
          <p:cNvPr id="4" name="Slide Number Placeholder 3"/>
          <p:cNvSpPr>
            <a:spLocks noGrp="1"/>
          </p:cNvSpPr>
          <p:nvPr>
            <p:ph type="sldNum" sz="quarter" idx="10"/>
          </p:nvPr>
        </p:nvSpPr>
        <p:spPr/>
        <p:txBody>
          <a:bodyPr/>
          <a:lstStyle/>
          <a:p>
            <a:fld id="{3DA94E17-EF1D-486E-B21E-4C184A5A89B4}" type="slidenum">
              <a:rPr lang="en-US" smtClean="0"/>
              <a:t>6</a:t>
            </a:fld>
            <a:endParaRPr lang="en-US"/>
          </a:p>
        </p:txBody>
      </p:sp>
    </p:spTree>
    <p:extLst>
      <p:ext uri="{BB962C8B-B14F-4D97-AF65-F5344CB8AC3E}">
        <p14:creationId xmlns:p14="http://schemas.microsoft.com/office/powerpoint/2010/main" val="3197367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TeamSTEPPS training is conducted, the changes your implementation plan targets will be driven primarily through on-the-job reinforcement and coaching. You will soon realize coaches play a critical role in the success of your implementation and sustainment efforts by</a:t>
            </a:r>
            <a:r>
              <a:rPr lang="en-US" baseline="0" dirty="0" smtClean="0"/>
              <a:t> </a:t>
            </a:r>
            <a:r>
              <a:rPr lang="en-US" dirty="0" smtClean="0"/>
              <a:t>modeling the trained behaviors; observing and providing feedback to staff using the new behaviors</a:t>
            </a:r>
            <a:r>
              <a:rPr lang="en-US" baseline="0" dirty="0" smtClean="0"/>
              <a:t> (t</a:t>
            </a:r>
            <a:r>
              <a:rPr lang="en-US" dirty="0" smtClean="0"/>
              <a:t>his feedback can occur just in time or during the debrief);</a:t>
            </a:r>
            <a:r>
              <a:rPr lang="en-US" baseline="0" dirty="0" smtClean="0"/>
              <a:t> a</a:t>
            </a:r>
            <a:r>
              <a:rPr lang="en-US" dirty="0" smtClean="0"/>
              <a:t>nd providing opportunities to practice what has been trained.</a:t>
            </a:r>
            <a:r>
              <a:rPr lang="en-US" baseline="0" dirty="0" smtClean="0"/>
              <a:t> T</a:t>
            </a:r>
            <a:r>
              <a:rPr lang="en-US" dirty="0" smtClean="0"/>
              <a:t>his is critical. </a:t>
            </a:r>
          </a:p>
          <a:p>
            <a:r>
              <a:rPr lang="en-US" dirty="0" smtClean="0"/>
              <a:t>Often, staff leave the classroom excited to use the tools and behaviors to make improvements only to be told oh, we don't need to do that, or that's fine in theory, but not realistic. As has been mentioned several times throughout this course, leadership at all levels need to be on board, engaged, and supportive. For successful implementation and sustainment to occur, staff must have the opportunity to use and be expected to use the new tools and behaviors in their day-to-day activities. </a:t>
            </a:r>
          </a:p>
          <a:p>
            <a:r>
              <a:rPr lang="en-US" dirty="0" smtClean="0"/>
              <a:t>Coaches also play a vital role by facilitating sustained motivation for the implemented changes. Because coaches work directly with staff in day-to-day situations, they can help identify and remove barriers to the adoption of the new desired team behaviors. As depicted in the slide detailing the three phases of TeamSTEPPS, the role of coaches spans phases two and three of the implementation process. </a:t>
            </a:r>
          </a:p>
          <a:p>
            <a:r>
              <a:rPr lang="en-US" dirty="0" smtClean="0"/>
              <a:t>During phase two, coaches can provide implementation teams with essential information about staff readiness and current skill level. As implementation progresses into phase three, sustainment, coaches help identify barriers to using the new skills as well as help identify tools and strategies to mitigate or overcome these barriers. But what exactly do we mean when we talk about coaching? </a:t>
            </a:r>
          </a:p>
          <a:p>
            <a:r>
              <a:rPr lang="en-US" dirty="0" smtClean="0"/>
              <a:t>I'd like to take this opportunity now to introduce our guest speaker for this module, Miss Charlotte Hubbard. She is a human resources consultant with Carillion Clinic. Ms. Hubbard has been a TeamSTEPPS Master Trainer since 2008, and will, in addition to providing some general information about coaching, also provide specific examples about the role effective coaching will play in the implementation of your TeamSTEPPS initiative. </a:t>
            </a:r>
          </a:p>
          <a:p>
            <a:r>
              <a:rPr lang="en-US" dirty="0" smtClean="0"/>
              <a:t>But before she begins, please take five minutes now to write down your definition of coaching. Then proceed to the next slide and compare your definition with our guest speaker's. </a:t>
            </a:r>
          </a:p>
        </p:txBody>
      </p:sp>
      <p:sp>
        <p:nvSpPr>
          <p:cNvPr id="4" name="Slide Number Placeholder 3"/>
          <p:cNvSpPr>
            <a:spLocks noGrp="1"/>
          </p:cNvSpPr>
          <p:nvPr>
            <p:ph type="sldNum" sz="quarter" idx="10"/>
          </p:nvPr>
        </p:nvSpPr>
        <p:spPr/>
        <p:txBody>
          <a:bodyPr/>
          <a:lstStyle/>
          <a:p>
            <a:fld id="{3DA94E17-EF1D-486E-B21E-4C184A5A89B4}" type="slidenum">
              <a:rPr lang="en-US" smtClean="0"/>
              <a:t>7</a:t>
            </a:fld>
            <a:endParaRPr lang="en-US"/>
          </a:p>
        </p:txBody>
      </p:sp>
    </p:spTree>
    <p:extLst>
      <p:ext uri="{BB962C8B-B14F-4D97-AF65-F5344CB8AC3E}">
        <p14:creationId xmlns:p14="http://schemas.microsoft.com/office/powerpoint/2010/main" val="1776683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My name's Charlotte Hubbard. I'm an education consultant at Carillion Clinic in Roanoke, Virginia. I have been a TeamSTEPPS Master Trainer since 2008 and was the training center coordinator here, having helped train over 500 new Master Trainers from all over the United States. At Carillion Clinic and in my consulting, I've used coaching skills to teach, reinforce, and sustain new behaviors. Carefully selected, well-trained, and fully-supported coaches can be a vital resource for any organization's implementation plan. </a:t>
            </a:r>
          </a:p>
          <a:p>
            <a:r>
              <a:rPr lang="en-US" dirty="0" smtClean="0"/>
              <a:t>Coaching is defined as instructing, directing, or prompting. The term coaching describes specific actions that include demonstrating, reinforcing, motivating, and providing feedback. These actions share the purpose of improving performance or of achieving a specified goal for individuals or teams being coached. Coaching is an active and typically ongoing process that can be used in structured and unstructured settings. It requires routine monitoring and ongoing assessment of performance. Coaching is different from traditional instruction. With traditional instruction, teaching typically ends when the new content or skill is mastered. Coaching continues even after the content and skill mastery to ensure sustainment. </a:t>
            </a:r>
          </a:p>
          <a:p>
            <a:r>
              <a:rPr lang="en-US" dirty="0" smtClean="0"/>
              <a:t>Was this close to your definition? When you teach, before providing the definition of coaching as I just did, ask participants to write down how they would define coaching and then facilitate a discussion. Ask a few participants to share their definitions or thoughts on coaching. You may even want to use a flip chart or a white board to capture the participants' definitions and compare them to the definition you'll be providing. </a:t>
            </a:r>
          </a:p>
          <a:p>
            <a:r>
              <a:rPr lang="en-US" dirty="0" smtClean="0"/>
              <a:t>Coaching goes beyond instruction. It is in-the-moment feedback. It's noticing what isn't being done. It's all those active, just-in-time things that reinforce a new behavior. </a:t>
            </a:r>
          </a:p>
          <a:p>
            <a:r>
              <a:rPr lang="en-US" dirty="0" smtClean="0"/>
              <a:t>As Brigetta mentioned, in addition to providing some general information about coaching, I'll share specific information about how the role and implementation of coaching in TeamSTEPPS occurs. So let's get started. </a:t>
            </a:r>
          </a:p>
        </p:txBody>
      </p:sp>
      <p:sp>
        <p:nvSpPr>
          <p:cNvPr id="4" name="Slide Number Placeholder 3"/>
          <p:cNvSpPr>
            <a:spLocks noGrp="1"/>
          </p:cNvSpPr>
          <p:nvPr>
            <p:ph type="sldNum" sz="quarter" idx="10"/>
          </p:nvPr>
        </p:nvSpPr>
        <p:spPr/>
        <p:txBody>
          <a:bodyPr/>
          <a:lstStyle/>
          <a:p>
            <a:fld id="{3DA94E17-EF1D-486E-B21E-4C184A5A89B4}" type="slidenum">
              <a:rPr lang="en-US" smtClean="0"/>
              <a:t>8</a:t>
            </a:fld>
            <a:endParaRPr lang="en-US"/>
          </a:p>
        </p:txBody>
      </p:sp>
    </p:spTree>
    <p:extLst>
      <p:ext uri="{BB962C8B-B14F-4D97-AF65-F5344CB8AC3E}">
        <p14:creationId xmlns:p14="http://schemas.microsoft.com/office/powerpoint/2010/main" val="3902501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Coaching is an effective way to influence and improve performance. The effective use of coaching can achieve several positive outcomes. In general, the results of good coaching include goals that are defined and understood, alignment of expectations between team leader and team members, a transfer of knowledge in a just-in-time basis, increased individual motivation and morale, a more adaptive and reactive team, early identification of unforeseen barriers, commitment to continuing to learn and improve, and movement to superior team performance. </a:t>
            </a:r>
          </a:p>
          <a:p>
            <a:r>
              <a:rPr lang="en-US" dirty="0" smtClean="0"/>
              <a:t>Think about the teams you have been part of. Take 5 minutes to write about your experience with coaching and how that impacted your team's performance. </a:t>
            </a:r>
          </a:p>
          <a:p>
            <a:r>
              <a:rPr lang="en-US" dirty="0" smtClean="0"/>
              <a:t>My husband, Keith, has been a coach at many levels in several sports, including ninth grade girls basketball. Keith has an exceptional talent in identifying players' current skills and teaching new ones. His teams benefit by being able to assemble and define the tasks, amplify the individual current skills needed to win the game, while still teaching skills across the team. Good coaches are like that. They see what is going well, they amplify it, and they add to the individual or team's learning. </a:t>
            </a:r>
          </a:p>
          <a:p>
            <a:r>
              <a:rPr lang="en-US" dirty="0" smtClean="0"/>
              <a:t>When you're teaching this slide to potential instructors, be sure to facilitate a discussion by asking learners to share an example of an effective or, if necessary, an ineffective coach that impacted the team's performance. And have them explain their answer. If participants are reluctant to answer, share the experience or example you selected when completing the exercise. Refer to pages 8 and 9 in the Instructor's Guide for more information on facilitating this discussion. </a:t>
            </a:r>
          </a:p>
        </p:txBody>
      </p:sp>
      <p:sp>
        <p:nvSpPr>
          <p:cNvPr id="4" name="Slide Number Placeholder 3"/>
          <p:cNvSpPr>
            <a:spLocks noGrp="1"/>
          </p:cNvSpPr>
          <p:nvPr>
            <p:ph type="sldNum" sz="quarter" idx="10"/>
          </p:nvPr>
        </p:nvSpPr>
        <p:spPr/>
        <p:txBody>
          <a:bodyPr/>
          <a:lstStyle/>
          <a:p>
            <a:fld id="{3DA94E17-EF1D-486E-B21E-4C184A5A89B4}" type="slidenum">
              <a:rPr lang="en-US" smtClean="0"/>
              <a:t>9</a:t>
            </a:fld>
            <a:endParaRPr lang="en-US"/>
          </a:p>
        </p:txBody>
      </p:sp>
    </p:spTree>
    <p:extLst>
      <p:ext uri="{BB962C8B-B14F-4D97-AF65-F5344CB8AC3E}">
        <p14:creationId xmlns:p14="http://schemas.microsoft.com/office/powerpoint/2010/main" val="328152486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image" Target="../media/image5.pn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3.png"/><Relationship Id="rId5" Type="http://schemas.openxmlformats.org/officeDocument/2006/relationships/tags" Target="../tags/tag8.xml"/><Relationship Id="rId10" Type="http://schemas.openxmlformats.org/officeDocument/2006/relationships/image" Target="../media/image2.png"/><Relationship Id="rId4" Type="http://schemas.openxmlformats.org/officeDocument/2006/relationships/tags" Target="../tags/tag7.xml"/><Relationship Id="rId9"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3" Type="http://schemas.openxmlformats.org/officeDocument/2006/relationships/tags" Target="../tags/tag14.xml"/><Relationship Id="rId21" Type="http://schemas.openxmlformats.org/officeDocument/2006/relationships/image" Target="../media/image5.png"/><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image" Target="../media/image6.pn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tags" Target="../tags/tag26.xml"/><Relationship Id="rId10" Type="http://schemas.openxmlformats.org/officeDocument/2006/relationships/tags" Target="../tags/tag21.xml"/><Relationship Id="rId19" Type="http://schemas.openxmlformats.org/officeDocument/2006/relationships/slideMaster" Target="../slideMasters/slideMaster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tags" Target="../tags/tag42.xml"/><Relationship Id="rId18" Type="http://schemas.openxmlformats.org/officeDocument/2006/relationships/tags" Target="../tags/tag47.xml"/><Relationship Id="rId3" Type="http://schemas.openxmlformats.org/officeDocument/2006/relationships/tags" Target="../tags/tag32.xml"/><Relationship Id="rId21" Type="http://schemas.openxmlformats.org/officeDocument/2006/relationships/image" Target="../media/image5.png"/><Relationship Id="rId7" Type="http://schemas.openxmlformats.org/officeDocument/2006/relationships/tags" Target="../tags/tag36.xml"/><Relationship Id="rId12" Type="http://schemas.openxmlformats.org/officeDocument/2006/relationships/tags" Target="../tags/tag41.xml"/><Relationship Id="rId17" Type="http://schemas.openxmlformats.org/officeDocument/2006/relationships/tags" Target="../tags/tag46.xml"/><Relationship Id="rId2" Type="http://schemas.openxmlformats.org/officeDocument/2006/relationships/tags" Target="../tags/tag31.xml"/><Relationship Id="rId16" Type="http://schemas.openxmlformats.org/officeDocument/2006/relationships/tags" Target="../tags/tag45.xml"/><Relationship Id="rId20" Type="http://schemas.openxmlformats.org/officeDocument/2006/relationships/image" Target="../media/image6.png"/><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40.xml"/><Relationship Id="rId5" Type="http://schemas.openxmlformats.org/officeDocument/2006/relationships/tags" Target="../tags/tag34.xml"/><Relationship Id="rId15" Type="http://schemas.openxmlformats.org/officeDocument/2006/relationships/tags" Target="../tags/tag44.xml"/><Relationship Id="rId10" Type="http://schemas.openxmlformats.org/officeDocument/2006/relationships/tags" Target="../tags/tag39.xml"/><Relationship Id="rId19" Type="http://schemas.openxmlformats.org/officeDocument/2006/relationships/slideMaster" Target="../slideMasters/slideMaster1.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tags" Target="../tags/tag43.xml"/><Relationship Id="rId2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tags" Target="../tags/tag60.xml"/><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tags" Target="../tags/tag59.xml"/><Relationship Id="rId2" Type="http://schemas.openxmlformats.org/officeDocument/2006/relationships/tags" Target="../tags/tag49.xml"/><Relationship Id="rId16" Type="http://schemas.openxmlformats.org/officeDocument/2006/relationships/image" Target="../media/image7.png"/><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tags" Target="../tags/tag58.xml"/><Relationship Id="rId5" Type="http://schemas.openxmlformats.org/officeDocument/2006/relationships/tags" Target="../tags/tag52.xml"/><Relationship Id="rId15" Type="http://schemas.openxmlformats.org/officeDocument/2006/relationships/image" Target="../media/image6.png"/><Relationship Id="rId10" Type="http://schemas.openxmlformats.org/officeDocument/2006/relationships/tags" Target="../tags/tag57.xml"/><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 y="-3307"/>
            <a:ext cx="9144000" cy="5151120"/>
          </a:xfrm>
          <a:prstGeom prst="rect">
            <a:avLst/>
          </a:prstGeom>
        </p:spPr>
      </p:pic>
      <p:sp>
        <p:nvSpPr>
          <p:cNvPr id="2" name="Title 1"/>
          <p:cNvSpPr>
            <a:spLocks noGrp="1"/>
          </p:cNvSpPr>
          <p:nvPr>
            <p:ph type="ctrTitle" hasCustomPrompt="1"/>
            <p:custDataLst>
              <p:tags r:id="rId1"/>
            </p:custDataLst>
          </p:nvPr>
        </p:nvSpPr>
        <p:spPr>
          <a:xfrm>
            <a:off x="0" y="2401084"/>
            <a:ext cx="9143999" cy="693108"/>
          </a:xfrm>
        </p:spPr>
        <p:txBody>
          <a:bodyPr lIns="0" tIns="0" rIns="0" bIns="0" anchor="ctr" anchorCtr="0">
            <a:normAutofit/>
          </a:bodyPr>
          <a:lstStyle>
            <a:lvl1pPr algn="ctr">
              <a:defRPr sz="2000" spc="0" baseline="0">
                <a:solidFill>
                  <a:schemeClr val="bg1">
                    <a:lumMod val="95000"/>
                  </a:schemeClr>
                </a:solidFill>
              </a:defRPr>
            </a:lvl1pPr>
          </a:lstStyle>
          <a:p>
            <a:r>
              <a:rPr lang="en-US" dirty="0" smtClean="0"/>
              <a:t>Module 1: Introduction</a:t>
            </a:r>
            <a:endParaRPr lang="en-US" dirty="0"/>
          </a:p>
        </p:txBody>
      </p:sp>
      <p:sp>
        <p:nvSpPr>
          <p:cNvPr id="3" name="Subtitle 2"/>
          <p:cNvSpPr>
            <a:spLocks noGrp="1"/>
          </p:cNvSpPr>
          <p:nvPr>
            <p:ph type="subTitle" idx="1" hasCustomPrompt="1"/>
            <p:custDataLst>
              <p:tags r:id="rId2"/>
            </p:custDataLst>
          </p:nvPr>
        </p:nvSpPr>
        <p:spPr>
          <a:xfrm>
            <a:off x="685799" y="2014091"/>
            <a:ext cx="7772400" cy="671151"/>
          </a:xfrm>
        </p:spPr>
        <p:txBody>
          <a:bodyPr/>
          <a:lstStyle>
            <a:lvl1pPr marL="0" indent="0" algn="ctr">
              <a:buNone/>
              <a:defRPr baseline="0">
                <a:solidFill>
                  <a:srgbClr val="2159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Online Master Trainer Course</a:t>
            </a:r>
            <a:endParaRPr lang="en-US" dirty="0"/>
          </a:p>
        </p:txBody>
      </p:sp>
      <p:sp>
        <p:nvSpPr>
          <p:cNvPr id="56" name="Text Placeholder 55"/>
          <p:cNvSpPr>
            <a:spLocks noGrp="1"/>
          </p:cNvSpPr>
          <p:nvPr>
            <p:ph type="body" sz="quarter" idx="10" hasCustomPrompt="1"/>
            <p:custDataLst>
              <p:tags r:id="rId3"/>
            </p:custDataLst>
          </p:nvPr>
        </p:nvSpPr>
        <p:spPr>
          <a:xfrm>
            <a:off x="-2" y="1037791"/>
            <a:ext cx="9144002" cy="485775"/>
          </a:xfrm>
        </p:spPr>
        <p:txBody>
          <a:bodyPr>
            <a:noAutofit/>
          </a:bodyPr>
          <a:lstStyle>
            <a:lvl1pPr marL="0" indent="0" algn="ctr">
              <a:buNone/>
              <a:defRPr sz="3200">
                <a:solidFill>
                  <a:srgbClr val="215968"/>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smtClean="0"/>
              <a:t>Welcome to the</a:t>
            </a:r>
            <a:endParaRPr lang="en-US" dirty="0"/>
          </a:p>
        </p:txBody>
      </p:sp>
      <p:pic>
        <p:nvPicPr>
          <p:cNvPr id="61" name="Picture 60"/>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2645142" y="1535282"/>
            <a:ext cx="3617139" cy="542570"/>
          </a:xfrm>
          <a:prstGeom prst="rect">
            <a:avLst/>
          </a:prstGeom>
        </p:spPr>
      </p:pic>
      <p:pic>
        <p:nvPicPr>
          <p:cNvPr id="5" name="Picture 4" title="TeamSTEPPS logo"/>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4006342" y="188166"/>
            <a:ext cx="1160424" cy="938165"/>
          </a:xfrm>
          <a:prstGeom prst="rect">
            <a:avLst/>
          </a:prstGeom>
        </p:spPr>
      </p:pic>
      <p:grpSp>
        <p:nvGrpSpPr>
          <p:cNvPr id="51" name="Group 50"/>
          <p:cNvGrpSpPr>
            <a:grpSpLocks noChangeAspect="1"/>
          </p:cNvGrpSpPr>
          <p:nvPr>
            <p:custDataLst>
              <p:tags r:id="rId4"/>
            </p:custDataLst>
          </p:nvPr>
        </p:nvGrpSpPr>
        <p:grpSpPr>
          <a:xfrm>
            <a:off x="764513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52" name="Rectangle 51"/>
            <p:cNvSpPr/>
            <p:nvPr>
              <p:custDataLst>
                <p:tags r:id="rId7"/>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custDataLst>
                <p:tags r:id="rId8"/>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8" name="Picture 57"/>
          <p:cNvPicPr>
            <a:picLocks noChangeAspect="1"/>
          </p:cNvPicPr>
          <p:nvPr>
            <p:custDataLst>
              <p:tags r:id="rId5"/>
            </p:custDataLst>
          </p:nvPr>
        </p:nvPicPr>
        <p:blipFill>
          <a:blip r:embed="rId13" cstate="email">
            <a:extLst>
              <a:ext uri="{28A0092B-C50C-407E-A947-70E740481C1C}">
                <a14:useLocalDpi xmlns:a14="http://schemas.microsoft.com/office/drawing/2010/main" val="0"/>
              </a:ext>
            </a:extLst>
          </a:blip>
          <a:stretch>
            <a:fillRect/>
          </a:stretch>
        </p:blipFill>
        <p:spPr>
          <a:xfrm>
            <a:off x="7743459" y="4876500"/>
            <a:ext cx="210707" cy="210707"/>
          </a:xfrm>
          <a:prstGeom prst="rect">
            <a:avLst/>
          </a:prstGeom>
          <a:effectLst>
            <a:outerShdw blurRad="50800" dir="2700000" algn="tl" rotWithShape="0">
              <a:srgbClr val="000000">
                <a:alpha val="16000"/>
              </a:srgbClr>
            </a:outerShdw>
          </a:effectLst>
        </p:spPr>
      </p:pic>
      <p:sp>
        <p:nvSpPr>
          <p:cNvPr id="60" name="Rectangle 59" descr="Next Slide Button" title="Next Slide Button">
            <a:hlinkClick r:id="" action="ppaction://hlinkshowjump?jump=nextslide"/>
          </p:cNvPr>
          <p:cNvSpPr/>
          <p:nvPr>
            <p:custDataLst>
              <p:tags r:id="rId6"/>
            </p:custDataLst>
          </p:nvPr>
        </p:nvSpPr>
        <p:spPr>
          <a:xfrm>
            <a:off x="7645088" y="4810498"/>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ull Text">
    <p:spTree>
      <p:nvGrpSpPr>
        <p:cNvPr id="1" name=""/>
        <p:cNvGrpSpPr/>
        <p:nvPr/>
      </p:nvGrpSpPr>
      <p:grpSpPr>
        <a:xfrm>
          <a:off x="0" y="0"/>
          <a:ext cx="0" cy="0"/>
          <a:chOff x="0" y="0"/>
          <a:chExt cx="0" cy="0"/>
        </a:xfrm>
      </p:grpSpPr>
      <p:sp>
        <p:nvSpPr>
          <p:cNvPr id="14" name="Rectangle 13"/>
          <p:cNvSpPr/>
          <p:nvPr>
            <p:custDataLst>
              <p:tags r:id="rId1"/>
            </p:custDataLst>
          </p:nvPr>
        </p:nvSpPr>
        <p:spPr>
          <a:xfrm>
            <a:off x="0" y="4889377"/>
            <a:ext cx="9144000" cy="254123"/>
          </a:xfrm>
          <a:prstGeom prst="rect">
            <a:avLst/>
          </a:prstGeom>
          <a:gradFill flip="none" rotWithShape="1">
            <a:gsLst>
              <a:gs pos="50000">
                <a:srgbClr val="31859C"/>
              </a:gs>
              <a:gs pos="100000">
                <a:srgbClr val="215968"/>
              </a:gs>
              <a:gs pos="0">
                <a:srgbClr val="215968"/>
              </a:gs>
            </a:gsLst>
            <a:lin ang="16200000" scaled="0"/>
            <a:tileRect/>
          </a:gradFill>
          <a:ln>
            <a:noFill/>
          </a:ln>
          <a:effectLst>
            <a:outerShdw blurRad="400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005840" y="-2"/>
            <a:ext cx="8020074" cy="685800"/>
          </a:xfrm>
        </p:spPr>
        <p:txBody>
          <a:bodyPr>
            <a:normAutofit/>
          </a:bodyPr>
          <a:lstStyle>
            <a:lvl1pPr>
              <a:defRPr sz="3200" spc="-100" baseline="0">
                <a:solidFill>
                  <a:srgbClr val="215968"/>
                </a:solidFill>
              </a:defRPr>
            </a:lvl1pPr>
          </a:lstStyle>
          <a:p>
            <a:r>
              <a:rPr lang="en-US" dirty="0" smtClean="0"/>
              <a:t>Click to edit Master title style</a:t>
            </a:r>
            <a:endParaRPr lang="en-US" dirty="0"/>
          </a:p>
        </p:txBody>
      </p:sp>
      <p:sp>
        <p:nvSpPr>
          <p:cNvPr id="4" name="Text Placeholder 3"/>
          <p:cNvSpPr>
            <a:spLocks noGrp="1"/>
          </p:cNvSpPr>
          <p:nvPr>
            <p:ph type="body" sz="quarter" idx="10"/>
            <p:custDataLst>
              <p:tags r:id="rId3"/>
            </p:custDataLst>
          </p:nvPr>
        </p:nvSpPr>
        <p:spPr>
          <a:xfrm>
            <a:off x="182878" y="768096"/>
            <a:ext cx="8797315" cy="4018633"/>
          </a:xfrm>
        </p:spPr>
        <p:txBody>
          <a:bodyPr>
            <a:normAutofit/>
          </a:bodyPr>
          <a:lstStyle>
            <a:lvl1pPr marL="0" indent="0">
              <a:spcBef>
                <a:spcPts val="0"/>
              </a:spcBef>
              <a:spcAft>
                <a:spcPts val="1200"/>
              </a:spcAft>
              <a:buNone/>
              <a:defRPr sz="2000"/>
            </a:lvl1pPr>
            <a:lvl2pPr marL="401638" indent="-285750">
              <a:spcBef>
                <a:spcPts val="0"/>
              </a:spcBef>
              <a:spcAft>
                <a:spcPts val="1200"/>
              </a:spcAft>
              <a:buFont typeface="Arial" panose="020B0604020202020204" pitchFamily="34" charset="0"/>
              <a:buChar char="•"/>
              <a:defRPr sz="2000"/>
            </a:lvl2pPr>
            <a:lvl3pPr marL="688975" indent="-228600">
              <a:spcBef>
                <a:spcPts val="0"/>
              </a:spcBef>
              <a:spcAft>
                <a:spcPts val="1200"/>
              </a:spcAft>
              <a:defRPr sz="2000"/>
            </a:lvl3pPr>
            <a:lvl4pPr marL="1030288" indent="-228600">
              <a:spcBef>
                <a:spcPts val="0"/>
              </a:spcBef>
              <a:spcAft>
                <a:spcPts val="1200"/>
              </a:spcAft>
              <a:defRPr sz="2000"/>
            </a:lvl4pPr>
            <a:lvl5pPr marL="1316038" indent="-228600">
              <a:spcBef>
                <a:spcPts val="0"/>
              </a:spcBef>
              <a:spcAft>
                <a:spcPts val="1200"/>
              </a:spcAf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5"/>
          <p:cNvSpPr txBox="1">
            <a:spLocks/>
          </p:cNvSpPr>
          <p:nvPr>
            <p:custDataLst>
              <p:tags r:id="rId4"/>
            </p:custDataLst>
          </p:nvPr>
        </p:nvSpPr>
        <p:spPr>
          <a:xfrm>
            <a:off x="256309" y="4889376"/>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Module 9: Coaching</a:t>
            </a:r>
            <a:r>
              <a:rPr lang="en-US" sz="1400" baseline="0" dirty="0" smtClean="0"/>
              <a:t> Workshop</a:t>
            </a:r>
            <a:endParaRPr lang="en-US" sz="1400" dirty="0"/>
          </a:p>
        </p:txBody>
      </p:sp>
      <p:sp>
        <p:nvSpPr>
          <p:cNvPr id="9" name="Text Placeholder 5"/>
          <p:cNvSpPr txBox="1">
            <a:spLocks/>
          </p:cNvSpPr>
          <p:nvPr>
            <p:custDataLst>
              <p:tags r:id="rId5"/>
            </p:custDataLst>
          </p:nvPr>
        </p:nvSpPr>
        <p:spPr>
          <a:xfrm>
            <a:off x="8167822" y="4889376"/>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r>
              <a:rPr lang="en-US" sz="1000" dirty="0" smtClean="0"/>
              <a:t> of 34</a:t>
            </a:r>
            <a:endParaRPr lang="en-US" sz="1000" dirty="0"/>
          </a:p>
        </p:txBody>
      </p:sp>
      <p:grpSp>
        <p:nvGrpSpPr>
          <p:cNvPr id="10" name="Group 9"/>
          <p:cNvGrpSpPr/>
          <p:nvPr>
            <p:custDataLst>
              <p:tags r:id="rId6"/>
            </p:custDataLst>
          </p:nvPr>
        </p:nvGrpSpPr>
        <p:grpSpPr>
          <a:xfrm>
            <a:off x="0" y="53234"/>
            <a:ext cx="941044" cy="587718"/>
            <a:chOff x="2754972" y="448225"/>
            <a:chExt cx="1106438" cy="691014"/>
          </a:xfrm>
          <a:gradFill flip="none" rotWithShape="1">
            <a:gsLst>
              <a:gs pos="0">
                <a:srgbClr val="7D7D7D"/>
              </a:gs>
              <a:gs pos="100000">
                <a:srgbClr val="3B3B3B"/>
              </a:gs>
            </a:gsLst>
            <a:lin ang="5400000" scaled="0"/>
            <a:tileRect/>
          </a:gradFill>
          <a:effectLst>
            <a:outerShdw blurRad="50800" dir="2700000" algn="tl" rotWithShape="0">
              <a:srgbClr val="000000">
                <a:alpha val="43000"/>
              </a:srgbClr>
            </a:outerShdw>
          </a:effectLst>
        </p:grpSpPr>
        <p:sp>
          <p:nvSpPr>
            <p:cNvPr id="11" name="Rectangle 10"/>
            <p:cNvSpPr/>
            <p:nvPr>
              <p:custDataLst>
                <p:tags r:id="rId17"/>
              </p:custDataLst>
            </p:nvPr>
          </p:nvSpPr>
          <p:spPr>
            <a:xfrm>
              <a:off x="2754972" y="448225"/>
              <a:ext cx="966361" cy="69101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custDataLst>
                <p:tags r:id="rId18"/>
              </p:custDataLst>
            </p:nvPr>
          </p:nvSpPr>
          <p:spPr>
            <a:xfrm>
              <a:off x="3581258" y="448225"/>
              <a:ext cx="280152" cy="69101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p:custDataLst>
              <p:tags r:id="rId7"/>
            </p:custDataLst>
          </p:nvPr>
        </p:nvGrpSpPr>
        <p:grpSpPr>
          <a:xfrm>
            <a:off x="634158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16" name="Rectangle 15"/>
            <p:cNvSpPr/>
            <p:nvPr>
              <p:custDataLst>
                <p:tags r:id="rId15"/>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custDataLst>
                <p:tags r:id="rId16"/>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a:grpSpLocks noChangeAspect="1"/>
          </p:cNvGrpSpPr>
          <p:nvPr>
            <p:custDataLst>
              <p:tags r:id="rId8"/>
            </p:custDataLst>
          </p:nvPr>
        </p:nvGrpSpPr>
        <p:grpSpPr>
          <a:xfrm>
            <a:off x="764513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25" name="Rectangle 24"/>
            <p:cNvSpPr/>
            <p:nvPr>
              <p:custDataLst>
                <p:tags r:id="rId13"/>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custDataLst>
                <p:tags r:id="rId14"/>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7" name="Picture 26" descr="HRQ-002 Icons[Back](jp)1.1.png"/>
          <p:cNvPicPr>
            <a:picLocks noChangeAspect="1"/>
          </p:cNvPicPr>
          <p:nvPr>
            <p:custDataLst>
              <p:tags r:id="rId9"/>
            </p:custDataLst>
          </p:nvPr>
        </p:nvPicPr>
        <p:blipFill>
          <a:blip r:embed="rId20" cstate="email">
            <a:extLst>
              <a:ext uri="{28A0092B-C50C-407E-A947-70E740481C1C}">
                <a14:useLocalDpi xmlns:a14="http://schemas.microsoft.com/office/drawing/2010/main" val="0"/>
              </a:ext>
            </a:extLst>
          </a:blip>
          <a:stretch>
            <a:fillRect/>
          </a:stretch>
        </p:blipFill>
        <p:spPr>
          <a:xfrm>
            <a:off x="6449148" y="4876500"/>
            <a:ext cx="210707" cy="210707"/>
          </a:xfrm>
          <a:prstGeom prst="rect">
            <a:avLst/>
          </a:prstGeom>
          <a:effectLst>
            <a:outerShdw blurRad="50800" dir="2700000" algn="tl" rotWithShape="0">
              <a:srgbClr val="000000">
                <a:alpha val="16000"/>
              </a:srgbClr>
            </a:outerShdw>
          </a:effectLst>
        </p:spPr>
      </p:pic>
      <p:pic>
        <p:nvPicPr>
          <p:cNvPr id="30" name="Picture 29"/>
          <p:cNvPicPr>
            <a:picLocks noChangeAspect="1"/>
          </p:cNvPicPr>
          <p:nvPr>
            <p:custDataLst>
              <p:tags r:id="rId10"/>
            </p:custDataLst>
          </p:nvPr>
        </p:nvPicPr>
        <p:blipFill>
          <a:blip r:embed="rId21" cstate="email">
            <a:extLst>
              <a:ext uri="{28A0092B-C50C-407E-A947-70E740481C1C}">
                <a14:useLocalDpi xmlns:a14="http://schemas.microsoft.com/office/drawing/2010/main" val="0"/>
              </a:ext>
            </a:extLst>
          </a:blip>
          <a:stretch>
            <a:fillRect/>
          </a:stretch>
        </p:blipFill>
        <p:spPr>
          <a:xfrm>
            <a:off x="7743459" y="4876500"/>
            <a:ext cx="210707" cy="210707"/>
          </a:xfrm>
          <a:prstGeom prst="rect">
            <a:avLst/>
          </a:prstGeom>
          <a:effectLst>
            <a:outerShdw blurRad="50800" dir="2700000" algn="tl" rotWithShape="0">
              <a:srgbClr val="000000">
                <a:alpha val="16000"/>
              </a:srgbClr>
            </a:outerShdw>
          </a:effectLst>
        </p:spPr>
      </p:pic>
      <p:sp>
        <p:nvSpPr>
          <p:cNvPr id="3" name="Rectangle 2" descr="Previous Slide Button" title="Previous Slide Button">
            <a:hlinkClick r:id="" action="ppaction://hlinkshowjump?jump=previousslide"/>
          </p:cNvPr>
          <p:cNvSpPr/>
          <p:nvPr>
            <p:custDataLst>
              <p:tags r:id="rId11"/>
            </p:custDataLst>
          </p:nvPr>
        </p:nvSpPr>
        <p:spPr>
          <a:xfrm>
            <a:off x="6341586" y="4809785"/>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descr="Next Slide Button" title="Next Slide Button">
            <a:hlinkClick r:id="" action="ppaction://hlinkshowjump?jump=nextslide"/>
          </p:cNvPr>
          <p:cNvSpPr/>
          <p:nvPr>
            <p:custDataLst>
              <p:tags r:id="rId12"/>
            </p:custDataLst>
          </p:nvPr>
        </p:nvSpPr>
        <p:spPr>
          <a:xfrm>
            <a:off x="7645088" y="4810498"/>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177496" y="120381"/>
            <a:ext cx="561111" cy="453423"/>
          </a:xfrm>
          <a:prstGeom prst="rect">
            <a:avLst/>
          </a:prstGeom>
        </p:spPr>
      </p:pic>
    </p:spTree>
    <p:extLst>
      <p:ext uri="{BB962C8B-B14F-4D97-AF65-F5344CB8AC3E}">
        <p14:creationId xmlns:p14="http://schemas.microsoft.com/office/powerpoint/2010/main" val="30361835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alf Text">
    <p:spTree>
      <p:nvGrpSpPr>
        <p:cNvPr id="1" name=""/>
        <p:cNvGrpSpPr/>
        <p:nvPr/>
      </p:nvGrpSpPr>
      <p:grpSpPr>
        <a:xfrm>
          <a:off x="0" y="0"/>
          <a:ext cx="0" cy="0"/>
          <a:chOff x="0" y="0"/>
          <a:chExt cx="0" cy="0"/>
        </a:xfrm>
      </p:grpSpPr>
      <p:sp>
        <p:nvSpPr>
          <p:cNvPr id="14" name="Rectangle 13"/>
          <p:cNvSpPr/>
          <p:nvPr>
            <p:custDataLst>
              <p:tags r:id="rId1"/>
            </p:custDataLst>
          </p:nvPr>
        </p:nvSpPr>
        <p:spPr>
          <a:xfrm>
            <a:off x="0" y="4889377"/>
            <a:ext cx="9144000" cy="254123"/>
          </a:xfrm>
          <a:prstGeom prst="rect">
            <a:avLst/>
          </a:prstGeom>
          <a:gradFill flip="none" rotWithShape="1">
            <a:gsLst>
              <a:gs pos="50000">
                <a:srgbClr val="31859C"/>
              </a:gs>
              <a:gs pos="100000">
                <a:srgbClr val="215968"/>
              </a:gs>
              <a:gs pos="0">
                <a:srgbClr val="215968"/>
              </a:gs>
            </a:gsLst>
            <a:lin ang="16200000" scaled="0"/>
            <a:tileRect/>
          </a:gradFill>
          <a:ln>
            <a:noFill/>
          </a:ln>
          <a:effectLst>
            <a:outerShdw blurRad="400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005840" y="-2"/>
            <a:ext cx="8020074" cy="685800"/>
          </a:xfrm>
        </p:spPr>
        <p:txBody>
          <a:bodyPr>
            <a:normAutofit/>
          </a:bodyPr>
          <a:lstStyle>
            <a:lvl1pPr>
              <a:defRPr sz="3200" spc="-100" baseline="0">
                <a:solidFill>
                  <a:srgbClr val="215968"/>
                </a:solidFill>
              </a:defRPr>
            </a:lvl1pPr>
          </a:lstStyle>
          <a:p>
            <a:r>
              <a:rPr lang="en-US" dirty="0" smtClean="0"/>
              <a:t>Click to edit Master title style</a:t>
            </a:r>
            <a:endParaRPr lang="en-US" dirty="0"/>
          </a:p>
        </p:txBody>
      </p:sp>
      <p:sp>
        <p:nvSpPr>
          <p:cNvPr id="4" name="Text Placeholder 3"/>
          <p:cNvSpPr>
            <a:spLocks noGrp="1"/>
          </p:cNvSpPr>
          <p:nvPr>
            <p:ph type="body" sz="quarter" idx="10"/>
            <p:custDataLst>
              <p:tags r:id="rId3"/>
            </p:custDataLst>
          </p:nvPr>
        </p:nvSpPr>
        <p:spPr>
          <a:xfrm>
            <a:off x="182879" y="768095"/>
            <a:ext cx="4620769" cy="4023360"/>
          </a:xfrm>
        </p:spPr>
        <p:txBody>
          <a:bodyPr>
            <a:normAutofit/>
          </a:bodyPr>
          <a:lstStyle>
            <a:lvl1pPr marL="0" indent="0">
              <a:spcBef>
                <a:spcPts val="0"/>
              </a:spcBef>
              <a:spcAft>
                <a:spcPts val="1200"/>
              </a:spcAft>
              <a:buNone/>
              <a:defRPr sz="2000"/>
            </a:lvl1pPr>
            <a:lvl2pPr marL="401638" indent="-285750">
              <a:spcBef>
                <a:spcPts val="0"/>
              </a:spcBef>
              <a:spcAft>
                <a:spcPts val="1200"/>
              </a:spcAft>
              <a:buFont typeface="Arial" panose="020B0604020202020204" pitchFamily="34" charset="0"/>
              <a:buChar char="•"/>
              <a:defRPr sz="2000"/>
            </a:lvl2pPr>
            <a:lvl3pPr marL="688975" indent="-228600">
              <a:spcBef>
                <a:spcPts val="0"/>
              </a:spcBef>
              <a:spcAft>
                <a:spcPts val="1200"/>
              </a:spcAft>
              <a:defRPr sz="2000"/>
            </a:lvl3pPr>
            <a:lvl4pPr marL="1030288" indent="-228600">
              <a:spcBef>
                <a:spcPts val="0"/>
              </a:spcBef>
              <a:spcAft>
                <a:spcPts val="1200"/>
              </a:spcAft>
              <a:defRPr sz="2000"/>
            </a:lvl4pPr>
            <a:lvl5pPr marL="1316038" indent="-228600">
              <a:spcBef>
                <a:spcPts val="0"/>
              </a:spcBef>
              <a:spcAft>
                <a:spcPts val="1200"/>
              </a:spcAf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5"/>
          <p:cNvSpPr txBox="1">
            <a:spLocks/>
          </p:cNvSpPr>
          <p:nvPr>
            <p:custDataLst>
              <p:tags r:id="rId4"/>
            </p:custDataLst>
          </p:nvPr>
        </p:nvSpPr>
        <p:spPr>
          <a:xfrm>
            <a:off x="256309" y="4889376"/>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Module 9: Coaching</a:t>
            </a:r>
            <a:r>
              <a:rPr lang="en-US" sz="1400" baseline="0" dirty="0" smtClean="0"/>
              <a:t> Workshop</a:t>
            </a:r>
            <a:endParaRPr lang="en-US" sz="1400" dirty="0"/>
          </a:p>
        </p:txBody>
      </p:sp>
      <p:sp>
        <p:nvSpPr>
          <p:cNvPr id="9" name="Text Placeholder 5"/>
          <p:cNvSpPr txBox="1">
            <a:spLocks/>
          </p:cNvSpPr>
          <p:nvPr>
            <p:custDataLst>
              <p:tags r:id="rId5"/>
            </p:custDataLst>
          </p:nvPr>
        </p:nvSpPr>
        <p:spPr>
          <a:xfrm>
            <a:off x="8167822" y="4889376"/>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r>
              <a:rPr lang="en-US" sz="1000" dirty="0" smtClean="0"/>
              <a:t> of 34</a:t>
            </a:r>
            <a:endParaRPr lang="en-US" sz="1000" dirty="0"/>
          </a:p>
        </p:txBody>
      </p:sp>
      <p:grpSp>
        <p:nvGrpSpPr>
          <p:cNvPr id="10" name="Group 9"/>
          <p:cNvGrpSpPr/>
          <p:nvPr>
            <p:custDataLst>
              <p:tags r:id="rId6"/>
            </p:custDataLst>
          </p:nvPr>
        </p:nvGrpSpPr>
        <p:grpSpPr>
          <a:xfrm>
            <a:off x="0" y="53234"/>
            <a:ext cx="941044" cy="587718"/>
            <a:chOff x="2754972" y="448225"/>
            <a:chExt cx="1106438" cy="691014"/>
          </a:xfrm>
          <a:gradFill flip="none" rotWithShape="1">
            <a:gsLst>
              <a:gs pos="0">
                <a:srgbClr val="7D7D7D"/>
              </a:gs>
              <a:gs pos="100000">
                <a:srgbClr val="3B3B3B"/>
              </a:gs>
            </a:gsLst>
            <a:lin ang="5400000" scaled="0"/>
            <a:tileRect/>
          </a:gradFill>
          <a:effectLst>
            <a:outerShdw blurRad="50800" dir="2700000" algn="tl" rotWithShape="0">
              <a:srgbClr val="000000">
                <a:alpha val="43000"/>
              </a:srgbClr>
            </a:outerShdw>
          </a:effectLst>
        </p:grpSpPr>
        <p:sp>
          <p:nvSpPr>
            <p:cNvPr id="11" name="Rectangle 10"/>
            <p:cNvSpPr/>
            <p:nvPr>
              <p:custDataLst>
                <p:tags r:id="rId17"/>
              </p:custDataLst>
            </p:nvPr>
          </p:nvSpPr>
          <p:spPr>
            <a:xfrm>
              <a:off x="2754972" y="448225"/>
              <a:ext cx="966361" cy="69101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custDataLst>
                <p:tags r:id="rId18"/>
              </p:custDataLst>
            </p:nvPr>
          </p:nvSpPr>
          <p:spPr>
            <a:xfrm>
              <a:off x="3581258" y="448225"/>
              <a:ext cx="280152" cy="69101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p:custDataLst>
              <p:tags r:id="rId7"/>
            </p:custDataLst>
          </p:nvPr>
        </p:nvGrpSpPr>
        <p:grpSpPr>
          <a:xfrm>
            <a:off x="634158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16" name="Rectangle 15"/>
            <p:cNvSpPr/>
            <p:nvPr>
              <p:custDataLst>
                <p:tags r:id="rId15"/>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custDataLst>
                <p:tags r:id="rId16"/>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a:grpSpLocks noChangeAspect="1"/>
          </p:cNvGrpSpPr>
          <p:nvPr>
            <p:custDataLst>
              <p:tags r:id="rId8"/>
            </p:custDataLst>
          </p:nvPr>
        </p:nvGrpSpPr>
        <p:grpSpPr>
          <a:xfrm>
            <a:off x="764513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25" name="Rectangle 24"/>
            <p:cNvSpPr/>
            <p:nvPr>
              <p:custDataLst>
                <p:tags r:id="rId13"/>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custDataLst>
                <p:tags r:id="rId14"/>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7" name="Picture 26" descr="HRQ-002 Icons[Back](jp)1.1.png"/>
          <p:cNvPicPr>
            <a:picLocks noChangeAspect="1"/>
          </p:cNvPicPr>
          <p:nvPr>
            <p:custDataLst>
              <p:tags r:id="rId9"/>
            </p:custDataLst>
          </p:nvPr>
        </p:nvPicPr>
        <p:blipFill>
          <a:blip r:embed="rId20" cstate="email">
            <a:extLst>
              <a:ext uri="{28A0092B-C50C-407E-A947-70E740481C1C}">
                <a14:useLocalDpi xmlns:a14="http://schemas.microsoft.com/office/drawing/2010/main" val="0"/>
              </a:ext>
            </a:extLst>
          </a:blip>
          <a:stretch>
            <a:fillRect/>
          </a:stretch>
        </p:blipFill>
        <p:spPr>
          <a:xfrm>
            <a:off x="6449148" y="4876500"/>
            <a:ext cx="210707" cy="210707"/>
          </a:xfrm>
          <a:prstGeom prst="rect">
            <a:avLst/>
          </a:prstGeom>
          <a:effectLst>
            <a:outerShdw blurRad="50800" dir="2700000" algn="tl" rotWithShape="0">
              <a:srgbClr val="000000">
                <a:alpha val="16000"/>
              </a:srgbClr>
            </a:outerShdw>
          </a:effectLst>
        </p:spPr>
      </p:pic>
      <p:pic>
        <p:nvPicPr>
          <p:cNvPr id="30" name="Picture 29"/>
          <p:cNvPicPr>
            <a:picLocks noChangeAspect="1"/>
          </p:cNvPicPr>
          <p:nvPr>
            <p:custDataLst>
              <p:tags r:id="rId10"/>
            </p:custDataLst>
          </p:nvPr>
        </p:nvPicPr>
        <p:blipFill>
          <a:blip r:embed="rId21" cstate="email">
            <a:extLst>
              <a:ext uri="{28A0092B-C50C-407E-A947-70E740481C1C}">
                <a14:useLocalDpi xmlns:a14="http://schemas.microsoft.com/office/drawing/2010/main" val="0"/>
              </a:ext>
            </a:extLst>
          </a:blip>
          <a:stretch>
            <a:fillRect/>
          </a:stretch>
        </p:blipFill>
        <p:spPr>
          <a:xfrm>
            <a:off x="7743459" y="4876500"/>
            <a:ext cx="210707" cy="210707"/>
          </a:xfrm>
          <a:prstGeom prst="rect">
            <a:avLst/>
          </a:prstGeom>
          <a:effectLst>
            <a:outerShdw blurRad="50800" dir="2700000" algn="tl" rotWithShape="0">
              <a:srgbClr val="000000">
                <a:alpha val="16000"/>
              </a:srgbClr>
            </a:outerShdw>
          </a:effectLst>
        </p:spPr>
      </p:pic>
      <p:sp>
        <p:nvSpPr>
          <p:cNvPr id="3" name="Rectangle 2" descr="Previous Slide Button" title="Previous Slide Button">
            <a:hlinkClick r:id="" action="ppaction://hlinkshowjump?jump=previousslide"/>
          </p:cNvPr>
          <p:cNvSpPr/>
          <p:nvPr>
            <p:custDataLst>
              <p:tags r:id="rId11"/>
            </p:custDataLst>
          </p:nvPr>
        </p:nvSpPr>
        <p:spPr>
          <a:xfrm>
            <a:off x="6341586" y="4809785"/>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descr="Next Slide Button" title="Next Slide Button">
            <a:hlinkClick r:id="" action="ppaction://hlinkshowjump?jump=nextslide"/>
          </p:cNvPr>
          <p:cNvSpPr/>
          <p:nvPr>
            <p:custDataLst>
              <p:tags r:id="rId12"/>
            </p:custDataLst>
          </p:nvPr>
        </p:nvSpPr>
        <p:spPr>
          <a:xfrm>
            <a:off x="7645088" y="4810498"/>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177496" y="120381"/>
            <a:ext cx="561111" cy="453423"/>
          </a:xfrm>
          <a:prstGeom prst="rect">
            <a:avLst/>
          </a:prstGeom>
        </p:spPr>
      </p:pic>
    </p:spTree>
    <p:extLst>
      <p:ext uri="{BB962C8B-B14F-4D97-AF65-F5344CB8AC3E}">
        <p14:creationId xmlns:p14="http://schemas.microsoft.com/office/powerpoint/2010/main" val="1379094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14" name="Rectangle 13"/>
          <p:cNvSpPr/>
          <p:nvPr>
            <p:custDataLst>
              <p:tags r:id="rId1"/>
            </p:custDataLst>
          </p:nvPr>
        </p:nvSpPr>
        <p:spPr>
          <a:xfrm>
            <a:off x="0" y="4889377"/>
            <a:ext cx="9144000" cy="254123"/>
          </a:xfrm>
          <a:prstGeom prst="rect">
            <a:avLst/>
          </a:prstGeom>
          <a:gradFill flip="none" rotWithShape="1">
            <a:gsLst>
              <a:gs pos="50000">
                <a:srgbClr val="31859C"/>
              </a:gs>
              <a:gs pos="100000">
                <a:srgbClr val="215968"/>
              </a:gs>
              <a:gs pos="0">
                <a:srgbClr val="215968"/>
              </a:gs>
            </a:gsLst>
            <a:lin ang="16200000" scaled="0"/>
            <a:tileRect/>
          </a:gradFill>
          <a:ln>
            <a:noFill/>
          </a:ln>
          <a:effectLst>
            <a:outerShdw blurRad="400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005840" y="-2"/>
            <a:ext cx="8020074" cy="685800"/>
          </a:xfrm>
        </p:spPr>
        <p:txBody>
          <a:bodyPr>
            <a:normAutofit/>
          </a:bodyPr>
          <a:lstStyle>
            <a:lvl1pPr>
              <a:defRPr sz="3200" spc="-100" baseline="0">
                <a:solidFill>
                  <a:srgbClr val="215968"/>
                </a:solidFill>
              </a:defRPr>
            </a:lvl1pPr>
          </a:lstStyle>
          <a:p>
            <a:r>
              <a:rPr lang="en-US" dirty="0" smtClean="0"/>
              <a:t>Click to edit Master title style</a:t>
            </a:r>
            <a:endParaRPr lang="en-US" dirty="0"/>
          </a:p>
        </p:txBody>
      </p:sp>
      <p:sp>
        <p:nvSpPr>
          <p:cNvPr id="4" name="Text Placeholder 3"/>
          <p:cNvSpPr>
            <a:spLocks noGrp="1"/>
          </p:cNvSpPr>
          <p:nvPr>
            <p:ph type="body" sz="quarter" idx="10"/>
            <p:custDataLst>
              <p:tags r:id="rId3"/>
            </p:custDataLst>
          </p:nvPr>
        </p:nvSpPr>
        <p:spPr>
          <a:xfrm>
            <a:off x="182879" y="768095"/>
            <a:ext cx="4620769" cy="4023360"/>
          </a:xfrm>
        </p:spPr>
        <p:txBody>
          <a:bodyPr>
            <a:normAutofit/>
          </a:bodyPr>
          <a:lstStyle>
            <a:lvl1pPr marL="0" indent="0">
              <a:spcBef>
                <a:spcPts val="0"/>
              </a:spcBef>
              <a:spcAft>
                <a:spcPts val="1200"/>
              </a:spcAft>
              <a:buNone/>
              <a:defRPr sz="2000"/>
            </a:lvl1pPr>
            <a:lvl2pPr marL="401638" indent="-285750">
              <a:spcBef>
                <a:spcPts val="0"/>
              </a:spcBef>
              <a:spcAft>
                <a:spcPts val="1200"/>
              </a:spcAft>
              <a:buFont typeface="Arial" panose="020B0604020202020204" pitchFamily="34" charset="0"/>
              <a:buChar char="•"/>
              <a:defRPr sz="2000"/>
            </a:lvl2pPr>
            <a:lvl3pPr marL="688975" indent="-228600">
              <a:spcBef>
                <a:spcPts val="0"/>
              </a:spcBef>
              <a:spcAft>
                <a:spcPts val="1200"/>
              </a:spcAft>
              <a:defRPr sz="2000"/>
            </a:lvl3pPr>
            <a:lvl4pPr marL="1030288" indent="-228600">
              <a:spcBef>
                <a:spcPts val="0"/>
              </a:spcBef>
              <a:spcAft>
                <a:spcPts val="1200"/>
              </a:spcAft>
              <a:defRPr sz="2000"/>
            </a:lvl4pPr>
            <a:lvl5pPr marL="1316038" indent="-228600">
              <a:spcBef>
                <a:spcPts val="0"/>
              </a:spcBef>
              <a:spcAft>
                <a:spcPts val="1200"/>
              </a:spcAf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5"/>
          <p:cNvSpPr txBox="1">
            <a:spLocks/>
          </p:cNvSpPr>
          <p:nvPr>
            <p:custDataLst>
              <p:tags r:id="rId4"/>
            </p:custDataLst>
          </p:nvPr>
        </p:nvSpPr>
        <p:spPr>
          <a:xfrm>
            <a:off x="256309" y="4889376"/>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Module 9: Coaching</a:t>
            </a:r>
            <a:r>
              <a:rPr lang="en-US" sz="1400" baseline="0" dirty="0" smtClean="0"/>
              <a:t> Workshop</a:t>
            </a:r>
            <a:endParaRPr lang="en-US" sz="1400" dirty="0"/>
          </a:p>
        </p:txBody>
      </p:sp>
      <p:sp>
        <p:nvSpPr>
          <p:cNvPr id="9" name="Text Placeholder 5"/>
          <p:cNvSpPr txBox="1">
            <a:spLocks/>
          </p:cNvSpPr>
          <p:nvPr>
            <p:custDataLst>
              <p:tags r:id="rId5"/>
            </p:custDataLst>
          </p:nvPr>
        </p:nvSpPr>
        <p:spPr>
          <a:xfrm>
            <a:off x="8167822" y="4889376"/>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r>
              <a:rPr lang="en-US" sz="1000" dirty="0" smtClean="0"/>
              <a:t> of 34</a:t>
            </a:r>
            <a:endParaRPr lang="en-US" sz="1000" dirty="0"/>
          </a:p>
        </p:txBody>
      </p:sp>
      <p:grpSp>
        <p:nvGrpSpPr>
          <p:cNvPr id="10" name="Group 9"/>
          <p:cNvGrpSpPr/>
          <p:nvPr>
            <p:custDataLst>
              <p:tags r:id="rId6"/>
            </p:custDataLst>
          </p:nvPr>
        </p:nvGrpSpPr>
        <p:grpSpPr>
          <a:xfrm>
            <a:off x="0" y="53234"/>
            <a:ext cx="941044" cy="587718"/>
            <a:chOff x="2754972" y="448225"/>
            <a:chExt cx="1106438" cy="691014"/>
          </a:xfrm>
          <a:gradFill flip="none" rotWithShape="1">
            <a:gsLst>
              <a:gs pos="0">
                <a:srgbClr val="7D7D7D"/>
              </a:gs>
              <a:gs pos="100000">
                <a:srgbClr val="3B3B3B"/>
              </a:gs>
            </a:gsLst>
            <a:lin ang="5400000" scaled="0"/>
            <a:tileRect/>
          </a:gradFill>
          <a:effectLst>
            <a:outerShdw blurRad="50800" dir="2700000" algn="tl" rotWithShape="0">
              <a:srgbClr val="000000">
                <a:alpha val="43000"/>
              </a:srgbClr>
            </a:outerShdw>
          </a:effectLst>
        </p:grpSpPr>
        <p:sp>
          <p:nvSpPr>
            <p:cNvPr id="11" name="Rectangle 10"/>
            <p:cNvSpPr/>
            <p:nvPr>
              <p:custDataLst>
                <p:tags r:id="rId12"/>
              </p:custDataLst>
            </p:nvPr>
          </p:nvSpPr>
          <p:spPr>
            <a:xfrm>
              <a:off x="2754972" y="448225"/>
              <a:ext cx="966361" cy="69101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custDataLst>
                <p:tags r:id="rId13"/>
              </p:custDataLst>
            </p:nvPr>
          </p:nvSpPr>
          <p:spPr>
            <a:xfrm>
              <a:off x="3581258" y="448225"/>
              <a:ext cx="280152" cy="69101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p:custDataLst>
              <p:tags r:id="rId7"/>
            </p:custDataLst>
          </p:nvPr>
        </p:nvGrpSpPr>
        <p:grpSpPr>
          <a:xfrm>
            <a:off x="634158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16" name="Rectangle 15"/>
            <p:cNvSpPr/>
            <p:nvPr>
              <p:custDataLst>
                <p:tags r:id="rId10"/>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custDataLst>
                <p:tags r:id="rId11"/>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7" name="Picture 26" descr="HRQ-002 Icons[Back](jp)1.1.png"/>
          <p:cNvPicPr>
            <a:picLocks noChangeAspect="1"/>
          </p:cNvPicPr>
          <p:nvPr>
            <p:custDataLst>
              <p:tags r:id="rId8"/>
            </p:custDataLst>
          </p:nvPr>
        </p:nvPicPr>
        <p:blipFill>
          <a:blip r:embed="rId15" cstate="email">
            <a:extLst>
              <a:ext uri="{28A0092B-C50C-407E-A947-70E740481C1C}">
                <a14:useLocalDpi xmlns:a14="http://schemas.microsoft.com/office/drawing/2010/main" val="0"/>
              </a:ext>
            </a:extLst>
          </a:blip>
          <a:stretch>
            <a:fillRect/>
          </a:stretch>
        </p:blipFill>
        <p:spPr>
          <a:xfrm>
            <a:off x="6449148" y="4876500"/>
            <a:ext cx="210707" cy="210707"/>
          </a:xfrm>
          <a:prstGeom prst="rect">
            <a:avLst/>
          </a:prstGeom>
          <a:effectLst>
            <a:outerShdw blurRad="50800" dir="2700000" algn="tl" rotWithShape="0">
              <a:srgbClr val="000000">
                <a:alpha val="16000"/>
              </a:srgbClr>
            </a:outerShdw>
          </a:effectLst>
        </p:spPr>
      </p:pic>
      <p:sp>
        <p:nvSpPr>
          <p:cNvPr id="3" name="Rectangle 2" descr="Previous Slide Button" title="Previous Slide Button">
            <a:hlinkClick r:id="" action="ppaction://hlinkshowjump?jump=previousslide"/>
          </p:cNvPr>
          <p:cNvSpPr/>
          <p:nvPr>
            <p:custDataLst>
              <p:tags r:id="rId9"/>
            </p:custDataLst>
          </p:nvPr>
        </p:nvSpPr>
        <p:spPr>
          <a:xfrm>
            <a:off x="6341586" y="4809785"/>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177496" y="120381"/>
            <a:ext cx="561111" cy="453423"/>
          </a:xfrm>
          <a:prstGeom prst="rect">
            <a:avLst/>
          </a:prstGeom>
        </p:spPr>
      </p:pic>
    </p:spTree>
    <p:extLst>
      <p:ext uri="{BB962C8B-B14F-4D97-AF65-F5344CB8AC3E}">
        <p14:creationId xmlns:p14="http://schemas.microsoft.com/office/powerpoint/2010/main" val="5583517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6"/>
            </p:custDataLst>
          </p:nvPr>
        </p:nvSpPr>
        <p:spPr>
          <a:xfrm>
            <a:off x="1005840" y="0"/>
            <a:ext cx="7863840"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custDataLst>
              <p:tags r:id="rId7"/>
            </p:custDataLst>
          </p:nvPr>
        </p:nvSpPr>
        <p:spPr>
          <a:xfrm>
            <a:off x="182880" y="768096"/>
            <a:ext cx="8778240" cy="393801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Lst>
  <p:timing>
    <p:tnLst>
      <p:par>
        <p:cTn id="1" dur="indefinite" restart="never" nodeType="tmRoot"/>
      </p:par>
    </p:tnLst>
  </p:timing>
  <p:txStyles>
    <p:titleStyle>
      <a:lvl1pPr algn="l" defTabSz="457200" rtl="0" eaLnBrk="1" latinLnBrk="0" hangingPunct="1">
        <a:spcBef>
          <a:spcPct val="0"/>
        </a:spcBef>
        <a:buNone/>
        <a:defRPr sz="3200" b="0" i="0" u="none" kern="1200" spc="-100" baseline="0">
          <a:solidFill>
            <a:srgbClr val="215968"/>
          </a:solidFill>
          <a:latin typeface="+mj-lt"/>
          <a:ea typeface="+mj-ea"/>
          <a:cs typeface="Arial"/>
        </a:defRPr>
      </a:lvl1pPr>
    </p:titleStyle>
    <p:bodyStyle>
      <a:lvl1pPr marL="0" indent="0" algn="l" defTabSz="457200" rtl="0" eaLnBrk="1" latinLnBrk="0" hangingPunct="1">
        <a:spcBef>
          <a:spcPts val="0"/>
        </a:spcBef>
        <a:spcAft>
          <a:spcPts val="1200"/>
        </a:spcAft>
        <a:buFont typeface="Arial"/>
        <a:buNone/>
        <a:defRPr sz="2000" kern="1200">
          <a:solidFill>
            <a:srgbClr val="3B3B3B"/>
          </a:solidFill>
          <a:latin typeface="+mn-lt"/>
          <a:ea typeface="+mn-ea"/>
          <a:cs typeface="Arial"/>
        </a:defRPr>
      </a:lvl1pPr>
      <a:lvl2pPr marL="400050" indent="-285750" algn="l" defTabSz="457200" rtl="0" eaLnBrk="1" latinLnBrk="0" hangingPunct="1">
        <a:spcBef>
          <a:spcPts val="0"/>
        </a:spcBef>
        <a:spcAft>
          <a:spcPts val="1200"/>
        </a:spcAft>
        <a:buFont typeface="Arial" panose="020B0604020202020204" pitchFamily="34" charset="0"/>
        <a:buChar char="•"/>
        <a:defRPr sz="2000" b="0" i="0" u="none" kern="1200">
          <a:solidFill>
            <a:srgbClr val="3B3B3B"/>
          </a:solidFill>
          <a:latin typeface="+mn-lt"/>
          <a:ea typeface="+mn-ea"/>
          <a:cs typeface="Arial"/>
        </a:defRPr>
      </a:lvl2pPr>
      <a:lvl3pPr marL="687388" indent="-227013"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3pPr>
      <a:lvl4pPr marL="1027113"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4pPr>
      <a:lvl5pPr marL="1314450"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63.xml"/><Relationship Id="rId7" Type="http://schemas.openxmlformats.org/officeDocument/2006/relationships/notesSlide" Target="../notesSlides/notesSlide1.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slideLayout" Target="../slideLayouts/slideLayout1.xml"/><Relationship Id="rId5" Type="http://schemas.openxmlformats.org/officeDocument/2006/relationships/tags" Target="../tags/tag65.xml"/><Relationship Id="rId10" Type="http://schemas.openxmlformats.org/officeDocument/2006/relationships/image" Target="../media/image10.png"/><Relationship Id="rId4" Type="http://schemas.openxmlformats.org/officeDocument/2006/relationships/tags" Target="../tags/tag64.xml"/><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109.xml"/><Relationship Id="rId7" Type="http://schemas.openxmlformats.org/officeDocument/2006/relationships/image" Target="../media/image17.jpe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110.xml"/></Relationships>
</file>

<file path=ppt/slides/_rels/slide12.xml.rels><?xml version="1.0" encoding="UTF-8" standalone="yes"?>
<Relationships xmlns="http://schemas.openxmlformats.org/package/2006/relationships"><Relationship Id="rId3" Type="http://schemas.openxmlformats.org/officeDocument/2006/relationships/tags" Target="../tags/tag113.xml"/><Relationship Id="rId7" Type="http://schemas.openxmlformats.org/officeDocument/2006/relationships/image" Target="../media/image18.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114.xml"/></Relationships>
</file>

<file path=ppt/slides/_rels/slide13.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126.xml"/><Relationship Id="rId7" Type="http://schemas.openxmlformats.org/officeDocument/2006/relationships/image" Target="../media/image19.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notesSlide" Target="../notesSlides/notesSlide16.xml"/><Relationship Id="rId5" Type="http://schemas.openxmlformats.org/officeDocument/2006/relationships/slideLayout" Target="../slideLayouts/slideLayout3.xml"/><Relationship Id="rId4" Type="http://schemas.openxmlformats.org/officeDocument/2006/relationships/tags" Target="../tags/tag127.xml"/></Relationships>
</file>

<file path=ppt/slides/_rels/slide17.xml.rels><?xml version="1.0" encoding="UTF-8" standalone="yes"?>
<Relationships xmlns="http://schemas.openxmlformats.org/package/2006/relationships"><Relationship Id="rId3" Type="http://schemas.openxmlformats.org/officeDocument/2006/relationships/tags" Target="../tags/tag130.xml"/><Relationship Id="rId7" Type="http://schemas.openxmlformats.org/officeDocument/2006/relationships/image" Target="../media/image19.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notesSlide" Target="../notesSlides/notesSlide17.xml"/><Relationship Id="rId5" Type="http://schemas.openxmlformats.org/officeDocument/2006/relationships/slideLayout" Target="../slideLayouts/slideLayout3.xml"/><Relationship Id="rId4" Type="http://schemas.openxmlformats.org/officeDocument/2006/relationships/tags" Target="../tags/tag131.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134.xml"/><Relationship Id="rId7" Type="http://schemas.openxmlformats.org/officeDocument/2006/relationships/slideLayout" Target="../slideLayouts/slideLayout3.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s>
</file>

<file path=ppt/slides/_rels/slide19.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notesSlide" Target="../notesSlides/notesSlide19.xml"/><Relationship Id="rId5" Type="http://schemas.openxmlformats.org/officeDocument/2006/relationships/slideLayout" Target="../slideLayouts/slideLayout3.xml"/><Relationship Id="rId4" Type="http://schemas.openxmlformats.org/officeDocument/2006/relationships/tags" Target="../tags/tag141.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8.xml"/><Relationship Id="rId7" Type="http://schemas.openxmlformats.org/officeDocument/2006/relationships/tags" Target="../tags/tag7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notesSlide" Target="../notesSlides/notesSlide20.xml"/><Relationship Id="rId5" Type="http://schemas.openxmlformats.org/officeDocument/2006/relationships/slideLayout" Target="../slideLayouts/slideLayout3.xml"/><Relationship Id="rId4" Type="http://schemas.openxmlformats.org/officeDocument/2006/relationships/tags" Target="../tags/tag145.xml"/></Relationships>
</file>

<file path=ppt/slides/_rels/slide21.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notesSlide" Target="../notesSlides/notesSlide21.xml"/><Relationship Id="rId5" Type="http://schemas.openxmlformats.org/officeDocument/2006/relationships/slideLayout" Target="../slideLayouts/slideLayout3.xml"/><Relationship Id="rId4" Type="http://schemas.openxmlformats.org/officeDocument/2006/relationships/tags" Target="../tags/tag149.xml"/></Relationships>
</file>

<file path=ppt/slides/_rels/slide22.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notesSlide" Target="../notesSlides/notesSlide22.xml"/><Relationship Id="rId5" Type="http://schemas.openxmlformats.org/officeDocument/2006/relationships/slideLayout" Target="../slideLayouts/slideLayout3.xml"/><Relationship Id="rId4" Type="http://schemas.openxmlformats.org/officeDocument/2006/relationships/tags" Target="../tags/tag153.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3.xml"/><Relationship Id="rId3" Type="http://schemas.openxmlformats.org/officeDocument/2006/relationships/tags" Target="../tags/tag156.xml"/><Relationship Id="rId7" Type="http://schemas.openxmlformats.org/officeDocument/2006/relationships/slideLayout" Target="../slideLayouts/slideLayout3.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tags" Target="../tags/tag159.xml"/><Relationship Id="rId11" Type="http://schemas.openxmlformats.org/officeDocument/2006/relationships/image" Target="../media/image21.png"/><Relationship Id="rId5" Type="http://schemas.openxmlformats.org/officeDocument/2006/relationships/tags" Target="../tags/tag158.xml"/><Relationship Id="rId10" Type="http://schemas.openxmlformats.org/officeDocument/2006/relationships/hyperlink" Target="http://www.ahrq.gov/professionals/education/curriculum-tools/teamstepps/instructor/fundamentals/module9/coachselfasfm.pdf" TargetMode="External"/><Relationship Id="rId4" Type="http://schemas.openxmlformats.org/officeDocument/2006/relationships/tags" Target="../tags/tag157.xml"/><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openxmlformats.org/officeDocument/2006/relationships/hyperlink" Target="http://www.ahrq.gov/professionals/education/curriculum-tools/teamstepps/instructor/fundamentals/module9/coachselfasfm.pdf" TargetMode="External"/><Relationship Id="rId3" Type="http://schemas.openxmlformats.org/officeDocument/2006/relationships/tags" Target="../tags/tag162.xml"/><Relationship Id="rId7" Type="http://schemas.openxmlformats.org/officeDocument/2006/relationships/image" Target="../media/image20.png"/><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notesSlide" Target="../notesSlides/notesSlide24.xml"/><Relationship Id="rId5" Type="http://schemas.openxmlformats.org/officeDocument/2006/relationships/slideLayout" Target="../slideLayouts/slideLayout3.xml"/><Relationship Id="rId4" Type="http://schemas.openxmlformats.org/officeDocument/2006/relationships/tags" Target="../tags/tag163.xml"/><Relationship Id="rId9"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tags" Target="../tags/tag166.xml"/><Relationship Id="rId7" Type="http://schemas.openxmlformats.org/officeDocument/2006/relationships/image" Target="../media/image23.png"/><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notesSlide" Target="../notesSlides/notesSlide25.xml"/><Relationship Id="rId5" Type="http://schemas.openxmlformats.org/officeDocument/2006/relationships/slideLayout" Target="../slideLayouts/slideLayout3.xml"/><Relationship Id="rId4" Type="http://schemas.openxmlformats.org/officeDocument/2006/relationships/tags" Target="../tags/tag167.xml"/></Relationships>
</file>

<file path=ppt/slides/_rels/slide26.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image" Target="../media/image24.jpeg"/><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75.xml"/><Relationship Id="rId7" Type="http://schemas.openxmlformats.org/officeDocument/2006/relationships/hyperlink" Target="http://www.ahrq.gov/professionals/education/curriculum-tools/teamstepps/instructor/fundamentals/index.html"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76.xml"/></Relationships>
</file>

<file path=ppt/slides/_rels/slide3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82.xml"/><Relationship Id="rId7" Type="http://schemas.openxmlformats.org/officeDocument/2006/relationships/notesSlide" Target="../notesSlides/notesSlide30.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slideLayout" Target="../slideLayouts/slideLayout3.xml"/><Relationship Id="rId11" Type="http://schemas.openxmlformats.org/officeDocument/2006/relationships/image" Target="../media/image26.png"/><Relationship Id="rId5" Type="http://schemas.openxmlformats.org/officeDocument/2006/relationships/tags" Target="../tags/tag184.xml"/><Relationship Id="rId10" Type="http://schemas.openxmlformats.org/officeDocument/2006/relationships/hyperlink" Target="http://www.ahrq.gov/professionals/education/curriculum-tools/teamstepps/instructor/fundamentals/module9/coachscenarios.pdf" TargetMode="External"/><Relationship Id="rId4" Type="http://schemas.openxmlformats.org/officeDocument/2006/relationships/tags" Target="../tags/tag183.xml"/><Relationship Id="rId9" Type="http://schemas.openxmlformats.org/officeDocument/2006/relationships/hyperlink" Target="http://www.ahrq.gov/professionals/education/curriculum-tools/teamstepps/instructor/fundamentals/module9/coachfdbk.pdf"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87.xml"/><Relationship Id="rId7" Type="http://schemas.openxmlformats.org/officeDocument/2006/relationships/notesSlide" Target="../notesSlides/notesSlide31.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slideLayout" Target="../slideLayouts/slideLayout3.xml"/><Relationship Id="rId5" Type="http://schemas.openxmlformats.org/officeDocument/2006/relationships/tags" Target="../tags/tag189.xml"/><Relationship Id="rId4" Type="http://schemas.openxmlformats.org/officeDocument/2006/relationships/tags" Target="../tags/tag188.xml"/><Relationship Id="rId9"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image" Target="../media/image27.jpeg"/><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195.xml"/><Relationship Id="rId7" Type="http://schemas.openxmlformats.org/officeDocument/2006/relationships/image" Target="../media/image28.jpeg"/><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notesSlide" Target="../notesSlides/notesSlide33.xml"/><Relationship Id="rId5" Type="http://schemas.openxmlformats.org/officeDocument/2006/relationships/slideLayout" Target="../slideLayouts/slideLayout3.xml"/><Relationship Id="rId4" Type="http://schemas.openxmlformats.org/officeDocument/2006/relationships/tags" Target="../tags/tag196.xml"/></Relationships>
</file>

<file path=ppt/slides/_rels/slide3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tags" Target="../tags/tag199.xml"/><Relationship Id="rId7" Type="http://schemas.openxmlformats.org/officeDocument/2006/relationships/notesSlide" Target="../notesSlides/notesSlide34.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slideLayout" Target="../slideLayouts/slideLayout4.xml"/><Relationship Id="rId5" Type="http://schemas.openxmlformats.org/officeDocument/2006/relationships/tags" Target="../tags/tag201.xml"/><Relationship Id="rId4" Type="http://schemas.openxmlformats.org/officeDocument/2006/relationships/tags" Target="../tags/tag200.xml"/><Relationship Id="rId9" Type="http://schemas.openxmlformats.org/officeDocument/2006/relationships/hyperlink" Target="https://www.ahrq.gov/sites/default/files/wysiwyg/teamstepps/instructor/fundamentals/tsonlinemodule10.pptx"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79.xml"/><Relationship Id="rId7" Type="http://schemas.openxmlformats.org/officeDocument/2006/relationships/hyperlink" Target="http://www.ahrq.gov/professionals/education/curriculum-tools/teamstepps/instructor/fundamentals/module9/igcoaching.pdf" TargetMode="Externa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notesSlide" Target="../notesSlides/notesSlide4.xml"/><Relationship Id="rId5" Type="http://schemas.openxmlformats.org/officeDocument/2006/relationships/slideLayout" Target="../slideLayouts/slideLayout3.xml"/><Relationship Id="rId4" Type="http://schemas.openxmlformats.org/officeDocument/2006/relationships/tags" Target="../tags/tag80.xml"/></Relationships>
</file>

<file path=ppt/slides/_rels/slide5.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image" Target="../media/image13.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tags" Target="../tags/tag84.xml"/></Relationships>
</file>

<file path=ppt/slides/_rels/slide6.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14.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notesSlide" Target="../notesSlides/notesSlide6.xml"/><Relationship Id="rId5" Type="http://schemas.openxmlformats.org/officeDocument/2006/relationships/slideLayout" Target="../slideLayouts/slideLayout3.xml"/><Relationship Id="rId4" Type="http://schemas.openxmlformats.org/officeDocument/2006/relationships/tags" Target="../tags/tag88.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91.xml"/><Relationship Id="rId7" Type="http://schemas.openxmlformats.org/officeDocument/2006/relationships/tags" Target="../tags/tag95.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hyperlink" Target="http://www.ahrq.gov/professionals/education/curriculum-tools/teamstepps/instructor/essentials/implguide.pdf#page=27" TargetMode="External"/><Relationship Id="rId5" Type="http://schemas.openxmlformats.org/officeDocument/2006/relationships/tags" Target="../tags/tag93.xml"/><Relationship Id="rId10" Type="http://schemas.openxmlformats.org/officeDocument/2006/relationships/image" Target="../media/image15.png"/><Relationship Id="rId4" Type="http://schemas.openxmlformats.org/officeDocument/2006/relationships/tags" Target="../tags/tag92.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image" Target="../media/image16.jpe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notesSlide" Target="../notesSlides/notesSlide8.xml"/><Relationship Id="rId5" Type="http://schemas.openxmlformats.org/officeDocument/2006/relationships/slideLayout" Target="../slideLayouts/slideLayout3.xml"/><Relationship Id="rId4" Type="http://schemas.openxmlformats.org/officeDocument/2006/relationships/tags" Target="../tags/tag99.xml"/></Relationships>
</file>

<file path=ppt/slides/_rels/slide9.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10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p:custDataLst>
              <p:tags r:id="rId2"/>
            </p:custDataLst>
          </p:nvPr>
        </p:nvSpPr>
        <p:spPr/>
        <p:txBody>
          <a:bodyPr/>
          <a:lstStyle/>
          <a:p>
            <a:r>
              <a:rPr lang="en-US" dirty="0" smtClean="0">
                <a:ln w="3175">
                  <a:noFill/>
                </a:ln>
                <a:effectLst>
                  <a:outerShdw blurRad="50800" dist="38100" dir="5400000" algn="t" rotWithShape="0">
                    <a:prstClr val="black">
                      <a:alpha val="40000"/>
                    </a:prstClr>
                  </a:outerShdw>
                </a:effectLst>
              </a:rPr>
              <a:t>Module 9: Coaching Workshop</a:t>
            </a:r>
            <a:endParaRPr lang="en-US" dirty="0">
              <a:ln w="3175">
                <a:noFill/>
              </a:ln>
              <a:effectLst>
                <a:outerShdw blurRad="50800" dist="38100" dir="5400000" algn="t" rotWithShape="0">
                  <a:prstClr val="black">
                    <a:alpha val="40000"/>
                  </a:prstClr>
                </a:outerShdw>
              </a:effectLst>
            </a:endParaRPr>
          </a:p>
        </p:txBody>
      </p:sp>
      <p:sp>
        <p:nvSpPr>
          <p:cNvPr id="18" name="Subtitle 17"/>
          <p:cNvSpPr>
            <a:spLocks noGrp="1"/>
          </p:cNvSpPr>
          <p:nvPr>
            <p:ph type="subTitle" idx="1"/>
            <p:custDataLst>
              <p:tags r:id="rId3"/>
            </p:custDataLst>
          </p:nvPr>
        </p:nvSpPr>
        <p:spPr>
          <a:xfrm>
            <a:off x="0" y="2014091"/>
            <a:ext cx="9144000" cy="671151"/>
          </a:xfrm>
        </p:spPr>
        <p:txBody>
          <a:bodyPr/>
          <a:lstStyle/>
          <a:p>
            <a:r>
              <a:rPr lang="en-US" dirty="0" smtClean="0"/>
              <a:t>Online Master Trainer Course</a:t>
            </a:r>
            <a:endParaRPr lang="en-US" dirty="0"/>
          </a:p>
        </p:txBody>
      </p:sp>
      <p:sp>
        <p:nvSpPr>
          <p:cNvPr id="19" name="Text Placeholder 18"/>
          <p:cNvSpPr>
            <a:spLocks noGrp="1"/>
          </p:cNvSpPr>
          <p:nvPr>
            <p:ph type="body" sz="quarter" idx="10"/>
            <p:custDataLst>
              <p:tags r:id="rId4"/>
            </p:custDataLst>
          </p:nvPr>
        </p:nvSpPr>
        <p:spPr>
          <a:xfrm>
            <a:off x="-2" y="1173976"/>
            <a:ext cx="9144002" cy="485775"/>
          </a:xfrm>
        </p:spPr>
        <p:txBody>
          <a:bodyPr/>
          <a:lstStyle/>
          <a:p>
            <a:r>
              <a:rPr lang="en-US" sz="2000" dirty="0" smtClean="0"/>
              <a:t>Welcome to the </a:t>
            </a:r>
            <a:endParaRPr lang="en-US" sz="2000" dirty="0"/>
          </a:p>
        </p:txBody>
      </p:sp>
      <p:pic>
        <p:nvPicPr>
          <p:cNvPr id="5" name="Picture 4" descr="DHA logo"/>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900775" y="105008"/>
            <a:ext cx="1114848" cy="457200"/>
          </a:xfrm>
          <a:prstGeom prst="rect">
            <a:avLst/>
          </a:prstGeom>
        </p:spPr>
      </p:pic>
      <p:pic>
        <p:nvPicPr>
          <p:cNvPr id="6" name="Picture 5" descr="DoD logo"/>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266855" y="110147"/>
            <a:ext cx="457200" cy="457200"/>
          </a:xfrm>
          <a:prstGeom prst="rect">
            <a:avLst/>
          </a:prstGeom>
        </p:spPr>
      </p:pic>
      <p:pic>
        <p:nvPicPr>
          <p:cNvPr id="7" name="Picture 6" descr="HHS and AHRQ logos"/>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54305" y="99512"/>
            <a:ext cx="1823936" cy="457200"/>
          </a:xfrm>
          <a:prstGeom prst="rect">
            <a:avLst/>
          </a:prstGeom>
        </p:spPr>
      </p:pic>
      <p:sp>
        <p:nvSpPr>
          <p:cNvPr id="9" name="Down Arrow 8" descr="down arrow"/>
          <p:cNvSpPr/>
          <p:nvPr>
            <p:custDataLst>
              <p:tags r:id="rId5"/>
            </p:custDataLst>
          </p:nvPr>
        </p:nvSpPr>
        <p:spPr>
          <a:xfrm>
            <a:off x="7724055" y="4329938"/>
            <a:ext cx="251545" cy="409164"/>
          </a:xfrm>
          <a:prstGeom prst="downArrow">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484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normAutofit fontScale="90000"/>
          </a:bodyPr>
          <a:lstStyle/>
          <a:p>
            <a:r>
              <a:rPr lang="en-US" dirty="0"/>
              <a:t>Why Is Coaching Important in TeamSTEPPS</a:t>
            </a:r>
            <a:r>
              <a:rPr lang="en-US" dirty="0" smtClean="0"/>
              <a:t>? (Slide 6)</a:t>
            </a:r>
            <a:endParaRPr lang="en-US" dirty="0"/>
          </a:p>
        </p:txBody>
      </p:sp>
      <p:sp>
        <p:nvSpPr>
          <p:cNvPr id="3" name="Text Placeholder 2"/>
          <p:cNvSpPr>
            <a:spLocks noGrp="1"/>
          </p:cNvSpPr>
          <p:nvPr>
            <p:ph type="body" sz="quarter" idx="10"/>
            <p:custDataLst>
              <p:tags r:id="rId3"/>
            </p:custDataLst>
          </p:nvPr>
        </p:nvSpPr>
        <p:spPr/>
        <p:txBody>
          <a:bodyPr/>
          <a:lstStyle/>
          <a:p>
            <a:pPr>
              <a:spcAft>
                <a:spcPts val="1800"/>
              </a:spcAft>
            </a:pPr>
            <a:r>
              <a:rPr lang="en-US" dirty="0"/>
              <a:t>Effective coaching in TeamSTEPPS further aims to achieve: </a:t>
            </a:r>
          </a:p>
          <a:p>
            <a:pPr marL="342900" indent="-227013">
              <a:spcAft>
                <a:spcPts val="1800"/>
              </a:spcAft>
              <a:buFont typeface="Arial" panose="020B0604020202020204" pitchFamily="34" charset="0"/>
              <a:buChar char="•"/>
            </a:pPr>
            <a:r>
              <a:rPr lang="en-US" dirty="0"/>
              <a:t>Successful integration of teamwork behaviors into daily practice</a:t>
            </a:r>
          </a:p>
          <a:p>
            <a:pPr marL="342900" indent="-227013">
              <a:spcAft>
                <a:spcPts val="1800"/>
              </a:spcAft>
              <a:buFont typeface="Arial" panose="020B0604020202020204" pitchFamily="34" charset="0"/>
              <a:buChar char="•"/>
            </a:pPr>
            <a:r>
              <a:rPr lang="en-US" dirty="0"/>
              <a:t>Increased understanding of teamwork concepts</a:t>
            </a:r>
          </a:p>
          <a:p>
            <a:pPr marL="342900" indent="-227013">
              <a:spcAft>
                <a:spcPts val="1800"/>
              </a:spcAft>
              <a:buFont typeface="Arial" panose="020B0604020202020204" pitchFamily="34" charset="0"/>
              <a:buChar char="•"/>
            </a:pPr>
            <a:r>
              <a:rPr lang="en-US" dirty="0"/>
              <a:t>Increased teamwork competence among staff</a:t>
            </a:r>
          </a:p>
          <a:p>
            <a:pPr marL="342900" indent="-227013">
              <a:spcAft>
                <a:spcPts val="1800"/>
              </a:spcAft>
              <a:buFont typeface="Arial" panose="020B0604020202020204" pitchFamily="34" charset="0"/>
              <a:buChar char="•"/>
            </a:pPr>
            <a:r>
              <a:rPr lang="en-US" dirty="0"/>
              <a:t>Sustainment of improved performance over time</a:t>
            </a:r>
          </a:p>
          <a:p>
            <a:pPr marL="342900" indent="-227013">
              <a:spcAft>
                <a:spcPts val="1800"/>
              </a:spcAft>
              <a:buFont typeface="Arial" panose="020B0604020202020204" pitchFamily="34" charset="0"/>
              <a:buChar char="•"/>
            </a:pPr>
            <a:r>
              <a:rPr lang="en-US" dirty="0"/>
              <a:t>Improved team performance and safer patient </a:t>
            </a:r>
            <a:r>
              <a:rPr lang="en-US" dirty="0" smtClean="0"/>
              <a:t>care</a:t>
            </a:r>
            <a:endParaRPr lang="en-US" dirty="0"/>
          </a:p>
        </p:txBody>
      </p:sp>
    </p:spTree>
    <p:custDataLst>
      <p:tags r:id="rId1"/>
    </p:custDataLst>
    <p:extLst>
      <p:ext uri="{BB962C8B-B14F-4D97-AF65-F5344CB8AC3E}">
        <p14:creationId xmlns:p14="http://schemas.microsoft.com/office/powerpoint/2010/main" val="2755579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altLang="en-US" dirty="0"/>
              <a:t>The Role of a TeamSTEPPS </a:t>
            </a:r>
            <a:r>
              <a:rPr lang="en-US" altLang="en-US" dirty="0" smtClean="0"/>
              <a:t>Coach (Slide 7)</a:t>
            </a:r>
            <a:endParaRPr lang="en-US" dirty="0"/>
          </a:p>
        </p:txBody>
      </p:sp>
      <p:sp>
        <p:nvSpPr>
          <p:cNvPr id="3" name="Text Placeholder 2"/>
          <p:cNvSpPr>
            <a:spLocks noGrp="1"/>
          </p:cNvSpPr>
          <p:nvPr>
            <p:ph type="body" sz="quarter" idx="10"/>
            <p:custDataLst>
              <p:tags r:id="rId3"/>
            </p:custDataLst>
          </p:nvPr>
        </p:nvSpPr>
        <p:spPr>
          <a:xfrm>
            <a:off x="182879" y="768096"/>
            <a:ext cx="4148490" cy="4018633"/>
          </a:xfrm>
        </p:spPr>
        <p:txBody>
          <a:bodyPr>
            <a:normAutofit/>
          </a:bodyPr>
          <a:lstStyle/>
          <a:p>
            <a:r>
              <a:rPr lang="en-US" sz="2400" dirty="0" smtClean="0"/>
              <a:t>Coaching Roles:</a:t>
            </a:r>
          </a:p>
          <a:p>
            <a:pPr marL="342900" indent="-227013">
              <a:buFont typeface="Arial" panose="020B0604020202020204" pitchFamily="34" charset="0"/>
              <a:buChar char="•"/>
            </a:pPr>
            <a:r>
              <a:rPr lang="en-US" sz="2400" dirty="0" smtClean="0"/>
              <a:t>Role </a:t>
            </a:r>
            <a:r>
              <a:rPr lang="en-US" sz="2400" dirty="0"/>
              <a:t>model behavior</a:t>
            </a:r>
          </a:p>
          <a:p>
            <a:pPr marL="342900" indent="-227013">
              <a:buFont typeface="Arial" panose="020B0604020202020204" pitchFamily="34" charset="0"/>
              <a:buChar char="•"/>
            </a:pPr>
            <a:r>
              <a:rPr lang="en-US" sz="2400" dirty="0"/>
              <a:t>Observe performance and </a:t>
            </a:r>
            <a:r>
              <a:rPr lang="en-US" sz="2400" dirty="0" smtClean="0"/>
              <a:t>provide </a:t>
            </a:r>
            <a:r>
              <a:rPr lang="en-US" sz="2400" dirty="0"/>
              <a:t>feedback</a:t>
            </a:r>
          </a:p>
          <a:p>
            <a:pPr marL="342900" indent="-227013">
              <a:buFont typeface="Arial" panose="020B0604020202020204" pitchFamily="34" charset="0"/>
              <a:buChar char="•"/>
            </a:pPr>
            <a:r>
              <a:rPr lang="en-US" sz="2400" dirty="0"/>
              <a:t>Motivate team members</a:t>
            </a:r>
          </a:p>
          <a:p>
            <a:pPr marL="342900" indent="-227013">
              <a:buFont typeface="Arial" panose="020B0604020202020204" pitchFamily="34" charset="0"/>
              <a:buChar char="•"/>
            </a:pPr>
            <a:r>
              <a:rPr lang="en-US" sz="2400" dirty="0"/>
              <a:t>Provide opportunities </a:t>
            </a:r>
            <a:r>
              <a:rPr lang="en-US" sz="2400" dirty="0" smtClean="0"/>
              <a:t>to practice </a:t>
            </a:r>
            <a:r>
              <a:rPr lang="en-US" sz="2400" dirty="0"/>
              <a:t>and improve </a:t>
            </a:r>
          </a:p>
        </p:txBody>
      </p:sp>
      <p:pic>
        <p:nvPicPr>
          <p:cNvPr id="4" name="Picture 3" descr="photo of two nurses checking a chart"/>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485259" y="1379043"/>
            <a:ext cx="3720278" cy="2557691"/>
          </a:xfrm>
          <a:prstGeom prst="rect">
            <a:avLst/>
          </a:prstGeom>
          <a:ln>
            <a:solidFill>
              <a:schemeClr val="tx1"/>
            </a:solidFill>
          </a:ln>
          <a:effectLst>
            <a:outerShdw blurRad="342900" dist="1397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567261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The Coach as a Role Model</a:t>
            </a:r>
          </a:p>
        </p:txBody>
      </p:sp>
      <p:sp>
        <p:nvSpPr>
          <p:cNvPr id="3" name="Text Placeholder 2"/>
          <p:cNvSpPr>
            <a:spLocks noGrp="1"/>
          </p:cNvSpPr>
          <p:nvPr>
            <p:ph type="body" sz="quarter" idx="10"/>
            <p:custDataLst>
              <p:tags r:id="rId3"/>
            </p:custDataLst>
          </p:nvPr>
        </p:nvSpPr>
        <p:spPr>
          <a:xfrm>
            <a:off x="182879" y="768096"/>
            <a:ext cx="4400410" cy="4018633"/>
          </a:xfrm>
        </p:spPr>
        <p:txBody>
          <a:bodyPr/>
          <a:lstStyle/>
          <a:p>
            <a:pPr>
              <a:spcAft>
                <a:spcPts val="2400"/>
              </a:spcAft>
            </a:pPr>
            <a:r>
              <a:rPr lang="en-US" dirty="0"/>
              <a:t>Demonstrates effective use of teamwork behaviors, tools, or strategies</a:t>
            </a:r>
          </a:p>
          <a:p>
            <a:pPr>
              <a:spcAft>
                <a:spcPts val="2400"/>
              </a:spcAft>
            </a:pPr>
            <a:r>
              <a:rPr lang="en-US" dirty="0"/>
              <a:t>As a respected member of the </a:t>
            </a:r>
            <a:r>
              <a:rPr lang="en-US" dirty="0" smtClean="0"/>
              <a:t>team</a:t>
            </a:r>
            <a:r>
              <a:rPr lang="en-US" dirty="0"/>
              <a:t>, reinforces acceptance of </a:t>
            </a:r>
            <a:r>
              <a:rPr lang="en-US" dirty="0" smtClean="0"/>
              <a:t>behavior </a:t>
            </a:r>
            <a:r>
              <a:rPr lang="en-US" dirty="0"/>
              <a:t>through </a:t>
            </a:r>
            <a:r>
              <a:rPr lang="en-US" dirty="0" smtClean="0"/>
              <a:t>performance</a:t>
            </a:r>
          </a:p>
          <a:p>
            <a:pPr>
              <a:spcAft>
                <a:spcPts val="2400"/>
              </a:spcAft>
            </a:pPr>
            <a:r>
              <a:rPr lang="en-US" dirty="0"/>
              <a:t>When selecting coaches, choose </a:t>
            </a:r>
            <a:r>
              <a:rPr lang="en-US" dirty="0" smtClean="0"/>
              <a:t>individuals </a:t>
            </a:r>
            <a:r>
              <a:rPr lang="en-US" dirty="0"/>
              <a:t>who are well respected </a:t>
            </a:r>
            <a:r>
              <a:rPr lang="en-US" dirty="0" smtClean="0"/>
              <a:t/>
            </a:r>
            <a:br>
              <a:rPr lang="en-US" dirty="0" smtClean="0"/>
            </a:br>
            <a:r>
              <a:rPr lang="en-US" dirty="0" smtClean="0"/>
              <a:t>in </a:t>
            </a:r>
            <a:r>
              <a:rPr lang="en-US" dirty="0"/>
              <a:t>their work </a:t>
            </a:r>
            <a:r>
              <a:rPr lang="en-US" dirty="0" smtClean="0"/>
              <a:t>area</a:t>
            </a:r>
            <a:endParaRPr lang="en-US" dirty="0"/>
          </a:p>
        </p:txBody>
      </p:sp>
      <p:pic>
        <p:nvPicPr>
          <p:cNvPr id="4" name="Picture 3" descr="Medical team with a patient"/>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663440" y="1283264"/>
            <a:ext cx="4023360" cy="2680563"/>
          </a:xfrm>
          <a:prstGeom prst="rect">
            <a:avLst/>
          </a:prstGeom>
          <a:ln>
            <a:solidFill>
              <a:schemeClr val="tx1"/>
            </a:solidFill>
          </a:ln>
          <a:effectLst>
            <a:outerShdw blurRad="342900" dist="1397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626622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normAutofit/>
          </a:bodyPr>
          <a:lstStyle/>
          <a:p>
            <a:r>
              <a:rPr lang="en-US" altLang="en-US" dirty="0"/>
              <a:t>Coaches Provide Feedback </a:t>
            </a:r>
            <a:r>
              <a:rPr lang="en-US" altLang="en-US" dirty="0" smtClean="0"/>
              <a:t>That </a:t>
            </a:r>
            <a:r>
              <a:rPr lang="en-US" altLang="en-US" dirty="0"/>
              <a:t>Is</a:t>
            </a:r>
            <a:r>
              <a:rPr lang="en-US" altLang="en-US" dirty="0" smtClean="0"/>
              <a:t>….   (Slide 9)</a:t>
            </a:r>
            <a:endParaRPr lang="en-US" dirty="0"/>
          </a:p>
        </p:txBody>
      </p:sp>
      <p:sp>
        <p:nvSpPr>
          <p:cNvPr id="3" name="Text Placeholder 2"/>
          <p:cNvSpPr>
            <a:spLocks noGrp="1"/>
          </p:cNvSpPr>
          <p:nvPr>
            <p:ph type="body" sz="quarter" idx="10"/>
            <p:custDataLst>
              <p:tags r:id="rId3"/>
            </p:custDataLst>
          </p:nvPr>
        </p:nvSpPr>
        <p:spPr>
          <a:xfrm>
            <a:off x="2305878" y="961901"/>
            <a:ext cx="6674315" cy="3824828"/>
          </a:xfrm>
        </p:spPr>
        <p:txBody>
          <a:bodyPr>
            <a:normAutofit/>
          </a:bodyPr>
          <a:lstStyle/>
          <a:p>
            <a:pPr marL="457200" indent="-284163">
              <a:buFont typeface="Arial" panose="020B0604020202020204" pitchFamily="34" charset="0"/>
              <a:buChar char="•"/>
            </a:pPr>
            <a:r>
              <a:rPr lang="en-US" altLang="en-US" sz="2800" b="1" dirty="0"/>
              <a:t>Timely</a:t>
            </a:r>
          </a:p>
          <a:p>
            <a:pPr marL="457200" indent="-284163">
              <a:buFont typeface="Arial" panose="020B0604020202020204" pitchFamily="34" charset="0"/>
              <a:buChar char="•"/>
            </a:pPr>
            <a:r>
              <a:rPr lang="en-US" altLang="en-US" sz="2800" b="1" dirty="0"/>
              <a:t>Respectful</a:t>
            </a:r>
          </a:p>
          <a:p>
            <a:pPr marL="457200" indent="-284163">
              <a:buFont typeface="Arial" panose="020B0604020202020204" pitchFamily="34" charset="0"/>
              <a:buChar char="•"/>
            </a:pPr>
            <a:r>
              <a:rPr lang="en-US" altLang="en-US" sz="2800" b="1" dirty="0"/>
              <a:t>Specific</a:t>
            </a:r>
          </a:p>
          <a:p>
            <a:pPr marL="457200" indent="-284163">
              <a:buFont typeface="Arial" panose="020B0604020202020204" pitchFamily="34" charset="0"/>
              <a:buChar char="•"/>
            </a:pPr>
            <a:r>
              <a:rPr lang="en-US" altLang="en-US" sz="2800" b="1" dirty="0"/>
              <a:t>Directed toward improvement</a:t>
            </a:r>
          </a:p>
          <a:p>
            <a:pPr marL="457200" indent="-284163">
              <a:buFont typeface="Arial" panose="020B0604020202020204" pitchFamily="34" charset="0"/>
              <a:buChar char="•"/>
            </a:pPr>
            <a:r>
              <a:rPr lang="en-US" altLang="en-US" sz="2800" b="1" dirty="0"/>
              <a:t>Two way</a:t>
            </a:r>
          </a:p>
          <a:p>
            <a:pPr marL="457200" indent="-284163">
              <a:buFont typeface="Arial" panose="020B0604020202020204" pitchFamily="34" charset="0"/>
              <a:buChar char="•"/>
            </a:pPr>
            <a:r>
              <a:rPr lang="en-US" altLang="en-US" sz="2800" b="1" dirty="0" smtClean="0"/>
              <a:t>Considerate</a:t>
            </a:r>
            <a:endParaRPr lang="en-US" altLang="en-US" sz="2800" b="1" dirty="0"/>
          </a:p>
        </p:txBody>
      </p:sp>
    </p:spTree>
    <p:custDataLst>
      <p:tags r:id="rId1"/>
    </p:custDataLst>
    <p:extLst>
      <p:ext uri="{BB962C8B-B14F-4D97-AF65-F5344CB8AC3E}">
        <p14:creationId xmlns:p14="http://schemas.microsoft.com/office/powerpoint/2010/main" val="3882051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altLang="en-US" dirty="0"/>
              <a:t>The Coach as a </a:t>
            </a:r>
            <a:r>
              <a:rPr lang="en-US" altLang="en-US" dirty="0" smtClean="0"/>
              <a:t>Motivator  (Slide 10)</a:t>
            </a:r>
            <a:endParaRPr lang="en-US" dirty="0"/>
          </a:p>
        </p:txBody>
      </p:sp>
      <p:sp>
        <p:nvSpPr>
          <p:cNvPr id="3" name="Text Placeholder 2"/>
          <p:cNvSpPr>
            <a:spLocks noGrp="1"/>
          </p:cNvSpPr>
          <p:nvPr>
            <p:ph type="body" sz="quarter" idx="10"/>
            <p:custDataLst>
              <p:tags r:id="rId3"/>
            </p:custDataLst>
          </p:nvPr>
        </p:nvSpPr>
        <p:spPr/>
        <p:txBody>
          <a:bodyPr>
            <a:normAutofit/>
          </a:bodyPr>
          <a:lstStyle/>
          <a:p>
            <a:r>
              <a:rPr lang="en-US" dirty="0"/>
              <a:t>Helps team members see the bridge between new behaviors and patient </a:t>
            </a:r>
            <a:r>
              <a:rPr lang="en-US" dirty="0" smtClean="0"/>
              <a:t>safety</a:t>
            </a:r>
          </a:p>
          <a:p>
            <a:r>
              <a:rPr lang="en-US" dirty="0" smtClean="0"/>
              <a:t>Encourages </a:t>
            </a:r>
            <a:r>
              <a:rPr lang="en-US" dirty="0"/>
              <a:t>belief in team members’ abilities to succeed</a:t>
            </a:r>
          </a:p>
          <a:p>
            <a:r>
              <a:rPr lang="en-US" dirty="0"/>
              <a:t>Expresses enthusiasm and commitment </a:t>
            </a:r>
          </a:p>
          <a:p>
            <a:r>
              <a:rPr lang="en-US" dirty="0"/>
              <a:t>Validates current levels of accomplishment while advocating greater achievement</a:t>
            </a:r>
          </a:p>
          <a:p>
            <a:r>
              <a:rPr lang="en-US" dirty="0"/>
              <a:t>Recognizes successful performance</a:t>
            </a:r>
          </a:p>
          <a:p>
            <a:r>
              <a:rPr lang="en-US" dirty="0"/>
              <a:t>Identifies potential challenges, pitfalls, and unforeseen consequences</a:t>
            </a:r>
          </a:p>
          <a:p>
            <a:r>
              <a:rPr lang="en-US" dirty="0"/>
              <a:t>Offers support, assistance, and empathy</a:t>
            </a:r>
          </a:p>
          <a:p>
            <a:r>
              <a:rPr lang="en-US" dirty="0"/>
              <a:t>Communicates positive results and </a:t>
            </a:r>
            <a:r>
              <a:rPr lang="en-US" dirty="0" smtClean="0"/>
              <a:t>outcomes</a:t>
            </a:r>
            <a:endParaRPr lang="en-US" dirty="0"/>
          </a:p>
        </p:txBody>
      </p:sp>
    </p:spTree>
    <p:custDataLst>
      <p:tags r:id="rId1"/>
    </p:custDataLst>
    <p:extLst>
      <p:ext uri="{BB962C8B-B14F-4D97-AF65-F5344CB8AC3E}">
        <p14:creationId xmlns:p14="http://schemas.microsoft.com/office/powerpoint/2010/main" val="7017622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altLang="en-US" dirty="0"/>
              <a:t>Providing Opportunities to </a:t>
            </a:r>
            <a:r>
              <a:rPr lang="en-US" altLang="en-US" dirty="0" smtClean="0"/>
              <a:t>Practice (Slide 11)</a:t>
            </a:r>
            <a:endParaRPr lang="en-US" dirty="0"/>
          </a:p>
        </p:txBody>
      </p:sp>
      <p:sp>
        <p:nvSpPr>
          <p:cNvPr id="3" name="Text Placeholder 2"/>
          <p:cNvSpPr>
            <a:spLocks noGrp="1"/>
          </p:cNvSpPr>
          <p:nvPr>
            <p:ph type="body" sz="quarter" idx="10"/>
            <p:custDataLst>
              <p:tags r:id="rId3"/>
            </p:custDataLst>
          </p:nvPr>
        </p:nvSpPr>
        <p:spPr/>
        <p:txBody>
          <a:bodyPr/>
          <a:lstStyle/>
          <a:p>
            <a:r>
              <a:rPr lang="en-US" dirty="0"/>
              <a:t>Can be formal/structured or informal</a:t>
            </a:r>
          </a:p>
          <a:p>
            <a:r>
              <a:rPr lang="en-US" dirty="0"/>
              <a:t>Examples include:</a:t>
            </a:r>
          </a:p>
          <a:p>
            <a:pPr marL="342900" indent="-223838">
              <a:buFont typeface="Arial" panose="020B0604020202020204" pitchFamily="34" charset="0"/>
              <a:buChar char="•"/>
            </a:pPr>
            <a:r>
              <a:rPr lang="en-US" dirty="0"/>
              <a:t>Ask team members how they might have approached a situation differently by using a TeamSTEPPS tool or strategy</a:t>
            </a:r>
          </a:p>
          <a:p>
            <a:pPr marL="342900" indent="-223838">
              <a:buFont typeface="Arial" panose="020B0604020202020204" pitchFamily="34" charset="0"/>
              <a:buChar char="•"/>
            </a:pPr>
            <a:r>
              <a:rPr lang="en-US" dirty="0"/>
              <a:t>Use scenarios during staff or team meetings to discuss or simulate the effective use of a TeamSTEPPS tool or strategy </a:t>
            </a:r>
          </a:p>
          <a:p>
            <a:pPr marL="342900" indent="-223838">
              <a:buFont typeface="Arial" panose="020B0604020202020204" pitchFamily="34" charset="0"/>
              <a:buChar char="•"/>
            </a:pPr>
            <a:r>
              <a:rPr lang="en-US" dirty="0"/>
              <a:t>Develop tools that facilitate use of tool or strategy, such as notepads that outline the SBAR components</a:t>
            </a:r>
          </a:p>
          <a:p>
            <a:pPr marL="342900" indent="-223838">
              <a:buFont typeface="Arial" panose="020B0604020202020204" pitchFamily="34" charset="0"/>
              <a:buChar char="•"/>
            </a:pPr>
            <a:r>
              <a:rPr lang="en-US" dirty="0"/>
              <a:t>Provide staff with a TeamSTEPPS “tip of the week” </a:t>
            </a:r>
          </a:p>
        </p:txBody>
      </p:sp>
    </p:spTree>
    <p:custDataLst>
      <p:tags r:id="rId1"/>
    </p:custDataLst>
    <p:extLst>
      <p:ext uri="{BB962C8B-B14F-4D97-AF65-F5344CB8AC3E}">
        <p14:creationId xmlns:p14="http://schemas.microsoft.com/office/powerpoint/2010/main" val="23212377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1005840" y="-2"/>
            <a:ext cx="8020074" cy="685800"/>
          </a:xfrm>
        </p:spPr>
        <p:txBody>
          <a:bodyPr/>
          <a:lstStyle/>
          <a:p>
            <a:r>
              <a:rPr lang="en-US" dirty="0" smtClean="0"/>
              <a:t>Slide 12: Effective Coaches Exercise</a:t>
            </a:r>
            <a:endParaRPr lang="en-US" dirty="0"/>
          </a:p>
        </p:txBody>
      </p:sp>
      <p:sp>
        <p:nvSpPr>
          <p:cNvPr id="5" name="Text Placeholder 4"/>
          <p:cNvSpPr>
            <a:spLocks noGrp="1"/>
          </p:cNvSpPr>
          <p:nvPr>
            <p:ph type="body" sz="quarter" idx="10"/>
            <p:custDataLst>
              <p:tags r:id="rId3"/>
            </p:custDataLst>
          </p:nvPr>
        </p:nvSpPr>
        <p:spPr/>
        <p:txBody>
          <a:bodyPr>
            <a:normAutofit/>
          </a:bodyPr>
          <a:lstStyle/>
          <a:p>
            <a:r>
              <a:rPr lang="en-US" dirty="0" smtClean="0"/>
              <a:t>Take </a:t>
            </a:r>
            <a:r>
              <a:rPr lang="en-US" dirty="0"/>
              <a:t>10 minutes and think about coaches you have known or observed in your </a:t>
            </a:r>
            <a:r>
              <a:rPr lang="en-US" dirty="0" smtClean="0"/>
              <a:t>life</a:t>
            </a:r>
          </a:p>
          <a:p>
            <a:r>
              <a:rPr lang="en-US" dirty="0" smtClean="0"/>
              <a:t>Then</a:t>
            </a:r>
            <a:r>
              <a:rPr lang="en-US" dirty="0"/>
              <a:t>, write down your answers to these two </a:t>
            </a:r>
            <a:r>
              <a:rPr lang="en-US" dirty="0" smtClean="0"/>
              <a:t>questions:</a:t>
            </a:r>
            <a:endParaRPr lang="en-US" dirty="0"/>
          </a:p>
          <a:p>
            <a:pPr marL="342900" indent="-223838">
              <a:buFont typeface="Arial" panose="020B0604020202020204" pitchFamily="34" charset="0"/>
              <a:buChar char="•"/>
            </a:pPr>
            <a:r>
              <a:rPr lang="en-US" dirty="0" smtClean="0"/>
              <a:t>What </a:t>
            </a:r>
            <a:r>
              <a:rPr lang="en-US" dirty="0"/>
              <a:t>characteristics did those coaches have that made them effective</a:t>
            </a:r>
            <a:r>
              <a:rPr lang="en-US" dirty="0" smtClean="0"/>
              <a:t>?</a:t>
            </a:r>
            <a:endParaRPr lang="en-US" dirty="0"/>
          </a:p>
          <a:p>
            <a:pPr marL="342900" indent="-223838">
              <a:buFont typeface="Arial" panose="020B0604020202020204" pitchFamily="34" charset="0"/>
              <a:buChar char="•"/>
            </a:pPr>
            <a:r>
              <a:rPr lang="en-US" dirty="0"/>
              <a:t>Do you believe coaching characteristics are innate or can they be learned?</a:t>
            </a:r>
          </a:p>
          <a:p>
            <a:endParaRPr lang="en-US" dirty="0"/>
          </a:p>
        </p:txBody>
      </p:sp>
      <p:pic>
        <p:nvPicPr>
          <p:cNvPr id="6" name="Picture 5" descr="image of slide 12"/>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714241" y="977339"/>
            <a:ext cx="3927375"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1535113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1005840" y="-2"/>
            <a:ext cx="8020074" cy="685800"/>
          </a:xfrm>
        </p:spPr>
        <p:txBody>
          <a:bodyPr/>
          <a:lstStyle/>
          <a:p>
            <a:r>
              <a:rPr lang="en-US" dirty="0" smtClean="0"/>
              <a:t>Slide 12: Effective Coaches Exercise</a:t>
            </a:r>
            <a:endParaRPr lang="en-US" dirty="0"/>
          </a:p>
        </p:txBody>
      </p:sp>
      <p:sp>
        <p:nvSpPr>
          <p:cNvPr id="5" name="Text Placeholder 4"/>
          <p:cNvSpPr>
            <a:spLocks noGrp="1"/>
          </p:cNvSpPr>
          <p:nvPr>
            <p:ph type="body" sz="quarter" idx="10"/>
            <p:custDataLst>
              <p:tags r:id="rId3"/>
            </p:custDataLst>
          </p:nvPr>
        </p:nvSpPr>
        <p:spPr/>
        <p:txBody>
          <a:bodyPr>
            <a:normAutofit/>
          </a:bodyPr>
          <a:lstStyle/>
          <a:p>
            <a:pPr>
              <a:spcAft>
                <a:spcPts val="600"/>
              </a:spcAft>
            </a:pPr>
            <a:r>
              <a:rPr lang="en-US" dirty="0"/>
              <a:t>Effective </a:t>
            </a:r>
            <a:r>
              <a:rPr lang="en-US" dirty="0" smtClean="0"/>
              <a:t>coaches:</a:t>
            </a:r>
          </a:p>
          <a:p>
            <a:pPr marL="342900" indent="-223838">
              <a:spcAft>
                <a:spcPts val="600"/>
              </a:spcAft>
              <a:buFont typeface="Arial" panose="020B0604020202020204" pitchFamily="34" charset="0"/>
              <a:buChar char="•"/>
            </a:pPr>
            <a:r>
              <a:rPr lang="en-US" sz="1800" dirty="0" smtClean="0"/>
              <a:t>Knowledgeable </a:t>
            </a:r>
          </a:p>
          <a:p>
            <a:pPr marL="342900" indent="-223838">
              <a:spcAft>
                <a:spcPts val="600"/>
              </a:spcAft>
              <a:buFont typeface="Arial" panose="020B0604020202020204" pitchFamily="34" charset="0"/>
              <a:buChar char="•"/>
            </a:pPr>
            <a:r>
              <a:rPr lang="en-US" sz="1800" dirty="0"/>
              <a:t>G</a:t>
            </a:r>
            <a:r>
              <a:rPr lang="en-US" sz="1800" dirty="0" smtClean="0"/>
              <a:t>ood </a:t>
            </a:r>
            <a:r>
              <a:rPr lang="en-US" sz="1800" dirty="0"/>
              <a:t>listeners</a:t>
            </a:r>
          </a:p>
          <a:p>
            <a:pPr marL="342900" indent="-223838">
              <a:spcAft>
                <a:spcPts val="600"/>
              </a:spcAft>
              <a:buFont typeface="Arial" panose="020B0604020202020204" pitchFamily="34" charset="0"/>
              <a:buChar char="•"/>
            </a:pPr>
            <a:r>
              <a:rPr lang="en-US" sz="1800" dirty="0" smtClean="0"/>
              <a:t>Open minded</a:t>
            </a:r>
            <a:endParaRPr lang="en-US" sz="1800" dirty="0"/>
          </a:p>
          <a:p>
            <a:pPr marL="342900" indent="-223838">
              <a:spcAft>
                <a:spcPts val="600"/>
              </a:spcAft>
              <a:buFont typeface="Arial" panose="020B0604020202020204" pitchFamily="34" charset="0"/>
              <a:buChar char="•"/>
            </a:pPr>
            <a:r>
              <a:rPr lang="en-US" sz="1800" dirty="0"/>
              <a:t>P</a:t>
            </a:r>
            <a:r>
              <a:rPr lang="en-US" sz="1800" dirty="0" smtClean="0"/>
              <a:t>rovide and </a:t>
            </a:r>
            <a:r>
              <a:rPr lang="en-US" sz="1800" dirty="0"/>
              <a:t>encourage feedback</a:t>
            </a:r>
          </a:p>
          <a:p>
            <a:pPr marL="342900" indent="-223838">
              <a:spcAft>
                <a:spcPts val="600"/>
              </a:spcAft>
              <a:buFont typeface="Arial" panose="020B0604020202020204" pitchFamily="34" charset="0"/>
              <a:buChar char="•"/>
            </a:pPr>
            <a:r>
              <a:rPr lang="en-US" sz="1800" dirty="0"/>
              <a:t>S</a:t>
            </a:r>
            <a:r>
              <a:rPr lang="en-US" sz="1800" dirty="0" smtClean="0"/>
              <a:t>et </a:t>
            </a:r>
            <a:r>
              <a:rPr lang="en-US" sz="1800" dirty="0"/>
              <a:t>clear goals </a:t>
            </a:r>
            <a:endParaRPr lang="en-US" sz="1800" dirty="0" smtClean="0"/>
          </a:p>
          <a:p>
            <a:pPr marL="342900" indent="-223838">
              <a:spcAft>
                <a:spcPts val="600"/>
              </a:spcAft>
              <a:buFont typeface="Arial" panose="020B0604020202020204" pitchFamily="34" charset="0"/>
              <a:buChar char="•"/>
            </a:pPr>
            <a:r>
              <a:rPr lang="en-US" sz="1800" dirty="0" smtClean="0"/>
              <a:t>Respectful</a:t>
            </a:r>
            <a:endParaRPr lang="en-US" sz="1800" dirty="0"/>
          </a:p>
          <a:p>
            <a:pPr marL="342900" indent="-223838">
              <a:buFont typeface="Arial" panose="020B0604020202020204" pitchFamily="34" charset="0"/>
              <a:buChar char="•"/>
            </a:pPr>
            <a:r>
              <a:rPr lang="en-US" sz="1800" dirty="0"/>
              <a:t>M</a:t>
            </a:r>
            <a:r>
              <a:rPr lang="en-US" sz="1800" dirty="0" smtClean="0"/>
              <a:t>otivate people</a:t>
            </a:r>
          </a:p>
          <a:p>
            <a:r>
              <a:rPr lang="en-US" dirty="0" smtClean="0"/>
              <a:t>Coaching skills can be learned</a:t>
            </a:r>
            <a:endParaRPr lang="en-US" dirty="0"/>
          </a:p>
          <a:p>
            <a:endParaRPr lang="en-US" dirty="0"/>
          </a:p>
        </p:txBody>
      </p:sp>
      <p:pic>
        <p:nvPicPr>
          <p:cNvPr id="6" name="Picture 5" descr="image of slide 12"/>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714241" y="977339"/>
            <a:ext cx="3927375"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2665456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Coaching Competencies (Slide 13)</a:t>
            </a:r>
            <a:endParaRPr lang="en-US" dirty="0"/>
          </a:p>
        </p:txBody>
      </p:sp>
      <p:sp>
        <p:nvSpPr>
          <p:cNvPr id="4" name="Rectangle 3"/>
          <p:cNvSpPr/>
          <p:nvPr>
            <p:custDataLst>
              <p:tags r:id="rId3"/>
            </p:custDataLst>
          </p:nvPr>
        </p:nvSpPr>
        <p:spPr>
          <a:xfrm>
            <a:off x="1282533" y="941613"/>
            <a:ext cx="3194462" cy="1769424"/>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tIns="182880" rtlCol="0" anchor="t" anchorCtr="0"/>
          <a:lstStyle/>
          <a:p>
            <a:pPr algn="ctr">
              <a:spcAft>
                <a:spcPts val="600"/>
              </a:spcAft>
            </a:pPr>
            <a:r>
              <a:rPr lang="en-US" b="1" dirty="0">
                <a:solidFill>
                  <a:schemeClr val="tx1"/>
                </a:solidFill>
              </a:rPr>
              <a:t>Communication</a:t>
            </a:r>
          </a:p>
          <a:p>
            <a:pPr algn="ctr"/>
            <a:r>
              <a:rPr lang="en-US" sz="1400" dirty="0" smtClean="0">
                <a:solidFill>
                  <a:schemeClr val="tx1"/>
                </a:solidFill>
              </a:rPr>
              <a:t>Communicating </a:t>
            </a:r>
            <a:r>
              <a:rPr lang="en-US" sz="1400" dirty="0">
                <a:solidFill>
                  <a:schemeClr val="tx1"/>
                </a:solidFill>
              </a:rPr>
              <a:t>Instructions</a:t>
            </a:r>
          </a:p>
          <a:p>
            <a:pPr algn="ctr"/>
            <a:r>
              <a:rPr lang="en-US" sz="1400" dirty="0">
                <a:solidFill>
                  <a:schemeClr val="tx1"/>
                </a:solidFill>
              </a:rPr>
              <a:t>Providing Feedback</a:t>
            </a:r>
          </a:p>
          <a:p>
            <a:pPr algn="ctr"/>
            <a:r>
              <a:rPr lang="en-US" sz="1400" dirty="0">
                <a:solidFill>
                  <a:schemeClr val="tx1"/>
                </a:solidFill>
              </a:rPr>
              <a:t>Listening for Understanding</a:t>
            </a:r>
          </a:p>
        </p:txBody>
      </p:sp>
      <p:sp>
        <p:nvSpPr>
          <p:cNvPr id="6" name="Rectangle 5"/>
          <p:cNvSpPr/>
          <p:nvPr>
            <p:custDataLst>
              <p:tags r:id="rId4"/>
            </p:custDataLst>
          </p:nvPr>
        </p:nvSpPr>
        <p:spPr>
          <a:xfrm>
            <a:off x="1282533" y="2863437"/>
            <a:ext cx="3194462" cy="1769424"/>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tIns="182880" rtlCol="0" anchor="t" anchorCtr="0"/>
          <a:lstStyle/>
          <a:p>
            <a:pPr algn="ctr">
              <a:spcAft>
                <a:spcPts val="600"/>
              </a:spcAft>
            </a:pPr>
            <a:r>
              <a:rPr lang="en-US" b="1" dirty="0" smtClean="0">
                <a:solidFill>
                  <a:schemeClr val="tx1"/>
                </a:solidFill>
              </a:rPr>
              <a:t>Relationships</a:t>
            </a:r>
            <a:endParaRPr lang="en-US" b="1" dirty="0">
              <a:solidFill>
                <a:schemeClr val="tx1"/>
              </a:solidFill>
            </a:endParaRPr>
          </a:p>
          <a:p>
            <a:pPr algn="ctr"/>
            <a:r>
              <a:rPr lang="en-US" sz="1400" dirty="0">
                <a:solidFill>
                  <a:schemeClr val="tx1"/>
                </a:solidFill>
              </a:rPr>
              <a:t>Building Rapport and Trust</a:t>
            </a:r>
          </a:p>
          <a:p>
            <a:pPr algn="ctr"/>
            <a:r>
              <a:rPr lang="en-US" sz="1400" dirty="0">
                <a:solidFill>
                  <a:schemeClr val="tx1"/>
                </a:solidFill>
              </a:rPr>
              <a:t>Motivating Others</a:t>
            </a:r>
          </a:p>
          <a:p>
            <a:pPr algn="ctr"/>
            <a:r>
              <a:rPr lang="en-US" sz="1400" dirty="0">
                <a:solidFill>
                  <a:schemeClr val="tx1"/>
                </a:solidFill>
              </a:rPr>
              <a:t>Working With Personal Issues</a:t>
            </a:r>
          </a:p>
          <a:p>
            <a:pPr algn="ctr"/>
            <a:r>
              <a:rPr lang="en-US" sz="1400" dirty="0">
                <a:solidFill>
                  <a:schemeClr val="tx1"/>
                </a:solidFill>
              </a:rPr>
              <a:t>Confronting Difficult Situations</a:t>
            </a:r>
          </a:p>
        </p:txBody>
      </p:sp>
      <p:sp>
        <p:nvSpPr>
          <p:cNvPr id="7" name="Rectangle 6"/>
          <p:cNvSpPr/>
          <p:nvPr>
            <p:custDataLst>
              <p:tags r:id="rId5"/>
            </p:custDataLst>
          </p:nvPr>
        </p:nvSpPr>
        <p:spPr>
          <a:xfrm>
            <a:off x="4641273" y="941613"/>
            <a:ext cx="3194462" cy="1769424"/>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tIns="182880" rtlCol="0" anchor="t" anchorCtr="0"/>
          <a:lstStyle/>
          <a:p>
            <a:pPr algn="ctr">
              <a:spcAft>
                <a:spcPts val="600"/>
              </a:spcAft>
            </a:pPr>
            <a:r>
              <a:rPr lang="en-US" b="1" dirty="0">
                <a:solidFill>
                  <a:schemeClr val="tx1"/>
                </a:solidFill>
              </a:rPr>
              <a:t>Performance </a:t>
            </a:r>
            <a:r>
              <a:rPr lang="en-US" b="1" dirty="0" smtClean="0">
                <a:solidFill>
                  <a:schemeClr val="tx1"/>
                </a:solidFill>
              </a:rPr>
              <a:t>Improvement</a:t>
            </a:r>
            <a:endParaRPr lang="en-US" b="1" dirty="0">
              <a:solidFill>
                <a:schemeClr val="tx1"/>
              </a:solidFill>
            </a:endParaRPr>
          </a:p>
          <a:p>
            <a:pPr algn="ctr"/>
            <a:r>
              <a:rPr lang="en-US" sz="1400" dirty="0">
                <a:solidFill>
                  <a:schemeClr val="tx1"/>
                </a:solidFill>
              </a:rPr>
              <a:t>Setting Performance Goals</a:t>
            </a:r>
          </a:p>
          <a:p>
            <a:pPr algn="ctr"/>
            <a:r>
              <a:rPr lang="en-US" sz="1400" dirty="0">
                <a:solidFill>
                  <a:schemeClr val="tx1"/>
                </a:solidFill>
              </a:rPr>
              <a:t>Rewarding Improvement</a:t>
            </a:r>
          </a:p>
          <a:p>
            <a:pPr algn="ctr"/>
            <a:r>
              <a:rPr lang="en-US" sz="1400" dirty="0">
                <a:solidFill>
                  <a:schemeClr val="tx1"/>
                </a:solidFill>
              </a:rPr>
              <a:t>Dealing With Failure</a:t>
            </a:r>
          </a:p>
          <a:p>
            <a:pPr algn="ctr"/>
            <a:r>
              <a:rPr lang="en-US" sz="1400" dirty="0">
                <a:solidFill>
                  <a:schemeClr val="tx1"/>
                </a:solidFill>
              </a:rPr>
              <a:t>Assessing Strengths and </a:t>
            </a:r>
            <a:br>
              <a:rPr lang="en-US" sz="1400" dirty="0">
                <a:solidFill>
                  <a:schemeClr val="tx1"/>
                </a:solidFill>
              </a:rPr>
            </a:br>
            <a:r>
              <a:rPr lang="en-US" sz="1400" dirty="0">
                <a:solidFill>
                  <a:schemeClr val="tx1"/>
                </a:solidFill>
              </a:rPr>
              <a:t>Weaknesses</a:t>
            </a:r>
          </a:p>
        </p:txBody>
      </p:sp>
      <p:sp>
        <p:nvSpPr>
          <p:cNvPr id="8" name="Rectangle 7"/>
          <p:cNvSpPr/>
          <p:nvPr>
            <p:custDataLst>
              <p:tags r:id="rId6"/>
            </p:custDataLst>
          </p:nvPr>
        </p:nvSpPr>
        <p:spPr>
          <a:xfrm>
            <a:off x="4641273" y="2863437"/>
            <a:ext cx="3194462" cy="1769424"/>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tIns="182880" rtlCol="0" anchor="t" anchorCtr="0"/>
          <a:lstStyle/>
          <a:p>
            <a:pPr algn="ctr">
              <a:spcAft>
                <a:spcPts val="600"/>
              </a:spcAft>
            </a:pPr>
            <a:r>
              <a:rPr lang="en-US" b="1" dirty="0" smtClean="0">
                <a:solidFill>
                  <a:schemeClr val="tx1"/>
                </a:solidFill>
              </a:rPr>
              <a:t>Execution</a:t>
            </a:r>
            <a:endParaRPr lang="en-US" b="1" dirty="0">
              <a:solidFill>
                <a:schemeClr val="tx1"/>
              </a:solidFill>
            </a:endParaRPr>
          </a:p>
          <a:p>
            <a:pPr algn="ctr"/>
            <a:r>
              <a:rPr lang="en-US" sz="1400" dirty="0">
                <a:solidFill>
                  <a:schemeClr val="tx1"/>
                </a:solidFill>
              </a:rPr>
              <a:t>Responding to Requests</a:t>
            </a:r>
          </a:p>
          <a:p>
            <a:pPr algn="ctr"/>
            <a:r>
              <a:rPr lang="en-US" sz="1400" dirty="0">
                <a:solidFill>
                  <a:schemeClr val="tx1"/>
                </a:solidFill>
              </a:rPr>
              <a:t>Following Through</a:t>
            </a:r>
          </a:p>
        </p:txBody>
      </p:sp>
    </p:spTree>
    <p:custDataLst>
      <p:tags r:id="rId1"/>
    </p:custDataLst>
    <p:extLst>
      <p:ext uri="{BB962C8B-B14F-4D97-AF65-F5344CB8AC3E}">
        <p14:creationId xmlns:p14="http://schemas.microsoft.com/office/powerpoint/2010/main" val="3753827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Coaching Competency: Communication</a:t>
            </a:r>
            <a:endParaRPr lang="en-US" dirty="0"/>
          </a:p>
        </p:txBody>
      </p:sp>
      <p:sp>
        <p:nvSpPr>
          <p:cNvPr id="3" name="Text Placeholder 2"/>
          <p:cNvSpPr>
            <a:spLocks noGrp="1"/>
          </p:cNvSpPr>
          <p:nvPr>
            <p:ph type="body" sz="quarter" idx="10"/>
            <p:custDataLst>
              <p:tags r:id="rId3"/>
            </p:custDataLst>
          </p:nvPr>
        </p:nvSpPr>
        <p:spPr>
          <a:xfrm>
            <a:off x="182879" y="768095"/>
            <a:ext cx="8676113" cy="4023360"/>
          </a:xfrm>
        </p:spPr>
        <p:txBody>
          <a:bodyPr/>
          <a:lstStyle/>
          <a:p>
            <a:r>
              <a:rPr lang="en-US" b="1" dirty="0" smtClean="0"/>
              <a:t>Three areas</a:t>
            </a:r>
            <a:r>
              <a:rPr lang="en-US" dirty="0" smtClean="0"/>
              <a:t>:</a:t>
            </a:r>
          </a:p>
          <a:p>
            <a:pPr marL="342900" indent="-223838">
              <a:buFont typeface="Arial" panose="020B0604020202020204" pitchFamily="34" charset="0"/>
              <a:buChar char="•"/>
            </a:pPr>
            <a:r>
              <a:rPr lang="en-US" b="1" dirty="0"/>
              <a:t>Communicating </a:t>
            </a:r>
            <a:r>
              <a:rPr lang="en-US" b="1" dirty="0" smtClean="0"/>
              <a:t>Instruction</a:t>
            </a:r>
            <a:r>
              <a:rPr lang="en-US" dirty="0" smtClean="0"/>
              <a:t>:</a:t>
            </a:r>
            <a:br>
              <a:rPr lang="en-US" dirty="0" smtClean="0"/>
            </a:br>
            <a:r>
              <a:rPr lang="en-US" dirty="0" smtClean="0"/>
              <a:t>Demonstrating how </a:t>
            </a:r>
            <a:r>
              <a:rPr lang="en-US" dirty="0"/>
              <a:t>to accomplish the task </a:t>
            </a:r>
            <a:endParaRPr lang="en-US" dirty="0" smtClean="0"/>
          </a:p>
          <a:p>
            <a:pPr marL="342900" indent="-223838">
              <a:buFont typeface="Arial" panose="020B0604020202020204" pitchFamily="34" charset="0"/>
              <a:buChar char="•"/>
            </a:pPr>
            <a:r>
              <a:rPr lang="en-US" b="1" dirty="0"/>
              <a:t>Providing </a:t>
            </a:r>
            <a:r>
              <a:rPr lang="en-US" b="1" dirty="0" smtClean="0"/>
              <a:t>Feedback</a:t>
            </a:r>
            <a:r>
              <a:rPr lang="en-US" dirty="0" smtClean="0"/>
              <a:t>:</a:t>
            </a:r>
            <a:br>
              <a:rPr lang="en-US" dirty="0" smtClean="0"/>
            </a:br>
            <a:r>
              <a:rPr lang="en-US" dirty="0" smtClean="0"/>
              <a:t>Observing </a:t>
            </a:r>
            <a:r>
              <a:rPr lang="en-US" dirty="0"/>
              <a:t>performance and sharing </a:t>
            </a:r>
            <a:r>
              <a:rPr lang="en-US" dirty="0" smtClean="0"/>
              <a:t/>
            </a:r>
            <a:br>
              <a:rPr lang="en-US" dirty="0" smtClean="0"/>
            </a:br>
            <a:r>
              <a:rPr lang="en-US" dirty="0" smtClean="0"/>
              <a:t>these observations</a:t>
            </a:r>
          </a:p>
          <a:p>
            <a:pPr marL="342900" indent="-223838">
              <a:buFont typeface="Arial" panose="020B0604020202020204" pitchFamily="34" charset="0"/>
              <a:buChar char="•"/>
            </a:pPr>
            <a:r>
              <a:rPr lang="en-US" b="1" dirty="0" smtClean="0"/>
              <a:t>Listening </a:t>
            </a:r>
            <a:r>
              <a:rPr lang="en-US" b="1" dirty="0"/>
              <a:t>for </a:t>
            </a:r>
            <a:r>
              <a:rPr lang="en-US" b="1" dirty="0" smtClean="0"/>
              <a:t>Understanding</a:t>
            </a:r>
            <a:r>
              <a:rPr lang="en-US" dirty="0" smtClean="0"/>
              <a:t>:</a:t>
            </a:r>
            <a:br>
              <a:rPr lang="en-US" dirty="0" smtClean="0"/>
            </a:br>
            <a:r>
              <a:rPr lang="en-US" dirty="0" smtClean="0"/>
              <a:t>Demonstrating </a:t>
            </a:r>
            <a:r>
              <a:rPr lang="en-US" dirty="0"/>
              <a:t>attention to and conveying understanding of others</a:t>
            </a:r>
            <a:endParaRPr lang="en-US" dirty="0" smtClean="0"/>
          </a:p>
          <a:p>
            <a:endParaRPr lang="en-US" dirty="0"/>
          </a:p>
        </p:txBody>
      </p:sp>
      <p:sp>
        <p:nvSpPr>
          <p:cNvPr id="4" name="Rectangle 3"/>
          <p:cNvSpPr/>
          <p:nvPr>
            <p:custDataLst>
              <p:tags r:id="rId4"/>
            </p:custDataLst>
          </p:nvPr>
        </p:nvSpPr>
        <p:spPr>
          <a:xfrm>
            <a:off x="5486398" y="1041230"/>
            <a:ext cx="3194462" cy="1769424"/>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tIns="182880" rtlCol="0" anchor="t" anchorCtr="0"/>
          <a:lstStyle/>
          <a:p>
            <a:pPr algn="ctr">
              <a:spcAft>
                <a:spcPts val="600"/>
              </a:spcAft>
            </a:pPr>
            <a:r>
              <a:rPr lang="en-US" b="1" dirty="0">
                <a:solidFill>
                  <a:schemeClr val="tx1"/>
                </a:solidFill>
              </a:rPr>
              <a:t>Communication</a:t>
            </a:r>
          </a:p>
          <a:p>
            <a:pPr algn="ctr"/>
            <a:r>
              <a:rPr lang="en-US" sz="1400" dirty="0" smtClean="0">
                <a:solidFill>
                  <a:schemeClr val="tx1"/>
                </a:solidFill>
              </a:rPr>
              <a:t>Communicating </a:t>
            </a:r>
            <a:r>
              <a:rPr lang="en-US" sz="1400" dirty="0">
                <a:solidFill>
                  <a:schemeClr val="tx1"/>
                </a:solidFill>
              </a:rPr>
              <a:t>Instructions</a:t>
            </a:r>
          </a:p>
          <a:p>
            <a:pPr algn="ctr"/>
            <a:r>
              <a:rPr lang="en-US" sz="1400" dirty="0">
                <a:solidFill>
                  <a:schemeClr val="tx1"/>
                </a:solidFill>
              </a:rPr>
              <a:t>Providing Feedback</a:t>
            </a:r>
          </a:p>
          <a:p>
            <a:pPr algn="ctr"/>
            <a:r>
              <a:rPr lang="en-US" sz="1400" dirty="0">
                <a:solidFill>
                  <a:schemeClr val="tx1"/>
                </a:solidFill>
              </a:rPr>
              <a:t>Listening for Understanding</a:t>
            </a:r>
          </a:p>
        </p:txBody>
      </p:sp>
    </p:spTree>
    <p:custDataLst>
      <p:tags r:id="rId1"/>
    </p:custDataLst>
    <p:extLst>
      <p:ext uri="{BB962C8B-B14F-4D97-AF65-F5344CB8AC3E}">
        <p14:creationId xmlns:p14="http://schemas.microsoft.com/office/powerpoint/2010/main" val="2921789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How This Online Course Works</a:t>
            </a:r>
            <a:endParaRPr lang="en-US" dirty="0"/>
          </a:p>
        </p:txBody>
      </p:sp>
      <p:sp>
        <p:nvSpPr>
          <p:cNvPr id="3" name="Text Placeholder 2"/>
          <p:cNvSpPr>
            <a:spLocks noGrp="1"/>
          </p:cNvSpPr>
          <p:nvPr>
            <p:ph type="body" sz="quarter" idx="10"/>
            <p:custDataLst>
              <p:tags r:id="rId3"/>
            </p:custDataLst>
          </p:nvPr>
        </p:nvSpPr>
        <p:spPr/>
        <p:txBody>
          <a:bodyPr/>
          <a:lstStyle/>
          <a:p>
            <a:pPr>
              <a:spcAft>
                <a:spcPts val="1200"/>
              </a:spcAft>
            </a:pPr>
            <a:r>
              <a:rPr lang="en-US" dirty="0"/>
              <a:t>This online course will walk you through the TeamSTEPPS content just as you will present it when you train your colleagues and staff</a:t>
            </a:r>
          </a:p>
          <a:p>
            <a:pPr>
              <a:spcAft>
                <a:spcPts val="1200"/>
              </a:spcAft>
            </a:pPr>
            <a:r>
              <a:rPr lang="en-US" dirty="0"/>
              <a:t>It teaches you all the concepts that comprise the TeamSTEPPS initiative</a:t>
            </a:r>
          </a:p>
          <a:p>
            <a:pPr>
              <a:spcAft>
                <a:spcPts val="1200"/>
              </a:spcAft>
            </a:pPr>
            <a:r>
              <a:rPr lang="en-US" dirty="0"/>
              <a:t>While also teaching you to teach TeamSTEPPS to your colleagues</a:t>
            </a:r>
          </a:p>
          <a:p>
            <a:pPr>
              <a:spcAft>
                <a:spcPts val="1200"/>
              </a:spcAft>
            </a:pPr>
            <a:r>
              <a:rPr lang="en-US" dirty="0"/>
              <a:t>Use the navigation buttons in the lower right to work through the online </a:t>
            </a:r>
            <a:r>
              <a:rPr lang="en-US" dirty="0" smtClean="0"/>
              <a:t>modules</a:t>
            </a:r>
            <a:endParaRPr lang="en-US" dirty="0"/>
          </a:p>
        </p:txBody>
      </p:sp>
      <p:grpSp>
        <p:nvGrpSpPr>
          <p:cNvPr id="17" name="Group 16" descr="Text box on how to go to previous slide"/>
          <p:cNvGrpSpPr/>
          <p:nvPr>
            <p:custDataLst>
              <p:tags r:id="rId4"/>
            </p:custDataLst>
          </p:nvPr>
        </p:nvGrpSpPr>
        <p:grpSpPr>
          <a:xfrm>
            <a:off x="3048991" y="3507042"/>
            <a:ext cx="3219729" cy="1279687"/>
            <a:chOff x="3048991" y="3507042"/>
            <a:chExt cx="3219729" cy="1279687"/>
          </a:xfrm>
        </p:grpSpPr>
        <p:cxnSp>
          <p:nvCxnSpPr>
            <p:cNvPr id="5" name="Straight Connector 4"/>
            <p:cNvCxnSpPr/>
            <p:nvPr/>
          </p:nvCxnSpPr>
          <p:spPr>
            <a:xfrm>
              <a:off x="4744721" y="4297680"/>
              <a:ext cx="1523999" cy="489049"/>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4" name="Rounded Rectangle 3"/>
            <p:cNvSpPr/>
            <p:nvPr>
              <p:custDataLst>
                <p:tags r:id="rId7"/>
              </p:custDataLst>
            </p:nvPr>
          </p:nvSpPr>
          <p:spPr>
            <a:xfrm>
              <a:off x="3048991" y="3507042"/>
              <a:ext cx="1683327" cy="790638"/>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b="1" dirty="0"/>
                <a:t>Select here to move back to the previous slide</a:t>
              </a:r>
            </a:p>
          </p:txBody>
        </p:sp>
      </p:grpSp>
      <p:grpSp>
        <p:nvGrpSpPr>
          <p:cNvPr id="19" name="Group 18" descr="Text box on how to go to next slide"/>
          <p:cNvGrpSpPr/>
          <p:nvPr>
            <p:custDataLst>
              <p:tags r:id="rId5"/>
            </p:custDataLst>
          </p:nvPr>
        </p:nvGrpSpPr>
        <p:grpSpPr>
          <a:xfrm>
            <a:off x="7498080" y="3507042"/>
            <a:ext cx="1404920" cy="1290628"/>
            <a:chOff x="7498080" y="3507042"/>
            <a:chExt cx="1404920" cy="1290628"/>
          </a:xfrm>
        </p:grpSpPr>
        <p:cxnSp>
          <p:nvCxnSpPr>
            <p:cNvPr id="14" name="Straight Connector 13"/>
            <p:cNvCxnSpPr/>
            <p:nvPr/>
          </p:nvCxnSpPr>
          <p:spPr>
            <a:xfrm flipH="1">
              <a:off x="8046720" y="4297680"/>
              <a:ext cx="419313" cy="499990"/>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11" name="Rounded Rectangle 10"/>
            <p:cNvSpPr/>
            <p:nvPr>
              <p:custDataLst>
                <p:tags r:id="rId6"/>
              </p:custDataLst>
            </p:nvPr>
          </p:nvSpPr>
          <p:spPr>
            <a:xfrm>
              <a:off x="7498080" y="3507042"/>
              <a:ext cx="1404920" cy="790638"/>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b="1" dirty="0"/>
                <a:t>Select here to move to the next slide</a:t>
              </a:r>
            </a:p>
          </p:txBody>
        </p:sp>
      </p:grpSp>
    </p:spTree>
    <p:custDataLst>
      <p:tags r:id="rId1"/>
    </p:custDataLst>
    <p:extLst>
      <p:ext uri="{BB962C8B-B14F-4D97-AF65-F5344CB8AC3E}">
        <p14:creationId xmlns:p14="http://schemas.microsoft.com/office/powerpoint/2010/main" val="22312023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custDataLst>
              <p:tags r:id="rId2"/>
            </p:custDataLst>
          </p:nvPr>
        </p:nvSpPr>
        <p:spPr>
          <a:xfrm>
            <a:off x="5486398" y="1061182"/>
            <a:ext cx="3194462" cy="1769424"/>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tIns="182880" rtlCol="0" anchor="t" anchorCtr="0"/>
          <a:lstStyle/>
          <a:p>
            <a:pPr algn="ctr">
              <a:spcAft>
                <a:spcPts val="600"/>
              </a:spcAft>
            </a:pPr>
            <a:r>
              <a:rPr lang="en-US" b="1" dirty="0">
                <a:solidFill>
                  <a:schemeClr val="tx1"/>
                </a:solidFill>
              </a:rPr>
              <a:t>Performance </a:t>
            </a:r>
            <a:r>
              <a:rPr lang="en-US" b="1" dirty="0" smtClean="0">
                <a:solidFill>
                  <a:schemeClr val="tx1"/>
                </a:solidFill>
              </a:rPr>
              <a:t>Improvement</a:t>
            </a:r>
            <a:endParaRPr lang="en-US" b="1" dirty="0">
              <a:solidFill>
                <a:schemeClr val="tx1"/>
              </a:solidFill>
            </a:endParaRPr>
          </a:p>
          <a:p>
            <a:pPr algn="ctr"/>
            <a:r>
              <a:rPr lang="en-US" sz="1400" dirty="0">
                <a:solidFill>
                  <a:schemeClr val="tx1"/>
                </a:solidFill>
              </a:rPr>
              <a:t>Setting Performance Goals</a:t>
            </a:r>
          </a:p>
          <a:p>
            <a:pPr algn="ctr"/>
            <a:r>
              <a:rPr lang="en-US" sz="1400" dirty="0">
                <a:solidFill>
                  <a:schemeClr val="tx1"/>
                </a:solidFill>
              </a:rPr>
              <a:t>Rewarding Improvement</a:t>
            </a:r>
          </a:p>
          <a:p>
            <a:pPr algn="ctr"/>
            <a:r>
              <a:rPr lang="en-US" sz="1400" dirty="0">
                <a:solidFill>
                  <a:schemeClr val="tx1"/>
                </a:solidFill>
              </a:rPr>
              <a:t>Dealing With Failure</a:t>
            </a:r>
          </a:p>
          <a:p>
            <a:pPr algn="ctr"/>
            <a:r>
              <a:rPr lang="en-US" sz="1400" dirty="0">
                <a:solidFill>
                  <a:schemeClr val="tx1"/>
                </a:solidFill>
              </a:rPr>
              <a:t>Assessing Strengths and </a:t>
            </a:r>
            <a:br>
              <a:rPr lang="en-US" sz="1400" dirty="0">
                <a:solidFill>
                  <a:schemeClr val="tx1"/>
                </a:solidFill>
              </a:rPr>
            </a:br>
            <a:r>
              <a:rPr lang="en-US" sz="1400" dirty="0">
                <a:solidFill>
                  <a:schemeClr val="tx1"/>
                </a:solidFill>
              </a:rPr>
              <a:t>Weaknesses</a:t>
            </a:r>
          </a:p>
        </p:txBody>
      </p:sp>
      <p:sp>
        <p:nvSpPr>
          <p:cNvPr id="2" name="Title 1"/>
          <p:cNvSpPr>
            <a:spLocks noGrp="1"/>
          </p:cNvSpPr>
          <p:nvPr>
            <p:ph type="title"/>
            <p:custDataLst>
              <p:tags r:id="rId3"/>
            </p:custDataLst>
          </p:nvPr>
        </p:nvSpPr>
        <p:spPr>
          <a:xfrm>
            <a:off x="1005840" y="-2"/>
            <a:ext cx="8020074" cy="685800"/>
          </a:xfrm>
        </p:spPr>
        <p:txBody>
          <a:bodyPr/>
          <a:lstStyle/>
          <a:p>
            <a:r>
              <a:rPr lang="en-US" dirty="0" smtClean="0"/>
              <a:t>Coaching Competency: Performance Improvement</a:t>
            </a:r>
            <a:endParaRPr lang="en-US" dirty="0"/>
          </a:p>
        </p:txBody>
      </p:sp>
      <p:sp>
        <p:nvSpPr>
          <p:cNvPr id="3" name="Text Placeholder 2"/>
          <p:cNvSpPr>
            <a:spLocks noGrp="1"/>
          </p:cNvSpPr>
          <p:nvPr>
            <p:ph type="body" sz="quarter" idx="10"/>
            <p:custDataLst>
              <p:tags r:id="rId4"/>
            </p:custDataLst>
          </p:nvPr>
        </p:nvSpPr>
        <p:spPr>
          <a:xfrm>
            <a:off x="182879" y="768095"/>
            <a:ext cx="8676113" cy="4023360"/>
          </a:xfrm>
        </p:spPr>
        <p:txBody>
          <a:bodyPr/>
          <a:lstStyle/>
          <a:p>
            <a:r>
              <a:rPr lang="en-US" b="1" dirty="0" smtClean="0"/>
              <a:t>Four areas</a:t>
            </a:r>
            <a:r>
              <a:rPr lang="en-US" dirty="0" smtClean="0"/>
              <a:t>:</a:t>
            </a:r>
          </a:p>
          <a:p>
            <a:pPr marL="342900" indent="-223838">
              <a:buFont typeface="Arial" panose="020B0604020202020204" pitchFamily="34" charset="0"/>
              <a:buChar char="•"/>
            </a:pPr>
            <a:r>
              <a:rPr lang="en-US" b="1" dirty="0"/>
              <a:t>Setting Performance </a:t>
            </a:r>
            <a:r>
              <a:rPr lang="en-US" b="1" dirty="0" smtClean="0"/>
              <a:t>Goals</a:t>
            </a:r>
            <a:r>
              <a:rPr lang="en-US" dirty="0" smtClean="0"/>
              <a:t>:</a:t>
            </a:r>
            <a:r>
              <a:rPr lang="en-US" dirty="0"/>
              <a:t/>
            </a:r>
            <a:br>
              <a:rPr lang="en-US" dirty="0"/>
            </a:br>
            <a:r>
              <a:rPr lang="en-US" dirty="0" smtClean="0"/>
              <a:t>Establish </a:t>
            </a:r>
            <a:r>
              <a:rPr lang="en-US" dirty="0"/>
              <a:t>short- and long-term </a:t>
            </a:r>
            <a:r>
              <a:rPr lang="en-US" dirty="0" smtClean="0"/>
              <a:t>goals</a:t>
            </a:r>
            <a:endParaRPr lang="en-US" dirty="0"/>
          </a:p>
          <a:p>
            <a:pPr marL="342900" indent="-223838">
              <a:buFont typeface="Arial" panose="020B0604020202020204" pitchFamily="34" charset="0"/>
              <a:buChar char="•"/>
            </a:pPr>
            <a:r>
              <a:rPr lang="en-US" b="1" dirty="0" smtClean="0"/>
              <a:t>Rewarding Improvement</a:t>
            </a:r>
            <a:r>
              <a:rPr lang="en-US" dirty="0" smtClean="0"/>
              <a:t>:</a:t>
            </a:r>
            <a:br>
              <a:rPr lang="en-US" dirty="0" smtClean="0"/>
            </a:br>
            <a:r>
              <a:rPr lang="en-US" dirty="0" smtClean="0"/>
              <a:t>Provide </a:t>
            </a:r>
            <a:r>
              <a:rPr lang="en-US" dirty="0"/>
              <a:t>positive reinforcement to others </a:t>
            </a:r>
            <a:endParaRPr lang="en-US" dirty="0" smtClean="0"/>
          </a:p>
          <a:p>
            <a:pPr marL="342900" indent="-223838">
              <a:buFont typeface="Arial" panose="020B0604020202020204" pitchFamily="34" charset="0"/>
              <a:buChar char="•"/>
            </a:pPr>
            <a:r>
              <a:rPr lang="en-US" b="1" dirty="0"/>
              <a:t>Dealing With </a:t>
            </a:r>
            <a:r>
              <a:rPr lang="en-US" b="1" dirty="0" smtClean="0"/>
              <a:t>Failure</a:t>
            </a:r>
            <a:r>
              <a:rPr lang="en-US" dirty="0" smtClean="0"/>
              <a:t>:</a:t>
            </a:r>
            <a:r>
              <a:rPr lang="en-US" dirty="0"/>
              <a:t/>
            </a:r>
            <a:br>
              <a:rPr lang="en-US" dirty="0"/>
            </a:br>
            <a:r>
              <a:rPr lang="en-US" dirty="0" smtClean="0"/>
              <a:t>Encouragement </a:t>
            </a:r>
            <a:r>
              <a:rPr lang="en-US" dirty="0"/>
              <a:t>when </a:t>
            </a:r>
            <a:r>
              <a:rPr lang="en-US" dirty="0" smtClean="0"/>
              <a:t>individuals </a:t>
            </a:r>
            <a:r>
              <a:rPr lang="en-US" dirty="0"/>
              <a:t>do not meet </a:t>
            </a:r>
            <a:r>
              <a:rPr lang="en-US" dirty="0" smtClean="0"/>
              <a:t>expectations</a:t>
            </a:r>
          </a:p>
          <a:p>
            <a:pPr marL="342900" indent="-223838">
              <a:buFont typeface="Arial" panose="020B0604020202020204" pitchFamily="34" charset="0"/>
              <a:buChar char="•"/>
            </a:pPr>
            <a:r>
              <a:rPr lang="en-US" b="1" dirty="0"/>
              <a:t>Assessing Strengths and </a:t>
            </a:r>
            <a:r>
              <a:rPr lang="en-US" b="1" dirty="0" smtClean="0"/>
              <a:t>Weaknesses</a:t>
            </a:r>
            <a:r>
              <a:rPr lang="en-US" dirty="0" smtClean="0"/>
              <a:t>:</a:t>
            </a:r>
            <a:r>
              <a:rPr lang="en-US" dirty="0"/>
              <a:t/>
            </a:r>
            <a:br>
              <a:rPr lang="en-US" dirty="0"/>
            </a:br>
            <a:r>
              <a:rPr lang="en-US" dirty="0"/>
              <a:t>Identifying root causes of performance through keen observation </a:t>
            </a:r>
          </a:p>
        </p:txBody>
      </p:sp>
    </p:spTree>
    <p:custDataLst>
      <p:tags r:id="rId1"/>
    </p:custDataLst>
    <p:extLst>
      <p:ext uri="{BB962C8B-B14F-4D97-AF65-F5344CB8AC3E}">
        <p14:creationId xmlns:p14="http://schemas.microsoft.com/office/powerpoint/2010/main" val="14978157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2"/>
            </p:custDataLst>
          </p:nvPr>
        </p:nvSpPr>
        <p:spPr>
          <a:xfrm>
            <a:off x="5486398" y="1061182"/>
            <a:ext cx="3194462" cy="1769424"/>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tIns="182880" rtlCol="0" anchor="t" anchorCtr="0"/>
          <a:lstStyle/>
          <a:p>
            <a:pPr algn="ctr">
              <a:spcAft>
                <a:spcPts val="600"/>
              </a:spcAft>
            </a:pPr>
            <a:r>
              <a:rPr lang="en-US" b="1" dirty="0" smtClean="0">
                <a:solidFill>
                  <a:schemeClr val="tx1"/>
                </a:solidFill>
              </a:rPr>
              <a:t>Relationships</a:t>
            </a:r>
            <a:endParaRPr lang="en-US" b="1" dirty="0">
              <a:solidFill>
                <a:schemeClr val="tx1"/>
              </a:solidFill>
            </a:endParaRPr>
          </a:p>
          <a:p>
            <a:pPr algn="ctr"/>
            <a:r>
              <a:rPr lang="en-US" sz="1400" dirty="0">
                <a:solidFill>
                  <a:schemeClr val="tx1"/>
                </a:solidFill>
              </a:rPr>
              <a:t>Building Rapport and Trust</a:t>
            </a:r>
          </a:p>
          <a:p>
            <a:pPr algn="ctr"/>
            <a:r>
              <a:rPr lang="en-US" sz="1400" dirty="0">
                <a:solidFill>
                  <a:schemeClr val="tx1"/>
                </a:solidFill>
              </a:rPr>
              <a:t>Motivating Others</a:t>
            </a:r>
          </a:p>
          <a:p>
            <a:pPr algn="ctr"/>
            <a:r>
              <a:rPr lang="en-US" sz="1400" dirty="0">
                <a:solidFill>
                  <a:schemeClr val="tx1"/>
                </a:solidFill>
              </a:rPr>
              <a:t>Working With Personal Issues</a:t>
            </a:r>
          </a:p>
          <a:p>
            <a:pPr algn="ctr"/>
            <a:r>
              <a:rPr lang="en-US" sz="1400" dirty="0">
                <a:solidFill>
                  <a:schemeClr val="tx1"/>
                </a:solidFill>
              </a:rPr>
              <a:t>Confronting Difficult Situations</a:t>
            </a:r>
          </a:p>
        </p:txBody>
      </p:sp>
      <p:sp>
        <p:nvSpPr>
          <p:cNvPr id="2" name="Title 1"/>
          <p:cNvSpPr>
            <a:spLocks noGrp="1"/>
          </p:cNvSpPr>
          <p:nvPr>
            <p:ph type="title"/>
            <p:custDataLst>
              <p:tags r:id="rId3"/>
            </p:custDataLst>
          </p:nvPr>
        </p:nvSpPr>
        <p:spPr>
          <a:xfrm>
            <a:off x="1005840" y="-2"/>
            <a:ext cx="8020074" cy="685800"/>
          </a:xfrm>
        </p:spPr>
        <p:txBody>
          <a:bodyPr/>
          <a:lstStyle/>
          <a:p>
            <a:r>
              <a:rPr lang="en-US" dirty="0" smtClean="0"/>
              <a:t>Coaching Competency: Relationship Building</a:t>
            </a:r>
            <a:endParaRPr lang="en-US" dirty="0"/>
          </a:p>
        </p:txBody>
      </p:sp>
      <p:sp>
        <p:nvSpPr>
          <p:cNvPr id="3" name="Text Placeholder 2"/>
          <p:cNvSpPr>
            <a:spLocks noGrp="1"/>
          </p:cNvSpPr>
          <p:nvPr>
            <p:ph type="body" sz="quarter" idx="10"/>
            <p:custDataLst>
              <p:tags r:id="rId4"/>
            </p:custDataLst>
          </p:nvPr>
        </p:nvSpPr>
        <p:spPr>
          <a:xfrm>
            <a:off x="182879" y="768095"/>
            <a:ext cx="8676113" cy="4023360"/>
          </a:xfrm>
        </p:spPr>
        <p:txBody>
          <a:bodyPr/>
          <a:lstStyle/>
          <a:p>
            <a:r>
              <a:rPr lang="en-US" b="1" dirty="0" smtClean="0"/>
              <a:t>Four areas</a:t>
            </a:r>
            <a:r>
              <a:rPr lang="en-US" dirty="0" smtClean="0"/>
              <a:t>:</a:t>
            </a:r>
          </a:p>
          <a:p>
            <a:pPr marL="342900" indent="-223838">
              <a:buFont typeface="Arial" panose="020B0604020202020204" pitchFamily="34" charset="0"/>
              <a:buChar char="•"/>
            </a:pPr>
            <a:r>
              <a:rPr lang="en-US" b="1" dirty="0"/>
              <a:t>Building Rapport and </a:t>
            </a:r>
            <a:r>
              <a:rPr lang="en-US" b="1" dirty="0" smtClean="0"/>
              <a:t>Trust</a:t>
            </a:r>
            <a:r>
              <a:rPr lang="en-US" dirty="0" smtClean="0"/>
              <a:t>:</a:t>
            </a:r>
            <a:r>
              <a:rPr lang="en-US" dirty="0"/>
              <a:t/>
            </a:r>
            <a:br>
              <a:rPr lang="en-US" dirty="0"/>
            </a:br>
            <a:r>
              <a:rPr lang="en-US" dirty="0"/>
              <a:t>Showing respect for </a:t>
            </a:r>
            <a:r>
              <a:rPr lang="en-US" dirty="0" smtClean="0"/>
              <a:t>others and acting with</a:t>
            </a:r>
            <a:br>
              <a:rPr lang="en-US" dirty="0" smtClean="0"/>
            </a:br>
            <a:r>
              <a:rPr lang="en-US" dirty="0" smtClean="0"/>
              <a:t>integrity </a:t>
            </a:r>
            <a:r>
              <a:rPr lang="en-US" dirty="0"/>
              <a:t>and </a:t>
            </a:r>
            <a:r>
              <a:rPr lang="en-US" dirty="0" smtClean="0"/>
              <a:t>honesty</a:t>
            </a:r>
          </a:p>
          <a:p>
            <a:pPr marL="342900" indent="-223838">
              <a:buFont typeface="Arial" panose="020B0604020202020204" pitchFamily="34" charset="0"/>
              <a:buChar char="•"/>
            </a:pPr>
            <a:r>
              <a:rPr lang="en-US" b="1" dirty="0" smtClean="0"/>
              <a:t>Motivating Others</a:t>
            </a:r>
            <a:r>
              <a:rPr lang="en-US" dirty="0" smtClean="0"/>
              <a:t>:</a:t>
            </a:r>
            <a:r>
              <a:rPr lang="en-US" dirty="0"/>
              <a:t/>
            </a:r>
            <a:br>
              <a:rPr lang="en-US" dirty="0"/>
            </a:br>
            <a:r>
              <a:rPr lang="en-US" dirty="0" smtClean="0"/>
              <a:t>Encourage </a:t>
            </a:r>
            <a:r>
              <a:rPr lang="en-US" dirty="0"/>
              <a:t>others to achieve desired results</a:t>
            </a:r>
            <a:endParaRPr lang="en-US" dirty="0" smtClean="0"/>
          </a:p>
          <a:p>
            <a:pPr marL="342900" indent="-223838">
              <a:buFont typeface="Arial" panose="020B0604020202020204" pitchFamily="34" charset="0"/>
              <a:buChar char="•"/>
            </a:pPr>
            <a:r>
              <a:rPr lang="en-US" b="1" dirty="0"/>
              <a:t>Working With Personal </a:t>
            </a:r>
            <a:r>
              <a:rPr lang="en-US" b="1" dirty="0" smtClean="0"/>
              <a:t>Issues</a:t>
            </a:r>
            <a:r>
              <a:rPr lang="en-US" dirty="0" smtClean="0"/>
              <a:t>:</a:t>
            </a:r>
            <a:r>
              <a:rPr lang="en-US" dirty="0"/>
              <a:t/>
            </a:r>
            <a:br>
              <a:rPr lang="en-US" dirty="0"/>
            </a:br>
            <a:r>
              <a:rPr lang="en-US" dirty="0"/>
              <a:t>Listening empathetically </a:t>
            </a:r>
            <a:r>
              <a:rPr lang="en-US" dirty="0" smtClean="0"/>
              <a:t>and </a:t>
            </a:r>
            <a:r>
              <a:rPr lang="en-US" dirty="0"/>
              <a:t>offering emotional support </a:t>
            </a:r>
            <a:endParaRPr lang="en-US" dirty="0" smtClean="0"/>
          </a:p>
          <a:p>
            <a:pPr marL="342900" indent="-223838">
              <a:buFont typeface="Arial" panose="020B0604020202020204" pitchFamily="34" charset="0"/>
              <a:buChar char="•"/>
            </a:pPr>
            <a:r>
              <a:rPr lang="en-US" b="1" dirty="0"/>
              <a:t>Confronting Difficult </a:t>
            </a:r>
            <a:r>
              <a:rPr lang="en-US" b="1" dirty="0" smtClean="0"/>
              <a:t>Situations</a:t>
            </a:r>
            <a:r>
              <a:rPr lang="en-US" dirty="0" smtClean="0"/>
              <a:t>:</a:t>
            </a:r>
            <a:r>
              <a:rPr lang="en-US" dirty="0"/>
              <a:t/>
            </a:r>
            <a:br>
              <a:rPr lang="en-US" dirty="0"/>
            </a:br>
            <a:r>
              <a:rPr lang="en-US" dirty="0"/>
              <a:t>Raising uncomfortable topics that are affecting task accomplishment</a:t>
            </a:r>
          </a:p>
        </p:txBody>
      </p:sp>
    </p:spTree>
    <p:custDataLst>
      <p:tags r:id="rId1"/>
    </p:custDataLst>
    <p:extLst>
      <p:ext uri="{BB962C8B-B14F-4D97-AF65-F5344CB8AC3E}">
        <p14:creationId xmlns:p14="http://schemas.microsoft.com/office/powerpoint/2010/main" val="16391209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custDataLst>
              <p:tags r:id="rId2"/>
            </p:custDataLst>
          </p:nvPr>
        </p:nvSpPr>
        <p:spPr>
          <a:xfrm>
            <a:off x="5486398" y="1061182"/>
            <a:ext cx="3194462" cy="1769424"/>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tIns="182880" rtlCol="0" anchor="t" anchorCtr="0"/>
          <a:lstStyle/>
          <a:p>
            <a:pPr algn="ctr">
              <a:spcAft>
                <a:spcPts val="600"/>
              </a:spcAft>
            </a:pPr>
            <a:r>
              <a:rPr lang="en-US" b="1" dirty="0" smtClean="0">
                <a:solidFill>
                  <a:schemeClr val="tx1"/>
                </a:solidFill>
              </a:rPr>
              <a:t>Execution</a:t>
            </a:r>
            <a:endParaRPr lang="en-US" b="1" dirty="0">
              <a:solidFill>
                <a:schemeClr val="tx1"/>
              </a:solidFill>
            </a:endParaRPr>
          </a:p>
          <a:p>
            <a:pPr algn="ctr"/>
            <a:r>
              <a:rPr lang="en-US" sz="1400" dirty="0">
                <a:solidFill>
                  <a:schemeClr val="tx1"/>
                </a:solidFill>
              </a:rPr>
              <a:t>Responding to Requests</a:t>
            </a:r>
          </a:p>
          <a:p>
            <a:pPr algn="ctr"/>
            <a:r>
              <a:rPr lang="en-US" sz="1400" dirty="0">
                <a:solidFill>
                  <a:schemeClr val="tx1"/>
                </a:solidFill>
              </a:rPr>
              <a:t>Following Through</a:t>
            </a:r>
          </a:p>
        </p:txBody>
      </p:sp>
      <p:sp>
        <p:nvSpPr>
          <p:cNvPr id="2" name="Title 1"/>
          <p:cNvSpPr>
            <a:spLocks noGrp="1"/>
          </p:cNvSpPr>
          <p:nvPr>
            <p:ph type="title"/>
            <p:custDataLst>
              <p:tags r:id="rId3"/>
            </p:custDataLst>
          </p:nvPr>
        </p:nvSpPr>
        <p:spPr>
          <a:xfrm>
            <a:off x="1005840" y="-2"/>
            <a:ext cx="8020074" cy="685800"/>
          </a:xfrm>
        </p:spPr>
        <p:txBody>
          <a:bodyPr/>
          <a:lstStyle/>
          <a:p>
            <a:r>
              <a:rPr lang="en-US" dirty="0" smtClean="0"/>
              <a:t>Coaching Competency: Execution</a:t>
            </a:r>
            <a:endParaRPr lang="en-US" dirty="0"/>
          </a:p>
        </p:txBody>
      </p:sp>
      <p:sp>
        <p:nvSpPr>
          <p:cNvPr id="3" name="Text Placeholder 2"/>
          <p:cNvSpPr>
            <a:spLocks noGrp="1"/>
          </p:cNvSpPr>
          <p:nvPr>
            <p:ph type="body" sz="quarter" idx="10"/>
            <p:custDataLst>
              <p:tags r:id="rId4"/>
            </p:custDataLst>
          </p:nvPr>
        </p:nvSpPr>
        <p:spPr>
          <a:xfrm>
            <a:off x="182879" y="768095"/>
            <a:ext cx="8676113" cy="4023360"/>
          </a:xfrm>
        </p:spPr>
        <p:txBody>
          <a:bodyPr/>
          <a:lstStyle/>
          <a:p>
            <a:r>
              <a:rPr lang="en-US" b="1" dirty="0" smtClean="0"/>
              <a:t>Two areas</a:t>
            </a:r>
            <a:r>
              <a:rPr lang="en-US" dirty="0" smtClean="0"/>
              <a:t>:</a:t>
            </a:r>
          </a:p>
          <a:p>
            <a:pPr marL="342900" indent="-223838">
              <a:buFont typeface="Arial" panose="020B0604020202020204" pitchFamily="34" charset="0"/>
              <a:buChar char="•"/>
            </a:pPr>
            <a:r>
              <a:rPr lang="en-US" b="1" dirty="0"/>
              <a:t>Responding to </a:t>
            </a:r>
            <a:r>
              <a:rPr lang="en-US" b="1" dirty="0" smtClean="0"/>
              <a:t>Requests</a:t>
            </a:r>
            <a:r>
              <a:rPr lang="en-US" dirty="0" smtClean="0"/>
              <a:t>:</a:t>
            </a:r>
            <a:r>
              <a:rPr lang="en-US" dirty="0"/>
              <a:t/>
            </a:r>
            <a:br>
              <a:rPr lang="en-US" dirty="0"/>
            </a:br>
            <a:r>
              <a:rPr lang="en-US" dirty="0"/>
              <a:t>Consulting </a:t>
            </a:r>
            <a:r>
              <a:rPr lang="en-US" dirty="0" smtClean="0"/>
              <a:t>with as needed and responding</a:t>
            </a:r>
            <a:br>
              <a:rPr lang="en-US" dirty="0" smtClean="0"/>
            </a:br>
            <a:r>
              <a:rPr lang="en-US" dirty="0" smtClean="0"/>
              <a:t>to </a:t>
            </a:r>
            <a:r>
              <a:rPr lang="en-US" dirty="0"/>
              <a:t>requests in a timely </a:t>
            </a:r>
            <a:r>
              <a:rPr lang="en-US" dirty="0" smtClean="0"/>
              <a:t>manner</a:t>
            </a:r>
          </a:p>
          <a:p>
            <a:pPr marL="342900" indent="-223838">
              <a:buFont typeface="Arial" panose="020B0604020202020204" pitchFamily="34" charset="0"/>
              <a:buChar char="•"/>
            </a:pPr>
            <a:r>
              <a:rPr lang="en-US" b="1" dirty="0"/>
              <a:t>Following </a:t>
            </a:r>
            <a:r>
              <a:rPr lang="en-US" b="1" dirty="0" smtClean="0"/>
              <a:t>Through</a:t>
            </a:r>
            <a:r>
              <a:rPr lang="en-US" dirty="0" smtClean="0"/>
              <a:t>:</a:t>
            </a:r>
            <a:r>
              <a:rPr lang="en-US" dirty="0"/>
              <a:t/>
            </a:r>
            <a:br>
              <a:rPr lang="en-US" dirty="0"/>
            </a:br>
            <a:r>
              <a:rPr lang="en-US" dirty="0"/>
              <a:t>Keeping your </a:t>
            </a:r>
            <a:r>
              <a:rPr lang="en-US" dirty="0" smtClean="0"/>
              <a:t>commitments, monitoring</a:t>
            </a:r>
            <a:br>
              <a:rPr lang="en-US" dirty="0" smtClean="0"/>
            </a:br>
            <a:r>
              <a:rPr lang="en-US" dirty="0" smtClean="0"/>
              <a:t>outcomes </a:t>
            </a:r>
            <a:r>
              <a:rPr lang="en-US" dirty="0"/>
              <a:t>of the coaching </a:t>
            </a:r>
            <a:r>
              <a:rPr lang="en-US" dirty="0" smtClean="0"/>
              <a:t>process, and</a:t>
            </a:r>
            <a:br>
              <a:rPr lang="en-US" dirty="0" smtClean="0"/>
            </a:br>
            <a:r>
              <a:rPr lang="en-US" dirty="0" smtClean="0"/>
              <a:t>providing </a:t>
            </a:r>
            <a:r>
              <a:rPr lang="en-US" dirty="0"/>
              <a:t>additional assistance when necessary</a:t>
            </a:r>
            <a:endParaRPr lang="en-US" dirty="0" smtClean="0"/>
          </a:p>
        </p:txBody>
      </p:sp>
    </p:spTree>
    <p:custDataLst>
      <p:tags r:id="rId1"/>
    </p:custDataLst>
    <p:extLst>
      <p:ext uri="{BB962C8B-B14F-4D97-AF65-F5344CB8AC3E}">
        <p14:creationId xmlns:p14="http://schemas.microsoft.com/office/powerpoint/2010/main" val="11979755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lassroom slide number 14"/>
          <p:cNvPicPr>
            <a:picLocks noChangeAspect="1"/>
          </p:cNvPicPr>
          <p:nvPr>
            <p:custDataLst>
              <p:tags r:id="rId2"/>
            </p:custDataLst>
          </p:nvPr>
        </p:nvPicPr>
        <p:blipFill>
          <a:blip r:embed="rId9" cstate="email">
            <a:extLst>
              <a:ext uri="{28A0092B-C50C-407E-A947-70E740481C1C}">
                <a14:useLocalDpi xmlns:a14="http://schemas.microsoft.com/office/drawing/2010/main" val="0"/>
              </a:ext>
            </a:extLst>
          </a:blip>
          <a:stretch>
            <a:fillRect/>
          </a:stretch>
        </p:blipFill>
        <p:spPr>
          <a:xfrm>
            <a:off x="4714241" y="977339"/>
            <a:ext cx="3927375"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
        <p:nvSpPr>
          <p:cNvPr id="72706" name="Title 1"/>
          <p:cNvSpPr>
            <a:spLocks noGrp="1"/>
          </p:cNvSpPr>
          <p:nvPr>
            <p:ph type="title"/>
            <p:custDataLst>
              <p:tags r:id="rId3"/>
            </p:custDataLst>
          </p:nvPr>
        </p:nvSpPr>
        <p:spPr>
          <a:xfrm>
            <a:off x="1005840" y="-2"/>
            <a:ext cx="8020074" cy="685800"/>
          </a:xfrm>
        </p:spPr>
        <p:txBody>
          <a:bodyPr>
            <a:normAutofit/>
          </a:bodyPr>
          <a:lstStyle/>
          <a:p>
            <a:r>
              <a:rPr lang="en-US" dirty="0"/>
              <a:t>Slide 1</a:t>
            </a:r>
            <a:r>
              <a:rPr lang="en-US" dirty="0" smtClean="0"/>
              <a:t>4: Coaching Self-Assessment Exercise</a:t>
            </a:r>
            <a:endParaRPr lang="en-US" dirty="0"/>
          </a:p>
        </p:txBody>
      </p:sp>
      <p:sp>
        <p:nvSpPr>
          <p:cNvPr id="72707" name="Content Placeholder 2"/>
          <p:cNvSpPr>
            <a:spLocks noGrp="1"/>
          </p:cNvSpPr>
          <p:nvPr>
            <p:ph type="body" sz="quarter" idx="10"/>
            <p:custDataLst>
              <p:tags r:id="rId4"/>
            </p:custDataLst>
          </p:nvPr>
        </p:nvSpPr>
        <p:spPr/>
        <p:txBody>
          <a:bodyPr/>
          <a:lstStyle/>
          <a:p>
            <a:r>
              <a:rPr lang="en-US" dirty="0" smtClean="0"/>
              <a:t>Take 15 minutes </a:t>
            </a:r>
            <a:r>
              <a:rPr lang="en-US" dirty="0"/>
              <a:t>to map the competencies to your individual coaching strengths and </a:t>
            </a:r>
            <a:r>
              <a:rPr lang="en-US" dirty="0" smtClean="0"/>
              <a:t>weaknesses</a:t>
            </a:r>
          </a:p>
          <a:p>
            <a:r>
              <a:rPr lang="en-US" dirty="0" smtClean="0"/>
              <a:t>Once you complete the assessment, proceed to the next slide to continue this module </a:t>
            </a:r>
            <a:endParaRPr lang="en-US" sz="1800" i="1" dirty="0"/>
          </a:p>
        </p:txBody>
      </p:sp>
      <p:pic>
        <p:nvPicPr>
          <p:cNvPr id="2" name="Picture 1" descr="Image of self-assessment form">
            <a:hlinkClick r:id="rId10"/>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5604811" y="2577863"/>
            <a:ext cx="2180194" cy="2062260"/>
          </a:xfrm>
          <a:prstGeom prst="rect">
            <a:avLst/>
          </a:prstGeom>
          <a:ln>
            <a:solidFill>
              <a:schemeClr val="tx1"/>
            </a:solidFill>
          </a:ln>
        </p:spPr>
      </p:pic>
      <p:cxnSp>
        <p:nvCxnSpPr>
          <p:cNvPr id="7" name="Straight Connector 6" descr="arrow pointing to form"/>
          <p:cNvCxnSpPr/>
          <p:nvPr>
            <p:custDataLst>
              <p:tags r:id="rId5"/>
            </p:custDataLst>
          </p:nvPr>
        </p:nvCxnSpPr>
        <p:spPr>
          <a:xfrm flipV="1">
            <a:off x="4921500" y="3550722"/>
            <a:ext cx="1174585" cy="760021"/>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8" name="Rounded Rectangle 7">
            <a:hlinkClick r:id="rId10"/>
          </p:cNvPr>
          <p:cNvSpPr/>
          <p:nvPr>
            <p:custDataLst>
              <p:tags r:id="rId6"/>
            </p:custDataLst>
          </p:nvPr>
        </p:nvSpPr>
        <p:spPr>
          <a:xfrm>
            <a:off x="1196064" y="4214411"/>
            <a:ext cx="3725436" cy="544153"/>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ctr" anchorCtr="0"/>
          <a:lstStyle/>
          <a:p>
            <a:pPr algn="ctr"/>
            <a:r>
              <a:rPr lang="en-US" sz="1400" b="1" dirty="0">
                <a:solidFill>
                  <a:srgbClr val="FFFF00"/>
                </a:solidFill>
              </a:rPr>
              <a:t>Select here </a:t>
            </a:r>
            <a:r>
              <a:rPr lang="en-US" sz="1400" b="1" dirty="0"/>
              <a:t>to download and print the </a:t>
            </a:r>
            <a:br>
              <a:rPr lang="en-US" sz="1400" b="1" dirty="0"/>
            </a:br>
            <a:r>
              <a:rPr lang="en-US" sz="1400" b="1" dirty="0" smtClean="0"/>
              <a:t>ASTD Coaching </a:t>
            </a:r>
            <a:r>
              <a:rPr lang="en-US" sz="1400" b="1" dirty="0"/>
              <a:t>Self-Assessment </a:t>
            </a:r>
            <a:r>
              <a:rPr lang="en-US" sz="1400" b="1" dirty="0" smtClean="0"/>
              <a:t>Form.</a:t>
            </a:r>
            <a:endParaRPr lang="en-US" sz="1400" b="1" dirty="0"/>
          </a:p>
        </p:txBody>
      </p:sp>
    </p:spTree>
    <p:custDataLst>
      <p:tags r:id="rId1"/>
    </p:custDataLst>
    <p:extLst>
      <p:ext uri="{BB962C8B-B14F-4D97-AF65-F5344CB8AC3E}">
        <p14:creationId xmlns:p14="http://schemas.microsoft.com/office/powerpoint/2010/main" val="8776644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lassroom slide number 14"/>
          <p:cNvPicPr>
            <a:picLocks noChangeAspect="1"/>
          </p:cNvPicPr>
          <p:nvPr>
            <p:custDataLst>
              <p:tags r:id="rId2"/>
            </p:custDataLst>
          </p:nvPr>
        </p:nvPicPr>
        <p:blipFill>
          <a:blip r:embed="rId7" cstate="email">
            <a:extLst>
              <a:ext uri="{28A0092B-C50C-407E-A947-70E740481C1C}">
                <a14:useLocalDpi xmlns:a14="http://schemas.microsoft.com/office/drawing/2010/main" val="0"/>
              </a:ext>
            </a:extLst>
          </a:blip>
          <a:stretch>
            <a:fillRect/>
          </a:stretch>
        </p:blipFill>
        <p:spPr>
          <a:xfrm>
            <a:off x="4714241" y="977339"/>
            <a:ext cx="3927375"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
        <p:nvSpPr>
          <p:cNvPr id="72706" name="Title 1"/>
          <p:cNvSpPr>
            <a:spLocks noGrp="1"/>
          </p:cNvSpPr>
          <p:nvPr>
            <p:ph type="title"/>
            <p:custDataLst>
              <p:tags r:id="rId3"/>
            </p:custDataLst>
          </p:nvPr>
        </p:nvSpPr>
        <p:spPr>
          <a:xfrm>
            <a:off x="1005840" y="-2"/>
            <a:ext cx="8020074" cy="685800"/>
          </a:xfrm>
        </p:spPr>
        <p:txBody>
          <a:bodyPr>
            <a:normAutofit/>
          </a:bodyPr>
          <a:lstStyle/>
          <a:p>
            <a:r>
              <a:rPr lang="en-US" dirty="0"/>
              <a:t>Slide 1</a:t>
            </a:r>
            <a:r>
              <a:rPr lang="en-US" dirty="0" smtClean="0"/>
              <a:t>4: Coaching Self-Assessment Exercise</a:t>
            </a:r>
            <a:endParaRPr lang="en-US" dirty="0"/>
          </a:p>
        </p:txBody>
      </p:sp>
      <p:sp>
        <p:nvSpPr>
          <p:cNvPr id="72707" name="Content Placeholder 2"/>
          <p:cNvSpPr>
            <a:spLocks noGrp="1"/>
          </p:cNvSpPr>
          <p:nvPr>
            <p:ph type="body" sz="quarter" idx="10"/>
            <p:custDataLst>
              <p:tags r:id="rId4"/>
            </p:custDataLst>
          </p:nvPr>
        </p:nvSpPr>
        <p:spPr/>
        <p:txBody>
          <a:bodyPr/>
          <a:lstStyle/>
          <a:p>
            <a:pPr>
              <a:spcAft>
                <a:spcPts val="1800"/>
              </a:spcAft>
            </a:pPr>
            <a:r>
              <a:rPr lang="en-US" dirty="0" smtClean="0"/>
              <a:t>Were there any surprises in your results?</a:t>
            </a:r>
          </a:p>
          <a:p>
            <a:pPr>
              <a:spcAft>
                <a:spcPts val="1800"/>
              </a:spcAft>
            </a:pPr>
            <a:r>
              <a:rPr lang="en-US" sz="1800" dirty="0" smtClean="0"/>
              <a:t>When you teach</a:t>
            </a:r>
            <a:r>
              <a:rPr lang="en-US" sz="1800" dirty="0"/>
              <a:t>, </a:t>
            </a:r>
            <a:r>
              <a:rPr lang="en-US" sz="1800" dirty="0" smtClean="0"/>
              <a:t>explain </a:t>
            </a:r>
            <a:r>
              <a:rPr lang="en-US" sz="1800" dirty="0"/>
              <a:t>to participants that the exercise will map their own coaching </a:t>
            </a:r>
            <a:r>
              <a:rPr lang="en-US" sz="1800" dirty="0" smtClean="0"/>
              <a:t>potential</a:t>
            </a:r>
          </a:p>
          <a:p>
            <a:pPr>
              <a:spcAft>
                <a:spcPts val="1800"/>
              </a:spcAft>
            </a:pPr>
            <a:r>
              <a:rPr lang="en-US" sz="1800" dirty="0" smtClean="0"/>
              <a:t>Give </a:t>
            </a:r>
            <a:r>
              <a:rPr lang="en-US" sz="1800" dirty="0"/>
              <a:t>the participants 15 minutes to complete the </a:t>
            </a:r>
            <a:r>
              <a:rPr lang="en-US" sz="1800" dirty="0" smtClean="0"/>
              <a:t>forms</a:t>
            </a:r>
          </a:p>
          <a:p>
            <a:pPr>
              <a:spcAft>
                <a:spcPts val="1800"/>
              </a:spcAft>
            </a:pPr>
            <a:r>
              <a:rPr lang="en-US" sz="1800" dirty="0"/>
              <a:t>A detailed explanation of this exercise can be found on page 21 of </a:t>
            </a:r>
            <a:r>
              <a:rPr lang="en-US" sz="1800" dirty="0" smtClean="0"/>
              <a:t>the </a:t>
            </a:r>
            <a:r>
              <a:rPr lang="en-US" sz="1800" i="1" dirty="0" smtClean="0"/>
              <a:t>Instructor </a:t>
            </a:r>
            <a:r>
              <a:rPr lang="en-US" sz="1800" i="1" dirty="0"/>
              <a:t>G</a:t>
            </a:r>
            <a:r>
              <a:rPr lang="en-US" sz="1800" i="1" dirty="0" smtClean="0"/>
              <a:t>uide</a:t>
            </a:r>
            <a:endParaRPr lang="en-US" sz="1800" i="1" dirty="0"/>
          </a:p>
        </p:txBody>
      </p:sp>
      <p:pic>
        <p:nvPicPr>
          <p:cNvPr id="2" name="Picture 1" descr="Image of self-assessment form">
            <a:hlinkClick r:id="rId8"/>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803648" y="1899809"/>
            <a:ext cx="2986189" cy="2824656"/>
          </a:xfrm>
          <a:prstGeom prst="rect">
            <a:avLst/>
          </a:prstGeom>
          <a:ln>
            <a:solidFill>
              <a:schemeClr val="tx1"/>
            </a:solidFill>
          </a:ln>
        </p:spPr>
      </p:pic>
    </p:spTree>
    <p:custDataLst>
      <p:tags r:id="rId1"/>
    </p:custDataLst>
    <p:extLst>
      <p:ext uri="{BB962C8B-B14F-4D97-AF65-F5344CB8AC3E}">
        <p14:creationId xmlns:p14="http://schemas.microsoft.com/office/powerpoint/2010/main" val="23520937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normAutofit/>
          </a:bodyPr>
          <a:lstStyle/>
          <a:p>
            <a:r>
              <a:rPr lang="en-US" dirty="0" smtClean="0"/>
              <a:t>Implementing Coaching </a:t>
            </a:r>
            <a:r>
              <a:rPr lang="en-US" dirty="0"/>
              <a:t>in </a:t>
            </a:r>
            <a:r>
              <a:rPr lang="en-US" dirty="0" smtClean="0"/>
              <a:t>TeamSTEPPS (Slide 15)</a:t>
            </a:r>
            <a:endParaRPr lang="en-US" dirty="0"/>
          </a:p>
        </p:txBody>
      </p:sp>
      <p:sp>
        <p:nvSpPr>
          <p:cNvPr id="3" name="Text Placeholder 2"/>
          <p:cNvSpPr>
            <a:spLocks noGrp="1"/>
          </p:cNvSpPr>
          <p:nvPr>
            <p:ph type="body" sz="quarter" idx="10"/>
            <p:custDataLst>
              <p:tags r:id="rId3"/>
            </p:custDataLst>
          </p:nvPr>
        </p:nvSpPr>
        <p:spPr>
          <a:xfrm>
            <a:off x="182879" y="768095"/>
            <a:ext cx="4745381" cy="4023360"/>
          </a:xfrm>
        </p:spPr>
        <p:txBody>
          <a:bodyPr/>
          <a:lstStyle/>
          <a:p>
            <a:r>
              <a:rPr lang="en-US" dirty="0" smtClean="0"/>
              <a:t>To implement coaching:</a:t>
            </a:r>
          </a:p>
          <a:p>
            <a:pPr marL="342900" indent="-223838">
              <a:buFont typeface="Arial" panose="020B0604020202020204" pitchFamily="34" charset="0"/>
              <a:buChar char="•"/>
            </a:pPr>
            <a:r>
              <a:rPr lang="en-US" dirty="0" smtClean="0"/>
              <a:t>Develop </a:t>
            </a:r>
            <a:r>
              <a:rPr lang="en-US" dirty="0"/>
              <a:t>a coaching plan and gain buy-in</a:t>
            </a:r>
          </a:p>
          <a:p>
            <a:pPr marL="342900" indent="-223838">
              <a:buFont typeface="Arial" panose="020B0604020202020204" pitchFamily="34" charset="0"/>
              <a:buChar char="•"/>
            </a:pPr>
            <a:r>
              <a:rPr lang="en-US" dirty="0"/>
              <a:t>Identify coaches</a:t>
            </a:r>
          </a:p>
          <a:p>
            <a:pPr marL="342900" indent="-223838">
              <a:buFont typeface="Arial" panose="020B0604020202020204" pitchFamily="34" charset="0"/>
              <a:buChar char="•"/>
            </a:pPr>
            <a:r>
              <a:rPr lang="en-US" dirty="0"/>
              <a:t>Train and prepare coaches</a:t>
            </a:r>
          </a:p>
          <a:p>
            <a:pPr marL="342900" indent="-223838">
              <a:buFont typeface="Arial" panose="020B0604020202020204" pitchFamily="34" charset="0"/>
              <a:buChar char="•"/>
            </a:pPr>
            <a:r>
              <a:rPr lang="en-US" dirty="0"/>
              <a:t>Prepare staff to receive coaching</a:t>
            </a:r>
          </a:p>
          <a:p>
            <a:pPr marL="342900" indent="-223838">
              <a:buFont typeface="Arial" panose="020B0604020202020204" pitchFamily="34" charset="0"/>
              <a:buChar char="•"/>
            </a:pPr>
            <a:r>
              <a:rPr lang="en-US" dirty="0"/>
              <a:t>Ensure organizational support for </a:t>
            </a:r>
            <a:r>
              <a:rPr lang="en-US" dirty="0" smtClean="0"/>
              <a:t>coaches</a:t>
            </a:r>
            <a:endParaRPr lang="en-US" dirty="0"/>
          </a:p>
        </p:txBody>
      </p:sp>
      <p:pic>
        <p:nvPicPr>
          <p:cNvPr id="4" name="Picture 3" descr="photo of doctors checking chart"/>
          <p:cNvPicPr>
            <a:picLocks noChangeAspect="1"/>
          </p:cNvPicPr>
          <p:nvPr>
            <p:custDataLst>
              <p:tags r:id="rId4"/>
            </p:custDataLst>
          </p:nvPr>
        </p:nvPicPr>
        <p:blipFill rotWithShape="1">
          <a:blip r:embed="rId7" cstate="email">
            <a:extLst>
              <a:ext uri="{28A0092B-C50C-407E-A947-70E740481C1C}">
                <a14:useLocalDpi xmlns:a14="http://schemas.microsoft.com/office/drawing/2010/main" val="0"/>
              </a:ext>
            </a:extLst>
          </a:blip>
          <a:srcRect l="7862" r="25609"/>
          <a:stretch/>
        </p:blipFill>
        <p:spPr>
          <a:xfrm>
            <a:off x="5343895" y="1078267"/>
            <a:ext cx="2925517" cy="3315603"/>
          </a:xfrm>
          <a:prstGeom prst="rect">
            <a:avLst/>
          </a:prstGeom>
          <a:ln>
            <a:solidFill>
              <a:schemeClr val="tx1"/>
            </a:solidFill>
          </a:ln>
          <a:effectLst>
            <a:outerShdw blurRad="342900" dist="1397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6744150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1005840" y="-2"/>
            <a:ext cx="8020074" cy="685800"/>
          </a:xfrm>
        </p:spPr>
        <p:txBody>
          <a:bodyPr/>
          <a:lstStyle/>
          <a:p>
            <a:r>
              <a:rPr lang="en-US" altLang="en-US" dirty="0"/>
              <a:t>Develop a Coaching </a:t>
            </a:r>
            <a:r>
              <a:rPr lang="en-US" altLang="en-US" dirty="0" smtClean="0"/>
              <a:t>Plan (Slide 16)</a:t>
            </a:r>
            <a:endParaRPr lang="en-US" dirty="0"/>
          </a:p>
        </p:txBody>
      </p:sp>
      <p:sp>
        <p:nvSpPr>
          <p:cNvPr id="5" name="Text Placeholder 4"/>
          <p:cNvSpPr>
            <a:spLocks noGrp="1"/>
          </p:cNvSpPr>
          <p:nvPr>
            <p:ph type="body" sz="quarter" idx="10"/>
            <p:custDataLst>
              <p:tags r:id="rId3"/>
            </p:custDataLst>
          </p:nvPr>
        </p:nvSpPr>
        <p:spPr/>
        <p:txBody>
          <a:bodyPr/>
          <a:lstStyle/>
          <a:p>
            <a:pPr>
              <a:spcAft>
                <a:spcPts val="1800"/>
              </a:spcAft>
            </a:pPr>
            <a:r>
              <a:rPr lang="en-US" dirty="0"/>
              <a:t>As part of implementation planning, determine whether and how coaching will be used</a:t>
            </a:r>
          </a:p>
          <a:p>
            <a:pPr>
              <a:spcAft>
                <a:spcPts val="1800"/>
              </a:spcAft>
            </a:pPr>
            <a:r>
              <a:rPr lang="en-US" dirty="0"/>
              <a:t>To obtain buy-in, present coaching plan to leadership, including: </a:t>
            </a:r>
          </a:p>
          <a:p>
            <a:pPr marL="342900" indent="-223838">
              <a:spcAft>
                <a:spcPts val="1800"/>
              </a:spcAft>
              <a:buFont typeface="Arial" panose="020B0604020202020204" pitchFamily="34" charset="0"/>
              <a:buChar char="•"/>
            </a:pPr>
            <a:r>
              <a:rPr lang="en-US" dirty="0"/>
              <a:t>Importance of coaching in TeamSTEPPS</a:t>
            </a:r>
          </a:p>
          <a:p>
            <a:pPr marL="342900" indent="-223838">
              <a:spcAft>
                <a:spcPts val="1800"/>
              </a:spcAft>
              <a:buFont typeface="Arial" panose="020B0604020202020204" pitchFamily="34" charset="0"/>
              <a:buChar char="•"/>
            </a:pPr>
            <a:r>
              <a:rPr lang="en-US" dirty="0"/>
              <a:t>Specific plans and considerations for implementation (e.g., number of coaches required, time required, costs)</a:t>
            </a:r>
          </a:p>
          <a:p>
            <a:pPr marL="342900" indent="-223838">
              <a:spcAft>
                <a:spcPts val="1800"/>
              </a:spcAft>
              <a:buFont typeface="Arial" panose="020B0604020202020204" pitchFamily="34" charset="0"/>
              <a:buChar char="•"/>
            </a:pPr>
            <a:r>
              <a:rPr lang="en-US" dirty="0"/>
              <a:t>Anticipated performance improvements and </a:t>
            </a:r>
            <a:r>
              <a:rPr lang="en-US" dirty="0" smtClean="0"/>
              <a:t>results</a:t>
            </a:r>
            <a:endParaRPr lang="en-US" dirty="0"/>
          </a:p>
        </p:txBody>
      </p:sp>
    </p:spTree>
    <p:custDataLst>
      <p:tags r:id="rId1"/>
    </p:custDataLst>
    <p:extLst>
      <p:ext uri="{BB962C8B-B14F-4D97-AF65-F5344CB8AC3E}">
        <p14:creationId xmlns:p14="http://schemas.microsoft.com/office/powerpoint/2010/main" val="1018235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Identifying and Preparing TeamSTEPPS Coaches</a:t>
            </a:r>
          </a:p>
        </p:txBody>
      </p:sp>
      <p:sp>
        <p:nvSpPr>
          <p:cNvPr id="3" name="Text Placeholder 2"/>
          <p:cNvSpPr>
            <a:spLocks noGrp="1"/>
          </p:cNvSpPr>
          <p:nvPr>
            <p:ph type="body" sz="quarter" idx="10"/>
            <p:custDataLst>
              <p:tags r:id="rId3"/>
            </p:custDataLst>
          </p:nvPr>
        </p:nvSpPr>
        <p:spPr/>
        <p:txBody>
          <a:bodyPr/>
          <a:lstStyle/>
          <a:p>
            <a:pPr>
              <a:spcAft>
                <a:spcPts val="1800"/>
              </a:spcAft>
            </a:pPr>
            <a:r>
              <a:rPr lang="en-US" dirty="0"/>
              <a:t>When identifying coaches, consider:</a:t>
            </a:r>
          </a:p>
          <a:p>
            <a:pPr marL="342900" indent="-223838">
              <a:spcAft>
                <a:spcPts val="1800"/>
              </a:spcAft>
              <a:buFont typeface="Arial" panose="020B0604020202020204" pitchFamily="34" charset="0"/>
              <a:buChar char="•"/>
            </a:pPr>
            <a:r>
              <a:rPr lang="en-US" dirty="0"/>
              <a:t>Where TeamSTEPPS will be implemented</a:t>
            </a:r>
          </a:p>
          <a:p>
            <a:pPr marL="342900" indent="-223838">
              <a:spcAft>
                <a:spcPts val="1800"/>
              </a:spcAft>
              <a:buFont typeface="Arial" panose="020B0604020202020204" pitchFamily="34" charset="0"/>
              <a:buChar char="•"/>
            </a:pPr>
            <a:r>
              <a:rPr lang="en-US" dirty="0"/>
              <a:t>Individual characteristics and competencies </a:t>
            </a:r>
          </a:p>
          <a:p>
            <a:pPr marL="342900" indent="-223838">
              <a:spcAft>
                <a:spcPts val="1800"/>
              </a:spcAft>
              <a:buFont typeface="Arial" panose="020B0604020202020204" pitchFamily="34" charset="0"/>
              <a:buChar char="•"/>
            </a:pPr>
            <a:r>
              <a:rPr lang="en-US" dirty="0"/>
              <a:t>Number of coaches needed </a:t>
            </a:r>
          </a:p>
          <a:p>
            <a:pPr>
              <a:spcAft>
                <a:spcPts val="1800"/>
              </a:spcAft>
            </a:pPr>
            <a:r>
              <a:rPr lang="en-US" dirty="0"/>
              <a:t>Conduct a training session on coaching for the identified coaches</a:t>
            </a:r>
          </a:p>
          <a:p>
            <a:pPr>
              <a:spcAft>
                <a:spcPts val="1800"/>
              </a:spcAft>
            </a:pPr>
            <a:r>
              <a:rPr lang="en-US" dirty="0"/>
              <a:t>Match coaches with team members, if appropriate </a:t>
            </a:r>
          </a:p>
          <a:p>
            <a:pPr>
              <a:spcAft>
                <a:spcPts val="1800"/>
              </a:spcAft>
            </a:pPr>
            <a:endParaRPr lang="en-US" dirty="0"/>
          </a:p>
        </p:txBody>
      </p:sp>
    </p:spTree>
    <p:custDataLst>
      <p:tags r:id="rId1"/>
    </p:custDataLst>
    <p:extLst>
      <p:ext uri="{BB962C8B-B14F-4D97-AF65-F5344CB8AC3E}">
        <p14:creationId xmlns:p14="http://schemas.microsoft.com/office/powerpoint/2010/main" val="23312850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altLang="en-US" dirty="0"/>
              <a:t>Prepare Staff for TeamSTEPPS </a:t>
            </a:r>
            <a:r>
              <a:rPr lang="en-US" altLang="en-US" dirty="0" smtClean="0"/>
              <a:t>Coaching (Slide 18)</a:t>
            </a:r>
            <a:endParaRPr lang="en-US" dirty="0"/>
          </a:p>
        </p:txBody>
      </p:sp>
      <p:sp>
        <p:nvSpPr>
          <p:cNvPr id="3" name="Text Placeholder 2"/>
          <p:cNvSpPr>
            <a:spLocks noGrp="1"/>
          </p:cNvSpPr>
          <p:nvPr>
            <p:ph type="body" sz="quarter" idx="10"/>
            <p:custDataLst>
              <p:tags r:id="rId3"/>
            </p:custDataLst>
          </p:nvPr>
        </p:nvSpPr>
        <p:spPr/>
        <p:txBody>
          <a:bodyPr/>
          <a:lstStyle/>
          <a:p>
            <a:pPr>
              <a:spcAft>
                <a:spcPts val="2400"/>
              </a:spcAft>
            </a:pPr>
            <a:r>
              <a:rPr lang="en-US" dirty="0"/>
              <a:t>Identify who the coaches are to the staff</a:t>
            </a:r>
          </a:p>
          <a:p>
            <a:pPr>
              <a:spcAft>
                <a:spcPts val="2400"/>
              </a:spcAft>
            </a:pPr>
            <a:r>
              <a:rPr lang="en-US" dirty="0"/>
              <a:t>Describe the goals and positive outcomes of coaching</a:t>
            </a:r>
          </a:p>
          <a:p>
            <a:pPr>
              <a:spcAft>
                <a:spcPts val="2400"/>
              </a:spcAft>
            </a:pPr>
            <a:r>
              <a:rPr lang="en-US" dirty="0"/>
              <a:t>Explain the role and responsibilities of coaches </a:t>
            </a:r>
          </a:p>
          <a:p>
            <a:pPr>
              <a:spcAft>
                <a:spcPts val="2400"/>
              </a:spcAft>
            </a:pPr>
            <a:r>
              <a:rPr lang="en-US" dirty="0"/>
              <a:t>Describe the expectations regarding </a:t>
            </a:r>
            <a:r>
              <a:rPr lang="en-US" dirty="0" smtClean="0"/>
              <a:t>staff</a:t>
            </a:r>
            <a:br>
              <a:rPr lang="en-US" dirty="0" smtClean="0"/>
            </a:br>
            <a:r>
              <a:rPr lang="en-US" dirty="0" smtClean="0"/>
              <a:t>interactions </a:t>
            </a:r>
            <a:r>
              <a:rPr lang="en-US" dirty="0"/>
              <a:t>with </a:t>
            </a:r>
            <a:r>
              <a:rPr lang="en-US" dirty="0" smtClean="0"/>
              <a:t>coaches</a:t>
            </a:r>
            <a:endParaRPr lang="en-US" dirty="0"/>
          </a:p>
        </p:txBody>
      </p:sp>
      <p:pic>
        <p:nvPicPr>
          <p:cNvPr id="4" name="Picture 3" descr="drawing of penguin coaching other penguins"/>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166912" y="2353967"/>
            <a:ext cx="3440642" cy="2143273"/>
          </a:xfrm>
          <a:prstGeom prst="rect">
            <a:avLst/>
          </a:prstGeom>
        </p:spPr>
      </p:pic>
    </p:spTree>
    <p:custDataLst>
      <p:tags r:id="rId1"/>
    </p:custDataLst>
    <p:extLst>
      <p:ext uri="{BB962C8B-B14F-4D97-AF65-F5344CB8AC3E}">
        <p14:creationId xmlns:p14="http://schemas.microsoft.com/office/powerpoint/2010/main" val="2364018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Organizational Support for Coaches</a:t>
            </a:r>
          </a:p>
        </p:txBody>
      </p:sp>
      <p:sp>
        <p:nvSpPr>
          <p:cNvPr id="3" name="Text Placeholder 2"/>
          <p:cNvSpPr>
            <a:spLocks noGrp="1"/>
          </p:cNvSpPr>
          <p:nvPr>
            <p:ph type="body" sz="quarter" idx="10"/>
            <p:custDataLst>
              <p:tags r:id="rId3"/>
            </p:custDataLst>
          </p:nvPr>
        </p:nvSpPr>
        <p:spPr/>
        <p:txBody>
          <a:bodyPr/>
          <a:lstStyle/>
          <a:p>
            <a:pPr>
              <a:spcAft>
                <a:spcPts val="1800"/>
              </a:spcAft>
            </a:pPr>
            <a:r>
              <a:rPr lang="en-US" dirty="0"/>
              <a:t>Include coaches in efforts to integrate TeamSTEPPS performance into the organization</a:t>
            </a:r>
          </a:p>
          <a:p>
            <a:pPr marL="342900" indent="-233363">
              <a:spcAft>
                <a:spcPts val="1800"/>
              </a:spcAft>
              <a:buFont typeface="Arial" panose="020B0604020202020204" pitchFamily="34" charset="0"/>
              <a:buChar char="•"/>
            </a:pPr>
            <a:r>
              <a:rPr lang="en-US" dirty="0"/>
              <a:t>Leverage coaches’ work with frontline staff and knowledge of barriers</a:t>
            </a:r>
          </a:p>
          <a:p>
            <a:pPr>
              <a:spcAft>
                <a:spcPts val="1800"/>
              </a:spcAft>
            </a:pPr>
            <a:r>
              <a:rPr lang="en-US" dirty="0" smtClean="0"/>
              <a:t>Integrate </a:t>
            </a:r>
            <a:r>
              <a:rPr lang="en-US" dirty="0"/>
              <a:t>TeamSTEPPS tools and strategies into policies and </a:t>
            </a:r>
            <a:r>
              <a:rPr lang="en-US" dirty="0" smtClean="0"/>
              <a:t>processes</a:t>
            </a:r>
          </a:p>
          <a:p>
            <a:pPr>
              <a:spcAft>
                <a:spcPts val="1800"/>
              </a:spcAft>
            </a:pPr>
            <a:r>
              <a:rPr lang="en-US" dirty="0" smtClean="0"/>
              <a:t>Formally </a:t>
            </a:r>
            <a:r>
              <a:rPr lang="en-US" dirty="0"/>
              <a:t>recognize and/or reward coaches for contributions to the team’s success</a:t>
            </a:r>
          </a:p>
          <a:p>
            <a:pPr>
              <a:spcAft>
                <a:spcPts val="1800"/>
              </a:spcAft>
            </a:pPr>
            <a:r>
              <a:rPr lang="en-US" dirty="0"/>
              <a:t>Provide opportunities for coaches to work together to plan, problem solve, and share feedback</a:t>
            </a:r>
          </a:p>
          <a:p>
            <a:pPr marL="342900" indent="-233363">
              <a:spcAft>
                <a:spcPts val="1800"/>
              </a:spcAft>
              <a:buFont typeface="Arial" panose="020B0604020202020204" pitchFamily="34" charset="0"/>
              <a:buChar char="•"/>
            </a:pPr>
            <a:r>
              <a:rPr lang="en-US" dirty="0"/>
              <a:t>Promotes and reinforces </a:t>
            </a:r>
            <a:r>
              <a:rPr lang="en-US" dirty="0" smtClean="0"/>
              <a:t>accountability</a:t>
            </a:r>
            <a:endParaRPr lang="en-US" dirty="0"/>
          </a:p>
        </p:txBody>
      </p:sp>
    </p:spTree>
    <p:custDataLst>
      <p:tags r:id="rId1"/>
    </p:custDataLst>
    <p:extLst>
      <p:ext uri="{BB962C8B-B14F-4D97-AF65-F5344CB8AC3E}">
        <p14:creationId xmlns:p14="http://schemas.microsoft.com/office/powerpoint/2010/main" val="750896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The Materials You Will Use</a:t>
            </a:r>
          </a:p>
        </p:txBody>
      </p:sp>
      <p:sp>
        <p:nvSpPr>
          <p:cNvPr id="3" name="Text Placeholder 2"/>
          <p:cNvSpPr>
            <a:spLocks noGrp="1"/>
          </p:cNvSpPr>
          <p:nvPr>
            <p:ph type="body" sz="quarter" idx="10"/>
            <p:custDataLst>
              <p:tags r:id="rId3"/>
            </p:custDataLst>
          </p:nvPr>
        </p:nvSpPr>
        <p:spPr/>
        <p:txBody>
          <a:bodyPr>
            <a:normAutofit/>
          </a:bodyPr>
          <a:lstStyle/>
          <a:p>
            <a:pPr marL="0" indent="0">
              <a:spcAft>
                <a:spcPts val="1200"/>
              </a:spcAft>
              <a:buNone/>
            </a:pPr>
            <a:r>
              <a:rPr lang="en-US" dirty="0"/>
              <a:t>When you deliver your training you will use these materials:</a:t>
            </a:r>
          </a:p>
          <a:p>
            <a:pPr marL="694944" indent="-342900">
              <a:spcBef>
                <a:spcPts val="480"/>
              </a:spcBef>
              <a:spcAft>
                <a:spcPts val="0"/>
              </a:spcAft>
              <a:buFont typeface="Arial" panose="020B0604020202020204" pitchFamily="34" charset="0"/>
              <a:buChar char="•"/>
            </a:pPr>
            <a:r>
              <a:rPr lang="en-US" dirty="0"/>
              <a:t>Instructor </a:t>
            </a:r>
            <a:r>
              <a:rPr lang="en-US" dirty="0" smtClean="0"/>
              <a:t>Manual</a:t>
            </a:r>
          </a:p>
          <a:p>
            <a:pPr marL="1152144" lvl="1" indent="-283464">
              <a:spcBef>
                <a:spcPts val="24"/>
              </a:spcBef>
              <a:spcAft>
                <a:spcPts val="0"/>
              </a:spcAft>
              <a:buFont typeface="Calibri" panose="020F0502020204030204" pitchFamily="34" charset="0"/>
              <a:buChar char="–"/>
            </a:pPr>
            <a:r>
              <a:rPr lang="en-US" dirty="0" smtClean="0"/>
              <a:t>Course </a:t>
            </a:r>
            <a:r>
              <a:rPr lang="en-US" dirty="0"/>
              <a:t>Management </a:t>
            </a:r>
            <a:r>
              <a:rPr lang="en-US" dirty="0" smtClean="0"/>
              <a:t>Guide</a:t>
            </a:r>
          </a:p>
          <a:p>
            <a:pPr marL="1152144" lvl="1" indent="-283464">
              <a:spcBef>
                <a:spcPts val="24"/>
              </a:spcBef>
              <a:spcAft>
                <a:spcPts val="0"/>
              </a:spcAft>
              <a:buFont typeface="Calibri" panose="020F0502020204030204" pitchFamily="34" charset="0"/>
              <a:buChar char="–"/>
            </a:pPr>
            <a:r>
              <a:rPr lang="en-US" dirty="0" smtClean="0"/>
              <a:t>Instructor guides</a:t>
            </a:r>
          </a:p>
          <a:p>
            <a:pPr marL="1152144" lvl="1" indent="-283464">
              <a:spcBef>
                <a:spcPts val="24"/>
              </a:spcBef>
              <a:spcAft>
                <a:spcPts val="0"/>
              </a:spcAft>
              <a:buFont typeface="Calibri" panose="020F0502020204030204" pitchFamily="34" charset="0"/>
              <a:buChar char="–"/>
            </a:pPr>
            <a:r>
              <a:rPr lang="en-US" dirty="0" smtClean="0"/>
              <a:t>Course slides</a:t>
            </a:r>
          </a:p>
          <a:p>
            <a:pPr marL="1152144" lvl="1" indent="-283464">
              <a:spcBef>
                <a:spcPts val="24"/>
              </a:spcBef>
              <a:spcAft>
                <a:spcPts val="0"/>
              </a:spcAft>
              <a:buFont typeface="Calibri" panose="020F0502020204030204" pitchFamily="34" charset="0"/>
              <a:buChar char="–"/>
            </a:pPr>
            <a:r>
              <a:rPr lang="en-US" dirty="0" smtClean="0"/>
              <a:t>Measurement tools</a:t>
            </a:r>
          </a:p>
          <a:p>
            <a:pPr marL="694944" indent="-342900">
              <a:spcBef>
                <a:spcPts val="24"/>
              </a:spcBef>
              <a:spcAft>
                <a:spcPts val="0"/>
              </a:spcAft>
              <a:buFont typeface="Arial" panose="020B0604020202020204" pitchFamily="34" charset="0"/>
              <a:buChar char="•"/>
            </a:pPr>
            <a:r>
              <a:rPr lang="en-US" dirty="0" smtClean="0"/>
              <a:t>Customizable materials</a:t>
            </a:r>
          </a:p>
          <a:p>
            <a:pPr marL="694944" indent="-342900">
              <a:spcBef>
                <a:spcPts val="24"/>
              </a:spcBef>
              <a:spcAft>
                <a:spcPts val="0"/>
              </a:spcAft>
              <a:buFont typeface="Arial" panose="020B0604020202020204" pitchFamily="34" charset="0"/>
              <a:buChar char="•"/>
            </a:pPr>
            <a:r>
              <a:rPr lang="en-US" dirty="0" smtClean="0"/>
              <a:t>Videos</a:t>
            </a:r>
            <a:endParaRPr lang="en-US" dirty="0"/>
          </a:p>
        </p:txBody>
      </p:sp>
      <p:sp>
        <p:nvSpPr>
          <p:cNvPr id="4" name="Rounded Rectangle 3">
            <a:hlinkClick r:id="rId7"/>
          </p:cNvPr>
          <p:cNvSpPr/>
          <p:nvPr>
            <p:custDataLst>
              <p:tags r:id="rId4"/>
            </p:custDataLst>
          </p:nvPr>
        </p:nvSpPr>
        <p:spPr>
          <a:xfrm>
            <a:off x="4620558" y="1444562"/>
            <a:ext cx="3822402" cy="2975038"/>
          </a:xfrm>
          <a:prstGeom prst="roundRect">
            <a:avLst>
              <a:gd name="adj" fmla="val 210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b="1" dirty="0"/>
              <a:t>Select here to </a:t>
            </a:r>
            <a:r>
              <a:rPr lang="en-US" sz="1400" b="1" dirty="0" smtClean="0"/>
              <a:t>review materials on</a:t>
            </a:r>
            <a:br>
              <a:rPr lang="en-US" sz="1400" b="1" dirty="0" smtClean="0"/>
            </a:br>
            <a:r>
              <a:rPr lang="en-US" sz="1400" b="1" dirty="0" smtClean="0"/>
              <a:t>the TeamSTEPPS website</a:t>
            </a:r>
            <a:endParaRPr lang="en-US" sz="1400" b="1" dirty="0"/>
          </a:p>
        </p:txBody>
      </p:sp>
      <p:pic>
        <p:nvPicPr>
          <p:cNvPr id="5" name="Picture 4" descr="screenshot of TeamSTEPPS 2.0 web page">
            <a:hlinkClick r:id="rId7"/>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779593" y="2055306"/>
            <a:ext cx="3541447" cy="2191136"/>
          </a:xfrm>
          <a:prstGeom prst="rect">
            <a:avLst/>
          </a:prstGeom>
        </p:spPr>
      </p:pic>
    </p:spTree>
    <p:custDataLst>
      <p:tags r:id="rId1"/>
    </p:custDataLst>
    <p:extLst>
      <p:ext uri="{BB962C8B-B14F-4D97-AF65-F5344CB8AC3E}">
        <p14:creationId xmlns:p14="http://schemas.microsoft.com/office/powerpoint/2010/main" val="25524617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lassroom slide number 20"/>
          <p:cNvPicPr>
            <a:picLocks noChangeAspect="1"/>
          </p:cNvPicPr>
          <p:nvPr>
            <p:custDataLst>
              <p:tags r:id="rId2"/>
            </p:custDataLst>
          </p:nvPr>
        </p:nvPicPr>
        <p:blipFill>
          <a:blip r:embed="rId8" cstate="email">
            <a:extLst>
              <a:ext uri="{28A0092B-C50C-407E-A947-70E740481C1C}">
                <a14:useLocalDpi xmlns:a14="http://schemas.microsoft.com/office/drawing/2010/main" val="0"/>
              </a:ext>
            </a:extLst>
          </a:blip>
          <a:stretch>
            <a:fillRect/>
          </a:stretch>
        </p:blipFill>
        <p:spPr>
          <a:xfrm>
            <a:off x="4409442" y="977339"/>
            <a:ext cx="3343978" cy="2507983"/>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
        <p:nvSpPr>
          <p:cNvPr id="72706" name="Title 1"/>
          <p:cNvSpPr>
            <a:spLocks noGrp="1"/>
          </p:cNvSpPr>
          <p:nvPr>
            <p:ph type="title"/>
            <p:custDataLst>
              <p:tags r:id="rId3"/>
            </p:custDataLst>
          </p:nvPr>
        </p:nvSpPr>
        <p:spPr>
          <a:xfrm>
            <a:off x="1005840" y="-2"/>
            <a:ext cx="8020074" cy="685800"/>
          </a:xfrm>
        </p:spPr>
        <p:txBody>
          <a:bodyPr>
            <a:normAutofit/>
          </a:bodyPr>
          <a:lstStyle/>
          <a:p>
            <a:r>
              <a:rPr lang="en-US" dirty="0" smtClean="0"/>
              <a:t>Slides 20 &amp; 21: Coaching Exercise</a:t>
            </a:r>
            <a:endParaRPr lang="en-US" dirty="0"/>
          </a:p>
        </p:txBody>
      </p:sp>
      <p:sp>
        <p:nvSpPr>
          <p:cNvPr id="72707" name="Content Placeholder 2"/>
          <p:cNvSpPr>
            <a:spLocks noGrp="1"/>
          </p:cNvSpPr>
          <p:nvPr>
            <p:ph type="body" sz="quarter" idx="10"/>
            <p:custDataLst>
              <p:tags r:id="rId4"/>
            </p:custDataLst>
          </p:nvPr>
        </p:nvSpPr>
        <p:spPr>
          <a:xfrm>
            <a:off x="182880" y="768095"/>
            <a:ext cx="4442130" cy="4023360"/>
          </a:xfrm>
        </p:spPr>
        <p:txBody>
          <a:bodyPr>
            <a:normAutofit/>
          </a:bodyPr>
          <a:lstStyle/>
          <a:p>
            <a:r>
              <a:rPr lang="en-US" dirty="0" smtClean="0"/>
              <a:t>Download </a:t>
            </a:r>
            <a:r>
              <a:rPr lang="en-US" dirty="0"/>
              <a:t>the </a:t>
            </a:r>
            <a:r>
              <a:rPr lang="en-US" i="1" dirty="0">
                <a:hlinkClick r:id="rId9"/>
              </a:rPr>
              <a:t>Coaching Feedback Form </a:t>
            </a:r>
            <a:r>
              <a:rPr lang="en-US" dirty="0"/>
              <a:t>and the </a:t>
            </a:r>
            <a:r>
              <a:rPr lang="en-US" i="1" dirty="0">
                <a:hlinkClick r:id="rId10"/>
              </a:rPr>
              <a:t>Coaching </a:t>
            </a:r>
            <a:r>
              <a:rPr lang="en-US" i="1" dirty="0" smtClean="0">
                <a:hlinkClick r:id="rId10"/>
              </a:rPr>
              <a:t>Scenarios</a:t>
            </a:r>
            <a:endParaRPr lang="en-US" i="1" dirty="0" smtClean="0"/>
          </a:p>
          <a:p>
            <a:r>
              <a:rPr lang="en-US" dirty="0"/>
              <a:t>Take 10 minutes to review the feedback form and </a:t>
            </a:r>
            <a:r>
              <a:rPr lang="en-US" dirty="0" smtClean="0"/>
              <a:t>scenarios</a:t>
            </a:r>
          </a:p>
          <a:p>
            <a:r>
              <a:rPr lang="en-US" dirty="0" smtClean="0"/>
              <a:t>Take 5 </a:t>
            </a:r>
            <a:r>
              <a:rPr lang="en-US" dirty="0"/>
              <a:t>minutes to read pages 28 and 29 in the </a:t>
            </a:r>
            <a:r>
              <a:rPr lang="en-US" i="1" dirty="0" smtClean="0"/>
              <a:t>Instructor Guide</a:t>
            </a:r>
          </a:p>
          <a:p>
            <a:r>
              <a:rPr lang="en-US" dirty="0" smtClean="0"/>
              <a:t>Consider how you will facilitate this exercise</a:t>
            </a:r>
          </a:p>
          <a:p>
            <a:endParaRPr lang="en-US" dirty="0"/>
          </a:p>
        </p:txBody>
      </p:sp>
      <p:pic>
        <p:nvPicPr>
          <p:cNvPr id="11" name="Picture 10" descr="Classroom slide number 21"/>
          <p:cNvPicPr>
            <a:picLocks noChangeAspect="1"/>
          </p:cNvPicPr>
          <p:nvPr>
            <p:custDataLst>
              <p:tags r:id="rId5"/>
            </p:custDataLst>
          </p:nvPr>
        </p:nvPicPr>
        <p:blipFill>
          <a:blip r:embed="rId11" cstate="email">
            <a:extLst>
              <a:ext uri="{28A0092B-C50C-407E-A947-70E740481C1C}">
                <a14:useLocalDpi xmlns:a14="http://schemas.microsoft.com/office/drawing/2010/main" val="0"/>
              </a:ext>
            </a:extLst>
          </a:blip>
          <a:stretch>
            <a:fillRect/>
          </a:stretch>
        </p:blipFill>
        <p:spPr>
          <a:xfrm>
            <a:off x="5342823" y="1912733"/>
            <a:ext cx="3343978" cy="2505753"/>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23563726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lassroom slide number 20"/>
          <p:cNvPicPr>
            <a:picLocks noChangeAspect="1"/>
          </p:cNvPicPr>
          <p:nvPr>
            <p:custDataLst>
              <p:tags r:id="rId2"/>
            </p:custDataLst>
          </p:nvPr>
        </p:nvPicPr>
        <p:blipFill>
          <a:blip r:embed="rId8" cstate="email">
            <a:extLst>
              <a:ext uri="{28A0092B-C50C-407E-A947-70E740481C1C}">
                <a14:useLocalDpi xmlns:a14="http://schemas.microsoft.com/office/drawing/2010/main" val="0"/>
              </a:ext>
            </a:extLst>
          </a:blip>
          <a:stretch>
            <a:fillRect/>
          </a:stretch>
        </p:blipFill>
        <p:spPr>
          <a:xfrm>
            <a:off x="4409442" y="977339"/>
            <a:ext cx="3343978" cy="2507983"/>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
        <p:nvSpPr>
          <p:cNvPr id="72706" name="Title 1"/>
          <p:cNvSpPr>
            <a:spLocks noGrp="1"/>
          </p:cNvSpPr>
          <p:nvPr>
            <p:ph type="title"/>
            <p:custDataLst>
              <p:tags r:id="rId3"/>
            </p:custDataLst>
          </p:nvPr>
        </p:nvSpPr>
        <p:spPr>
          <a:xfrm>
            <a:off x="1005840" y="-2"/>
            <a:ext cx="8020074" cy="685800"/>
          </a:xfrm>
        </p:spPr>
        <p:txBody>
          <a:bodyPr>
            <a:normAutofit/>
          </a:bodyPr>
          <a:lstStyle/>
          <a:p>
            <a:r>
              <a:rPr lang="en-US" dirty="0" smtClean="0"/>
              <a:t>Slides 20 &amp; 21: Coaching Exercise: Discussion</a:t>
            </a:r>
            <a:endParaRPr lang="en-US" dirty="0"/>
          </a:p>
        </p:txBody>
      </p:sp>
      <p:sp>
        <p:nvSpPr>
          <p:cNvPr id="72707" name="Content Placeholder 2"/>
          <p:cNvSpPr>
            <a:spLocks noGrp="1"/>
          </p:cNvSpPr>
          <p:nvPr>
            <p:ph type="body" sz="quarter" idx="10"/>
            <p:custDataLst>
              <p:tags r:id="rId4"/>
            </p:custDataLst>
          </p:nvPr>
        </p:nvSpPr>
        <p:spPr>
          <a:xfrm>
            <a:off x="182880" y="768095"/>
            <a:ext cx="4442130" cy="4023360"/>
          </a:xfrm>
        </p:spPr>
        <p:txBody>
          <a:bodyPr>
            <a:normAutofit lnSpcReduction="10000"/>
          </a:bodyPr>
          <a:lstStyle/>
          <a:p>
            <a:r>
              <a:rPr lang="en-US" dirty="0" smtClean="0"/>
              <a:t>As facilitator, observe the participant sessions and select one group to demonstrate to the class</a:t>
            </a:r>
          </a:p>
          <a:p>
            <a:r>
              <a:rPr lang="en-US" dirty="0" smtClean="0"/>
              <a:t>Then discuss these questions:</a:t>
            </a:r>
          </a:p>
          <a:p>
            <a:pPr marL="342900" indent="-223838">
              <a:buFont typeface="Arial" panose="020B0604020202020204" pitchFamily="34" charset="0"/>
              <a:buChar char="•"/>
            </a:pPr>
            <a:r>
              <a:rPr lang="en-US" sz="1800" i="1" dirty="0"/>
              <a:t>Which of the competencies of an effective coach were demonstrated in this scenario?</a:t>
            </a:r>
          </a:p>
          <a:p>
            <a:pPr marL="342900" indent="-223838">
              <a:buFont typeface="Arial" panose="020B0604020202020204" pitchFamily="34" charset="0"/>
              <a:buChar char="•"/>
            </a:pPr>
            <a:r>
              <a:rPr lang="en-US" sz="1800" i="1" dirty="0"/>
              <a:t>How did you choose which team member or members to coach? Is there an alternative approach</a:t>
            </a:r>
            <a:r>
              <a:rPr lang="en-US" sz="1800" i="1" dirty="0" smtClean="0"/>
              <a:t>?</a:t>
            </a:r>
            <a:endParaRPr lang="en-US" sz="1800" i="1" dirty="0"/>
          </a:p>
          <a:p>
            <a:pPr marL="342900" indent="-223838">
              <a:buFont typeface="Arial" panose="020B0604020202020204" pitchFamily="34" charset="0"/>
              <a:buChar char="•"/>
            </a:pPr>
            <a:r>
              <a:rPr lang="en-US" sz="1800" i="1" dirty="0"/>
              <a:t>Were there opportunities for improvement</a:t>
            </a:r>
            <a:r>
              <a:rPr lang="en-US" sz="1800" i="1" dirty="0" smtClean="0"/>
              <a:t>?</a:t>
            </a:r>
            <a:endParaRPr lang="en-US" sz="1800" i="1" dirty="0"/>
          </a:p>
        </p:txBody>
      </p:sp>
      <p:pic>
        <p:nvPicPr>
          <p:cNvPr id="11" name="Picture 10" descr="Classroom slide number 21"/>
          <p:cNvPicPr>
            <a:picLocks noChangeAspect="1"/>
          </p:cNvPicPr>
          <p:nvPr>
            <p:custDataLst>
              <p:tags r:id="rId5"/>
            </p:custDataLst>
          </p:nvPr>
        </p:nvPicPr>
        <p:blipFill>
          <a:blip r:embed="rId9" cstate="email">
            <a:extLst>
              <a:ext uri="{28A0092B-C50C-407E-A947-70E740481C1C}">
                <a14:useLocalDpi xmlns:a14="http://schemas.microsoft.com/office/drawing/2010/main" val="0"/>
              </a:ext>
            </a:extLst>
          </a:blip>
          <a:stretch>
            <a:fillRect/>
          </a:stretch>
        </p:blipFill>
        <p:spPr>
          <a:xfrm>
            <a:off x="5342823" y="1912733"/>
            <a:ext cx="3343978" cy="2505753"/>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34578581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altLang="en-US" dirty="0"/>
              <a:t>Coaching Tips</a:t>
            </a:r>
            <a:endParaRPr lang="en-US" dirty="0"/>
          </a:p>
        </p:txBody>
      </p:sp>
      <p:sp>
        <p:nvSpPr>
          <p:cNvPr id="4" name="Text Placeholder 3"/>
          <p:cNvSpPr>
            <a:spLocks noGrp="1"/>
          </p:cNvSpPr>
          <p:nvPr>
            <p:ph type="body" sz="quarter" idx="10"/>
            <p:custDataLst>
              <p:tags r:id="rId3"/>
            </p:custDataLst>
          </p:nvPr>
        </p:nvSpPr>
        <p:spPr/>
        <p:txBody>
          <a:bodyPr>
            <a:normAutofit lnSpcReduction="10000"/>
          </a:bodyPr>
          <a:lstStyle/>
          <a:p>
            <a:r>
              <a:rPr lang="en-US" dirty="0"/>
              <a:t>Do…</a:t>
            </a:r>
          </a:p>
          <a:p>
            <a:pPr marL="342900" indent="-223838">
              <a:buFont typeface="Arial" panose="020B0604020202020204" pitchFamily="34" charset="0"/>
              <a:buChar char="•"/>
            </a:pPr>
            <a:r>
              <a:rPr lang="en-US" dirty="0"/>
              <a:t>Actively monitor and assess team performance</a:t>
            </a:r>
          </a:p>
          <a:p>
            <a:pPr marL="342900" indent="-223838">
              <a:buFont typeface="Arial" panose="020B0604020202020204" pitchFamily="34" charset="0"/>
              <a:buChar char="•"/>
            </a:pPr>
            <a:r>
              <a:rPr lang="en-US" dirty="0"/>
              <a:t>Establish performance goals and expectations</a:t>
            </a:r>
          </a:p>
          <a:p>
            <a:pPr marL="342900" indent="-223838">
              <a:buFont typeface="Arial" panose="020B0604020202020204" pitchFamily="34" charset="0"/>
              <a:buChar char="•"/>
            </a:pPr>
            <a:r>
              <a:rPr lang="en-US" dirty="0"/>
              <a:t>Acknowledge desired teamwork behaviors and skills through feedback</a:t>
            </a:r>
          </a:p>
          <a:p>
            <a:pPr marL="342900" indent="-223838">
              <a:buFont typeface="Arial" panose="020B0604020202020204" pitchFamily="34" charset="0"/>
              <a:buChar char="•"/>
            </a:pPr>
            <a:r>
              <a:rPr lang="en-US" dirty="0"/>
              <a:t>Coach by example; be a good mentor</a:t>
            </a:r>
          </a:p>
          <a:p>
            <a:r>
              <a:rPr lang="en-US" dirty="0"/>
              <a:t>Do not…</a:t>
            </a:r>
          </a:p>
          <a:p>
            <a:pPr marL="342900" indent="-223838">
              <a:buFont typeface="Arial" panose="020B0604020202020204" pitchFamily="34" charset="0"/>
              <a:buChar char="•"/>
            </a:pPr>
            <a:r>
              <a:rPr lang="en-US" dirty="0"/>
              <a:t>Coach from a distance</a:t>
            </a:r>
          </a:p>
          <a:p>
            <a:pPr marL="342900" indent="-223838">
              <a:buFont typeface="Arial" panose="020B0604020202020204" pitchFamily="34" charset="0"/>
              <a:buChar char="•"/>
            </a:pPr>
            <a:r>
              <a:rPr lang="en-US" dirty="0"/>
              <a:t>Coach only to problem solve</a:t>
            </a:r>
          </a:p>
          <a:p>
            <a:pPr marL="342900" indent="-223838">
              <a:buFont typeface="Arial" panose="020B0604020202020204" pitchFamily="34" charset="0"/>
              <a:buChar char="•"/>
            </a:pPr>
            <a:r>
              <a:rPr lang="en-US" dirty="0"/>
              <a:t>Lecture instead of </a:t>
            </a:r>
            <a:r>
              <a:rPr lang="en-US" dirty="0" smtClean="0"/>
              <a:t>coach</a:t>
            </a:r>
            <a:endParaRPr lang="en-US" dirty="0"/>
          </a:p>
        </p:txBody>
      </p:sp>
      <p:pic>
        <p:nvPicPr>
          <p:cNvPr id="5" name="Picture 4" descr="coaching2"/>
          <p:cNvPicPr>
            <a:picLocks noChangeAspect="1" noChangeArrowheads="1"/>
          </p:cNvPicPr>
          <p:nvPr/>
        </p:nvPicPr>
        <p:blipFill>
          <a:blip r:embed="rId6" cstate="print"/>
          <a:srcRect/>
          <a:stretch>
            <a:fillRect/>
          </a:stretch>
        </p:blipFill>
        <p:spPr bwMode="auto">
          <a:xfrm>
            <a:off x="5075584" y="2660280"/>
            <a:ext cx="3502300" cy="185615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1260807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Module 9 Summary</a:t>
            </a:r>
            <a:endParaRPr lang="en-US" dirty="0"/>
          </a:p>
        </p:txBody>
      </p:sp>
      <p:sp>
        <p:nvSpPr>
          <p:cNvPr id="3" name="Text Placeholder 2"/>
          <p:cNvSpPr>
            <a:spLocks noGrp="1"/>
          </p:cNvSpPr>
          <p:nvPr>
            <p:ph type="body" sz="quarter" idx="10"/>
            <p:custDataLst>
              <p:tags r:id="rId3"/>
            </p:custDataLst>
          </p:nvPr>
        </p:nvSpPr>
        <p:spPr>
          <a:xfrm>
            <a:off x="182879" y="768095"/>
            <a:ext cx="4214309" cy="4023360"/>
          </a:xfrm>
        </p:spPr>
        <p:txBody>
          <a:bodyPr>
            <a:normAutofit/>
          </a:bodyPr>
          <a:lstStyle/>
          <a:p>
            <a:pPr marL="0" indent="0">
              <a:buNone/>
            </a:pPr>
            <a:r>
              <a:rPr lang="en-US" dirty="0"/>
              <a:t>In this module you learned to:</a:t>
            </a:r>
          </a:p>
          <a:p>
            <a:pPr marL="342900" indent="-231775" defTabSz="914400">
              <a:buFont typeface="Arial" panose="020B0604020202020204" pitchFamily="34" charset="0"/>
              <a:buChar char="•"/>
              <a:defRPr/>
            </a:pPr>
            <a:r>
              <a:rPr lang="en-US" dirty="0"/>
              <a:t>Define coaching and its </a:t>
            </a:r>
            <a:r>
              <a:rPr lang="en-US" dirty="0" smtClean="0"/>
              <a:t>outcomes</a:t>
            </a:r>
            <a:endParaRPr lang="en-US" dirty="0"/>
          </a:p>
          <a:p>
            <a:pPr marL="342900" indent="-231775" defTabSz="914400">
              <a:buFont typeface="Arial" panose="020B0604020202020204" pitchFamily="34" charset="0"/>
              <a:buChar char="•"/>
              <a:defRPr/>
            </a:pPr>
            <a:r>
              <a:rPr lang="en-US" dirty="0"/>
              <a:t>Describe the role of a TeamSTEPPS </a:t>
            </a:r>
            <a:r>
              <a:rPr lang="en-US" dirty="0" smtClean="0"/>
              <a:t>coach</a:t>
            </a:r>
            <a:endParaRPr lang="en-US" dirty="0"/>
          </a:p>
          <a:p>
            <a:pPr marL="342900" indent="-231775" defTabSz="914400">
              <a:buFont typeface="Arial" panose="020B0604020202020204" pitchFamily="34" charset="0"/>
              <a:buChar char="•"/>
              <a:defRPr/>
            </a:pPr>
            <a:r>
              <a:rPr lang="en-US" dirty="0"/>
              <a:t>List competencies of an effective </a:t>
            </a:r>
            <a:r>
              <a:rPr lang="en-US" dirty="0" smtClean="0"/>
              <a:t>coach</a:t>
            </a:r>
            <a:endParaRPr lang="en-US" dirty="0"/>
          </a:p>
          <a:p>
            <a:pPr marL="342900" indent="-231775" defTabSz="914400">
              <a:buFont typeface="Arial" panose="020B0604020202020204" pitchFamily="34" charset="0"/>
              <a:buChar char="•"/>
              <a:defRPr/>
            </a:pPr>
            <a:r>
              <a:rPr lang="en-US" dirty="0"/>
              <a:t>Describe how to implement coaching in </a:t>
            </a:r>
            <a:r>
              <a:rPr lang="en-US" dirty="0" smtClean="0"/>
              <a:t>TeamSTEPPS</a:t>
            </a:r>
            <a:endParaRPr lang="en-US" dirty="0"/>
          </a:p>
        </p:txBody>
      </p:sp>
      <p:pic>
        <p:nvPicPr>
          <p:cNvPr id="4" name="Picture 2" descr="Image of medical team making rounds"/>
          <p:cNvPicPr>
            <a:picLocks noChangeAspect="1" noChangeArrowheads="1"/>
          </p:cNvPicPr>
          <p:nvPr>
            <p:custDataLst>
              <p:tags r:id="rId4"/>
            </p:custDataLst>
          </p:nvPr>
        </p:nvPicPr>
        <p:blipFill>
          <a:blip r:embed="rId7" cstate="email">
            <a:extLst>
              <a:ext uri="{28A0092B-C50C-407E-A947-70E740481C1C}">
                <a14:useLocalDpi xmlns:a14="http://schemas.microsoft.com/office/drawing/2010/main" val="0"/>
              </a:ext>
            </a:extLst>
          </a:blip>
          <a:srcRect/>
          <a:stretch>
            <a:fillRect/>
          </a:stretch>
        </p:blipFill>
        <p:spPr bwMode="auto">
          <a:xfrm>
            <a:off x="4717904" y="1414719"/>
            <a:ext cx="3695451" cy="246117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138456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amSTEPPS penguin deciding where to go"/>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780720" y="597071"/>
            <a:ext cx="4114801" cy="4175568"/>
          </a:xfrm>
          <a:prstGeom prst="rect">
            <a:avLst/>
          </a:prstGeom>
        </p:spPr>
      </p:pic>
      <p:sp>
        <p:nvSpPr>
          <p:cNvPr id="2" name="Title 1"/>
          <p:cNvSpPr>
            <a:spLocks noGrp="1"/>
          </p:cNvSpPr>
          <p:nvPr>
            <p:ph type="title"/>
            <p:custDataLst>
              <p:tags r:id="rId2"/>
            </p:custDataLst>
          </p:nvPr>
        </p:nvSpPr>
        <p:spPr>
          <a:xfrm>
            <a:off x="1005840" y="-2"/>
            <a:ext cx="8020074" cy="685800"/>
          </a:xfrm>
        </p:spPr>
        <p:txBody>
          <a:bodyPr/>
          <a:lstStyle/>
          <a:p>
            <a:r>
              <a:rPr lang="en-US" dirty="0" smtClean="0"/>
              <a:t>Module 9 Conclusion</a:t>
            </a:r>
            <a:endParaRPr lang="en-US" dirty="0"/>
          </a:p>
        </p:txBody>
      </p:sp>
      <p:sp>
        <p:nvSpPr>
          <p:cNvPr id="3" name="Text Placeholder 2"/>
          <p:cNvSpPr>
            <a:spLocks noGrp="1"/>
          </p:cNvSpPr>
          <p:nvPr>
            <p:ph type="body" sz="quarter" idx="10"/>
            <p:custDataLst>
              <p:tags r:id="rId3"/>
            </p:custDataLst>
          </p:nvPr>
        </p:nvSpPr>
        <p:spPr/>
        <p:txBody>
          <a:bodyPr/>
          <a:lstStyle/>
          <a:p>
            <a:pPr marL="0" indent="0">
              <a:spcAft>
                <a:spcPts val="1800"/>
              </a:spcAft>
              <a:buNone/>
            </a:pPr>
            <a:r>
              <a:rPr lang="en-US" dirty="0"/>
              <a:t>This concludes Module 9</a:t>
            </a:r>
            <a:r>
              <a:rPr lang="en-US" dirty="0" smtClean="0"/>
              <a:t> </a:t>
            </a:r>
            <a:r>
              <a:rPr lang="en-US" dirty="0"/>
              <a:t>of the TeamSTEPPS </a:t>
            </a:r>
            <a:r>
              <a:rPr lang="en-US" dirty="0" smtClean="0"/>
              <a:t>2.0 Online </a:t>
            </a:r>
            <a:r>
              <a:rPr lang="en-US" dirty="0"/>
              <a:t>Master Trainer </a:t>
            </a:r>
            <a:r>
              <a:rPr lang="en-US" dirty="0" smtClean="0"/>
              <a:t>Course</a:t>
            </a:r>
            <a:endParaRPr lang="en-US" dirty="0"/>
          </a:p>
          <a:p>
            <a:pPr>
              <a:spcAft>
                <a:spcPts val="3600"/>
              </a:spcAft>
            </a:pPr>
            <a:r>
              <a:rPr lang="en-US" dirty="0" smtClean="0"/>
              <a:t>Go </a:t>
            </a:r>
            <a:r>
              <a:rPr lang="en-US" dirty="0" smtClean="0">
                <a:hlinkClick r:id="rId9"/>
              </a:rPr>
              <a:t>Module 10</a:t>
            </a:r>
            <a:endParaRPr lang="en-US" dirty="0"/>
          </a:p>
        </p:txBody>
      </p:sp>
      <p:sp>
        <p:nvSpPr>
          <p:cNvPr id="5" name="TextBox 4"/>
          <p:cNvSpPr txBox="1"/>
          <p:nvPr>
            <p:custDataLst>
              <p:tags r:id="rId4"/>
            </p:custDataLst>
          </p:nvPr>
        </p:nvSpPr>
        <p:spPr>
          <a:xfrm>
            <a:off x="7434470" y="1659834"/>
            <a:ext cx="884583" cy="215444"/>
          </a:xfrm>
          <a:prstGeom prst="rect">
            <a:avLst/>
          </a:prstGeom>
          <a:solidFill>
            <a:srgbClr val="EEF9FC"/>
          </a:solidFill>
        </p:spPr>
        <p:txBody>
          <a:bodyPr wrap="square" lIns="0" tIns="0" rIns="0" bIns="0" rtlCol="0">
            <a:spAutoFit/>
          </a:bodyPr>
          <a:lstStyle/>
          <a:p>
            <a:pPr algn="ctr"/>
            <a:r>
              <a:rPr lang="en-US" sz="1400" dirty="0" smtClean="0"/>
              <a:t>Module 9</a:t>
            </a:r>
            <a:endParaRPr lang="en-US" sz="1400" dirty="0"/>
          </a:p>
        </p:txBody>
      </p:sp>
      <p:sp>
        <p:nvSpPr>
          <p:cNvPr id="6" name="TextBox 5"/>
          <p:cNvSpPr txBox="1"/>
          <p:nvPr>
            <p:custDataLst>
              <p:tags r:id="rId5"/>
            </p:custDataLst>
          </p:nvPr>
        </p:nvSpPr>
        <p:spPr>
          <a:xfrm>
            <a:off x="7298635" y="2843784"/>
            <a:ext cx="863231" cy="246888"/>
          </a:xfrm>
          <a:prstGeom prst="rect">
            <a:avLst/>
          </a:prstGeom>
          <a:solidFill>
            <a:srgbClr val="EEF9FC"/>
          </a:solidFill>
        </p:spPr>
        <p:txBody>
          <a:bodyPr wrap="square" lIns="0" tIns="0" rIns="0" bIns="0" rtlCol="0" anchor="ctr" anchorCtr="0">
            <a:spAutoFit/>
          </a:bodyPr>
          <a:lstStyle/>
          <a:p>
            <a:pPr algn="ctr"/>
            <a:r>
              <a:rPr lang="en-US" sz="1400" dirty="0" smtClean="0"/>
              <a:t>Module 10</a:t>
            </a:r>
            <a:endParaRPr lang="en-US" sz="1400" dirty="0"/>
          </a:p>
        </p:txBody>
      </p:sp>
    </p:spTree>
    <p:custDataLst>
      <p:tags r:id="rId1"/>
    </p:custDataLst>
    <p:extLst>
      <p:ext uri="{BB962C8B-B14F-4D97-AF65-F5344CB8AC3E}">
        <p14:creationId xmlns:p14="http://schemas.microsoft.com/office/powerpoint/2010/main" val="3069341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Please Print the Instructor Guide</a:t>
            </a:r>
          </a:p>
        </p:txBody>
      </p:sp>
      <p:sp>
        <p:nvSpPr>
          <p:cNvPr id="3" name="Text Placeholder 2"/>
          <p:cNvSpPr>
            <a:spLocks noGrp="1"/>
          </p:cNvSpPr>
          <p:nvPr>
            <p:ph type="body" sz="quarter" idx="10"/>
            <p:custDataLst>
              <p:tags r:id="rId3"/>
            </p:custDataLst>
          </p:nvPr>
        </p:nvSpPr>
        <p:spPr>
          <a:xfrm>
            <a:off x="182879" y="768095"/>
            <a:ext cx="4919873" cy="4023360"/>
          </a:xfrm>
        </p:spPr>
        <p:txBody>
          <a:bodyPr/>
          <a:lstStyle/>
          <a:p>
            <a:pPr marL="0" indent="0">
              <a:spcAft>
                <a:spcPts val="1800"/>
              </a:spcAft>
              <a:buNone/>
            </a:pPr>
            <a:r>
              <a:rPr lang="en-US" dirty="0"/>
              <a:t>To best use this online module, </a:t>
            </a:r>
            <a:r>
              <a:rPr lang="en-US" dirty="0" smtClean="0"/>
              <a:t>please </a:t>
            </a:r>
            <a:r>
              <a:rPr lang="en-US" dirty="0"/>
              <a:t>print the </a:t>
            </a:r>
            <a:r>
              <a:rPr lang="en-US" i="1" dirty="0"/>
              <a:t>Module </a:t>
            </a:r>
            <a:r>
              <a:rPr lang="en-US" i="1" dirty="0" smtClean="0"/>
              <a:t>9 Instructor Guide</a:t>
            </a:r>
            <a:r>
              <a:rPr lang="en-US" dirty="0"/>
              <a:t>, </a:t>
            </a:r>
            <a:r>
              <a:rPr lang="en-US" dirty="0">
                <a:hlinkClick r:id="rId7"/>
              </a:rPr>
              <a:t>located </a:t>
            </a:r>
            <a:r>
              <a:rPr lang="en-US" dirty="0" smtClean="0">
                <a:hlinkClick r:id="rId7"/>
              </a:rPr>
              <a:t>here</a:t>
            </a:r>
            <a:endParaRPr lang="en-US" dirty="0"/>
          </a:p>
          <a:p>
            <a:pPr marL="0" indent="0">
              <a:spcAft>
                <a:spcPts val="1800"/>
              </a:spcAft>
              <a:buNone/>
            </a:pPr>
            <a:r>
              <a:rPr lang="en-US" dirty="0"/>
              <a:t>Read pages 3</a:t>
            </a:r>
            <a:r>
              <a:rPr lang="en-US" dirty="0" smtClean="0"/>
              <a:t>-4 </a:t>
            </a:r>
            <a:r>
              <a:rPr lang="en-US" dirty="0"/>
              <a:t>in the guide </a:t>
            </a:r>
            <a:r>
              <a:rPr lang="en-US" dirty="0" smtClean="0"/>
              <a:t>before we begin</a:t>
            </a:r>
            <a:endParaRPr lang="en-US" dirty="0"/>
          </a:p>
          <a:p>
            <a:pPr marL="0" indent="0">
              <a:spcAft>
                <a:spcPts val="1800"/>
              </a:spcAft>
              <a:buNone/>
            </a:pPr>
            <a:r>
              <a:rPr lang="en-US" dirty="0"/>
              <a:t>Then we will proceed to work </a:t>
            </a:r>
            <a:r>
              <a:rPr lang="en-US" dirty="0" smtClean="0"/>
              <a:t>through the </a:t>
            </a:r>
            <a:r>
              <a:rPr lang="en-US" dirty="0"/>
              <a:t>slides you will use to train – </a:t>
            </a:r>
            <a:r>
              <a:rPr lang="en-US" dirty="0" smtClean="0"/>
              <a:t>just as </a:t>
            </a:r>
            <a:r>
              <a:rPr lang="en-US" dirty="0"/>
              <a:t>if you are delivering this </a:t>
            </a:r>
            <a:r>
              <a:rPr lang="en-US" dirty="0" smtClean="0"/>
              <a:t>module at your facility.</a:t>
            </a:r>
            <a:endParaRPr lang="en-US" dirty="0"/>
          </a:p>
        </p:txBody>
      </p:sp>
      <p:pic>
        <p:nvPicPr>
          <p:cNvPr id="4" name="Picture 3" descr="Cover of the Instructor Guide">
            <a:hlinkClick r:id="rId7"/>
          </p:cNvPr>
          <p:cNvPicPr>
            <a:picLocks noChangeAspect="1"/>
          </p:cNvPicPr>
          <p:nvPr>
            <p:custDataLst>
              <p:tags r:id="rId4"/>
            </p:custDataLst>
          </p:nvPr>
        </p:nvPicPr>
        <p:blipFill>
          <a:blip r:embed="rId8" cstate="email">
            <a:extLst>
              <a:ext uri="{28A0092B-C50C-407E-A947-70E740481C1C}">
                <a14:useLocalDpi xmlns:a14="http://schemas.microsoft.com/office/drawing/2010/main" val="0"/>
              </a:ext>
            </a:extLst>
          </a:blip>
          <a:stretch>
            <a:fillRect/>
          </a:stretch>
        </p:blipFill>
        <p:spPr>
          <a:xfrm rot="579021">
            <a:off x="5579057" y="1081712"/>
            <a:ext cx="2293959" cy="3036676"/>
          </a:xfrm>
          <a:prstGeom prst="rect">
            <a:avLst/>
          </a:prstGeom>
          <a:ln>
            <a:solidFill>
              <a:schemeClr val="tx1"/>
            </a:solidFill>
          </a:ln>
          <a:effectLst>
            <a:outerShdw blurRad="177800" dist="88900" dir="2700000" algn="tl" rotWithShape="0">
              <a:prstClr val="black">
                <a:alpha val="48000"/>
              </a:prstClr>
            </a:outerShdw>
          </a:effectLst>
          <a:scene3d>
            <a:camera prst="perspectiveLeft"/>
            <a:lightRig rig="threePt" dir="t"/>
          </a:scene3d>
        </p:spPr>
      </p:pic>
    </p:spTree>
    <p:custDataLst>
      <p:tags r:id="rId1"/>
    </p:custDataLst>
    <p:extLst>
      <p:ext uri="{BB962C8B-B14F-4D97-AF65-F5344CB8AC3E}">
        <p14:creationId xmlns:p14="http://schemas.microsoft.com/office/powerpoint/2010/main" val="788037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Additional Resources</a:t>
            </a:r>
            <a:endParaRPr lang="en-US" dirty="0"/>
          </a:p>
        </p:txBody>
      </p:sp>
      <p:sp>
        <p:nvSpPr>
          <p:cNvPr id="3" name="Text Placeholder 2"/>
          <p:cNvSpPr>
            <a:spLocks noGrp="1"/>
          </p:cNvSpPr>
          <p:nvPr>
            <p:ph type="body" sz="quarter" idx="10"/>
            <p:custDataLst>
              <p:tags r:id="rId3"/>
            </p:custDataLst>
          </p:nvPr>
        </p:nvSpPr>
        <p:spPr/>
        <p:txBody>
          <a:bodyPr/>
          <a:lstStyle/>
          <a:p>
            <a:pPr>
              <a:spcAft>
                <a:spcPts val="3600"/>
              </a:spcAft>
            </a:pPr>
            <a:r>
              <a:rPr lang="en-US" dirty="0"/>
              <a:t>There are many sources of additional information on </a:t>
            </a:r>
            <a:r>
              <a:rPr lang="en-US" dirty="0" smtClean="0"/>
              <a:t>coaching</a:t>
            </a:r>
          </a:p>
          <a:p>
            <a:pPr>
              <a:spcAft>
                <a:spcPts val="3600"/>
              </a:spcAft>
            </a:pPr>
            <a:r>
              <a:rPr lang="en-US" dirty="0" smtClean="0"/>
              <a:t>The self-assessment </a:t>
            </a:r>
            <a:r>
              <a:rPr lang="en-US" dirty="0"/>
              <a:t>exercise included in this module is from the book </a:t>
            </a:r>
            <a:r>
              <a:rPr lang="en-US" i="1" dirty="0" smtClean="0"/>
              <a:t>Coaching Training</a:t>
            </a:r>
            <a:r>
              <a:rPr lang="en-US" dirty="0" smtClean="0"/>
              <a:t> </a:t>
            </a:r>
            <a:r>
              <a:rPr lang="en-US" dirty="0"/>
              <a:t>by Chris </a:t>
            </a:r>
            <a:r>
              <a:rPr lang="en-US" dirty="0" smtClean="0"/>
              <a:t>Chen</a:t>
            </a:r>
          </a:p>
          <a:p>
            <a:pPr>
              <a:spcAft>
                <a:spcPts val="3600"/>
              </a:spcAft>
            </a:pPr>
            <a:endParaRPr lang="en-US" dirty="0"/>
          </a:p>
          <a:p>
            <a:pPr>
              <a:spcAft>
                <a:spcPts val="3600"/>
              </a:spcAft>
            </a:pPr>
            <a:endParaRPr lang="en-US" dirty="0" smtClean="0"/>
          </a:p>
        </p:txBody>
      </p:sp>
      <p:pic>
        <p:nvPicPr>
          <p:cNvPr id="4" name="Picture 3" descr="Cover of the Coaching Training book"/>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5239396" y="808735"/>
            <a:ext cx="2654923" cy="3542965"/>
          </a:xfrm>
          <a:prstGeom prst="rect">
            <a:avLst/>
          </a:prstGeom>
          <a:ln>
            <a:solidFill>
              <a:schemeClr val="tx1"/>
            </a:solidFill>
          </a:ln>
          <a:effectLst>
            <a:outerShdw blurRad="342900" dist="1397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661985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Slide 2: Objectives</a:t>
            </a:r>
            <a:endParaRPr lang="en-US" dirty="0"/>
          </a:p>
        </p:txBody>
      </p:sp>
      <p:sp>
        <p:nvSpPr>
          <p:cNvPr id="3" name="Text Placeholder 2"/>
          <p:cNvSpPr>
            <a:spLocks noGrp="1"/>
          </p:cNvSpPr>
          <p:nvPr>
            <p:ph type="body" sz="quarter" idx="10"/>
            <p:custDataLst>
              <p:tags r:id="rId3"/>
            </p:custDataLst>
          </p:nvPr>
        </p:nvSpPr>
        <p:spPr/>
        <p:txBody>
          <a:bodyPr/>
          <a:lstStyle/>
          <a:p>
            <a:pPr>
              <a:spcAft>
                <a:spcPts val="2400"/>
              </a:spcAft>
            </a:pPr>
            <a:r>
              <a:rPr lang="en-US" dirty="0"/>
              <a:t>Y</a:t>
            </a:r>
            <a:r>
              <a:rPr lang="en-US" dirty="0" smtClean="0"/>
              <a:t>ou </a:t>
            </a:r>
            <a:r>
              <a:rPr lang="en-US" dirty="0"/>
              <a:t>will use slide 2</a:t>
            </a:r>
            <a:r>
              <a:rPr lang="en-US" dirty="0" smtClean="0"/>
              <a:t> </a:t>
            </a:r>
            <a:r>
              <a:rPr lang="en-US" dirty="0"/>
              <a:t>to introduce the objectives for this </a:t>
            </a:r>
            <a:r>
              <a:rPr lang="en-US" dirty="0" smtClean="0"/>
              <a:t>module</a:t>
            </a:r>
            <a:endParaRPr lang="en-US" dirty="0"/>
          </a:p>
          <a:p>
            <a:pPr>
              <a:spcAft>
                <a:spcPts val="2400"/>
              </a:spcAft>
            </a:pPr>
            <a:r>
              <a:rPr lang="en-US" dirty="0"/>
              <a:t>See page </a:t>
            </a:r>
            <a:r>
              <a:rPr lang="en-US" dirty="0" smtClean="0"/>
              <a:t>5 </a:t>
            </a:r>
            <a:r>
              <a:rPr lang="en-US" dirty="0"/>
              <a:t>in the </a:t>
            </a:r>
            <a:r>
              <a:rPr lang="en-US" i="1" dirty="0"/>
              <a:t>Instructor Guide </a:t>
            </a:r>
            <a:r>
              <a:rPr lang="en-US" dirty="0"/>
              <a:t>for details on how to facilitate this slide</a:t>
            </a:r>
          </a:p>
          <a:p>
            <a:pPr>
              <a:spcAft>
                <a:spcPts val="2400"/>
              </a:spcAft>
            </a:pPr>
            <a:endParaRPr lang="en-US" dirty="0"/>
          </a:p>
        </p:txBody>
      </p:sp>
      <p:pic>
        <p:nvPicPr>
          <p:cNvPr id="4" name="Picture 3" descr="Classroom slide number 2"/>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714241" y="977339"/>
            <a:ext cx="3927375"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1972416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TeamSTEPPS Phases</a:t>
            </a:r>
            <a:endParaRPr lang="en-US" dirty="0"/>
          </a:p>
        </p:txBody>
      </p:sp>
      <p:grpSp>
        <p:nvGrpSpPr>
          <p:cNvPr id="9" name="Group 8" descr="diagram of TeamSTEPPS phases"/>
          <p:cNvGrpSpPr/>
          <p:nvPr/>
        </p:nvGrpSpPr>
        <p:grpSpPr>
          <a:xfrm>
            <a:off x="999649" y="629920"/>
            <a:ext cx="7144703" cy="4124960"/>
            <a:chOff x="1737360" y="629920"/>
            <a:chExt cx="7144703" cy="4124960"/>
          </a:xfrm>
        </p:grpSpPr>
        <p:grpSp>
          <p:nvGrpSpPr>
            <p:cNvPr id="3" name="Group 2"/>
            <p:cNvGrpSpPr/>
            <p:nvPr/>
          </p:nvGrpSpPr>
          <p:grpSpPr>
            <a:xfrm>
              <a:off x="1737360" y="629920"/>
              <a:ext cx="7144703" cy="4124960"/>
              <a:chOff x="1124268" y="629920"/>
              <a:chExt cx="7144703" cy="4124960"/>
            </a:xfrm>
          </p:grpSpPr>
          <p:pic>
            <p:nvPicPr>
              <p:cNvPr id="4" name="Picture 3" descr="Diagram of the three phases in TeamSTEPPS implmentation"/>
              <p:cNvPicPr>
                <a:picLocks noChangeAspect="1" noChangeArrowheads="1"/>
              </p:cNvPicPr>
              <p:nvPr/>
            </p:nvPicPr>
            <p:blipFill rotWithShape="1">
              <a:blip r:embed="rId10" cstate="print"/>
              <a:srcRect t="4845" b="8193"/>
              <a:stretch/>
            </p:blipFill>
            <p:spPr bwMode="auto">
              <a:xfrm>
                <a:off x="1124268" y="629920"/>
                <a:ext cx="7026275" cy="4124960"/>
              </a:xfrm>
              <a:prstGeom prst="rect">
                <a:avLst/>
              </a:prstGeom>
              <a:noFill/>
              <a:ln w="9525">
                <a:noFill/>
                <a:miter lim="800000"/>
                <a:headEnd/>
                <a:tailEnd/>
              </a:ln>
            </p:spPr>
          </p:pic>
          <p:sp>
            <p:nvSpPr>
              <p:cNvPr id="5" name="Oval 4"/>
              <p:cNvSpPr/>
              <p:nvPr>
                <p:custDataLst>
                  <p:tags r:id="rId6"/>
                </p:custDataLst>
              </p:nvPr>
            </p:nvSpPr>
            <p:spPr>
              <a:xfrm>
                <a:off x="3580765" y="1605280"/>
                <a:ext cx="1971040" cy="2743200"/>
              </a:xfrm>
              <a:prstGeom prst="ellipse">
                <a:avLst/>
              </a:prstGeom>
              <a:noFill/>
              <a:ln w="57150">
                <a:solidFill>
                  <a:srgbClr val="31859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custDataLst>
                  <p:tags r:id="rId7"/>
                </p:custDataLst>
              </p:nvPr>
            </p:nvSpPr>
            <p:spPr>
              <a:xfrm>
                <a:off x="6528435" y="1465580"/>
                <a:ext cx="1740536" cy="2453640"/>
              </a:xfrm>
              <a:prstGeom prst="ellipse">
                <a:avLst/>
              </a:prstGeom>
              <a:noFill/>
              <a:ln w="57150">
                <a:solidFill>
                  <a:srgbClr val="31859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Rounded Rectangle 6">
              <a:hlinkClick r:id="rId11"/>
            </p:cNvPr>
            <p:cNvSpPr/>
            <p:nvPr>
              <p:custDataLst>
                <p:tags r:id="rId3"/>
              </p:custDataLst>
            </p:nvPr>
          </p:nvSpPr>
          <p:spPr>
            <a:xfrm>
              <a:off x="6032450" y="1427056"/>
              <a:ext cx="1069192" cy="289560"/>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ctr" anchorCtr="0"/>
            <a:lstStyle/>
            <a:p>
              <a:pPr algn="ctr"/>
              <a:r>
                <a:rPr lang="en-US" sz="1400" b="1" dirty="0" smtClean="0">
                  <a:solidFill>
                    <a:schemeClr val="bg1"/>
                  </a:solidFill>
                </a:rPr>
                <a:t>Coaching</a:t>
              </a:r>
              <a:endParaRPr lang="en-US" sz="1400" b="1" dirty="0">
                <a:solidFill>
                  <a:schemeClr val="bg1"/>
                </a:solidFill>
              </a:endParaRPr>
            </a:p>
          </p:txBody>
        </p:sp>
        <p:cxnSp>
          <p:nvCxnSpPr>
            <p:cNvPr id="8" name="Straight Connector 7"/>
            <p:cNvCxnSpPr/>
            <p:nvPr>
              <p:custDataLst>
                <p:tags r:id="rId4"/>
              </p:custDataLst>
            </p:nvPr>
          </p:nvCxnSpPr>
          <p:spPr>
            <a:xfrm flipH="1">
              <a:off x="6012508" y="1744396"/>
              <a:ext cx="534596" cy="393700"/>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custDataLst>
                <p:tags r:id="rId5"/>
              </p:custDataLst>
            </p:nvPr>
          </p:nvCxnSpPr>
          <p:spPr>
            <a:xfrm>
              <a:off x="6567046" y="1678091"/>
              <a:ext cx="574481" cy="393700"/>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1444252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p:txBody>
          <a:bodyPr/>
          <a:lstStyle/>
          <a:p>
            <a:r>
              <a:rPr lang="en-US" smtClean="0"/>
              <a:t>Coaching (Slide 4)</a:t>
            </a:r>
            <a:endParaRPr lang="en-US" dirty="0"/>
          </a:p>
        </p:txBody>
      </p:sp>
      <p:sp>
        <p:nvSpPr>
          <p:cNvPr id="5" name="Text Placeholder 4"/>
          <p:cNvSpPr>
            <a:spLocks noGrp="1"/>
          </p:cNvSpPr>
          <p:nvPr>
            <p:ph type="body" sz="quarter" idx="10"/>
            <p:custDataLst>
              <p:tags r:id="rId3"/>
            </p:custDataLst>
          </p:nvPr>
        </p:nvSpPr>
        <p:spPr/>
        <p:txBody>
          <a:bodyPr/>
          <a:lstStyle/>
          <a:p>
            <a:r>
              <a:rPr lang="en-US" dirty="0" smtClean="0"/>
              <a:t>Involves providing instruction, direction, and prompting</a:t>
            </a:r>
          </a:p>
          <a:p>
            <a:r>
              <a:rPr lang="en-US" dirty="0" smtClean="0"/>
              <a:t>Includes demonstrating, reinforcing, motivating, and providing feedback </a:t>
            </a:r>
          </a:p>
          <a:p>
            <a:r>
              <a:rPr lang="en-US" dirty="0" smtClean="0"/>
              <a:t>Requires monitoring and ongoing performance assessment</a:t>
            </a:r>
          </a:p>
          <a:p>
            <a:r>
              <a:rPr lang="en-US" dirty="0" smtClean="0"/>
              <a:t>Continues even after skills are mastered to ensure sustainment</a:t>
            </a:r>
            <a:endParaRPr lang="en-US" dirty="0"/>
          </a:p>
        </p:txBody>
      </p:sp>
      <p:pic>
        <p:nvPicPr>
          <p:cNvPr id="6" name="Picture 5" descr="One nurse coaches another nurse"/>
          <p:cNvPicPr>
            <a:picLocks noChangeAspect="1"/>
          </p:cNvPicPr>
          <p:nvPr>
            <p:custDataLst>
              <p:tags r:id="rId4"/>
            </p:custDataLst>
          </p:nvPr>
        </p:nvPicPr>
        <p:blipFill rotWithShape="1">
          <a:blip r:embed="rId7" cstate="email">
            <a:extLst>
              <a:ext uri="{28A0092B-C50C-407E-A947-70E740481C1C}">
                <a14:useLocalDpi xmlns:a14="http://schemas.microsoft.com/office/drawing/2010/main" val="0"/>
              </a:ext>
            </a:extLst>
          </a:blip>
          <a:srcRect/>
          <a:stretch/>
        </p:blipFill>
        <p:spPr>
          <a:xfrm>
            <a:off x="6057900" y="902153"/>
            <a:ext cx="2155371" cy="3400894"/>
          </a:xfrm>
          <a:prstGeom prst="rect">
            <a:avLst/>
          </a:prstGeom>
          <a:ln>
            <a:solidFill>
              <a:schemeClr val="tx1"/>
            </a:solidFill>
          </a:ln>
          <a:effectLst>
            <a:outerShdw blurRad="342900" dist="1524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292027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Why is Coaching Important? (Slide 5)</a:t>
            </a:r>
            <a:endParaRPr lang="en-US" dirty="0"/>
          </a:p>
        </p:txBody>
      </p:sp>
      <p:sp>
        <p:nvSpPr>
          <p:cNvPr id="3" name="Text Placeholder 2"/>
          <p:cNvSpPr>
            <a:spLocks noGrp="1"/>
          </p:cNvSpPr>
          <p:nvPr>
            <p:ph type="body" sz="quarter" idx="10"/>
            <p:custDataLst>
              <p:tags r:id="rId3"/>
            </p:custDataLst>
          </p:nvPr>
        </p:nvSpPr>
        <p:spPr/>
        <p:txBody>
          <a:bodyPr>
            <a:normAutofit lnSpcReduction="10000"/>
          </a:bodyPr>
          <a:lstStyle/>
          <a:p>
            <a:r>
              <a:rPr lang="en-US" dirty="0"/>
              <a:t>Effective coaching can result in:</a:t>
            </a:r>
          </a:p>
          <a:p>
            <a:pPr marL="342900" indent="-227013">
              <a:buFont typeface="Arial" panose="020B0604020202020204" pitchFamily="34" charset="0"/>
              <a:buChar char="•"/>
            </a:pPr>
            <a:r>
              <a:rPr lang="en-US" dirty="0"/>
              <a:t>Clear and defined goals</a:t>
            </a:r>
          </a:p>
          <a:p>
            <a:pPr marL="342900" indent="-227013">
              <a:buFont typeface="Arial" panose="020B0604020202020204" pitchFamily="34" charset="0"/>
              <a:buChar char="•"/>
            </a:pPr>
            <a:r>
              <a:rPr lang="en-US" dirty="0"/>
              <a:t>Aligned expectations between team leader and team members</a:t>
            </a:r>
          </a:p>
          <a:p>
            <a:pPr marL="342900" indent="-227013">
              <a:buFont typeface="Arial" panose="020B0604020202020204" pitchFamily="34" charset="0"/>
              <a:buChar char="•"/>
            </a:pPr>
            <a:r>
              <a:rPr lang="en-US" dirty="0"/>
              <a:t>“Just-in-time” knowledge transfer</a:t>
            </a:r>
          </a:p>
          <a:p>
            <a:pPr marL="342900" indent="-227013">
              <a:buFont typeface="Arial" panose="020B0604020202020204" pitchFamily="34" charset="0"/>
              <a:buChar char="•"/>
            </a:pPr>
            <a:r>
              <a:rPr lang="en-US" dirty="0"/>
              <a:t>Increased individual motivation and morale</a:t>
            </a:r>
          </a:p>
          <a:p>
            <a:pPr marL="342900" indent="-227013">
              <a:buFont typeface="Arial" panose="020B0604020202020204" pitchFamily="34" charset="0"/>
              <a:buChar char="•"/>
            </a:pPr>
            <a:r>
              <a:rPr lang="en-US" dirty="0"/>
              <a:t>Increased ability to adapt and react</a:t>
            </a:r>
          </a:p>
          <a:p>
            <a:pPr marL="342900" indent="-227013">
              <a:buFont typeface="Arial" panose="020B0604020202020204" pitchFamily="34" charset="0"/>
              <a:buChar char="•"/>
            </a:pPr>
            <a:r>
              <a:rPr lang="en-US" dirty="0"/>
              <a:t>Early identification of unforeseen performance barriers</a:t>
            </a:r>
          </a:p>
          <a:p>
            <a:pPr marL="342900" indent="-227013">
              <a:buFont typeface="Arial" panose="020B0604020202020204" pitchFamily="34" charset="0"/>
              <a:buChar char="•"/>
            </a:pPr>
            <a:r>
              <a:rPr lang="en-US" dirty="0"/>
              <a:t>Commitment to ongoing learning and improvement</a:t>
            </a:r>
          </a:p>
          <a:p>
            <a:pPr marL="342900" indent="-227013">
              <a:buFont typeface="Arial" panose="020B0604020202020204" pitchFamily="34" charset="0"/>
              <a:buChar char="•"/>
            </a:pPr>
            <a:r>
              <a:rPr lang="en-US" dirty="0"/>
              <a:t>Movement toward superior team </a:t>
            </a:r>
            <a:r>
              <a:rPr lang="en-US" dirty="0" smtClean="0"/>
              <a:t>performance</a:t>
            </a:r>
            <a:endParaRPr lang="en-US" dirty="0"/>
          </a:p>
        </p:txBody>
      </p:sp>
      <p:sp>
        <p:nvSpPr>
          <p:cNvPr id="4" name="Rounded Rectangle 3"/>
          <p:cNvSpPr/>
          <p:nvPr>
            <p:custDataLst>
              <p:tags r:id="rId4"/>
            </p:custDataLst>
          </p:nvPr>
        </p:nvSpPr>
        <p:spPr>
          <a:xfrm>
            <a:off x="6545434" y="3830853"/>
            <a:ext cx="1982548" cy="700907"/>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ctr" anchorCtr="0"/>
          <a:lstStyle/>
          <a:p>
            <a:pPr algn="ctr"/>
            <a:r>
              <a:rPr lang="en-US" sz="1400" dirty="0" smtClean="0">
                <a:solidFill>
                  <a:schemeClr val="bg1"/>
                </a:solidFill>
              </a:rPr>
              <a:t>See pages 8-9 in the </a:t>
            </a:r>
            <a:r>
              <a:rPr lang="en-US" sz="1400" i="1" dirty="0" smtClean="0">
                <a:solidFill>
                  <a:schemeClr val="bg1"/>
                </a:solidFill>
              </a:rPr>
              <a:t>Instructor Guide </a:t>
            </a:r>
            <a:r>
              <a:rPr lang="en-US" sz="1400" dirty="0" smtClean="0">
                <a:solidFill>
                  <a:schemeClr val="bg1"/>
                </a:solidFill>
              </a:rPr>
              <a:t>for more information </a:t>
            </a:r>
            <a:endParaRPr lang="en-US" sz="1400" dirty="0">
              <a:solidFill>
                <a:schemeClr val="bg1"/>
              </a:solidFill>
            </a:endParaRPr>
          </a:p>
        </p:txBody>
      </p:sp>
    </p:spTree>
    <p:custDataLst>
      <p:tags r:id="rId1"/>
    </p:custDataLst>
    <p:extLst>
      <p:ext uri="{BB962C8B-B14F-4D97-AF65-F5344CB8AC3E}">
        <p14:creationId xmlns:p14="http://schemas.microsoft.com/office/powerpoint/2010/main" val="20536634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37156PHOTO" val="iVBORw0KGgoAAAANSUhEUgAAAFgAAAB2CAIAAADDUcMlAAAoIHRFWHRYTUw6Y29tLmFkb2JlLnhtcAA8P3hwYWNrZXQgYmVnaW49Iu+7vyIgaWQ9Ilc1TTBNcENlaGlIenJlU3pOVGN6a2M5ZCI/Pgo8eDp4bXBtZXRhIHhtbG5zOng9ImFkb2JlOm5zOm1ldGEvIiB4OnhtcHRrPSJYTVAgQ29yZSA1LjEuMiI+CiAgIDxyZGY6UkRGIHhtbG5zOnJkZj0iaHR0cDovL3d3dy53My5vcmcvMTk5OS8wMi8yMi1yZGYtc3ludGF4LW5zIyI+CiAgICAgIDxyZGY6RGVzY3JpcHRpb24gcmRmOmFib3V0PSIiCiAgICAgICAgICAgIHhtbG5zOmF1eD0iaHR0cDovL25zLmFkb2JlLmNvbS9leGlmLzEuMC9hdXgvIj4KICAgICAgICAgPGF1eDpMZW5zSW5mbz4xOC8xIDEzNS8xIDAvMCAwLzA8L2F1eDpMZW5zSW5mbz4KICAgICAgICAgPGF1eDpMZW5zPkNhbm9uIEVGLVMgMTgtMTM1bW0gZi8zLjUtNS42IElTPC9hdXg6TGVucz4KICAgICAgICAgPGF1eDpGbGFzaENvbXBlbnNhdGlvbj4wLzE8L2F1eDpGbGFzaENvbXBlbnNhdGlvbj4KICAgICAgICAgPGF1eDpGaXJtd2FyZT5GaXJtd2FyZSBWZXJzaW9uIDEuMi41PC9hdXg6RmlybXdhcmU+CiAgICAgICAgIDxhdXg6TGVuc0lEPjUxPC9hdXg6TGVuc0lEPgogICAgICAgICA8YXV4OlNlcmlhbE51bWJlcj4tMTkyMzc2NTQ0MTwvYXV4OlNlcmlhbE51bWJlcj4KICAgICAgPC9yZGY6RGVzY3JpcHRpb24+CiAgICAgIDxyZGY6RGVzY3JpcHRpb24gcmRmOmFib3V0PSIiCiAgICAgICAgICAgIHhtbG5zOnhtcD0iaHR0cDovL25zLmFkb2JlLmNvbS94YXAvMS4wLyI+CiAgICAgICAgIDx4bXA6Q3JlYXRlRGF0ZT4yMDE0LTAyLTAxVDIyOjMyOjE0PC94bXA6Q3JlYXRlRGF0ZT4KICAgICAgICAgPHhtcDpDcmVhdG9yVG9vbD5pUGhvdG8gOS40LjM8L3htcDpDcmVhdG9yVG9vbD4KICAgICAgICAgPHhtcDpNb2RpZnlEYXRlPjIwMTQtMDItMDNUMTA6NDY6MDYtMDU6MDA8L3htcDpNb2RpZnlEYXRlPgogICAgICAgICA8eG1wOk1ldGFkYXRhRGF0ZT4yMDE0LTAyLTAzVDEwOjQ2OjA2LTA1OjAwPC94bXA6TWV0YWRhdGFEYXRlPgogICAgICA8L3JkZjpEZXNjcmlwdGlvbj4KICAgICAgPHJkZjpEZXNjcmlwdGlvbiByZGY6YWJvdXQ9IiIKICAgICAgICAgICAgeG1sbnM6cGhvdG9zaG9wPSJodHRwOi8vbnMuYWRvYmUuY29tL3Bob3Rvc2hvcC8xLjAvIj4KICAgICAgICAgPHBob3Rvc2hvcDpEYXRlQ3JlYXRlZD4yMDE0LTAyLTAxVDIyOjMyOjE0PC9waG90b3Nob3A6RGF0ZUNyZWF0ZWQ+CiAgICAgICAgIDxwaG90b3Nob3A6Q29sb3JNb2RlPjM8L3Bob3Rvc2hvcDpDb2xvck1vZGU+CiAgICAgICAgIDxwaG90b3Nob3A6SUNDUHJvZmlsZT5BZG9iZSBSR0IgKDE5OTgpPC9waG90b3Nob3A6SUNDUHJvZmlsZT4KICAgICAgPC9yZGY6RGVzY3JpcHRpb24+CiAgICAgIDxyZGY6RGVzY3JpcHRpb24gcmRmOmFib3V0PSIiCiAgICAgICAgICAgIHhtbG5zOmRjPSJodHRwOi8vcHVybC5vcmcvZGMvZWxlbWVudHMvMS4xLyI+CiAgICAgICAgIDxkYzpmb3JtYXQ+aW1hZ2UvanBlZzwvZGM6Zm9ybWF0PgogICAgICAgICA8ZGM6Y3JlYXRvcj4KICAgICAgICAgICAgPHJkZjpTZXEvPgogICAgICAgICA8L2RjOmNyZWF0b3I+CiAgICAgICAgIDxkYzpyaWdodHM+CiAgICAgICAgICAgIDxyZGY6QWx0Lz4KICAgICAgICAgPC9kYzpyaWdodHM+CiAgICAgIDwvcmRmOkRlc2NyaXB0aW9uPgogICAgICA8cmRmOkRlc2NyaXB0aW9uIHJkZjphYm91dD0iIgogICAgICAgICAgICB4bWxuczp4bXBNTT0iaHR0cDovL25zLmFkb2JlLmNvbS94YXAvMS4wL21tLyIKICAgICAgICAgICAgeG1sbnM6c3RFdnQ9Imh0dHA6Ly9ucy5hZG9iZS5jb20veGFwLzEuMC9zVHlwZS9SZXNvdXJjZUV2ZW50IyIKICAgICAgICAgICAgeG1sbnM6c3RSZWY9Imh0dHA6Ly9ucy5hZG9iZS5jb20veGFwLzEuMC9zVHlwZS9SZXNvdXJjZVJlZiMiPgogICAgICAgICA8eG1wTU06RG9jdW1lbnRJRD54bXAuZGlkOjAyODAxMTc0MDcyMDY4MTE4MDgzQkZBM0Q5NTYyMjkzPC94bXBNTTpEb2N1bWVudElEPgogICAgICAgICA8eG1wTU06SW5zdGFuY2VJRD54bXAuaWlkOjA0ODAxMTc0MDcyMDY4MTE4MDgzQkZBM0Q5NTYyMjkzPC94bXBNTTpJbnN0YW5jZUlEPgogICAgICAgICA8eG1wTU06T3JpZ2luYWxEb2N1bWVudElEPjE1QzE0RUI1NkRBREFGNTM0QjAyRTQwNDU1Q0FGMUYxPC94bXBNTTpPcmlnaW5hbERvY3VtZW50SUQ+CiAgICAgICAgIDx4bXBNTTpIaXN0b3J5PgogICAgICAgICAgICA8cmRmOlNlcT4KICAgICAgICAgICAgICAgPHJkZjpsaSByZGY6cGFyc2VUeXBlPSJSZXNvdXJjZSI+CiAgICAgICAgICAgICAgICAgIDxzdEV2dDphY3Rpb24+c2F2ZWQ8L3N0RXZ0OmFjdGlvbj4KICAgICAgICAgICAgICAgICAgPHN0RXZ0Omluc3RhbmNlSUQ+eG1wLmlpZDowMTgwMTE3NDA3MjA2ODExODA4M0JGQTNEOTU2MjI5Mzwvc3RFdnQ6aW5zdGFuY2VJRD4KICAgICAgICAgICAgICAgICAgPHN0RXZ0OndoZW4+MjAxNC0wMi0wM1QxMDo0NDo0NS0wNTowMDwvc3RFdnQ6d2hlbj4KICAgICAgICAgICAgICAgICAgPHN0RXZ0OnNvZnR3YXJlQWdlbnQ+QWRvYmUgUGhvdG9zaG9wIENTNiAoTWFjaW50b3NoKTwvc3RFdnQ6c29mdHdhcmVBZ2VudD4KICAgICAgICAgICAgICAgICAgPHN0RXZ0OmNoYW5nZWQ+Lzwvc3RFdnQ6Y2hhbmdlZD4KICAgICAgICAgICAgICAgPC9yZGY6bGk+CiAgICAgICAgICAgICAgIDxyZGY6bGkgcmRmOnBhcnNlVHlwZT0iUmVzb3VyY2UiPgogICAgICAgICAgICAgICAgICA8c3RFdnQ6YWN0aW9uPmNvbnZlcnRlZDwvc3RFdnQ6YWN0aW9uPgogICAgICAgICAgICAgICAgICA8c3RFdnQ6cGFyYW1ldGVycz5mcm9tIGltYWdlL2pwZWcgdG8gYXBwbGljYXRpb24vdm5kLmFkb2JlLnBob3Rvc2hvcDwvc3RFdnQ6cGFyYW1ldGVycz4KICAgICAgICAgICAgICAgPC9yZGY6bGk+CiAgICAgICAgICAgICAgIDxyZGY6bGkgcmRmOnBhcnNlVHlwZT0iUmVzb3VyY2UiPgogICAgICAgICAgICAgICAgICA8c3RFdnQ6YWN0aW9uPmRlcml2ZWQ8L3N0RXZ0OmFjdGlvbj4KICAgICAgICAgICAgICAgICAgPHN0RXZ0OnBhcmFtZXRlcnM+Y29udmVydGVkIGZyb20gaW1hZ2UvanBlZyB0byBhcHBsaWNhdGlvbi92bmQuYWRvYmUucGhvdG9zaG9wPC9zdEV2dDpwYXJhbWV0ZXJzPgogICAgICAgICAgICAgICA8L3JkZjpsaT4KICAgICAgICAgICAgICAgPHJkZjpsaSByZGY6cGFyc2VUeXBlPSJSZXNvdXJjZSI+CiAgICAgICAgICAgICAgICAgIDxzdEV2dDphY3Rpb24+c2F2ZWQ8L3N0RXZ0OmFjdGlvbj4KICAgICAgICAgICAgICAgICAgPHN0RXZ0Omluc3RhbmNlSUQ+eG1wLmlpZDowMjgwMTE3NDA3MjA2ODExODA4M0JGQTNEOTU2MjI5Mzwvc3RFdnQ6aW5zdGFuY2VJRD4KICAgICAgICAgICAgICAgICAgPHN0RXZ0OndoZW4+MjAxNC0wMi0wM1QxMDo0NDo0NS0wNTowMDwvc3RFdnQ6d2hlbj4KICAgICAgICAgICAgICAgICAgPHN0RXZ0OnNvZnR3YXJlQWdlbnQ+QWRvYmUgUGhvdG9zaG9wIENTNiAoTWFjaW50b3NoKTwvc3RFdnQ6c29mdHdhcmVBZ2VudD4KICAgICAgICAgICAgICAgICAgPHN0RXZ0OmNoYW5nZWQ+Lzwvc3RFdnQ6Y2hhbmdlZD4KICAgICAgICAgICAgICAgPC9yZGY6bGk+CiAgICAgICAgICAgICAgIDxyZGY6bGkgcmRmOnBhcnNlVHlwZT0iUmVzb3VyY2UiPgogICAgICAgICAgICAgICAgICA8c3RFdnQ6YWN0aW9uPnNhdmVkPC9zdEV2dDphY3Rpb24+CiAgICAgICAgICAgICAgICAgIDxzdEV2dDppbnN0YW5jZUlEPnhtcC5paWQ6MDM4MDExNzQwNzIwNjgxMTgwODNCRkEzRDk1NjIyOTM8L3N0RXZ0Omluc3RhbmNlSUQ+CiAgICAgICAgICAgICAgICAgIDxzdEV2dDp3aGVuPjIwMTQtMDItMDNUMTA6NDY6MDYtMDU6MDA8L3N0RXZ0OndoZW4+CiAgICAgICAgICAgICAgICAgIDxzdEV2dDpzb2Z0d2FyZUFnZW50PkFkb2JlIFBob3Rvc2hvcCBDUzYgKE1hY2ludG9zaCk8L3N0RXZ0OnNvZnR3YXJlQWdlbnQ+CiAgICAgICAgICAgICAgICAgIDxzdEV2dDpjaGFuZ2VkPi88L3N0RXZ0OmNoYW5nZWQ+CiAgICAgICAgICAgICAgIDwvcmRmOmxpPgogICAgICAgICAgICAgICA8cmRmOmxpIHJkZjpwYXJzZVR5cGU9IlJlc291cmNlIj4KICAgICAgICAgICAgICAgICAgPHN0RXZ0OmFjdGlvbj5jb252ZXJ0ZWQ8L3N0RXZ0OmFjdGlvbj4KICAgICAgICAgICAgICAgICAgPHN0RXZ0OnBhcmFtZXRlcnM+ZnJvbSBhcHBsaWNhdGlvbi92bmQuYWRvYmUucGhvdG9zaG9wIHRvIGltYWdlL2pwZWc8L3N0RXZ0OnBhcmFtZXRlcnM+CiAgICAgICAgICAgICAgIDwvcmRmOmxpPgogICAgICAgICAgICAgICA8cmRmOmxpIHJkZjpwYXJzZVR5cGU9IlJlc291cmNlIj4KICAgICAgICAgICAgICAgICAgPHN0RXZ0OmFjdGlvbj5kZXJpdmVkPC9zdEV2dDphY3Rpb24+CiAgICAgICAgICAgICAgICAgIDxzdEV2dDpwYXJhbWV0ZXJzPmNvbnZlcnRlZCBmcm9tIGFwcGxpY2F0aW9uL3ZuZC5hZG9iZS5waG90b3Nob3AgdG8gaW1hZ2UvanBlZzwvc3RFdnQ6cGFyYW1ldGVycz4KICAgICAgICAgICAgICAgPC9yZGY6bGk+CiAgICAgICAgICAgICAgIDxyZGY6bGkgcmRmOnBhcnNlVHlwZT0iUmVzb3VyY2UiPgogICAgICAgICAgICAgICAgICA8c3RFdnQ6YWN0aW9uPnNhdmVkPC9zdEV2dDphY3Rpb24+CiAgICAgICAgICAgICAgICAgIDxzdEV2dDppbnN0YW5jZUlEPnhtcC5paWQ6MDQ4MDExNzQwNzIwNjgxMTgwODNCRkEzRDk1NjIyOTM8L3N0RXZ0Omluc3RhbmNlSUQ+CiAgICAgICAgICAgICAgICAgIDxzdEV2dDp3aGVuPjIwMTQtMDItMDNUMTA6NDY6MDYtMDU6MDA8L3N0RXZ0OndoZW4+CiAgICAgICAgICAgICAgICAgIDxzdEV2dDpzb2Z0d2FyZUFnZW50PkFkb2JlIFBob3Rvc2hvcCBDUzYgKE1hY2ludG9zaCk8L3N0RXZ0OnNvZnR3YXJlQWdlbnQ+CiAgICAgICAgICAgICAgICAgIDxzdEV2dDpjaGFuZ2VkPi88L3N0RXZ0OmNoYW5nZWQ+CiAgICAgICAgICAgICAgIDwvcmRmOmxpPgogICAgICAgICAgICA8L3JkZjpTZXE+CiAgICAgICAgIDwveG1wTU06SGlzdG9yeT4KICAgICAgICAgPHhtcE1NOkRlcml2ZWRGcm9tIHJkZjpwYXJzZVR5cGU9IlJlc291cmNlIj4KICAgICAgICAgICAgPHN0UmVmOmluc3RhbmNlSUQ+eG1wLmlpZDowMzgwMTE3NDA3MjA2ODExODA4M0JGQTNEOTU2MjI5Mzwvc3RSZWY6aW5zdGFuY2VJRD4KICAgICAgICAgICAgPHN0UmVmOmRvY3VtZW50SUQ+eG1wLmRpZDowMjgwMTE3NDA3MjA2ODExODA4M0JGQTNEOTU2MjI5Mzwvc3RSZWY6ZG9jdW1lbnRJRD4KICAgICAgICAgICAgPHN0UmVmOm9yaWdpbmFsRG9jdW1lbnRJRD4xNUMxNEVCNTZEQURBRjUzNEIwMkU0MDQ1NUNBRjFGMTwvc3RSZWY6b3JpZ2luYWxEb2N1bWVudElEPgogICAgICAgICA8L3htcE1NOkRlcml2ZWRGcm9tPgogICAgICA8L3JkZjpEZXNjcmlwdGlvbj4KICAgICAgPHJkZjpEZXNjcmlwdGlvbiByZGY6YWJvdXQ9IiIKICAgICAgICAgICAgeG1sbnM6dGlmZj0iaHR0cDovL25zLmFkb2JlLmNvbS90aWZmLzEuMC8iPgogICAgICAgICA8dGlmZjpJbWFnZVdpZHRoPjM0NTY8L3RpZmY6SW1hZ2VXaWR0aD4KICAgICAgICAgPHRpZmY6SW1hZ2VMZW5ndGg+NTE4NDwvdGlmZjpJbWFnZUxlbmd0aD4KICAgICAgICAgPHRpZmY6Qml0c1BlclNhbXBsZT4KICAgICAgICAgICAgPHJkZjpTZXE+CiAgICAgICAgICAgICAgIDxyZGY6bGk+ODwvcmRmOmxpPgogICAgICAgICAgICAgICA8cmRmOmxpPjg8L3JkZjpsaT4KICAgICAgICAgICAgICAgPHJkZjpsaT44PC9yZGY6bGk+CiAgICAgICAgICAgIDwvcmRmOlNlcT4KICAgICAgICAgPC90aWZmOkJpdHNQZXJTYW1wbGU+CiAgICAgICAgIDx0aWZmOlBob3RvbWV0cmljSW50ZXJwcmV0YXRpb24+MjwvdGlmZjpQaG90b21ldHJpY0ludGVycHJldGF0aW9uPgogICAgICAgICA8dGlmZjpNYWtlPkNhbm9uPC90aWZmOk1ha2U+CiAgICAgICAgIDx0aWZmOk1vZGVsPkNhbm9uIEVPUyA3RDwvdGlmZjpNb2RlbD4KICAgICAgICAgPHRpZmY6T3JpZW50YXRpb24+MTwvdGlmZjpPcmllbnRhdGlvbj4KICAgICAgICAgPHRpZmY6WFJlc29sdXRpb24+MTUwLzE8L3RpZmY6WFJlc29sdXRpb24+CiAgICAgICAgIDx0aWZmOllSZXNvbHV0aW9uPjE1MC8xPC90aWZmOllSZXNvbHV0aW9uPgogICAgICAgICA8dGlmZjpSZXNvbHV0aW9uVW5pdD4yPC90aWZmOlJlc29sdXRpb25Vbml0PgogICAgICA8L3JkZjpEZXNjcmlwdGlvbj4KICAgICAgPHJkZjpEZXNjcmlwdGlvbiByZGY6YWJvdXQ9IiIKICAgICAgICAgICAgeG1sbnM6ZXhpZj0iaHR0cDovL25zLmFkb2JlLmNvbS9leGlmLzEuMC8iPgogICAgICAgICA8ZXhpZjpFeHBvc3VyZVRpbWU+MS84MDwvZXhpZjpFeHBvc3VyZVRpbWU+CiAgICAgICAgIDxleGlmOkZOdW1iZXI+MjgvNTwvZXhpZjpGTnVtYmVyPgogICAgICAgICA8ZXhpZjpFeHBvc3VyZVByb2dyYW0+MjwvZXhpZjpFeHBvc3VyZVByb2dyYW0+CiAgICAgICAgIDxleGlmOklTT1NwZWVkUmF0aW5ncz4yMDAwPC9leGlmOklTT1NwZWVkUmF0aW5ncz4KICAgICAgICAgPGV4aWY6RXhpZlZlcnNpb24+MDIyMTwvZXhpZjpFeGlmVmVyc2lvbj4KICAgICAgICAgPGV4aWY6RGF0ZVRpbWVPcmlnaW5hbD4yMDE0LTAyLTAxVDIyOjMyOjE0LTA1OjAwPC9leGlmOkRhdGVUaW1lT3JpZ2luYWw+CiAgICAgICAgIDxleGlmOkNvbXBvbmVudHNDb25maWd1cmF0aW9uPgogICAgICAgICAgICA8cmRmOlNlcT4KICAgICAgICAgICAgICAgPHJkZjpsaT4xPC9yZGY6bGk+CiAgICAgICAgICAgICAgIDxyZGY6bGk+MjwvcmRmOmxpPgogICAgICAgICAgICAgICA8cmRmOmxpPjM8L3JkZjpsaT4KICAgICAgICAgICAgICAgPHJkZjpsaT4wPC9yZGY6bGk+CiAgICAgICAgICAgIDwvcmRmOlNlcT4KICAgICAgICAgPC9leGlmOkNvbXBvbmVudHNDb25maWd1cmF0aW9uPgogICAgICAgICA8ZXhpZjpTaHV0dGVyU3BlZWRWYWx1ZT41MS84PC9leGlmOlNodXR0ZXJTcGVlZFZhbHVlPgogICAgICAgICA8ZXhpZjpBcGVydHVyZVZhbHVlPjUvMTwvZXhpZjpBcGVydHVyZVZhbHVlPgogICAgICAgICA8ZXhpZjpFeHBvc3VyZUJpYXNWYWx1ZT4wLzE8L2V4aWY6RXhwb3N1cmVCaWFzVmFsdWU+CiAgICAgICAgIDxleGlmOk1heEFwZXJ0dXJlVmFsdWU+MjQxMjIvNDQ1MzwvZXhpZjpNYXhBcGVydHVyZVZhbHVlPgogICAgICAgICA8ZXhpZjpNZXRlcmluZ01vZGU+NTwvZXhpZjpNZXRlcmluZ01vZGU+CiAgICAgICAgIDxleGlmOkZsYXNoIHJkZjpwYXJzZVR5cGU9IlJlc291cmNlIj4KICAgICAgICAgICAgPGV4aWY6RmlyZWQ+RmFsc2U8L2V4aWY6RmlyZWQ+CiAgICAgICAgICAgIDxleGlmOlJldHVybj4wPC9leGlmOlJldHVybj4KICAgICAgICAgICAgPGV4aWY6TW9kZT4yPC9leGlmOk1vZGU+CiAgICAgICAgICAgIDxleGlmOkZ1bmN0aW9uPkZhbHNlPC9leGlmOkZ1bmN0aW9uPgogICAgICAgICAgICA8ZXhpZjpSZWRFeWVNb2RlPkZhbHNlPC9leGlmOlJlZEV5ZU1vZGU+CiAgICAgICAgIDwvZXhpZjpGbGFzaD4KICAgICAgICAgPGV4aWY6Rm9jYWxMZW5ndGg+NjIvMTwvZXhpZjpGb2NhbExlbmd0aD4KICAgICAgICAgPGV4aWY6Rmxhc2hwaXhWZXJzaW9uPjAxMDA8L2V4aWY6Rmxhc2hwaXhWZXJzaW9uPgogICAgICAgICA8ZXhpZjpDb2xvclNwYWNlPjY1NTM1PC9leGlmOkNvbG9yU3BhY2U+CiAgICAgICAgIDxleGlmOlBpeGVsWERpbWVuc2lvbj4xMjAwPC9leGlmOlBpeGVsWERpbWVuc2lvbj4KICAgICAgICAgPGV4aWY6UGl4ZWxZRGltZW5zaW9uPjE4MDA8L2V4aWY6UGl4ZWxZRGltZW5zaW9uPgogICAgICAgICA8ZXhpZjpGb2NhbFBsYW5lWFJlc29sdXRpb24+NjI4NzEvMTE8L2V4aWY6Rm9jYWxQbGFuZVhSZXNvbHV0aW9uPgogICAgICAgICA8ZXhpZjpGb2NhbFBsYW5lWVJlc29sdXRpb24+MzMxMDc5LzU3PC9leGlmOkZvY2FsUGxhbmVZUmVzb2x1dGlvbj4KICAgICAgICAgPGV4aWY6Rm9jYWxQbGFuZVJlc29sdXRpb25Vbml0PjI8L2V4aWY6Rm9jYWxQbGFuZVJlc29sdXRpb25Vbml0PgogICAgICAgICA8ZXhpZjpDdXN0b21SZW5kZXJlZD4wPC9leGlmOkN1c3RvbVJlbmRlcmVkPgogICAgICAgICA8ZXhpZjpFeHBvc3VyZU1vZGU+MDwvZXhpZjpFeHBvc3VyZU1vZGU+CiAgICAgICAgIDxleGlmOldoaXRlQmFsYW5jZT4wPC9leGlmOldoaXRlQmFsYW5jZT4KICAgICAgICAgPGV4aWY6U2NlbmVDYXB0dXJlVHlwZT4wPC9leGlmOlNjZW5lQ2FwdHVyZVR5cGU+CiAgICAgIDwvcmRmOkRlc2NyaXB0aW9uPgogICA8L3JkZjpSREY+CjwveDp4bXBtZXRhPg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Cjw/eHBhY2tldCBlbmQ9InciPz4CWGXkAAAAB3RJTUUH3gIPEyUAMNBZBwAAAAlwSFlzAAAXEQAAFxEByibzPwAAAARnQU1BAACxjwv8YQUAAEmxSURBVHjaXb1XkCXZeSaW56TPvLZMV/vpcRjMwIMgsACWEEgtA46kENyN2AftRiikUIQeKD3wabV61JseFaGQFBJl1kjkSuRyQZEgliAIgHAEMd71TM/0tC9769r0mefo+07mrbrNQWOmuurevOf85zff95tTIp3eU5aQlrYspYUUWuArgb8KC19b+AJ/t9pv8XvW+h/zV/67/TmegPfo9gvBl+Hvsvupwpf8lhDW2eP48/Yp/Fqaz1GWZYv2DVqaz2o/xTp/ePeJ5+voFoOntMs1C+ejtK35re4p3X/PPh0v0ufrwfqw6PVy8SOx3uP6LfgKrxbCvOnsp+vvG/mIblntTvkMtX7A+hlivRB+uOIHdR+4Fi1kLtpF4ydK/d2dtlKwzhd39uTzBSnz5+z7fJTohGsO9/wdqv0RRaet84M8E5c5NN2dvhAbeziTCZ8rujVJrdoltm/Q6wPhuVHaRtzdUs41iYKiNMzRGRmbp+LdSuCB5iiEEGuRa621fnytYv219ZhEzrekOwlww+bl3Ukpfga/ti2zhrUuGB0SUuu1OmzI0qxEnKmRONdHI9zHzqNbmbEkfab90nxfdW8zMjJnfqYaNId2fXy6UmbXPCTzWeJMh4URRruxjcPRG3/ExkqkWYA6F4Buz0qZv0jzuUoYJTc/76wYb5TdBrh0ud5AK79zEa+9g+h21a3EaHqn5a3GCG3MrT0Nfa4JRnrdzq3W1rTVdNtQrc4Yk2mtoP3TCuH8rM9Wo89FbInHZMH/NuultlojqGmd9omNnZ/7DfPHacViTkGf2azu1ntmVPQjXJWwOg8jOt9ldq5151mlMRnjCMxGpDEl2en/hhJ19sTPVnXFh0ob/8cKJL8WCn5CKSlt0blIq/2QM3VTj6vGWiJard2w6iwI35GbFi702aGZ6LCWpNOcLU7jTM41Qm4sW1rn56spYC5ZiLVRmfigKAvz5LWsWxNotd3YYKMt2/xAdScuRbKaVkUlzQZdP3Bct2m0UUbp2HbDo4TOqtZcjRuFlLqDUZ0JaLm2YtktxupUYH0YrYKLVq9bQXVaro2t8+OdViJi7dlbP6poTmtXf+ZBrc7LyVZ9zsJr+4G60+VWmp3GG9do1L5pz61p6tV84gdxrz+cTU9m02PHlrPT06PD46oqPNfe2rmwtb3dH26JILJtTxqNhhyVcaXGlcCepVpbg+iccieXTdelOx+5qYN6w1FZZ+FMUxCt+YlzD6itLjCIzjzP5L3hPvVjT7G6iN0pnV47fxw9dl6XZbKaTaeTplZVWZwcHe1dvHz96Wfeu/n6wf6jm2+99vDBwXQyWa1W0I7x9ujSpUvPPv/hDz//wvXrN3YuXnWcEOgCZoJHN+YsG627wxWdExHr8z07O7N/LdeSOl/jxv7F2vXwbavpfWsjOLV2tbHBxyR3/h0DFlpccu4UhdIdHlOqqSCCLEuPHt6/feudd2+9O5/PizTJkvTqkzeGoX/1iScfPXh4797de/cfZWVdFlUjrLJs8LS6qrD2yBdXLm9/5evf/NwXvzQc7zpuIGxbn3lN3dqH0UPdWna3tzMRrLexBgwtHNpwLmcnzw20ghBrAzlzPGs107IFAhvCMtZnFrNWkXMbNWtSTVkU2YN777356utvvvHm7dvvr1ZL33Gg+WHgSatShE06LfV8VeS5zutaYldS1HXdwi2I0XHkoNdzRP2pT3zo17/21Rc++ktRf8t2XCnstc8/O+m1wVtnXtXASsvaBI/a4JtNMNK93gjKCEKcK4l8TEwbeFi0iMk6i9LdQzqv18adVk71fHr4i5/99Iff//7DB8ePDo6waWmcjhvInu+IprFsqaSbpGVWmK3D6KVoyqYsS35DiMB1ETGoIEIOIr/v5F/7jW989be+eeHyDSEcvppR5nH02R19F6TXIGAdRBGtW9TYYn7RhfPOubQa0Wl4J5wOzYhzptBJfK1e1jqSivUHirVQEPLq+x+8+6ff+qMffu8H+5PlMqnCKEQMxPcdaXvQBqUcoQPfr5QqSoW4UMKEtHECeKIDPRBVVSmIR0ovcOtaV2Vju7ZOT7/4+U//43/yTz/6yc/aXgQz+TtO7yyCtXFEbZxrs/EasZZF5zSNd+dekul9vWEanfMgpuikJc/9gj5nDAz2VLY1C1IGDOl7d97+P//X/+mnP35xmlrYSxx6EA7cZYvjfFduj+JBHFRluUjz03le1fDXsqwbCMUEahn4TmjbYYQ4qhZpiSUMotj13DTLdVlvxfU//c//s1//2jf93pYw0WRTJ9a4zrLWuOUMFmEBiDQGxXaC2Dxy/MX+b/7Z73YAaeN51sb715zKOsMzog3OojMprVXrhQ737/6r3/uff/zTv0lyFy8ZjiJLNb6HLTU4ojBww54fSEoniKPQc4E7irLKy9qD6bvScyFWXVbNKiuKog5ce9QLHddJsgL/jnuB63tJJV/8yY9DXzz51JN+0DdwWZ5teH1SZ3RBiA0Dl+fRwjrflXkVRGP/83/2u9bjG+5e3CHStUWdv6t7se5IlWr57OTowb/8vf/xR9//4bLyAt8bDyM4f9dzcLC+Z8c9F2AILsEliHPKqnYdT7pe3WjE1DQv8QzXka7rwJkGngcdmadFVlajfm/QD+BEYT+B5yoha2W//tIPXMd+4onrYW+ozojsOnCsA6YQa450LhVz5HLtHaw1Eif9/+f/9e9umtqmjzyPsVYH04zPs84+rzUxacssXf67f/Ovv/P//dkktV3HHwzCsqoamFddR6E77gXLJDuZLgPb9n3XcpysqIqyLsoSImwUbSqvFWG1pX28BvJw6EDTsoabgWOMIwjXzYsq9HzX97PKfefmW02+eOqZZ+J4aHUkylonGbrUx+Ow/syTCWvDg+oujyCcTVdzFqXPtGMdRFvcqNc4nQyCZLLlyLp59cWf/MWf/FGqAj+Uo74PVTMHpftx0AvlySx9eDiPA/gLUSidJwUUAWiBiEtZVd1Umuwzr4RHHNLAEPCTiFt2kryawZ0AaI2iYd/PCoRVtz/oL2bLP/nWt3cvX/n1r/923BsZY+3UgI5crFX23G90EaV1hY1R9la127yU3MzCiPNUwLlSibXZnPPWdQJKaYQ3ffjwzrf+4P+aJgKWfmlvADxQZDV+fGHUG/a9g5PF7QdT14Xjt2EAS4RM4KdaLdMiyetlUeZliee5svXKIqv0PClc1zVr0ZFv4w8+arpMJ5MEPgPC82y5e2GrsMLf/9//l5f+5sd5ulwjBmsjmyHOjeY8GLSYoaNe62wQD3jT655nlTpqusGhOymstc3AaAL/psi//53vvPX2O5YXQQqqgjVD8GJ3FMa+ODiZPzxJ4QVh3lCcsoAoRA3nCcjVqAKBs8L/GuEQFMBf4jWuLZZJOZ9ntiMdRlPZj6AZEjQZb5suFog4sCtdq+FwsMjDP/3jP7p/5708XW3G+nU4XzMO3aIBqrA8TyqY/WrRBhEp1hLUZ7nB8zCxtrS1cLrgaTI9woTQt994+c/+5A8q0d8ex64N1yjg8W9c7CNGnpymh5MUutDv+Z5jAyrBHdiOKGpVACkoC9qBCF8ARTSK0VgStpdNHQT+qqhnixwfEoYBXEccuJ604TCxIOCOvCjTJHG03hoPXn/l7e99508X0+O6zMVjkW9Nx0S37g46n0XYswSj0Xl57kf0JvVes1W98fO1jMQa5C9mJ9/982+dLlR/ECE6NlAGKfa2o17gTJbFveOF7diDyMOfLCsk/gIvCJG4grYBBgXKDeQj5SqvAcCpplIYCqN9D+6gmi6SVZI1jBQIKPQCjEEA2Q5AJ2yqwscNL176s2/9yS9+9sNkMbE677AR/8wGjIPHB4nGeIRzKbQJIiqFll1W0FrHhs0EzjpYdiRUtCnWNvEAb6jeefOVF3/6144bjfshV2lp11LjfnA4T+EaPM8dRsHeVi9Naw1oKK0wBFKsofxwCECQQJwUhdZpURtspB1pFJheXeHruiLixp5xYFUt4jCEIKBMvdD1fH+ZppCva6uwv/uH/+YP7tx+r67yzQhxlhNRZ/m0TvXbhJ3u/mJetKEE+jx0dEmATSy/Ji+G95J5ZMni5z/+wSJpdneGloQ/E0AHg9jJm2axqrCj/jC+dmWYZhVhiFKI/I4NKt24Qnq24dWQxTpoA0rgv65ZI8UhRejjhQ5cDqwXoBvHVtTVoB+CptqW3tvuxVGwWmV12QCMwo6++++/s5hNQHvFOn7qNdgR63/LjRzCeU5Qt87ysQ1rq4vDm986zwgapTGS0M17b73y4+9/u7e9B5DY0G4rsKNeL6xKlacldnlp7JcAAnkJawDcD0JfC4XQCtrl+jZQQ+wDPgEwCJv5cwXj8lx3FAFSgUnAb6g48BFawUfAsEzS3IZX6feiRcKM9MWdEfVimeU1ZBG8+JMfvPryz4s8MbG4q038nfRBGx3WjGotF3P2UqyJ9bk+WRv5fn0mBb3+G5U3XS1+8oPvLXO33wtWaS1tG14Q2g6+WCDU+/7WMPR9//A4AUyG2ICDQs+JXbcH/cbXvo3w6CIWSjhCBEjHWDJJJ3wBdCd0HIPeLEgHKMK2PfwVPwMMhTPGKg6OV56jr14awsUApWMXYdh/6ac/mhw/Qizq/NljaLkLFhuJSwMA1gFXnqczrXUetrWo9Ts3w2ub9QAqfnT/zmsvvTzob9uIa7YsqzKQJmerBNgTFPjCONg/mgMa2cyTi9DzfNsKfNkLEEl9xAWX1EKGfuDbDkRDJGlpG0wEgNx1QmzL9z3p4H2Q13KVgHfD29WNtUpggnVSlgdHs9izL2z3VynkDxxr3X33rZuvvwpPodtCU4t7zp3/WWLxDCJIsclTN4DIWmZivfEucKzjqRHTann62isvHh4+AA1gNlUyg6YsB8wiryrgqkHszZZVugIihk7zqOPA6cXYtB84QNA2kGkEy4bPkDIKwctcWEEQUjQeGIdDZBoEAbwDBGlSE1YC+gnoBaXLiyzNQeceHMyOj+dAK2HsHh0npzMgNevFn/743gc3CR3PnNpZQlZswOcul8tg0WItqdsoqddkc0ONtDhjpfrM3Koqn0yOX3/pJcvbFggAwlotS7fN8iiQB9GLY98Ws0UJ8BBCB4SNU4Ug+qHfD0M8AX8FfUAECQMvdGyEABsGEnrgo7Hv9mBBHlCoVGUFg4Ok8CqsAi9KZgsYHpYEzwp66rnOrfsny2W+M4qAvlZ5syqaB7dvvvnSi4jrUrbg8jFnd0YnzxyhXlNL+Vi1SK/x9kZx55yVGyiVZ+nBg4e33r013N6C4hd5AZ9jC2i1yhAwtB3HzukiB8ck3mAuyYFEegCHnkdP4lIN4BQMoRCwkwiq7yLUwlaCnWFvdwhQAhfCdL5nCDKXadt11UCfQDuwxlrpJM+zPAtc596jSZFnkAVY3HKVrQpx8/WX799+V6m6U3Jxtv9NfNECCh72ugKyiUgfy2V3EUScywi+RZV59tYbrySIEaEHSJTkZRiAR4jItcvawn6sunx4tAD7RORDvIDs8O8gCuFNGq1gDk1dwxhkKxVH+DQWWAAiqYDlRFEwBNcUTEHhn8jzhFVLsJpGl0UOIwGO8mwYo1jm9WyVpHnzwYNT1dTbg3iRN7NlfnQ8efXnP55PjjbC35nXO89Ii3VluLORzjm0qrCBI9fusc2XtyKxgG4ODx78/Affi6O+49pFUeInnitAL0ostLZGsXc6XS2Tqqlqz3EVCxnCZU2mETUAAmQhVd3mBOgIPQFRCLgDy3aysvFsPwrCnX60HXm11hAmvEMv8PF2IDK45SIr4T7wQY6lwfOTUs1WKcxlushdB2BFHUySRwfTD957553XX6rz9PH9iA3jF21p5+xH63Kc2AgRj9P4MzlCm+CQ33vnzcODh+NhBLVdrkATHZwcbL5qA77VnC5SwApgQmYwq6YoKwAkQEhb1DAUplgsjX9LrBpfSvBOHTiS2UvFakDoeOPe8DLwEqtioigL35ajyMfa4EqgJiAaGeTcgIPCldqVtqZJfnCaztIcFoe4c3yyeHQ4f3D/3vTkQMNAHgt7SrcJhPMqc+ca5EZpdaOc24npvC+BYaauF7P56y++4vUuBD7oA2hgCcMHpwSwhMZCUHmSnU4zBFg8mKUNaErd+IzSKnSFbwSP1TqqykAYk4REHkfT1AgJWZbWFQCoF/rRhdHWM3sj0FVgahj/qBdA1xBEIjAVwDOIWAnVUF3hhMBcsMIHB/M5cC4eYYmDg6NbN984nRxUZc7FrD2jWCcQzmKJ7pKSZ5mKx0rN517COve6POTj46P33rvV68fgTqus8BzP7QoGAhoKR71Iy1WSI9JJU+NEGMQf6oxlRfDyOHEFxiQ88Ai4uDRJk0w0Ev6jyosiz7EN13cDP0aEuby99dyVLcgHAu1HvWs7Y3giCpFPg4Y1ECEYPT4eMaZuKsSgorGgLAkkmte33njj4d072qSOzw1EW2dI6Wy37f6lONOSTcvQmxJhYYSVu7r84L13k2U67Mc4KhwUYAI+CPgKjnCZZDiqFVx5UUJH4Dbg/WwNS28M+wZugvRk6ymxfkDFLAGlstJSu3ATjlUUCtLAe7GxMIgHva0PXdm7NuzhmQgTruNv9WN8JZk+J94GBm/r5rVWAFn4X+w5W4NBpfQyLZZp8+5br6bpCvicBffWP54XeTfcRrvHDQe5Sc7OQVXbtaCaZnJy9PorL4aDsfT8RQaXUMNqLZMvQYxI0qoumjSpYO34w/0wQEsQinnCBOZ0BSrJ5VITitpEfq4P0QXvGfW9VZ6fzueHh0dYt0dwHW0Nhi88cenaVv/2w4Oi0SCgSVbiXVUDd8M4RbckCA3heab8QR1Hzu6FraSqTxerd9566/bNVx2T9YHZig1g0IHrjX+cDbSw8SPRBRi9rnFDHd5/9+bD+4/g6amRtQJxArOq6dht7twkY5MsV6ylW3Bn7ANQChZxb/8UR2hPGREhFOwIdgQUiXCyf7qIrnhZKSKftUDIFp5oMp9d2RoBfbvO1q6SpbZX5b1Xbt8f93rDXgBHsBVFRVVFgXth4M5Wqwn0AYxDqXfvHsP+Ll4YN3GcltX9+x+89vO/eeHjnw37WxCZSSyKs8TtRmDQrSD0OlCKdROE7gpo69ALfUiT5ODRo9l0dmFvl0ZH+me6beCnRZOXOOt6meZ5mh5Ol7uDqKwaeE9wgNHWcL7MxoMQqrbdj/ftWaW8IslmSYEQeLLMopPFhVEfgaMXew8ns49c282zpFF9AHFILh4Me0pfL+qmuJcU6aeeuwGI+fBkHoTR6TLBW56Jnki1PJkuEb+ef+7a7TvH6XJ+8dLe4f4hwOcbL//k9jtf/vCnvsBkjmnW62oRj5Mo1tjOfcJaddpcn7TOYXejmun0+N6du4xhWqyYXdMOEwr0MXAQ82UCrzWdrZ776Asf+6XwtVdeD4CNHRe72BrGrGIWZS9woJB720N42cFTl2/vT+F1llkJVjoIvF7gfvjK3i9u3oev+cSzTw/6Pcuxs7qsVQnaPh4PR5/79MFkukpXUjlXn7mihbe4f3o4X+Si9ILwg3sHsLW8SIfjHa8/vn51O5nP8O7Vqrj1xks3PvQxPxpI2WYklD5vRTv3Es55SnazmHGW6zVCqsvy+NH+0dGRa1Nw0F9YI/y3BJmG81AA1yVBk/Q+8Ynn8EFB5L/x2tsz5Uz2F/X9U9lUTK/BySkF6UT9secH8e4NxMlhntl1Hu/0L13ZrubJ5YsXn7p46frlC1CQZZ3PiuL9yeRg3uQi2N6J9uf3s9mkF3lVvkSUuRR5N3YchBXEqXtHk2cujG++8s4/+U8+DQM4Odw3wVIpO7j1zhufm53shn2iUbstfGjL+jvYUTsmVak3AINa4+2uKwZfpOny6OBouZiDG+JhNfBdXSGg46OAr7MMEFDNjudf/vqXd3fHP//py8oJv/q1r/xv/+L3x5H7wrWdLdAJaWVldTytjpMyWcw0okIQVFnjG8m+f+fR7aPj00Xxhaev5ELfPj6FpR0tk/dPZn/+4q2rPf/ytre6q3aGg3w8bkSA8AzYimhiBYppobrZ7oXzNP3kp57/1p/9JT5sPB7oVQ52D891/879B7dv7V26ofRZU8dmuOgigrPuLlgXb1ghJ/5p2tIY3Ws9Pz1ZJssiTYOoVyirUkw8w0PYVmNLz2KWQNtR8Lc/e/mZJy/CfZZNvpqfPrU3/vj1rR4IlG0tswJRY9WIaGs7iCI4VABHK50FvhgE7o2dEajHLTX97//f737l1391aziGSQBTfO+vX33+Uu9Tz14EZM2L6qhxtecPBltBWTyzu3339q2HJ4c3Lm/3A31pGLxx58gPgrpRR7P5o4MjPBMbLEs3tZ1bb7/5sV/+FYRwwR5LdV4N2rAQ53EU1aYtOpZqGdBbVdVisTo6PAD4GQ7HWVVBzJCS7dCkSKuIalj7gvS+/SffhyFNDib7q+o/+tWP+66d101aqftHy9HO5diLV3C0tof3Xhj06tN+XSzYI6JFFAQfefraT97eH1Xpx7f2ADlef/9+Op9+9Fc+urOzs5xmTtR4rp8Q56cj1+vbum9bCYJF08S94MrOCIIIQ9bNNUGHUyoFdFVUGrJ+982Xjx/dvXT9OXj9Fkae5ajPfIGzhtbGOxrIIDv0pdqOB4T5xex0cvTQcX0QZp0iMiqENiinaRwAstIAV4rJ6Ko6Ph0E8urlLXdWDMIQgBhcABxpe9jXRQKo6Qp4d2mXiBxMN4xHF+om7/UDELqCB9J84blrv/bpp3xXXh74/+LbP7l2YXz10u7EX0xPTnzfroSDcCR0VSwnowF4+YUYNubb1/a2PvTEHkvngKpdxUw5gSwAVSI3S4v3b93cu/6sBh6znXVK8rw8TI1ogYJcy2cNRNUZvEBEnE6OgYEsCTsSVd3AS0qXjRqIDJB7XpZt00ueFxBQvxdc3hl6XgowDZYETuhGnmMBVpN4N9qVPtOZrPnC3dtyCFX37Dyb31umlwaD56/v9h1YbPPxi6P/9GtfnOb6RhCHA2AXJWoVIVgLcyBAog0z5q4DlK8u7VifeV7Cix/NlghAjaVAQKT0ADGvXBzleTabnlZFZqxjHUAfp5VOu2G1roLqDVxhyJpKV0vp+AD8gefWCig452I0eKT2XBsfWZRqegonwAyqK61+GG0P414U4pmDYd+iN4Gm0YICl/UsOwCjlqwFUUQekzAN2wIezZZf+cyze1s9xCSw86Hj/IOP3viXv/jgl54r8DK31wM9qdidCp5aWsruh/5u5AOTKy1ByLze4K/fuqOq0o59ZbRcsX4k0qJ0hDw9PFrOp+Pti493UJ13R7V9lrrj4h2QPCMfOLUGdjE9OcpXU0DeuoQl1J4vPQ9x0GW7E3VEsbptHhv5fi/0R724H0U3H86u742VKqA6dKfaQmBHCHMcB6zKY8ZFAqcDlIJCFY28fe/oH3/jC7YiILU8H1rxzIXB5UjO55Nre3ulE0nZs03i2wF1Q7Bmm2Gdu0xkxKBtpfzZ23d9AF8yUnYLsTXN84FEIzc+PT6YHB2Odi5iS4/VcjrNhyA20npq3Y9ltf2DiA11tVouV7NjpR1PyBKERjUknThF3WA7RU7pO67tN7aQTuS748gb94PrW6O7BzPXETvxEDvDWiVxB17Dl7XZcqwJNunbfm3FP3p5/0tPXrp+YQwwj5c5tg1H3Q/8X/votT/82Wv/xTd3R6FHos+KhzbZXPxcKu7U813rpFSv3br3wjD62dFxGDSu6WkyzUgaTBQaDes+fHTv6ec/roU+DxdnWxe6dQ76LJOvulpYl9MtC+YhF9MFs++Ilk1haDArVqpsXHYJI6pUYIEZeYLybQ/qsB2H233/U0/uvHbnKHZt/AFg7oFfe7Zva9+tY1/3QzGK5G7f68Xh+5PFW2/e+7VPP9ueFaCqJLoBF3Ge2N767DPX//V3/2ZWZFFP9mMdx9ILBLwuIH4m3aOyeeMk/atf3PyVK73Pv/Ak7EGaTKkURp+hs9Jhc1qjJ/t3wJjYgN3NVGxACW11GqHXvTJdS61u2o7WPMsyuJpkBkAIGQHnMOVumzx405jEVMOmGWYcWwmrXuCNgKC0+vgTFw9fvf3tN48+9sT2OGLpwuQOHIcihWZDv6y70+znt2699vKd/+obv7w36kGZbdFB/qZq8FmBJb744SeiwP/vfu87N566vAuI5sIYrVKJNM3KtOgJfWPc/4cv3BgM4ncfnJr455CjG2N3zGoBfmGBs8kkSxJorDpvEWtbmpnDdazzPK3VBVBjFIZ44riLPF3i/3XtCNtRpBZsQMKKoRlS2GnOxIRgAka3zDZw4Q0DJlC09Y1PPvPB4eTlV944ykvLNSbFio+DCFAVTZak5Wzx5O7273z1c9e2B8UKbs8K+VyNCO24gGoq8p00LX/pictP/8e7Dw+ni3lWpQWfYcve7vagFwwC6JnjeQ4cAnx5mz2Bk7FttlfQIxAKsQN2OZ8ny/lw6wL5pdTnVeEWUJnJANPwYEq76lw5mGtLF7N0OauFz6KYoV/gLTWnGyRMEzyDrcPskmWxhukgZboGYOVuIE272tOX925c3F3Mk4OjWQG/2ggFcC4Df+zHsYdYG4B1aVUmlTI1J2b3fZ/RXrA5JIpkXDWzrOi77i8//wRXR8Zn8YyhjKb/SjFbRR2eIsYzkNOD2KYjFQARJ4LXSTZiWMns2Hri2a7fQXdtRq2PaOc1Woi9lk/TTltYpWlnKYoaXyAC42+aVBNHZcuG8aLpcBjilAS4SQFcaIwdoTfiYFMEHuaJKHKHXKTD/KqLoEBXw+o8UFiV1XgkHKGyCB/xU/ZPmEYUzwG/cRyvSdJKV/WoZ2oeJt7BuOqC4QgRNWdxqdmfzi225mgolevCgyHAG0MUdtnoZLlA7DDJLadr0+2AQqsRujWUdiiFuQe9roI2JdbYIHZCF7DnkqUnoCr4MCL/wANeZUxvJyp8ZveZ16+YAjHPtC3XZlgCWfdYyPEsIxzqn2QALFST5uwDAizDei1bIDbhmGr4Zy1IdvhCSA7wo5SOPU8y3ahhCKKH0IuX8QSUKX7jaUlV3z487UcBzgrCaUt4jD4GHNfKB6CaTWfwnzgfrETp9TSdoR1ONzyku95ROgbTQ4jdgFVk6SpLlrBBmAAEIVmD8BHdgB4C33NMMoKjJmR29Ez4oqgVcU+jfAdw0ELgN03tmqbLTD6HyyArvIzVKjZENQHrnU4j8Xqdl/CXtQsIB2+v2UoC7agY2FlhXSYZApX2GBoMa2YSACKD5I6T7N0Hkws7MZxMDTvDf3Q7A2SZMCL8MJhPDot05XqhCY9y3QdAmTnt+FJb/mzjZjeFp5s8WzKz5QawRlpLVcsgdCE7ZVLkkmU4Yuw1djefagNiJmXRq73AZrawbEGbKaRz/oQgiDU7AL6kIt0AMqtqttpit2BouSi030SBasBTwHx1M02yw9l8GIdRFCRgwSVCIM7Dw2exKw2qCh5bq4fTBCjXFn1TVYep+kI17aQSYA5dKFxCUybLaX+8e9Y2J9dQwumSUiZedA3aZugBJwGWka9W6WKuTY0LESi0RVUWbPsRIOCiaEznhVL9ENjKf3i4j2NIyxrsK80LfIZyNRPQlmGoWJ1mQSLDbmF0OHnP9QL4e6dI1cFkejxJThbz/iC+tru9O2iEHUCzaqk+2D/RdXEZtNqR4DWImsJyQPVdh3liOJPC0vMyP1ossR/PnLDNhi26d56FOSHoTVlXOehQnpuE3dmgWfd/R6xrei3dbBuK2NRfsfAwnR3bXuD7Ndw+lYAlKSbvsfkgcNk4Cg7k2GA4vRAEit1RmmpfF3gZDFPpAI7UVrYZZmGOwRRs4CDhc9mABg4LtQwDiCutnRzgtakfzZclm82cwlCguB/vDMZssNTg1G6SpHWW5kAZDtyVqLXKVQNnOc3I8NtUA9Zvs65oswdJtr7AVTWAn1dlCU/FkeKsV3mdj2gHvMi/zX8pEsBnKitOr2DogAKz9Oq6jfFm0ILG+CiLUYSJQChLjf0Q/rL/qWZjK58Gdwgo4hgdhIo1tUYEzfMSAXRAFq9lG5WlE/c9xw/HO6M0yRer5TwtkmwlfO/Czng0hHdkAxtcCOQcRuFkNkurOooiLAyCqKC+lpimjfSwd1uZ7D3CE5sabU0gxxoylutX+HTW7GvX9jZIOHfvtIC8a6pal4zxZDgy2DMzG6zgVDAWPlSaIrU0g5tElhy6a0iTmL/pxwHpg2WbUgDU0jENeBbO3zRcw4k2i1URR+SmsStjolSTUG66iAXlkX4gy3qeLnQQ7F4Yx3EAaZVW7ZrWQYCXHkPY4Ph46lklwitcuxe4p7P8rVvv99jljJezpcBxEDIgSfoHU8ZnvKelSGOn3chNawiUnGN1+tD6O9WyDKh2ulrBJWazhRcEy2VKfGOaU+GoQCoCoERWbihdaJIrXUZsxwKUwKbwAuycjtppUxiACXZZaRz07s5wBKfn2AAO7cwiu9FBTxU9GzVZaF/F4zCOPCf27RYs0/ilDc9MPm/bkRdEcUA84hp6Jq3D2fLw+Ghn3OeQpO7CRFv9NkEEViPKPJPcqiqL1AsHZ7Uc0ZlGG0YZm1rUzcgMr1Ku5ojwRZGBJCgOHEAh2ENIw6sa31QdaPUMXzXLUJ5TlkWScyrHEBVm8iB71/fMagn4x4PeAHwLzwdYwHIr9rYz1kgyPU+KUNi158KW8N2IPYg6b1hmh91loOv8qEYwRQN1gXuRvusC9cOj3H00wS5CP4CY2EwgJYAZ4Jw0jTxYkksUA3cXO2Gvqequr24jl+2cNSWfZWggiOV8Khw3WR4L222aCjELuLfhkAW1GVYAoKnpIAiDwPBAz+8+Oj5drbZ7UVEivnA6qwmZoDI5GXgIMQi9XuQuV0WGJwL8ZzVWGZneYvwDhQK1sAlG/Z4PcAlxq5RtIHWJmKGbtGySooDYI04xsGE1CmnnUKVFWrx+75FF8i7aEo7p6eTTaHVkA16WpTvDLXgIqHKj1jD6bCSpTd6KdTsMM3YNy95ZsoC1HhzsN7pOs6TSChDEZoc4ITJCXxxHDMt2G4ZtvGmJGKHFCVxdWkEuCV5TwXraDmj2NYAbQfUrTwGJuJYsvfre+4cni5wQHH4kScm7IeBBNBgPYWazyXR2MoPP5vCsg8DjXbi6vXN5y8zs6p7nQ18AnIE17h3PX795ezgIDVgw3hdu2xZQRQgGRuJ7XpUXATsYlibV3HQ9IRvjPo7Rgq7rykQClacreBZoI2IdXAOche/6EEHXa2rMzGaurYWMOBsJ2dHkpQUZnAAJZ1UWgCWWOG9sn47L9L1ympOtc8ysVJ4XPXd1NcnLvBKOAN1Ml2lZNXlRHN49osPVGvBkPBzA5yIMu8No++oYcYG4vlHG8vEmtSrrF2/dI+uFHmFZ8DdmScyr4o2lqU6Y0RJwX/yPCf12uGddxjAtc9LpclPrki/sYm5a0nAasF5GBjhhF/ESkBloBcGYqUrYM/RbMbnOrhdwAva/mSba9w5Onr262w+90IdXcwMm/MHPpK7b5mDNGhHzbbp0RLDlu6mzPGWCOwzjwThizoKhFx4BJliDIORlEY770U4EiOpAgg0sXBasqytg8PcP5n/+s7ccF28yjrMmcoM/coh5gDuVy2NgWwMkD7rOiMcUmTRMQncz7iZqsGfHMq4B38xWiyJJhO1P9/dhYEm6Mh0ZnCKgOF3JSS2f04ZAv2a4nQcOp8bgBKSl5GSe3Hp4MhoAM0oKgnHc5fxmF9hADWyrpG+GI9AGBg6CYTrP6lmaz3LEH8XGD5bXAEPsQdC7sOOErusLPKqku2TeCWKFOgBE/dUr71h17kUh+BgcTcZebB503ZSKYK0W0mcCRtIDga2y/9xMVz9W6u18u1EKnAK8WLKcw+nnxaqs8mSxaGfbWLUkVGEcBiABKGTC0CbFAm4Fr0aYLE2ZhxTYsX/+3v2dAftFgXhCh934DGfKMAvBzSvOMDHCuYw+sHPlDAMr8vME569g/DXW1x8OAteNPG1DERTEyp4QpTN2k+DnMq2bH711569fetP32bjoMkaYzn7B6jQZYNtszulbRA2Tesep2H4XJ/R63Gld12gNn2QjL0BJTnDCp/uHYJlFblo+wfxV4RM5EKYwL2VZRV5HMdAChyb4FEfIynQEAsayk06/feeoxxQvZMTIy7YhM/vPT4QK2oQ4bfs8MTEzKaIUdelDpeAPoLn0OfQqgm39+KNM0gdIN8tKjr4o/eb9k9//ixf9ICB3dJwI4Mlw0raVie0KWnsUECAU8wBhyOkGom/p6LMZWN3etMF0Qes5mNM8PT4AVobnrnNoxqnfH2Rl3WIL9sJKj3N4koMW2DhCJHQ0zyvTzmO3V9TYzD5j6XJ/sdo/XYBfQ59D3x2apsmy1CVRA2EwRaotZjzNWdnM1YvQ1srTJlskGZEcU7mWXTESoXTJkVlRKHXr0eRfffcXPvjNugcMQq8Nxm29Yc0Yb+YjGvBYSgoe3eHcQ4XIZ3ClXgPstj+iS07hOLJkueqPLpweHePTC47HiCSZQ550QjhKVwJokXZjhR5hoEmJsNMPJwafWJQtz2MHCSDW8TLd24r3J1NwK3ps4yZ4zH5gGK4CU+arlcmT8SfddTvmdQIAoRKAUpyRATYFkVsywjBpc+d49gfffwm8IfZ9mDMOH7oG6fPSJsG8EYQOV+GyQs2iJZTSD1xAuIIJljmUZJ2z7WZ4RHv9DDaDA6N3YILFWcE3rOau7x8fHPQGQy5e2kEYCXax1VQGHheNHUGeEzgVoBFzaq2/bI8PGnT3eL7KqkJbD0+mx/PlMilWebVIsrQi5CAI1w04eOzLnmvFUgSmexDkKwZfwl8dGy4yYOrKAgDLK73KEF6b+0fT/+f7L02TNPa9th+Wfey2DDzfpIh4f4c0sVoxnUuzt00+qcpTvG4BPk2KfgYiNq5rMQpUL2enYTRYzqaL01Ph+FmSBBG4dcieTSFDH2tjoyg2QHbbXVwDYOmYQSntMl/FxjKHtJKOBEb1/qMpFgZOfXA6O4F25SVOdZGwm448DUCRcJnpYIfpPW3VzA8iLgAwUtHZb1VXjILCqEN9MF3+4NXb+0cz+OLWos3xw3nJmo0gbRgzLU2CKVBgv3ZYyA/h0lQUg/QGxERdg1Cbtad6miYRjvKuoOIQzXI5A4Ia9odFsrpy7TpgA8Ay+wKBxsghjLtH5APK1OyibNq2T832Ytk1gZu2RRAHz320WB5MllDFsqrmi1XC5FU9y/LJMk1LVTZWXtbQqlqb1DTpPHdjsCiICO8JyAsQ4HpVlPOkOJwmtx9OVlnm+C77NsyULT4OMJSKAxtW9DV0QY2BA22k1JJZTyydw0IwYp9uV5vkovHU7dUwjsnaysV8BjtkAj/P415vMZ84kGE/nM9mErCSFqSoDtQhTtiQDzGzW5tGV2laDjQCWEObV23zpklweh8czS/tjC6MIqwrY3bIbbSHAE1Iw7jjVVIZZm+3CUTJlCzDZKnAMpq0adJaHc7Tw9PpyWyFPZXsLaTum3ZiQyt4xwA7+XH2tail1YAaK3MNE++iMSPLDOBsZSyFI9adt6Zk0V09JQzEBkorUvaEpJmiz1xNjo+Gu5fS5bLIczg6jvvbskrpLaCgsGKL7Xy6gM2qmr0Zxt2GQdQ0gOd22/UrWNdE6NUHs9Xu9oDIn1kqNmUyVqsE9tEPYgBjmhpzemzKdTjcCMiowbXyugLpnGTZ/unpKoUieDIrsqSQ7X1hlJtiVcQUL4TsLgESJrAxW+ewEEwmVgOccAwmDAfS9oypifXkf5eSo+tjpcSy4FBx0iDtsA5sqzcYnR49ou/RmoCFjE+AxtlZCS+NY0AcA8+HgSAQQnvXMyICDMBhKUEHNrCU7IVuklVJ1vTiGBFRMtsK4dS5uSxjUdaxC6LvEFUQrHdXnzD7htgMo6iyZQaEWYHNg0bAvqZpbhJDyvQ2srRUG8driJJlt2kZ6jwVxIDshtl+k/d3ox5gMcCpJc6u/+saKpk4QchdzuYGZVtZmtR5GQ23gAQnJ0cmoV71B3GbPFeM/xy1MDhKgV1Z9FTsIiKALypERBgQvkOr80IEwdDjkN/R6WJna0RW5JgWhNY5YX+1mpdVo9fch9eVMZrUNU2jNpbMMiFQAIylqpgWrpse4wXNHY6hYXWeCRpIwzZN2ZSoGeEj9jWD+DALRFmQmRz+xW1jTYcrz4bEWVBheXM2QawtitViucKje/3eYjZhEK9qekoG28ZEIh6CYrEHplqasW5JssM0Lf+B/qfS5D/ppWppBrTG/R6A3jLN+v6QGNR4e5b9zWSqMB4IkaIyQYAsgubNgzU0j5pe4nsVZMOmNGHZ7d0FTAk47AHtuZFeXzHD4hDzydJ8DpdmmUwqrF+LeDE7LdKVZoK1OWspaxkHwWaaLKqiwFMXp8dlUfjxEEJdTmc+UHaRh+GQMZkNHvCFjWurtiEVQYbYl8XMtjmLY8BVY1K4plcDoMOLe8QghLduVXJWI/Qj4xKUtNoBDd1iJvpLhCEH4YOTkGAyxN2mPbRi9YwZBMTRRVbQ5q0azBaLkY5XF3gms8rMldhtrslMA/EDGoPQXWa3hSpqnSerbLWy2sbB8zu66HEAOUtESmgI1p0sl2D18OfpMumPt5aP9oUpq0uD89gxaroO2PMFZShryrrQptXUwE1Qr4LDCkznNlwEnIkXgA14oKEs0pkbgdhbae7cxFIZ8VxZ8v4AxuDG3PVhxqVdg+wVY5Wpg7JECFec5S7T49iraTUxUcNU/Npka8OUhODggmk7N8NxNgMR9hUPtyvuX7U3JawrF10J1IEcijxDIEznBT447g2mk0lv92JeZPsPHsJJRnFkWltk2+bPhJ+BeplBRaHvmIQQAT5caiHZ+gNzyQoESOVJu9+LTd3YbYsFjFM8OVaA7bYOyOQnFIEeSrWdBdQZujfYHolcWZtWIUQAlXE22rBLpQZ+wNZ0jw2n2BQsuCJep+aaNCmXG7IULIuywQL6UQ8SKBiz2qnw9fyjcfISwQLLO9p/xHNUTZomfjiAh59MTso870WhzVZ7ZeAb/a/JTjDucwxVN6xemeuNbHJqM9hkJin2di5sb+96IRiXz44Im2PtTaNb6o0wwQUa0CdMzrId9cNrEJjYQ2HCmzTjGPAaykwVsCZgCowtcsMriaAs9noyY+4zNYWX28ZhQBGhqLZREOqmLdJkBaCZrJZqo6VufR8GBFHm9+/f3trdgYUURQpA5YTeMk3ufvBB3O/DMorScE5jc1RTcxcolAGxDdERzgnn77NozfPltJ4Ui+X8S1/88j/8rX/k8G+mI9G2QmAexFrjXdvEhKmVOm3aXZrqI+ynvW2LSMHkDU39pqOFHBI0g+SQiO/6TCvZpsebYwI2k8TmXj+b32WB0WKllQgINmtc4TwIegWRCBGR1V14101CO/sP7vrhqFxNcuhCPIAryNPszqOHVVHigOHgAGBNFyrVriqVKVjRahGiHaYJzFUKzBHatW0R2Wt17dKl0A9e+Ngn8ar3X/3RYDAMvIAaQFQKpmibaXslzOULWnS3qZk6vDC4WZmQQpZjmEY7MqEMtDfJRTMwWhblVo/XbHBwGPS0oGo6hkQKMwpn3KfbYg5W5/IUq/P9AOhxc7S3TWVLOO3d7dHkcN8P+4PhCPp+dHi4Wk6jKFAcbvdIYylx5qeq1jZwyA2YHWelSPcRYs2gK4EqgBuzSqHN+Vb5iU/90pUnn/cQD2wXHxQSSFBRYUCONDMOFIhqr5CTbfZYExzzXk9tGY9ct10MWIzdZWuYy2gHozwzM4wPhawqc8GHbXSStRSmwmzWns1nAF9gSbPT4yRdttcbdQ33644yGfWCk4OHQW8YDUe2Gy7n02QxJwSvWbcJAteMK2EdpsCprDAARK2zEt6tzYVwnSZtA7ZrBR4MC2G0DqK4qQAxnS/86lcG4wug4EpqdpSZkqHxDKLtNZSim0fuPLnhdfh0xMyKlRhG0u7yUybIbPjoIAzhkyOwhqbuh84izUqjWog+UYwYRQIMKfPKUJuVMQgHKJu1n2w5GG73+mMcnu4axrq8pUwXC9vzR9t7WM9qOV/OJ1LAy4IsA4TZXtuJBFRXmItQNC0FrGC+THlKFgd4NG/R4GWDnEYyrUV226zoOFjxE0888/l/8JsgkqMYDt5bOwDL1Giou3Z7zIzNUstWXRvRmocxFriUDv2ZN+MDQnyWzbuHmL6yYb9sUDZlV+GZzCBeR5VtQSDkx3vBmFurgZrTJVSf4bctcKpOFrIu8sHWjt/re15wtP8QapBl5TJr8MhBzwMLh1VUzKnxyijBDlT8KRfLBNZnt5O1rbOyWOzAh0c+a1dlXviuC8QdReFzH/nEJ/7er8umaucvCaI56wmlpSJJ00vV3WJhrv0zDFYZRit9N+D8MFulaD1wVxd7Ycz7aHSt2SlVKWbuDByRvilJOLyBQpa8FJNNvJrR3QNEwcbwaWWZGPHZbSr/rC9A7ly5UeQlPNDBgzvTyUGa1bNV5dnWhfEAOwSUNj1IhMxFwcs6wT04jrcq2/qVwdM1/oO3wIzMjb3Cj6OCnaoNQiJkFIfhx3/57/d2rsDaYPNMtinT1WLuozYzFFaLMNtUPY/XOKUodGGbrMXWpaUrW5WBJyKXxWf2txNKu+bWmYqkgxgOtknJwbqwAAiE6zUNRrZD11xW6sHdm6/+7ferPOnuEDm7vxUvhKgefnDr1q037h8skhw0ydnb6gE05HmKbed5BRcEPpIsM9vkdk5m6aOTRcMkrTB1VoY6SMTjXxFZqsAPi3SZpSvefqAqRLzx9u7zn/syj7vhkHTFuKNM0dpULE21XhhGyeE/7ICXC3ihZ6ZmmfFmlQDxBoEzqXQbpz18Fp5WsTZMmqcIKPF6407lMskJUdlMZrEFnD0S8Lt6Plt879v/7ubrv6jy9PxuDOjIwQe33nzxZ9//4V+/cfMgScvIF7vjSHP4ooBbB2SrTfdabpyEIbf2g8MZkxi16Zwz1w6QczVmpsdtjR2ERGVFanZnMlpB8MRTz9/4+BepXYTz7Poh1SGxJKQ2SVfeOiDbe7iAxFmgc03TJHsFfT9E8DWddhaCQlERtuIZecmWy9o4LI+XLbCQQwpDiMf0X8O7rcw9T7yDmS1Dy8Xy5Z/8eHF8VNc8pK5j5t//xbf3jxerpOr1gou7o8B20rwoCngCcwOjUrxCSqg8QXjifUBpXr77/pHns98F/MbM6HJ9ABd4tWkdsaK4D8BD5MuttpdjKz/0Pvypzyaz48ndd2zLBWMSpsXGNJZK5ZBeSjM8zsgGrWBexWJng6rZJQRbqBpzPUKUpAW2xFHkfgwdtogvXJctfjY8Mj2WZFOruRqIjQsmH2ExOwJZkAjUb//wu9snixe+9KtXPvPZcGeHwPxgkgS+1w/p43D6q7wgvcmafp/e997DeRCy0gPuAE/oDwZv3D4wcM3NK9VXbdKMx8bEga1duztbvKti4ivXXYqeADKKey987j94aTUtpidVJWtHEe8YkmEIK8EjwZOJxpAyiRxTVibhgVhSZrbHtpC2eKM4dZc1pr5CSakaqoDoTl/RaJxiVhVhGLFhtuAQIrYI3bFNGkY64f2f/u3qD/9y9Mnnn/zmb9748pflaBCOeoHHW33wQfRwIBF+qL0gOJoWaV6BVfF6l5xT6LNV9tbtYy9gzYbtgJb2TXmmodyxicZ4QNbsLJOwr0yXZIuROKNtWYPxzkc+/2VYSs2Mt7nqzTS0K5Z2WbAOQhAUx4eH4D0bLo7HNZDJEHaWMGbzNMDxs7bIuw3zumK6x1wQ2w9cT5h5FWmHvo3zi3w/LzhmxRGOmjN5nMPHEa5qabnVpZ2jewc//53/9nv/5e/IdJ7OJrOGKogYWRd14dDXeKusmcxXF7djQBF2WxPI26+//RBYFn4Ri8szhK3aZhOQLdt0clNLk5KB4WDZpmRCX81WOpKGRrLDQmxduPL0575sm55YXSFCtWxNsleEjoG+AaEXxBESiRHVWaLDKnhIXIRVD4ZxFEWmUwVUCLv1WBzQoh+HbaOo49kgChG74GXG8eQMki2LCnBUyrYzwLLpR0BanOaFy4f3T+ReHG0PQ3r7HJESdNUDWJwui9lidWWHyWEcWRCwsvXw/iRNC9eU/3k/MRuRjTvmdjmywTos80dsIwOPZG9NnrNy0V0dSasBxhKOt3vlxoUbz5trIBr4RXPJK4Emr4z2jCwcie8hJCNogK3lRfbo4Gj/eFYVxROXLl65fCPq9bFauF7JriqnzIqeb8exB8cxGAwKxNtKRQE8VzOdMe0keTONIVf0dKKQFY7XKhphcvc4PSedLtwdEAu/tAsOYajG4mUddr/nIugvljmn3xu1mGUPjmcNpxB82Cx0x/MRU6u+55urvU1jvkmZ45CBpAe9fhQGgjm42vTP16ajiV2PINsIt1c/8hloQHLvDShMFHj4LPxP8uZb3qDf2hUi0Wy+Ojg5nhyfLKeLuuB49IeefcGJ+gfHB9gsYhmUnww4FFcuDALPrht2M5ezZeQ7AW05nc4Xwc4AeN0z2RreuoHws9XLyjRg4xvrYsywNo6e3T3OYT2QBgct2EFdV8XRKkvnBSTqBj7WmExXOD8n8M0lCSV8BDsQZFsuoofA2UH/g0DCmWHH/f6gPx575noY+gITXy3fAHJHQ+/CsHflo5857UfprVeEsqMgBEJomHe3taRbgfwPj2cH8xl8w5WdbTpgz0GEvHL16mSRzJcr06JiRhtUPYz9cS+Af4uC3iot2BXLK77E4em8KktsFc4uDng7kM2BGZXnjcueNlP/MUwX0uO4x73JalkvTTdw7lq6H3rbo369KniFRqFhZNKkw7KSeWpYHQVhuDxnhXhVGbMSjsUyOY7F9YO43+/3eiDjjpkNxBZdRc4gGAAaZiRA3ipx+SOfmw22l2/+OICHwZNLRO5UI5ZqtUyypCzgufph7DFzZ4itH45Ho3nCy0jwLHC4lBevRNsDXtLBJgTfn04mULEsLwCCDo7nbVdsAQnLxlx2BtV0Gw622CS+7ZWUEE94UqYnSdGYSd6s2BLWtu3EAJOLLMrLMfxvkrUN7rXJfi2TlWZiVgF98+KZRhlsaRJ5jBagwEEc9yJgiTgGdnDNvAZhuoksbd6a+J/NPryGeeeZj+1+9ms1L4OXYEwMW3kBPjlnzRf67I57vKHL4+3QwaXLV3v9vplXaWKib2sQ+XtbwTCGIBBjgtMkcaSeLVKEiEdHoERwYw2v9pVWwTshOWOnyIlqw3+Z5DGZkEZ6pUWTYDHT2rHty1F/qMVV6ewKG1jbzmsP8LZuIP+S6CCAzrtsQVY5wG1dsf2XSUrzay94eSYQsid4CaMXYwP8h3NGCAtGAaHNmlvmDbik5PBpQK/jK0/ufO6ryuUIiGfKBVCH6Ty1lNwe9kFFkyzDQ3a39/qj7TDqIyBevHKDGEuKq1vxpVEPjDtJ62VaTY4Xi7TKkjQpyvtHM14I0+icdB7hg16lqRSUovIlYaXrkCOZX/shS9cuTQosBFD32OS4M+z1wzAUdqTNbwfxxMJz5iaJkLEmWIemf43B2nHhpWFyHN0wVVf8E4UhYDwMw/V5FaHvd8JwWy5hflWIbcobtusxE21mQrcuXb/0hW+IeMumYdi8KV4B1IXQiNkywYtHgy2cYH+4hWOfzWZXLl2BfcOhgd0ilq2SMqv07buHAHFgE6bEISezJcAFwnmeweEoQCFQImJ8y9GDSA9CXpJleD1VvjG1m9Axkz/s/2dP1ge6xJ8jWxw59l0QUw4WlBbZpNMS5MZUq/DWijlcXhsHIES8oP1eb+iH8Xh7xwWstgmweQ26Qw2gZ2WhWpubq1rC5WjbpI0tNd67eu3v/4Y1usxpLd5VL4AhDqdzOJhhb+Aw46QHWzsnJxMId2s06PWi2HfguUFGEfAeHk5LRChepVgVjbUC1sor+lOmbVOgS9M5Aawqk8UiOc1PPFdF7PFkfQWLGTXigpJRWpqEMZvRl0l6lOfvl9XbWf5uVR5V1Hw2IvMua8L+ihdu1QFbZArwGbYqeTJENK2qwdblwA8G/R6sqj8cBhGH9jimbLIWplCkTNJNmiwsoZShBW17uxzuXnr6S79h7z3b1NThJAHD0f1R3+FVb43jRyBXb771xvMffm402hr0Ri6vMSKEuXs4zdkMrcEF8CjExPkyYfah5g1Xec3qpGqqIqtMVlhVq/TByeTQYZ67yXkBgoy13JPeVS0HRY2Igo0Bmu7WzW6jI6uhAhA8W0BpuzgXDmmLtrTreaZR3dwxoeky9MHRKawgy7PtrQuIMkzMg3uFEXOKHIk03WHmPlvyVLvt3ap5d2mbnzdp5d5454UvfW34wmcW6cJ2vBFUn05HF6AtXvTm2+8+ef06XObuxT04ZI5EOt50wUJxAp/FfKrDLGGt8zxnfZu5DV4Kdngyg9esVGV6nbSo6tEy/+D0NHU5pQYH4IQA8g3vMvDLJDewCPgJ1shmHCGPdZlyQIu569gpx/DgIW/drU36pE0i9Xu8emz/eOnHYzMP4mzv7ICqwBoRSFkDMTUMbdqimXZkUZcNgWQPRWE1JRPZZlaQg3JQpX7/s1/++iqrFrdevQAw4tlJnp8slu/dPvz057/01DPPQ4oI4V4UTxdg+g623fBJ+TAaNkBGdQaamedlO5m5AsCr7Fmh+qFvrs+FT2L3eMQevfogLC6HnlVniDWCbfCAel4EKldYamVbqWp4uTt8Chx76CTsjG9O02KR17vjOIh9Duow21SBFMPSj6YZEM6zH3oSMtu7eHE06mPDYRS55B2MiOzfsgSQb7oEyV/BeuE0WcOWejgI2H7Dtj/mToCFcMhRHH3xV7/yilLF0ft5DfufvP3ee1/8yjc/+olPWwy6ZBlxv9fOKSFCsnJhJhrwxMUiH/aHgOlFlpgLLpqSTLI5niXjIfTTAbbUJfF1z9YpoFVAJWfXA9CeazI1vm3jPZ7QYa1SDhLUqWhCE2sVu4hFoZtVWZu0lgIBIckS9tEMpKbwvWhrtAX1f+pDLwy2diH3/YeTPIc/Xy1X6fxkfjo5PT44OHjv7vz+/vzmQ3DmrY9cj7bHT3/shavXr1574srFyxdHW6NeTAgP3zHc3vnUf/i1n/z5Hx+89bdZ0Tx14/pzL3zU550hDpj1AMi1N4TdzIEAiV+cvNHJClvtCemAKMFQ8BDW6CyL902Y4bvT2QrxK1k2MA0f9q5kT9s+Wxocp7vakLdqSYQ319aRuUqOhV/E3ipblKx1mVQaBzzTvHT521+s9opukJG2ovfUjefyPDs62Fe19fJPXpoiiL9yJy3fa0wuzLEsz7Jc82/PEltxDNsqXrudWdb+X/3b1LzgyY//8rOf//y1Zz908erVi1evbO2Nh9t7v/KN3/6ZY9955afDK9ddqKIPXuYAwOD8L168EsWgDBUslE3yOVuKgEw1ZxoQyirgOkQQyYyzlm3eS/qLCd0Jf5+FlEFjjSqgUUkibyrQrNmYWxPZUhRyxpX38HLCSHKssKcKQJNMWFh30ZSTvJBMm9mmMgyHgqghDu/eKRfTqCjzH/04wJ6l3Ip7e/42+5XN74IRbWMDowbnRvEhTaRLVjVNI5FS2Wuv3Do+SD//906eefq9m4Bjg8vXrl9/9snPfvW32ZpXFH4QAAEBsxenBWLTcDAYDcaT0ykLK4RobKAvTfdBwcs/bTMRyllpEDhEyOUqczjOIb2sih07thzf3LeJCOj7gf318S5TjOv+qvZeER6yQeE4KN+SfWEPEWi1GAi7J0DMeKtBYzrRYq1HQo5V7SbLkZY7wh2EcQ8gO+5Htgt4EprKaCA5Xg6Z+rxQRAacoZWRtH26B/ZBwiqDKBJ5nb7yjtXrj649Ew5HyfL0+M69phDXnnuhFHo0hiZFy9kMXhUfspidfvDBe5OT48CnS645tcXGMmw+T3Km/5p2LsMyvU5sjIY5jC0xqlXf4o3TIXyCmVLhTC/REcTFaG/yhzYn1k1S2ZFmoBmaHPN2HLe2VabVTFeTpg5Nq48PMUkntuzANDeG0m3rmtLUKk01q81Btr9e03QlmH4Z02bLgO5boud50IuaMVVqVzehn/3FX965d3jj67915ZMfCyMvSab5B4vdvavmCqQ6iCPfsldZzmuT/Qha5noBa/HaQoRjEb2sg4oXrHO+iEBBBMw5weD1QMo95XC2gN19FmvX5I10+/Zvbu9Z619L2E4Y26be5Ih2J7wIBEGxzewgoAKJ9y05ks7YdkaOPZbu0PUgCwQPfAAOnL8yBeaHt9gwH5ifALjiRxJJ8m4MnySRo/IWW7yh1byl0qQyLHYS41W90FqcTv/yjwtnsPfkhy499RwIUDE/dWzitgjaFg9OZ8lrr73x1i9+VlRFzcsfpMnos63EL+u4hsHC34HPW6Fr+3Qp1siyn3DcgZA9xVKQq7txxPayWwjiol7/ok52BpkGfzNso9e/QVGTFvCDTBOEEFCqCIognb5wYt6PINtvGnXQbTa5LWE5sv0wy5B04bRV//ZX2PCqU840cTaVt+kLzyBMaXSHdcPBOPmb7x28drN36drlZ57rXbhUzme8R3u89f4Hhy/94o2Dh/cnd99KapXDd5o7jbG9crEalnVfscmAjFnoyHWjuhkIa0+4l3kZCemwberVsv2th8aa7K+Nt80vMGBfO/PF3IZQ7Wy0kVmbpmaSzzKnSlOXCP2B5MVavrm6z2fmko0sJEJsfjIf03WUmKvSTb3TDOaKtsRlChbC1DE6a3Kpcfyh6bY0ObXhyCrmD//o/1gk9fbFqzvXn1Blemd/dvvOoedb6aO78/ffPC3qxDQ3qqoeNqqfZluWCHS7YolAMnCcHS12bHfb8WNBJGd+4wiHhlvU3x63WaRtelb4H2kBUphuJrZDUDu6pgtzXSlbpRzT4hT4nm9L38xvwBY8cz0ODU93VQzLzF6Z4YS2y4ZpC8G0Eamead01wxiUOK97cHhLJ1N+UBM80ERo/vHD0L329N3/+3/47j/60skvXt4e7sDotrYHVL80GVVNYC4RLXitajqs6z0tYa2h4AAwfHmgGoDNvoCbd3pUNCo+O2us9vc4kH8b1C/+f2irDT2O5dziAAAAAElFTkSuQmCC"/>
  <p:tag name="MMPROD_37156LOGO" val=""/>
  <p:tag name="MMPROD_NEXTUNIQUEID" val="10013"/>
  <p:tag name="MMPROD_UIPERSISTENCEDATA" val="MMPROD_UIPERSISTENCEDATA"/>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or press Control Y to continue&quot;/&gt;&lt;property id=&quot;10069&quot; value=&quot;Incorrect - Click anywhere or press Control Y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1&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32&amp;quot;/&amp;gt;&amp;lt;Answer FontName=&amp;quot;Calibri&amp;quot; IsBold=&amp;quot;0&amp;quot; IsItalic=&amp;quot;0&amp;quot; IsUnderline=&amp;quot;0&amp;quot; FontSize=&amp;quot;20&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100&quot;/&gt;&lt;property id=&quot;10236&quot; value=&quot;0&quot;/&gt;&lt;property id=&quot;10237&quot; value=&quot;0&quot;/&gt;&lt;property id=&quot;10238&quot; value=&quot;-1&quot;/&gt;&lt;property id=&quot;10239&quot; value=&quot;3&quot;/&gt;&lt;property id=&quot;10240&quot; value=&quot;0&quot;/&gt;&lt;property id=&quot;10241&quot; value=&quot;-1&quot;/&gt;&lt;property id=&quot;10242&quot; value=&quot;-1&quot;/&gt;&lt;property id=&quot;10243&quot; value=&quot;-1&quot;/&gt;&lt;property id=&quot;10244&quot; value=&quot;3&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property id=&quot;10151&quot; value=&quot;TeamSTEPPS Master Trainer Module 9&quot;/&gt;&lt;property id=&quot;10152&quot; value=&quot;TS_Mod_09&quot;/&gt;&lt;property id=&quot;10153&quot; value=&quot;SCO_ID_TS_09&quot;/&gt;&lt;property id=&quot;10154&quot; value=&quot;TS MT Module 9&quot;/&gt;&lt;property id=&quot;10155&quot; value=&quot;  :  :  &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06&quot;&gt;&lt;object type=&quot;10050&quot; unique_id=&quot;10007&quot;&gt;&lt;property id=&quot;10020&quot; value=&quot;2&quot;/&gt;&lt;property id=&quot;10102&quot; value=&quot;1&quot;/&gt;&lt;property id=&quot;10191&quot; value=&quot;-1&quot;/&gt;&lt;/object&gt;&lt;object type=&quot;10051&quot; unique_id=&quot;10008&quot;&gt;&lt;property id=&quot;10020&quot; value=&quot;2&quot;/&gt;&lt;property id=&quot;10102&quot; value=&quot;1&quot;/&gt;&lt;property id=&quot;10191&quot; value=&quot;-1&quot;/&gt;&lt;/object&gt;&lt;/object&gt;&lt;object type=&quot;10061&quot; unique_id=&quot;20000&quot;/&gt;&lt;/object&gt;&lt;/object&gt;&lt;/object&gt;&#10;"/>
  <p:tag name="MMPROD_THEME_BG_IMAGE" val=""/>
  <p:tag name="MMPROD_47404PHOTO" val="iVBORw0KGgoAAAANSUhEUgAAAFgAAAB2CAIAAADDUcMlAAAhCHRFWHRYTUw6Y29tLmFkb2JlLnhtcAA8P3hwYWNrZXQgYmVnaW49Iu+7vyIgaWQ9Ilc1TTBNcENlaGlIenJlU3pOVGN6a2M5ZCI/Pgo8eDp4bXBtZXRhIHhtbG5zOng9ImFkb2JlOm5zOm1ldGEvIiB4OnhtcHRrPSJYTVAgQ29yZSA1LjEuMiI+CiAgIDxyZGY6UkRGIHhtbG5zOnJkZj0iaHR0cDovL3d3dy53My5vcmcvMTk5OS8wMi8yMi1yZGYtc3ludGF4LW5zIyI+CiAgICAgIDxyZGY6RGVzY3JpcHRpb24gcmRmOmFib3V0PSIiCiAgICAgICAgICAgIHhtbG5zOnhtcD0iaHR0cDovL25zLmFkb2JlLmNvbS94YXAvMS4wLyI+CiAgICAgICAgIDx4bXA6Q3JlYXRvclRvb2w+QWRvYmUgUGhvdG9zaG9wIENTNiAoTWFjaW50b3NoKTwveG1wOkNyZWF0b3JUb29sPgogICAgICAgICA8eG1wOk1vZGlmeURhdGU+MjAxMy0xMi0wM1QxMjoyMzozMi0wNTowMDwveG1wOk1vZGlmeURhdGU+CiAgICAgICAgIDx4bXA6Q3JlYXRlRGF0ZT4yMDEzLTEyLTAxVDIzOjUwOjE0PC94bXA6Q3JlYXRlRGF0ZT4KICAgICAgICAgPHhtcDpNZXRhZGF0YURhdGU+MjAxMy0xMi0wM1QxMjoyMzozMi0wNTowMDwveG1wOk1ldGFkYXRhRGF0ZT4KICAgICAgPC9yZGY6RGVzY3JpcHRpb24+CiAgICAgIDxyZGY6RGVzY3JpcHRpb24gcmRmOmFib3V0PSIiCiAgICAgICAgICAgIHhtbG5zOnBob3Rvc2hvcD0iaHR0cDovL25zLmFkb2JlLmNvbS9waG90b3Nob3AvMS4wLyI+CiAgICAgICAgIDxwaG90b3Nob3A6RGF0ZUNyZWF0ZWQ+MjAxMy0xMi0wMVQyMzo1MDoxNDwvcGhvdG9zaG9wOkRhdGVDcmVhdGVkPgogICAgICAgICA8cGhvdG9zaG9wOkNvbG9yTW9kZT4zPC9waG90b3Nob3A6Q29sb3JNb2RlPgogICAgICAgICA8cGhvdG9zaG9wOklDQ1Byb2ZpbGU+QWRvYmUgUkdCICgxOTk4KTwvcGhvdG9zaG9wOklDQ1Byb2ZpbGU+CiAgICAgIDwvcmRmOkRlc2NyaXB0aW9uPgogICAgICA8cmRmOkRlc2NyaXB0aW9uIHJkZjphYm91dD0iIgogICAgICAgICAgICB4bWxuczp4bXBNTT0iaHR0cDovL25zLmFkb2JlLmNvbS94YXAvMS4wL21tLyIKICAgICAgICAgICAgeG1sbnM6c3RFdnQ9Imh0dHA6Ly9ucy5hZG9iZS5jb20veGFwLzEuMC9zVHlwZS9SZXNvdXJjZUV2ZW50IyIKICAgICAgICAgICAgeG1sbnM6c3RSZWY9Imh0dHA6Ly9ucy5hZG9iZS5jb20veGFwLzEuMC9zVHlwZS9SZXNvdXJjZVJlZiMiPgogICAgICAgICA8eG1wTU06RG9jdW1lbnRJRD5BMTA3NjlDRDFDRjYzMzREMjk2QjlEMDcyMkUxMEVCNjwveG1wTU06RG9jdW1lbnRJRD4KICAgICAgICAgPHhtcE1NOkluc3RhbmNlSUQ+eG1wLmlpZDo3MUYwQTY5NDBDMjA2ODExOEMxNEQzNzA4MDAxNkYyMjwveG1wTU06SW5zdGFuY2VJRD4KICAgICAgICAgPHhtcE1NOk9yaWdpbmFsRG9jdW1lbnRJRD5BMTA3NjlDRDFDRjYzMzREMjk2QjlEMDcyMkUxMEVCNjwveG1wTU06T3JpZ2luYWxEb2N1bWVudElEPgogICAgICAgICA8eG1wTU06SGlzdG9yeT4KICAgICAgICAgICAgPHJkZjpTZXE+CiAgICAgICAgICAgICAgIDxyZGY6bGkgcmRmOnBhcnNlVHlwZT0iUmVzb3VyY2UiPgogICAgICAgICAgICAgICAgICA8c3RFdnQ6YWN0aW9uPnNhdmVkPC9zdEV2dDphY3Rpb24+CiAgICAgICAgICAgICAgICAgIDxzdEV2dDppbnN0YW5jZUlEPnhtcC5paWQ6NzBGMEE2OTQwQzIwNjgxMThDMTREMzcwODAwMTZGMjI8L3N0RXZ0Omluc3RhbmNlSUQ+CiAgICAgICAgICAgICAgICAgIDxzdEV2dDp3aGVuPjIwMTMtMTItMDNUMTI6MjM6MzItMDU6MDA8L3N0RXZ0OndoZW4+CiAgICAgICAgICAgICAgICAgIDxzdEV2dDpzb2Z0d2FyZUFnZW50PkFkb2JlIFBob3Rvc2hvcCBDUzYgKE1hY2ludG9zaCk8L3N0RXZ0OnNvZnR3YXJlQWdlbnQ+CiAgICAgICAgICAgICAgICAgIDxzdEV2dDpjaGFuZ2VkPi88L3N0RXZ0OmNoYW5nZWQ+CiAgICAgICAgICAgICAgIDwvcmRmOmxpPgogICAgICAgICAgICAgICA8cmRmOmxpIHJkZjpwYXJzZVR5cGU9IlJlc291cmNlIj4KICAgICAgICAgICAgICAgICAgPHN0RXZ0OmFjdGlvbj5jb252ZXJ0ZWQ8L3N0RXZ0OmFjdGlvbj4KICAgICAgICAgICAgICAgICAgPHN0RXZ0OnBhcmFtZXRlcnM+ZnJvbSBpbWFnZS9qcGVnIHRvIGltYWdlL3RpZmY8L3N0RXZ0OnBhcmFtZXRlcnM+CiAgICAgICAgICAgICAgIDwvcmRmOmxpPgogICAgICAgICAgICAgICA8cmRmOmxpIHJkZjpwYXJzZVR5cGU9IlJlc291cmNlIj4KICAgICAgICAgICAgICAgICAgPHN0RXZ0OmFjdGlvbj5kZXJpdmVkPC9zdEV2dDphY3Rpb24+CiAgICAgICAgICAgICAgICAgIDxzdEV2dDpwYXJhbWV0ZXJzPmNvbnZlcnRlZCBmcm9tIGltYWdlL2pwZWcgdG8gaW1hZ2UvdGlmZjwvc3RFdnQ6cGFyYW1ldGVycz4KICAgICAgICAgICAgICAgPC9yZGY6bGk+CiAgICAgICAgICAgICAgIDxyZGY6bGkgcmRmOnBhcnNlVHlwZT0iUmVzb3VyY2UiPgogICAgICAgICAgICAgICAgICA8c3RFdnQ6YWN0aW9uPnNhdmVkPC9zdEV2dDphY3Rpb24+CiAgICAgICAgICAgICAgICAgIDxzdEV2dDppbnN0YW5jZUlEPnhtcC5paWQ6NzFGMEE2OTQwQzIwNjgxMThDMTREMzcwODAwMTZGMjI8L3N0RXZ0Omluc3RhbmNlSUQ+CiAgICAgICAgICAgICAgICAgIDxzdEV2dDp3aGVuPjIwMTMtMTItMDNUMTI6MjM6MzItMDU6MDA8L3N0RXZ0OndoZW4+CiAgICAgICAgICAgICAgICAgIDxzdEV2dDpzb2Z0d2FyZUFnZW50PkFkb2JlIFBob3Rvc2hvcCBDUzYgKE1hY2ludG9zaCk8L3N0RXZ0OnNvZnR3YXJlQWdlbnQ+CiAgICAgICAgICAgICAgICAgIDxzdEV2dDpjaGFuZ2VkPi88L3N0RXZ0OmNoYW5nZWQ+CiAgICAgICAgICAgICAgIDwvcmRmOmxpPgogICAgICAgICAgICA8L3JkZjpTZXE+CiAgICAgICAgIDwveG1wTU06SGlzdG9yeT4KICAgICAgICAgPHhtcE1NOkRlcml2ZWRGcm9tIHJkZjpwYXJzZVR5cGU9IlJlc291cmNlIj4KICAgICAgICAgICAgPHN0UmVmOmluc3RhbmNlSUQ+eG1wLmlpZDo3MEYwQTY5NDBDMjA2ODExOEMxNEQzNzA4MDAxNkYyMjwvc3RSZWY6aW5zdGFuY2VJRD4KICAgICAgICAgICAgPHN0UmVmOmRvY3VtZW50SUQ+QTEwNzY5Q0QxQ0Y2MzM0RDI5NkI5RDA3MjJFMTBFQjY8L3N0UmVmOmRvY3VtZW50SUQ+CiAgICAgICAgICAgIDxzdFJlZjpvcmlnaW5hbERvY3VtZW50SUQ+QTEwNzY5Q0QxQ0Y2MzM0RDI5NkI5RDA3MjJFMTBFQjY8L3N0UmVmOm9yaWdpbmFsRG9jdW1lbnRJRD4KICAgICAgICAgPC94bXBNTTpEZXJpdmVkRnJvbT4KICAgICAgPC9yZGY6RGVzY3JpcHRpb24+CiAgICAgIDxyZGY6RGVzY3JpcHRpb24gcmRmOmFib3V0PSIiCiAgICAgICAgICAgIHhtbG5zOmRjPSJodHRwOi8vcHVybC5vcmcvZGMvZWxlbWVudHMvMS4xLyI+CiAgICAgICAgIDxkYzpmb3JtYXQ+aW1hZ2UvdGlmZjwvZGM6Zm9ybWF0PgogICAgICA8L3JkZjpEZXNjcmlwdGlvbj4KICAgICAgPHJkZjpEZXNjcmlwdGlvbiByZGY6YWJvdXQ9IiIKICAgICAgICAgICAgeG1sbnM6dGlmZj0iaHR0cDovL25zLmFkb2JlLmNvbS90aWZmLzEuMC8iPgogICAgICAgICA8dGlmZjpJbWFnZVdpZHRoPjE3Mjg8L3RpZmY6SW1hZ2VXaWR0aD4KICAgICAgICAgPHRpZmY6SW1hZ2VMZW5ndGg+MjU5MjwvdGlmZjpJbWFnZUxlbmd0aD4KICAgICAgICAgPHRpZmY6Qml0c1BlclNhbXBsZT4KICAgICAgICAgICAgPHJkZjpTZXE+CiAgICAgICAgICAgICAgIDxyZGY6bGk+MDwvcmRmOmxpPgogICAgICAgICAgICAgICA8cmRmOmxpPjg8L3JkZjpsaT4KICAgICAgICAgICAgICAgPHJkZjpsaT4wPC9yZGY6bGk+CiAgICAgICAgICAgICAgIDxyZGY6bGk+ODwvcmRmOmxpPgogICAgICAgICAgICAgICA8cmRmOmxpPjA8L3JkZjpsaT4KICAgICAgICAgICAgICAgPHJkZjpsaT44PC9yZGY6bGk+CiAgICAgICAgICAgIDwvcmRmOlNlcT4KICAgICAgICAgPC90aWZmOkJpdHNQZXJTYW1wbGU+CiAgICAgICAgIDx0aWZmOkNvbXByZXNzaW9uPjU8L3RpZmY6Q29tcHJlc3Npb24+CiAgICAgICAgIDx0aWZmOlBob3RvbWV0cmljSW50ZXJwcmV0YXRpb24+MjwvdGlmZjpQaG90b21ldHJpY0ludGVycHJldGF0aW9uPgogICAgICAgICA8dGlmZjpNYWtlPkNhbm9uPC90aWZmOk1ha2U+CiAgICAgICAgIDx0aWZmOk1vZGVsPkNhbm9uIEVPUyA3RDwvdGlmZjpNb2RlbD4KICAgICAgICAgPHRpZmY6T3JpZW50YXRpb24+MTwvdGlmZjpPcmllbnRhdGlvbj4KICAgICAgICAgPHRpZmY6WFJlc29sdXRpb24+NzIvMTwvdGlmZjpYUmVzb2x1dGlvbj4KICAgICAgICAgPHRpZmY6WVJlc29sdXRpb24+NzIvMTwvdGlmZjpZUmVzb2x1dGlvbj4KICAgICAgICAgPHRpZmY6UGxhbmFyQ29uZmlndXJhdGlvbj4xPC90aWZmOlBsYW5hckNvbmZpZ3VyYXRpb24+CiAgICAgICAgIDx0aWZmOlJlc29sdXRpb25Vbml0PjI8L3RpZmY6UmVzb2x1dGlvblVuaXQ+CiAgICAgIDwvcmRmOkRlc2NyaXB0aW9uPgogICAgICA8cmRmOkRlc2NyaXB0aW9uIHJkZjphYm91dD0iIgogICAgICAgICAgICB4bWxuczpleGlmPSJodHRwOi8vbnMuYWRvYmUuY29tL2V4aWYvMS4wLyI+CiAgICAgICAgIDxleGlmOkV4cG9zdXJlVGltZT4xLzI1PC9leGlmOkV4cG9zdXJlVGltZT4KICAgICAgICAgPGV4aWY6Rk51bWJlcj40NS8xMDwvZXhpZjpGTnVtYmVyPgogICAgICAgICA8ZXhpZjpFeHBvc3VyZVByb2dyYW0+MjwvZXhpZjpFeHBvc3VyZVByb2dyYW0+CiAgICAgICAgIDxleGlmOklTT1NwZWVkUmF0aW5ncz4yNTA8L2V4aWY6SVNPU3BlZWRSYXRpbmdzPgogICAgICAgICA8ZXhpZjpFeGlmVmVyc2lvbj4wMjIwPC9leGlmOkV4aWZWZXJzaW9uPgogICAgICAgICA8ZXhpZjpEYXRlVGltZU9yaWdpbmFsPjIwMTMtMTItMDFUMjM6NTA6MTQtMDU6MDA8L2V4aWY6RGF0ZVRpbWVPcmlnaW5hbD4KICAgICAgICAgPGV4aWY6Q29tcG9uZW50c0NvbmZpZ3VyYXRpb24+CiAgICAgICAgICAgIDxyZGY6U2VxPgogICAgICAgICAgICAgICA8cmRmOmxpPjE8L3JkZjpsaT4KICAgICAgICAgICAgICAgPHJkZjpsaT4yPC9yZGY6bGk+CiAgICAgICAgICAgICAgIDxyZGY6bGk+MzwvcmRmOmxpPgogICAgICAgICAgICAgICA8cmRmOmxpPjA8L3JkZjpsaT4KICAgICAgICAgICAgPC9yZGY6U2VxPgogICAgICAgICA8L2V4aWY6Q29tcG9uZW50c0NvbmZpZ3VyYXRpb24+CiAgICAgICAgIDxleGlmOlNodXR0ZXJTcGVlZFZhbHVlPjMwMzEwNC82NTUzNjwvZXhpZjpTaHV0dGVyU3BlZWRWYWx1ZT4KICAgICAgICAgPGV4aWY6QXBlcnR1cmVWYWx1ZT4yODY3MjAvNjU1MzY8L2V4aWY6QXBlcnR1cmVWYWx1ZT4KICAgICAgICAgPGV4aWY6RXhwb3N1cmVCaWFzVmFsdWU+MC8xPC9leGlmOkV4cG9zdXJlQmlhc1ZhbHVlPgogICAgICAgICA8ZXhpZjpNZXRlcmluZ01vZGU+MzwvZXhpZjpNZXRlcmluZ01vZGU+CiAgICAgICAgIDxleGlmOkZsYXNoIHJkZjpwYXJzZVR5cGU9IlJlc291cmNlIj4KICAgICAgICAgICAgPGV4aWY6RmlyZWQ+RmFsc2U8L2V4aWY6RmlyZWQ+CiAgICAgICAgICAgIDxleGlmOlJldHVybj4wPC9leGlmOlJldHVybj4KICAgICAgICAgICAgPGV4aWY6TW9kZT4yPC9leGlmOk1vZGU+CiAgICAgICAgICAgIDxleGlmOkZ1bmN0aW9uPkZhbHNlPC9leGlmOkZ1bmN0aW9uPgogICAgICAgICAgICA8ZXhpZjpSZWRFeWVNb2RlPkZhbHNlPC9leGlmOlJlZEV5ZU1vZGU+CiAgICAgICAgIDwvZXhpZjpGbGFzaD4KICAgICAgICAgPGV4aWY6Rm9jYWxMZW5ndGg+MzUvMTwvZXhpZjpGb2NhbExlbmd0aD4KICAgICAgICAgPGV4aWY6Rmxhc2hwaXhWZXJzaW9uPjAxMDA8L2V4aWY6Rmxhc2hwaXhWZXJzaW9uPgogICAgICAgICA8ZXhpZjpDb2xvclNwYWNlPjY1NTM1PC9leGlmOkNvbG9yU3BhY2U+CiAgICAgICAgIDxleGlmOlBpeGVsWERpbWVuc2lvbj4xNzI4PC9leGlmOlBpeGVsWERpbWVuc2lvbj4KICAgICAgICAgPGV4aWY6UGl4ZWxZRGltZW5zaW9uPjI1OTI8L2V4aWY6UGl4ZWxZRGltZW5zaW9uPgogICAgICAgICA8ZXhpZjpGb2NhbFBsYW5lWFJlc29sdXRpb24+MjU5MjAwMC85MDc8L2V4aWY6Rm9jYWxQbGFuZVhSZXNvbHV0aW9uPgogICAgICAgICA8ZXhpZjpGb2NhbFBsYW5lWVJlc29sdXRpb24+MTcyODAwMC81OTU8L2V4aWY6Rm9jYWxQbGFuZVlSZXNvbHV0aW9uPgogICAgICAgICA8ZXhpZjpGb2NhbFBsYW5lUmVzb2x1dGlvblVuaXQ+MjwvZXhpZjpGb2NhbFBsYW5lUmVzb2x1dGlvblVuaXQ+CiAgICAgICAgIDxleGlmOkN1c3RvbVJlbmRlcmVkPjA8L2V4aWY6Q3VzdG9tUmVuZGVyZWQ+CiAgICAgICAgIDxleGlmOkV4cG9zdXJlTW9kZT4wPC9leGlmOkV4cG9zdXJlTW9kZT4KICAgICAgICAgPGV4aWY6V2hpdGVCYWxhbmNlPjA8L2V4aWY6V2hpdGVCYWxhbmNlPgogICAgICAgICA8ZXhpZjpTY2VuZUNhcHR1cmVUeXBlPjA8L2V4aWY6U2NlbmVDYXB0dXJlVHlwZT4KICAgICAgPC9yZGY6RGVzY3JpcHRpb24+CiAgIDwvcmRmOlJERj4KPC94OnhtcG1ldGE+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KPD94cGFja2V0IGVuZD0idyI/PjGGY7AAAAAHdElNRQfdDAUBMjPDOOcyAAAACXBIWXMAAAsSAAALEgHS3X78AAAABGdBTUEAALGPC/xhBQAAUC1JREFUeNpkvdmSJEl2JWaqavvmW3jsudZeXdXVG4jGAAPIgBQOOIN5GJF5IvlC4RtF+MS/4BfwF/jClyEFQ3LIAUGs3UDv1V2VlRm5RMbi4bvbbqamxnPVPKqamKiszAgPd3PTq/eee87Vq+rsb/67/551RmfQF+e865RqpMEY40w1Deu6zmAG/cQMhS88VXWqxQOqbZgQbdt1LT2IR/EEZuACLV0LT5Ctwek3RtviO9VKQ9ZcmIqexpjgbV0bTHWMqYouhXfoWmVYlipLugAuLqWhb8NoJTftRjZ4cyZYh3dtW4XbME2Fa3eM3hS/w620uEUD33H8um0ULtQx+h/jEAI32VUVLo2f6W4ZxotbM/Eqk17U0aN4nkHf0FVpbJbJucAl6L9WdjCFQfYhu+hncoN3UmkD4voYG91Bx/uLkF3ozclMDV0BP0qJ8ZNdGTd6e8G6uAnVkpU5WQFvoWjw+AHv2eBRug6GYZpStf2kkGXpCsrAe9F7MqVNT8NQ9Fumb7XFCzmsSG9O04bX6omBFWgU+MLd0KvoVnA1PJeTP2gX6PTFOpoa1RvMMPRN4n/9mt68THuAYQpthJZ+RwMkg3U0p2RIzL9i5F2toSeLnIhsQL/C0/CYbPF7Q3BmWR1uGHep76jD/DN6G7oVmjdyHtiXDEL30NLE4TpwXqN/pL/ftut/FlbX3yn9DqPG+LjauwQe5niv3jTkOBgF3gw+xQwTJsdT6UJ6QnARWJiMTa+DY9Ar6CbIFnimwHR1ZWGQBzKyRdPuLURzX+PmyfnJoK1gNvx4P2MUHLgnoZTsb9qkMMTEwSk5XAz+ovoQZfqtaBS40ZZT8HSdpPDraGK1D5LJaHSYK9idkQfpuSGHpouz3jz0pL19yLjkQYq+0f9T8HaSvId+5iYjM2kn0c+mfwTdvaHjEzPVadt3TUVT1zsYPUe7Nxecm21TtYhhfG/ZCHsJ7OCI404i1IE69I5c4R4M7SY0CbB5k1et4wUMdmy061lCYibaFq+guJKNBhZG8dBqp6O4w4SR77YUunS7Sv9MhiZ3U+TOeoIURQJNmyILYnz0tK53Mh3JBHO4SdPUiEaua5L98SpMF+vtyDt6q/7XmFFrP8kaCgzcA95E3xfT8CllI6XUb0OWEYKQhW4Kt02eJAtZVy1QF1OvwwQI1jRCh5XKEoc5gR+ZOpC7hm6zoX/osoSpuFuDEA6XYybvCBfJf3EVeru2vYebTumpVr03MYp+1gnyBaY9ufdfox8EBZehXZXiWIc6rmD2cGhogOix2tBD5TTnhKRkUDwDP7bkjMbeIgSZADTZSg34uCXe0t3QM7hpchNBU2dNXYiiNijq6AktoqrJyrQuJbywrSvWcq+KBl7kKQFDtVyVSCFNjdvDfFkds+iGBAGbUnswovnXIY4fONPj2t8VAKAT5G+KgK/VTk8m1pG+h12DgoFcQGmcZH0kYKqN3mz9A62GIoyNa5glJ8GrCUEM7UvknFJbAVMiOu1g9EXeBpAjl2C4dlWnuybdGnnWFFVbKW7VJWJGVmXVFA25kFRSez+F//zO96In8VAY7S5LgDuObevEpSx4L+Edd2AQpYQgt8XfZgcXhakpWgxKOpwCgQbMOqlTZg+NhM0a4VgPEgqv6ygB7ukCjK3IKTCSzsSVNdDp/Ijn9UBqMJ19YXFYnTCXwWSdzi5cZ1BELyJCh5S+NIVr01Z5W82L9areZlWWl6VkDJBC0VOVRS6rpitbA+SBm+Q+ZUMgU5ZdPt++dLfHQxeQEbquXytLGLdFVbZtJRWCJDC5y7ltwfc61zYD2/FdO7BsT9mmRRhm6JwLL9D3jovTDFEm7hN2n8D1gHushXVpimmwfYw0pkYQRbhIGNFq0+mMolkTgp7BSyh7yU5HwT5HqB56FIWg2VVtua12y3x9my2zOquNLk+rVYbJ6VxBmJ6WEq9oBd9KlTaqKeFA+hqahPnCSKRRrivLMNwyhxV8R8wLhQiD71S12jFlY8BGYwlmmbVr1QPHGgRe7DSB6XjSxBApgjqd3TXi94GwjwNNCum3FOhE7Yi3EMlg96QA/qXRRZtNYwFRgJayAeKqT2M6bgieuegdCnEBu5AzmERskmz3anX9NlmldcpUXXfiLmvSXLqWmPg0OwmyqiVqqdZ5mzedNh0YDM0H3rfV5CRRhgMvVMaibgPbMGpVyM63WOSbQ99K0gaGtEyWNJ1HJKItcrUs6oFvjyN/7DiRbVs1uaWmP3qGCAQUV3tujLym2aD2AprXPq/0qZqCyOz6X1NQUr40dALWpFQTKY0oBDD0PUGBvpwi/mu0aZPdrG6ezS9nyQqJAL/Ia9V0ZO3D2B2FlO7mSdNwtitkSf7EXQ1sSGrwlsrQt2IYuTJKZXiGQRboADGU/+EmadtliZwEwgksJEIQD9s2Wo3TeDf4/U1aLfL6ZBKcR3Fsm2bOGeJU6jESrtHtkm7QgNdTMhp2S5mVclCfDDSRNHscIdIKU8l9HqWAw4XgvgS7GnQoURFytD1ytjUC4avFy4vFVd5Zlu1YtllLw3NFxIgdjwJQdDVLmnWtkrLFjbvCyAuELiVSDLvR3Akc3aIANywyu2bAjH7E3zXZBZmel40qGqAGt5FIBCuazmEMHoBJhWfllXq5yPGSc7+NcSOG6N2MOKWOdErD3Z6JE0npdK7HrBv7gNH2gUf0CqIzjPvviKW02rtgS0LY7l7SaHdoZa2qebp4vnj5Nt1U3A2DANb2Ax9OS6GR56HngNS92VTzpN7lLYyN1wj4eWgBlfOGCFFbEr54bYfwgnfYJkE/oRQzMCy8RJCndBYIp03+i3HlrRo6FGLzvD22Tdu1kVdc3mR5e7kqMMjWkgFzgakmXg2OR7OrcyT9RUm31cNG9JPRdfLoIYJIshYrBikiU2hjaW8lGaKJNmU4/QgJGeRzVXTlbXr77Ob5m/WdNOPxwRhYACFDJIAyeOv6js27Z5fJJgcqdZPQCWPMJampvGyKunM65pgsslheU1bCs+u2q5tW8yKiYlwzlVb/gW0qyBqAqCbUeKOBZ71dw8TVMXmI5XpgJM0uba7WpTkxOlu4cBlOiben96yn4TSc+7RJfEqQ/OkxQDuLuReNsMI3yoo0cp9ykC8E8RSNrl2bVsnV7vb57NV1ljQiOjw7jwIPeXCblg7XTogcz+QXV9uO2ZOJPYoRMQwcYrvOyrIBUha12qQy8kUfI8LmcLYSvBxxSXKPSUYYg2HkreGbYN6IVYqjQirfMXEnCJbQt/IKZpVBaBq27QmO1yJ8FoV0nLbF9CnuOMIsW1toxJOqZ4w6TJQwdYowtKQzeoWjWYnR9dpR8ypikLqsoGsTxHy5fopSRZksqtWr7Wwjy8ZwpmcPD04OW1WvFmlgM1nLPvxmd6XnhZOh63qWlHVZlG1Vg1JjjsCtqqaNAtNzxDppCA46Y5tJeESISZR4c14r+HsntMqoFcEnSLsjCOpchzgMMADwUzUsb5TdkmwKHCfELWfFrur8opn6bNfI2HXgCW3F904tuKLMA4nHCfOIpPdKhfV0mR5llg1X6SswWq909DytlI1eqkBIGW0m5HWZJAh3xsdHp2cPT2DGvCgCR1CRxrQdxy1qdvLg+Ph45LiAPyUIbpAvwB1YrsCI+EFkHw3gPcQAiQd1mO3OsTQKCAoZFzKQ0bQHtnAw4Jbov2OTiMHzLcsytNr3bIFpBj9FxJUdi0YYuIXfbKuuArUT3Q75cug2FvQK7kOQ3CAmKNRe4JJl+woGiVoDWUNr8K+ltGaW2leQYJiuGkFcQh8Z9XW2utktkGaZNz5++ABKa5eVkFUmqT/kjaCspBeYLu7RFgZoZFVsE7nO2rzSWKAZbCGNplZ3qcRFNTvrYgdDohoKJ/rMQtMCVE6Hvo+8IIEpbZZXgD9I37qRgctsU5RFEUdOKTvJLfCsXVJ5juWFXr3eNq0qFAMfW6+ywHP8QBSNdJWmWDSc+0oE/QgaLZnSpLADDLWagpHAJ0SgfMG01KOn083iwYarm+3d8/mlVG0h2fHDc26Zu7wGd3aFqKSFsANdtgmwO9Mxy6oqS5Dq5m5T4lq2Keu6xqSAUAEf4Wm17CKX+y5HQqOcyvgwdHVZqEPGObHMaRzY4E+Y76bZ7HLYGzqsYloLCuFwquXB4KWkfIxEtljnhwMXX0XV7IrGCmwkhrs0Px8OjKotdqWjCw9MVxyUVquq62t4Rl+gM5HzDZJeXCkqDWmY7KsiOoiQTrp2Ua4vNzPm+axp4snUH8RpWUMCkLmY2GVdCCINydF1adW2eVHWrWvzhIYoHEtsNzm8Fkwxl8z1rQbxzZDleOCaoNuIwknkDF0Tr2+kcTTwh4ETuK7SU9NRLlRpJYuWwMpyTBd5wYN6U3FkbssasAIO1QBumWF5TlaTpJOdbZhmWhbbxhkGXBW8LaEHv04Ghi5d7At/TGOj2VfcdOQwXcDRPEzTCfojWCLTq+xum+VWHEO+DQ4OpGFVsoSc8jx/sd5iXtuqhL7IqsZ1HdO2Xcu6u1tUpRoO/XSbECkgctkRcDB80wYWj1zTscy0aGCFaeRgeFSKEWzsO+MBAh6mxSOAktIxBU8LgbEaQDOr5cQ+NR/gvTjmVAThSSEPIlekdavxBvjUqmqbpm4cub4NjUg1ZE0QqaLZF6LuFSa+NTVH0nVAbSxK/dppdE5nRVvddNslghJ5p1FmMLJdd5kWVVbGAahkzcE+63ydZAbkYBThCojJ27st3vTkaJLtdgXub+DndVNtW9cUaV5Flhh4YhDZiLzD0A7DIPRs+GyeF3DIwPc9x7Ms07Jt3khkEBjX8dykLI1N1lhmS8VoQa4qlUNFXapj+q67y4oYjuR7mJYapNO2drJzQF661gGRK/f1WrUvIxFFZn19tyN+BYzQaEqFKbDvlszR6gIhVR2NpchXdbNYJ6YXttw5Oj2tmLHd7mIT02AWyZY16eVsAWcd+z6scLdJwSlc0zo7PUg2yXqVPzo/ELJaAM8wJghq23SBiB6HmjaZ6ZlmGPjCtiTeG0nKEHgcfmNCcUNmNjXDkzjCAeTTGUYt5qMQNqAxI4GO0XKgDxK3sOqyajdpPnDtNO3yqoVUQ2ZtDJ5VdRQ6piearCGNSYUDXbemQnxftiAGZPYEqueXpM1aXQvTz0jselak88WS2YFpOVY48gfhi9dvVFm6h5O8LHeLeZolIASPjmNQksU2W28Lx7am0zjP8jrJ3n849R0+X2TAdg+/sAV83RNsGIN/Oj4UCuPwCOG5aYIph5EBO8gLtmO7iNnaMgESpqlTG4hoVXcaNU1iigYVeFQf5m2Vl3gMTjEJLeTJRnbA46alWUaerljnDhxjXcLaJB77zEjKbC+9qXirdCrt9pUrbQ9OFLu2jTuVvp3fZWllxyMg++HBCBxxeTubRjE3zfXtejWfr0r14HwK/lg1MoH27Pjh0UQ2dbrNHz86GQ38YrMR3PSdDoIab1oX3dE4gCfbtgnrevDlKOosG+nByUogIxPIxB7+R562GaUVGMIEkbCsuqqqum6LElweSRR8Pimr0KWKpyTWxBJk5RFJNrBMp2mRSsuWOS0r6ir0XQNJHRyD6spUH0cEUPWJxA2hpUkWoFqT6rU23ldRObnbOs3VfJ1mCHkDdN4QDsLvbr1WRT08H0hmXN/ctLUaHozcyK+rJkny5Tp7eDaFb9/erQAQg+EIkY8wCz3fsuD4yLZdMAgHgxixbUggq+0BEBwPYR/4YYTg0yVf0simDbB0uNXUJXIoF0T5EEGsqVRTe6ZRN+TjRiU1peqExfEGYKibtAKJbTsSqpj3tGxDm9bcWtYKz6y3peVZvcDUHLXVRQeu1w2gPcBjBOlgovtEtETpqetiu1xuwIv1WpEK4xAQfjebh1Fge/Z8sVhiqr3g8GSCuSqKarlMKtXFkb24Ww1DbzwZQCnrlE1rS4hLkEOI8YPDiR8ENHrPBRnB+2rMZ6TkXR+0iTJBX54nR3DhD7R6g/8QxqYJjoskN4r80LV0dZI4OzSLBPfV9WnIln5lsukIBfOKSglUqwHF9iC0VIPZ0PwSmKQRYF+11oKs2y+BkNAAHPN2Ico3tzek/6CCLZfhli0TXCVNsjjysjp/eXklLDccIcD9tm5m63S2KzFGZDvWqsPDMSQPdEaV7GilqJWOAAcU08OJ6/vACxOz6wAhXAwfxBsjRHCZVGpWeBoRPlocgZxtbKrN2YaOX3gEUglcKfSdUeggrWKWIFsRCD1HgBKDtSEpGsSFNg18AYQHRkGIQcNB85OZFK2UdKyPEU21jb6gS2uqsusJl2xLn73drMCXkRcaxaI40rbqiqJEXrFtdn19tV5to0EURH7TNOtdCZIpGZsO/GSdTsaxh3SI26gKva6pEM+gArAZiaYi520Ncg3kBE44yJMGqWx4hW9TedOxaWUENhGtBCXG2MEXMQ8a13SZoK4QzADV2AO9QoaF7gT/oGUhkn1ChzxCUtbkWp0B1AThaPSSmgJto+xENaxWCw1SItoUvOcL5A56vYt51koV6yRxvABWgeuCIFkIctdZbxJa0WnkbpvpRWCF282zIivyJCsDsNpGIpRhBagCpANbo71elDEw48SE08Q1WlAXJMeAgMOx8WUiZYJqmQFVLQy8yiQajaBn9C9uQHAH6ZTWIltZVVBluHfQK8c0Qpu0YtlCpBNbgiUZ/apB+GS0bkALROC5ujptQ5lz38JoERKSCt6QfHq1Qy8VmyTUmbYBSS+jsox5kYLRQz9TYc4wIFxMIAhn290Odiiqqi8KA4PbGhmtTfN6tak/OojroiRyBNMR6CBHdJhyaBm6PfA9xqhkgwsCHzx4dmBqV4E5SBXqwpG9K0jo6OHrFWGEgy1MpysrXuXVtkC+AEjBWwOYoWzBSjyzMZt2njQgl75FXCgHQFoqL+p+8QG5A/ENrolBscBplynr7hcHNdumZSEyhF6bpMqtrtGmrM1khRBJdts4HkBCIn57HKnLUjtEC7FVtxLzpxCKdZ2mBeAQdimK+nAM/7FJqhFfJZcDfYBqpFnFpBst/DyIQtv2uMUt4owIF6gMyB0bV/Zdr0OuEA5iBQycuA9ciQqitV1XnFtUjwAXkJLexsIzy6QCUeo2DSnySWjnJY2a7hbxYhAxA76CqTXULCEhgblnSlpv6JfSwSk5XghHMGlpVy/VIGW0Nl81YMNNTnrJLCnk4NQW8jdgGWQybfqChm5e6ChvIbHD9hHRRlq3wWgB3lwv1+ZpQnVBPMp4EHuMKrQqiAdOEMF1QZrcMMZwtd5rwTXMsiZ38If2+AgeLjwgAOtM+JUL13OianxiAGOzdOdUtG4GN3LDsDGsWTpvGypzIsHscgnNVsH2TWu7xF9pxZzSP0C0Fhp1GOCzoHjBS1qjLzzhtXWthSiV50oTwmnb1siFm8pCtuFxFIr9wjkJnl2WnRgjm0IFcVHBrAgNTLwfmrSe1pc2iBeLHNCa5dAN3OQuEgQgJwjxjRuEIA+mIIJk2QGGAqOqLBVBHHTcvHpDYz191+x7IIDWzS7drler1d3t9Xq3a1XNaqQ1kIkGXB0OdTSJT5Pq4u06FiwrWyQdzBXIj+yXrRAQutBEIte0lWgZEjSQpREgWy1VR5nuhgHF1p0CBJedkcEqTZ3X7a5sBKIPvmdSYVY2VWtRtTNNSwwew9OFvI4Kx5iL+xVnKjDqeh9AbbVcm1Ru1BTFNAej6ej4DLGAtxIYP6xsOqYT2vFQ5olsL7kTOeHBCEQWGRcvcJwOycVxkrvVzeuLL589v7pdLO/uWqagUwGzo/HIVfDKCiM9H/lny2RWwmu7qeDbShJz1E0ofZ8PiSjQJaReRAp8JKkoSegCfV+Nou4G3Q1BFBvemUm4lJpv0l3TebVkph2Mxo4fGst1VeQQ19x206y2dIajgevCJ7BN0uqxsmlBsTE6h1aLGhl4Mczrx+Hg4MgcHiXMgUqFH0QDLwSnHB878QiETTh2vl7AgZ3RJDp+lO3+ock3nEUtrZdu0+Vih5zUcsuPpmeAbXM6nU7GI0c0QGAkwd1mk2X5iS+uCukyY1cB7VQM2Ub1VzzdAtNGWqV2BNW6tsUdW8qUCIPW2Hp9i4xBnRJ9i0zd6epaVa/WsANil0OJhIPYdn1Igny9ATqCBS03u9EIpNmRtOpLxQAkQBA4BDkyJEIG6bbKc9f1IAs3ebrOCmNRKH6NnILkHoTRwXRyfHL2gPGBUYMdwcvbptKtJcqJh44fVZsFxDBe3lChq2K2H40nwbBzHS8ejHzPDcBZQRNk0XVNFAJ6Hcic6219KzsuOwCewxGPomdIlLNY1zQ1cJuwEfyc+thotb1f79XFbFrpYn3lVuqesCzPy6q0TB8artKqXlfxZQWpYxqD0IMGb1vMGNNr2QaY4piZu7cLWgszaW29z+SKFkr8wWTqjo4Q++vZDFjrReFocgTDgRxvF3dGlQla3wZ5hVKo2ro0/cCJRmW6U4x6b4qyKasassGzrKYscfv5drGbN6yVwGYXCcmkjowoCB6fTa/W6fW81KVZY1Or0BG2rjlBxgPdYGUkOMwWLRa6lkEZEDnDaPcLvJQ+dZOSLijXbZsh3yOCXVsavKpKknvc2CY55DNg0zVF5rjL1RLxTyVFi8euEQfe0dAnfWDafjyCq3Nevv/Z96cPHoajaTA+AMud396u7q6LvECgIbAwBGGoOtnB0ABHx9SLWR2tjpqu12a7Zisr2SImJC2F1sQAjg6gPpfbbZIURZGyuvKFGbh2FLigZ9CphwPf0IYw9Bpio0dF+kNopmlQubMlwcI7R0hDl+v7ggQpc2bqPjpdgxC01lIow/Y8DAYgmIE1JlunC7IcCqIbIfEoCYppesH6bkGvN/k7kEoOH40iIRXJQz8Ef3362e89/eTTEOKdmjbBNSrk8wCCjBhJh7FT66IihQfKQncUYM5M4EqHu7VNKpqneYHcDL+FAg+42drgB2+X2fOrlQGgtSar1VW3+vLx0fRwOIQpFPIrYxNhLNv9in1StYdUBKUCBJiE5FA/QlERhxBMk2laMNfrPrQganZ9Q4kCptQN1bKRH8BDzG2RA2mLLN9WxW6z2hX149N3PXdDVRbXNT0X1DVJG+Nu+/R44uIFvKXVSMM6Pp4eHB0BrbPtan13t7ibLVab1XqTFxmicTwYHZ4ejaYHlhdp0dOQY0LP46azDQUbV0j1u/k8KxsG9tlQjNjxQVLJeePM3t56J2fvv/+tD7/7/TfPv/ji7/4SouYwCg3dFDW0+bJQe0PILssr4Tsd8qXuPUUeoHJOs/cG1TcN9S1kmNO+z4bWhyuqjnZUEW6UCUJSmbYHTbUriiTZXC3LXHYPnjxcbH+Nb+I4NFguVf56mQOUP350DCcH6ZhGgcdUCc1WFuvl4sXFxRcvX92sdu742AenBPr6EFYutdBSyrKBj2DtdVOCNHJJRXrV5I5rQxktFivbbfwwZLaH9NuCf86z3/83/82/+5/+RyNd//BP/uWTRw+y6we79eXIa5DMfd89HIUvit19jyWcohvovj2qU4EmysblusnIMeEKOmtAAOimH1Ja1AdAGpSyv6RmQpiDSkEVZAc9A2QSk++64s3d2o8GT997wok77leZQ8FutmVd5qCWwzhQRV7mRbJevv3qi7/567/+s//w//56JoPzjxtDLLe7dWvIaNAR84V4V3VelXkJp6vzHdBY960xQ7aqyIBsmEFEi0kaJzGH4zzPQwc4L2nqNjfrZ59Xby+OXFKtVNO1xSByp4Fr/NbXqpJI5pQpqQ1MSb0+QQs6VPMxe2MZerFHUX+ErltRN5RhlA1VNwT1IJAhWl/WRV5nKQILSPOLr149PT8eDGgFfDZb7ltyGY8dYxS4sR9ZHIRCUqNQsn1+8frLyyv74PyHf/zPX7244KZ38OCdn/2f/9vJO++cBv5mdjV5+BSyuFkvhWq6OqWMH48NiYRlewb3OyMejiYDH7mbsvvrZx/ZrXgw7tj6u//DfyuAWCAZWZpGBzO3fXt5W3I/9qJHJ+a3lsnnq6I3REUtCCq0OXDXMxnyseNoWSYl9Q5qs/f9t3pdg9agKTLBPimXCMwBoSsoEvyozpPtbgsBA+h+symeX968c34E4QRymWZZ1eLNIHX8yI9AEOBnEvBU5Mv1dlfVrmMdPno8HkYXyfLJR58OTw4X51N7NWsOh+AqXfqL8clBFDhgt1WeUu2NmmG45QStW4Bx2VUJ64PRRROEivR8345iEQQGQindVmmaAs6MThwexPHYDX0MMt8sP5huYAh2P9vbtHJi8H2JgAXsKuC9QbSCkQMwvWzdl6eom6lf6aCbADcCDWuB5VUNbYj53iXJege9b+xyQrUXb2dxFK1TCmbHsqAzyg5x6IJoUX85A2OwarhRkYFTPD5/dHQ0PCiTf/3Hf+B59PT/5L/8U1o+SlMWnUGnm+MDqmWu5pDrFiaAvInamrmwHNP02gphycAjkKfcwIAkpbYWYKJlWgGLTMuNwrqOhgnmien+TgBUUbXnLxfXsgM1kl23LNqBj0CG7KUuXPgClFytm3g5RAPSQ9/vjEsb91V+ihFZA4RBPIocmitGtGbb3SaF0gCJxIC956+v3314Ag8qigoMT3d9GvgGtMz3QaZ9orKVNZyeTS1zEESDo8N4PAmHI9v1qEIma5lX0gl1b5peisTgYQKqxZjU1ASSDgoIOde2DilkGYBiqIZzB9wGnJVgxHKpcbdmLa9aZjgsrMuilm2JvN220zj89PHR22fX4Ps0paorm9ZkZqMXx2AKCAVq9uuodsdss2toKbEj9SmJRFA3SdXmya5vHqN0YvGmBp5TNxreh+6WCxAqqKnpeJCCMxBVpcK/pStOY9+JvNAejE/8kGuyYNu+5fuclInJDfyle24cs2M2yWuhy89Sd+gLQYV8wmwqQmIyBK3+UHFG5pnrhgjXwHfo/QRlflzN4DFEIqDCVmBMFW3qaJqyoSrJk4NBfDFLWqhs6ivLagxegIMHjimpN4/qfZjssm6JyVmm0gp6316ol8s5Nc43tOQntJ83mPcGVlS1Ur7nYfLjwFntssl0ggms6hwCwVMidKzYd0AlBmcPvCACabEcFwxJ6PoEmCKnPlbgB2RSw1hNdelvmqY5dWe4hv6ObM3cTtWhFw34NpFKIg3DojaVwfFvoPvwFNlDd0pTeQkM0JZNUXGoxApAw6BG3p2EP5lt+x0ZEKOxK4qGgbATM0a2l7T5A7mjgUSiujndh9lRoVQTbmoOkbT4SZhnAPUqqo13ugTS11OV47oFrkckktOCQ9s5zABE+I43GIw8x+2aEjcNDCM3ge5xqR6vu0WkagouG+omU33y1TtkMAGOLxwP72k0NVeUnkxdvnA8f7fbNrozoK1JiYDzIjr2OxKaUutHTqgBsIeTJ7QZAm+EkY3B7KgdlFAQAQLgwDhpBT10MP2QN5XOg7rG3Zi64muydt/CTqtbVQXiUdXUzKI9mZbgmrxEloDWpkoZ57agdAy2h3d1BRVC4bShY9tCKKg1rqutpt7pQG8G5e4DYCgvAYCopZWcG/5PW5As4raEC5ADoMK6UMZssB6B1DEcjiAqakygoKoHlS2oDXuAX/Zr9dS22dbAlsbiSHa6GIb5IzEdaUPc91sbiA5PtylC0FJkNLB5y+v7Nl3Wg6VeUdGLKE2RpmAPfZMybIURUXG2Y0PPoc4J/Cwwf05TVY3uIHaQIcnKNiJB+xjXnWAUxQRTGCc1X8g+UVOAUCOK7oV1QAUkFCZeJWn5qkaCEMITvkUTLJHqXECtt0bKqnzFPCaoWkpVZV3cY/umcopnareSAqkU94DB6dXLXnf2lAl3XlIPPFAT0EA15K6i2h3tQaAb1R2IQB3tn9QpBOJQEygY/TIJfg33llRfcV1dTNddWABaq64KQxd9dB+HQUV7WrIR/cIDkULoGNcnJQE4NHKqaGPY/eYGrhcZGW0pg9NRGFaNlC01rwMKHId6zhQ1+XA7tS1H7dLNcsft0HKQo308DA4K5UsLdH2rB20xgBEsEnKGXtJpGrwxbr7p9hUoRc0KbWAKBCgcvclphwHVJtR+ZUtpHqFb5hraYGNxCwgJt41sqrJQb6Rik1FA0lWxAgqB+gnwGqvtS9Qg4JVEDOvNbLpALgTMbphWp9tP9Ji0BzLRUutLP4+6+462OnTFbt13JeDCyjYbBMZgyvxGLS4B5Q3NLZyhXN4uDNOzh57lhkaeEdRJIn20UCd1FymymkXN+7RZAOjVSE/QmnjPoMGiar27Ai8CaaQ8q3dgUZMrbayiVE7bBftNbdTJ1vGM+pW40QrfExklGDv2rBpq1lCASc8jGVbSTgqj0lcoZZsijau+GY/Uq94bCHKq9Qi1iFpM2ICWNs+otCvoHcFUqiJFdsZAHIfKqwQRtPDUISigg4DIy026yhvPC0eDINuVy+tbyw2UZB70NE2o3mqhm1IVs5QhAc7CdqhlkXCuUvc73HrUrPW2OBAii3QHyXOTqsNd30BDq+FUtSVWSL0zPq6CIfQeYfKdwUMP4EgbsoqmYXqbCDI/J/IHyic5MxEGO2gnCgFGj9PeN9wjEo1DCQqUlnbzOAYok8sUxteUINQQ9mVRYgSDGJTTxKQCkoosU7xOq68QKclyfTdbpmUN8EzzFjdjpJv57cymJdMB67dcIX4hE2l5mHqAqBIDbLZskghNU6lvDKGXilhZq8rsAoBBq/cw0R4ivQaiyzbUy8p03xZAauyHlthGvnMwDKuyxMiQETA4G/iVSowekwAaa/OuLEms0w4Jo0uKSicaugyBD9DLpKVbQ7B9TyOhi+hM8JmmhEIpspK4IO0sZRZHjoZsWS6WgOBgMAZ+122brDdXd7PXszkm4v2zk+kwrvMtEh8oTBsHumouVVV1ek8ZciayGJKs4rT5Sfdc0yaB3/6iTUc6RVEfQdPetyLrrjqdys2+w9Qg2LMOvNBScnh4IKhS01LfiqV3Q9GCNmKcjwch5rgkKiGpoNE2IH15XSVZAm+XDXDbMlzHsJ39XjtCJ0oZVDDMsjJJyu26KLMagsqGwmRUg16vnv/q1/PFOnL86dkDZ3oIvjybXb/68gVyqhoNhBch02WbVXQW0TapOgPpRAAgwFRDpXvMSa15JXXU9c0uzPhHX9b92rcuLGiFcb9lRbGeYut1jU6XQwd2cOB6mCUkT/gLkqODbGBad/MELCKOwHLMPC8xyboBjq4V+TZmcrlL0mQXea5hU0rHXHd6rxuvKuhZpFTcY5mmdZWVeQJpIKIwmh7BMzcvvkqXm8cffvqBEyL1yLJa71bpZp0vbj/64L3x5JBK6QCpMhufPjo4O4LayJJ1w00QNdo9Q/IBzK+qCsxOCZCsWup96vbLV998mbpmIO+bsmkI1DLI9xspO2XqTuR+KZ0DbU7CwRqPVZRlqalhv0vHiCIApU2lXM7KUiImXMsERQXaebad5OUuzQ8moFBgTLzt+u26rOvbumnK4DFpke6KPOVRFJ2c+aHPoXHPHjrDAw4ajkwJx20an6ssS04fvxtMJmCsXUUVdMYQs1ROgxHhYMjxlaAmRsocYKQkAlrtmGlDpThqAvhHhpB6UzltRG77vvN9R0i33+bFzP1Gab3XxXOccehn1CdMOzgtYIRrZVlmm2C9iHApEMCI87wGaW/1TlnPc48OxkgXWVXSNrR+rV3RfgkgVwdJg9CkBRN4Q1as15Lz0eGR69ldkQOVrdAPA19RkUy0xHNjGMUfT63hAJ7U5Os6TYodgAD2aJBXRI3cDG5ql0VSCO7aLnyT1kWAjk2V7LZWFHXCheWN/+hL0IZo2shIJZnfCh/W91n2G9g1sALxTRcZKN/BOp7rUKsClBgIEgn0BlnKEAB+iZwqGE01qPRwGJ+enWKeaV2W1ApplY43hmUbTV8DpfJGU5Z5liBnBI8eQS9I+AKxEt3n3GFOaSnAdoMOnKqRlh+afiDbgu6ZCiVK72ukSW4kRHpn+iCYfLvepSyBpwInabsw9TmXrncIydvWZNuvMygGClEv9IZGvXGsM/b7yihFdNpBTKPf38W7vpcGQI4c0WnYJ5FNHWAqKVrXJ/KW5jV1+LS1qbfkegEUtzE6OIjKqEnWtMWJFkio08XQDfEUs1pxFek2WS/twxPhuRgMVcIaglvqcaNzFRR3wOCkIWm9EjfRgpXprfkIK64bdzGyhlYkae8krSORtFfbXYa8oZea4bSg+bSvh0XU4kOLK/cBwjVGOLrLDIKSfc2+tT7Vi35M7+DR2zPAO2A0KJ7AsWgNlVQMxAE1r1m0IYZvs7KupEMNK33+5UEYY7oN0x0fjmbJFqZRMBMipKiBl4qWiAr4QosEuV7xMIRaAdTD66j9lZZt+j2V1DQP8+G2BDWuIANCqjSQ1mqTsDQzHVMJi3hujaFJ6mAqK05tQy54StrUYTDxGt40Ge07RMKyLRggdO0y2xcvTb0TSrfL3WPCfoPGfj8PEap99yXRABIPILGusjJqPiSQFFRSsO2CtHlGTZ1URsIwvMANPAtK2bJHSVoen55y09L70U1FXQ26NIRo2GxAd+rNprMcNwwAL3bs0wI5/jNs8C7qakcoZYWsdogoKx7DuvDNer7I57Mi3bRlXsGhfU9xEAdJXR+NSmBcI7dceALVcU3Xc3y3LHYYAtMTgDFFobvKqe+Yk3cYujqkFzlVr8SM+w71fo+ssd8kr6udpL8olkzap6u3QlEF0XQ8aJaKyDqHc6ZF5QEpXRXG8XAYPn73g2g0DsNocHiCGEVM4baI5rRtulkB42zPh4HcQZztdvHxIRWRkZLqpgO+bTb1YtttMrXLBdUvXPvorLW9DNpvftdsVkiNRZWtlwvl2IgHyZXh2QVTKdFlaHz79PxkPAgAr9TQvPKIICMvko4wtA4nK9B+MCFs2iRIc17rR3SfZR8Y+r/O6E8U2XMqEA5B7VwOg99CpRm678/Wa/7U9yhuN6WjQYj6AGTrW3x6MDw8OULgjKZHcnW7P5KD06koGK0XDaAK20Hc6m4jWim6zVRWtru0vVk2L6+7WcZHnj0A8RXmaOBwt7Wj3eVlJ4u2SCveZOAIUVQ71ubZF41lJ+vdhqnS5kdBcPbeO/F4OiB6E1AfJCgjIyWcpSnSHsAbA7JApSCxgXiss7goqS3Z6K2j2VR/PkZPqChbCEP3eJJeAn2gHXJdn2RJjFvC9d1iQytamnzRJTJQatlg+iEQkMAcaoayN/rQh34BkelVAxsA63iA87ykIuHVL350PdscHIypCTkI7A8eu//p0OQBd0IxHNTrTeva0aNHVvp0++bN5Ml505brq1szPmCudTf7/Xy3Tn/+l+p2+8iwzqbjaDIajcY+3CGM8tWiyIqWah5GhlgN4mWe9gcdUBcnAMKk1t1+5+PXxf7O2G9xJozYW6E/UEBvrPJtT6SbfpUYA8eFqBmUsKp2aYuLwk9J02aVNG1ghK+3mXae5ywaBe6MTM5onw2s4OL1XhyrqoRYHw3G/jAfLJqN6al4hDiIMZKPHgvThwAOHz1Kbudm6IyOj4qs8R88jA4n+W4pohH3BnWRjK2ouVTDeDROuoPQt2I3HA8D37cdWrKu8my93jiDIfCJqjm+n6Q71u+Ah4+TR9CKHgQ4vwcIqo30JwPoR3h/gg+dQqJrif15LCDULe1kpsYXy3Fo4xTntinigBq8cEXoorvNVpHWwy+pc8b3A9iyzHPdtYrEbthxTCVqQb0CSH3eMD76zkePv/ut91rDK+tFJbd+nEkhJodsEFle4E0OOuE0LaMORtPModRbViuBKYN9Fy++3Fy85M9eDKlkHolpHA1iVVYW7eZTq7vb1Wo9nE5BYd9cvH67XPRZkwgCncWBbEZtWXK/33XfWWr0W5u0IUy92Uv1JRPkYdcIumZH66IVQtLGTFIVn3qfUlAsBch0bTBCsO91BkFdksfZPlXZwQKUhLAaSdnvmQSxabKiKQogBRKt7JQ1jMSTY3iq8/rt7vJtnmSb8n1Vd7pBQKXz5S4rBqeHeV5s7xbD4aBN0vzliyzLmzI1fvFzZ7Oh00ZCB07rxzG1KsMBbbdK06uLV/b0OB4NX37+699ITYv6sGeGRRpCIJFkSfV1vthX0fvc2RuiP3Cl3yZP+wmZCYywMNNFbujiCjDP92CCilZi9EFA0Neh7d2umpu7me5EaWzPVVW+26yrzjrIi3A8kkVJ2SeOgQ2eOYinh8l2g5hSsW88OuSh213e8l8/Uy9fFkdTq5Vp7IJ0u5KnjqcQjdtEhIG53XarZZFtdqtVBedEcJ1M7aEPJuJSwYTrIrM1u7y8md09/cM/7tru5fOLkgvfdeo8h8+7SIJK+Y7Dad8qnRa1V2NaCt1nTPpH91DpwpmhN5ODcuA9HMPLxVZvUm6rIvcdC9A2X2Ve4DcF1SSrrgsGwd/+9Jeffef74eGJQhAv7/7+N88fPGXHJ4fRwQGnTTkS0dEmdAUnjqskoZIayHngCDHAvXLPL9/eNOsEJvZ5Fz3+kA0P6XiVpm0eKKtrk6++2FW3KXPq48dmFMSh1WLiQOmo4mNCgAgnQKa+eP7cOXkwGMar6+vnF6/DKKKqeJ5jTAGSBViiySH9m3tNyu+xg+m9KfoQLNKWTJ9B059LZHSSbCOo+dyq6XSxGtSQNq6O4+U8KasaViNdUajjYbSyxL//0d9B7E2G3m+++OLff3n1LybHi9V2dJyH43GJLAAe6XvFJgWkeaNRnSVUWjLoWBBiq3LkHYxyJDuohhxTbjj6sKeqKEBaZJUnSITRkPswYyh9O5cg1BUEJIQweF6V5oMDfzm7u768PP34k7YqXz5//qJSFqu2ZenDCoJoEi0Pc7HIG91uvv/Tr+T3q+FkDqTY/UFfepnH0CeNQWvghug0CccUjlEkGWZgGAfjg+jNzdYMvMgWdDZGZxwNwuu0+OXV3eVfXfzdly80FHebZLecL4LhyI0HUJxWGIBllWkObGOQiEVB6xF0zI/ohgE0bDiM2Plxm5aQttAmDW1vyaVqS96IxyeBeQru3XCEZm5wcAIJTezB3cqSMngr33z10vSgNrzVze1vvvyqBLm2rdhzd+sNCCUEU+x6VLTo9l4gjP5Inb0Y6w+DoCp+R33Txj1MKOon6YRH5y3ReqwNCeo4ZZYigZydTW3PvNtmgevEjlnWDQT54wcPGyeyD09HMa0JWpYVB/bt1dvtaikcajJusgzADekJwucHQ2QgOiapP5bFtgAHCqNyuDEO+YMjdj7tjsbd+dQ4HomTA/PxmTqayNAHY2mpfZX644ajoS1EUxamZe6Wi5vXL6PJpK3LVxcv/+FuSxhpWk+fvnt4fGJIwyUSYQGyvx65XoDt+iPXNNlhvbijPf5Mb39ERsArafW163xoemoObqF7owBmMcs0tTh7+vjEtdjVaqe7dY152piWWMxvHz568vTdD3VvRjscRg6X16/eFGliI9HHIwBWY7Tpdk2tYkFg0VYl3dCm+j00ig75gTloT7doIduQpDyf0SFgha5Ht5rvcscHURhHwyGpCX382vL2hsZt2ovr28+fv8LjrmHstmvuRQ8fvWN3hkNFQ/GPDNEPnt2DhSB+3S9AU1+NPgyQqgzEMINWRNyWzAQvAJXyfE9v7pGhxd9/MEUqmWdVDVFlGOvF3Sfvv7dYLP/hJz+lQpBsueWenT+o0s3d9Q1kl207YTx2gjDLkiLPDBuID9emdTHaymPpzUwk+enkJDpjyaATqTiVYWqQe9iD/pg8AgHz3CiijZZUlsLc5MVqsTRtq0q2Fy9f/mqRUtanslhnBeFnv/tPg/PHlmNlktZe1NfDvs+XVEG8jxFykP2OXzpYgHS/aqm243F70BqO69PG8KpxSXK4mES4Q2QZjw9jkCYRT/70T/70e7/7R3QiVLE5iHRokJ1FMJkeHk03sxuYKd8ujboMhuPOcbfbtexIXRGLpeUpRJ5Na2SKznwASiGq/cALAzBwK4qh5GIMPvQcz7WgdUP8IvB4f44WM9NtgskwNJv6zZtrLwpJH3Xdg6dPTk6Ofu/3fv/8/GFDDR6JcY8OfF+b0CtpdBigJtMYN0G43gqrr93TTW0h2U0MZ0jrEQ5tRAdQ04l7Jhwm8O1RaJ/71h/8/h998u0fvPvxd03LffT0vT/5F/+K2mhsiwreyognU8+zl7MZnUZlSFrWGAygoPIsp4INYpKKKDCDScTV4i4yNGiSa3pUOjeDMIiGcRjCAqbNSEHAXg411uhlxFbBBIBkYDzY1MXrV9edfXp8FoYDJAsknSTNBMKEubstnQJm3ptAaAVk9MCpB2zufaTj/bla2iJCHyghmD6dze/YUSPAXcAairwGjbPpNAELtzOO7Pc/fh+8+uDo9JPPvh1HwzzNP/7423/4wx/6tqlo8SIVtjscHwDSVst1WUtZV6SyBsPddlvCTq5PKAM9Z5FLOHSUoWRNwZvSqmvLFFQlxT8KDLwzWevCUjYdp6GoRkX9ANvNZrtZy6aZ3c5/PEsxl3onRCRca3lzO7958/ryxTKZp/epwdxbgd3D5P78nL4rVx8gp4tQvaH0nljdSkSPilCxY6Q3y64Uy8rG5H2CQZh4nkrl6vXdm1//5mc/3i2v337+o9Vm987Dh+BKlILqEtFOOznDME936/ldniSyrPx4AH26TRMwdVqD7HRlvYUQENDLgvZ65CRpPI+SK9Xlafe77Tng+CbtV5NlQUIWMmS1XJZk5dWzm0VhGMgadVNRK3PVYPAPHz1ereaz5eJr3fU1idCBsD8xs//Tn0Yj/uv3P+76xR59GB71tfSnulLXZWMi1ckmEaSycpKbjtSbw2hBEcp8eTm7enX14teSuj/M0BUhr0exDnGb2pEhwKmhG6RO6gIsUpnnF0mim57N/TmI+95XMj0zbcMJqN+tKOBNHe3/EK3eZAA9kmbgaLssL9a77QxSJc1e3m2fQ/gQ8imqWQrmBNHJycnpwyeXr16/+cnfWdoQcAer30tI9Vv9h74haLDILpwehyH6bW17c+hTROlYNr0GwqTkelGVOTZI6rao7CCkpi7Oc+Ce7RRZQmthTeqOH3z4ybfN9G44CDGBtkPbfOF3cGU4HIRGXTd4I+Aj7AEHUXRUjK0P+iH4oUmybOYNQOMAMtQiozfeGJZbVzXSTVHL1WYLQ6RldXN1e3d9fbUtX8rOukfBRu94CaIQ9Gq5mD/7q7+EsjbvDfH1pkpTdxvv/+Z74DQN3ZTeH7HR9bTinnHpgiKtHQeGddy1F+s8sa2sadK75fHpmUmN5TJNMnot51/9evYn//QJZChi2vNpbRKEV1qFC8yjUnYJFQxsQ5hESRaNJiBe212CWQYjBA0gLIWHUvqh42rqIkXebUHnOW/LutCNM7s0Xa42Rd0sFvPrl6+u0/q60zV4/ac3R7mYl7tNR50prdtT6Xt36AFCu15PLXVpWpdw9XpXZxpSi3RdlSIBpk8woy4qAlFqD3Ex702x5uF1J+pi1WZrMTx+/5Nvz37243J7DfK4y3b20WR0MLr84lfjtibRif+IGgBUeDwa7ZYrx3Lg3fP5Kr+5TpPUHw1AWpbbDTJ84Hraq+mEsi5fEuWsqekCgQpWAovkWYqv3RZRUcyXy5uLi7yo1/drvD0QMr01gcahN332gcB/K2WK/Zg1LlJ0dPpB3ruD2G937I8Q0e0MJDckbT2lk+2AaEohb0tllcdntpRePEX8XC3n55Kdfvj9i6/CTVHED979J9/5ntXWzfLN+bc/BAyYFtfn+yh9tocAXCBABtMDpA/A23Jxu90s3WhAp5/QMWZ+GEbAuZZ6NEulG6JpvV91ZVXWel1zvd6sl2CPt+urt9CfdbevwfKvV/2/XvXes6Zv/pjfcAdyinvT6NqUhgxq0zP6cv59HZvaBjRk6pYPOKYFsFKs7vTxUHA5y7HfXl0hUf+v//bffvuz756cPwFNjGLaD1/cXnz7k/enh1PcOuMeRAGlf31AteO7bZLhApPDQ6jGIt2lu91uNaMKsMHuOpAIsKYAagrAQSv8dDhGTauHbZuVxXa9XS4Xu9WySVNHA32uC0mmse/A6b5mh7+VIL6GBv0N41+bhip0fRtZX37VLci02ij0mYaq7U8R1geQyf1Zsv1ZXk0NiDN9XxUry3Rfv/zi4YMnZSH/n//wf5ydPUD2Bsc5D51/9sNPB6FPSyFMVVXt0CJYv6QqOJ3ya+W7DbPEcDj0XccPAjBuTHe+3Sbrxc1t1lDvtg9a0TQQllWOVANwRXxWOW1iYMyhhVQGZyg6I713BLZvF/uGLJi/5QjfRIde0urnX2fQvrFUr//pSCGK9V+99xFdS8r92Z+6dENPrKt+4ed2PP5N1z3LCypQ0gm86uPPvrtZr5LdNkl26/Xy4ST8+IMnZ9MJ5IALxel5dUbnDdm+p7v3dScR8Jq6kKmbBN+DUuJp+B9cw/ccriqoLbBnz2Vgs0UJavKma/PAakOHU6u3oNNJWzptWW1a4/a3YLI3gfUfeYF1j5FIkBbVXXifNS19Ght9A4fXGLF/ITVj0XHCusSrlXil2kKp8vRB7ljXL579aLFce8Gj0+Nkl0aDweEPj5HPRsPRdr10bD6dTs6Pj6bjMR0dZpm6sdr2oyivCirxBYFu9JZ6K7pwwkHFdl1BBQ6DUWcqOaR5xE0EvvQ8OJdRFCnUhmtAkVie6xjUGEML6ZnKCoNU5ELRcrD6rUAwjW9qDfz/DxCWXrfQx/L2LtMfj9CfRrc/t7TrC5z6KBUuVVtxvpLNV8nu2gvSIMDN3c5mP7+ZffzoySQMoR9Wm8348LjtJCD8+Ph0u1ryrhyFoaDR9+dt6M0PmHOMyfGaEvnP9MJIgT3nKS2YWhaiAm9XJFtkSTiNoJM6peXAO0CFhggNr8yENbCdAKBN7YVVk1dlu1zQWjodlWIsqIrCatp804X3/s+/gYNv/vSsyezZpOZR+gRfioX9kVT9IZ0aB0ym2i3GX5Vf1fVb1/1Fmv7BR9999PD8pz/+m/H46J//wenz3/yKDn+dHMCTYa/Z9dvNaoU/ssoOBrT9n45joOxgUi9pf/QkHRVgWOGoBHHa7dwohkhRTdGCLFaFgRhzA/xVlTnSElQJyVYHSt+hk1Md3xvRejTkCQZSiwwOUEmWV+SxiV65bPWB6dPBgHpF1mt49Ddk4beIg9mf4cn2R09oocF6Wt1Xs7u+N0QfWm5+lae/tJyb07O/+fJzd7X8+PF7B9PDq9ev8zQZjY8nB5MXnD189A41JkTg8O8CJCB7Hcs8PX23SVcuZwjgsqgsypEQSdSrTFtwOcNI/OE4Xczq6k73lZsKxLnKIVY6Ovu7E5RaA5hPksr3OJ3ARb0u0HamGzDTbeE2WZ7r7U5JksIdlvd50nEcOo0I4MqZ3e4x4rfdQR8NSp2Ue1rdc2qNsLo9UJ8Be89FqOV9c/xwEwRVkUeqW95ejw5Pt9t1mSYPn77zq1/+DLE9Pjori+Lm+u3v/OB38mT79u1lmm3fee+DIAiQKWO7G8QBZnISD3wvBNgALWFjbrsdNWKBVYRSsXS9qvXh59SeChXT1Io+YsKi4lVZgD7o1rQWhtEHZkuidEQhKgTgFjxsvkjWu53srvd7+GjlDqQbcpM7bpOl7m+BJf1NEN0RcebUBS70oTHWfXmOaa7dfy/0Nj/a//DR936A1HV6cvatz74LWX1+/jBLUjpyoVXj6cGri4uPPv1OkSemRVPw+tXLp+9/mOWpMK3b6ys6JUGYhyHNNvTY+PAQyQ90niMZN42FUCpz6uF2A8uP6qqg7kfe76PXbeRQIk0Nza77bKhLjphhltZ51tRNkSYJTHBzdXd7vbhbASDm0kj1iWyeFyESTcvVG/VFmiXhfTj0AKmzA2UKrvNCnzXJUnr8vC/MGF9Lcm2Ljz/4WLZ09Inrh6C1AZRyXU1Pzl3Phbzjjr2+myPOvCD8hx/97XA4Go3HP/vxj8N4iGmdHh7dbTNRbSaTg0oaXuDiOnVZea5He7dpB4ZF/QyqwRT50cD2QtOPyFkYw7tUNR0ZBIFq0F4dOtmgKat0Ode/qrMdJee72e3s9q6BO4F6yQ5e5NjQdCHuvSrLWrXjyWEwHKuqsGVzHyDQlPc1KG0F8xtCuV/FMPqqFOspJkGFGA8P4YfbLAWSL+a3q9WS0QmRO0QHWO6jp+/lRTo9Oh+Mxq9ffHl4crZc3sFTPC9+8uTRejWnowqVGSL5CLNpmngwkDoZO56HdIAsQASNdgNXrIOKp34NmBzTib/taGj5hAUCtNIPhG3lyabRpyJBWqyXcwTp6nbWFBXSUt52txLQEEsinkUQT+DYYRQPh5NweBCND1S6NepK3FvBNL42hKF/pLMRehLZD15TyfuKPp4zGIw/+94PiiJb3s0ePv3w8PAI2fvtq+e+H1sWv3r16uj0IYI5z6kIGga+74effPZ9Oh6BiSAcWJb1+vL18u5mejCtO8sSRhB4ZZHb1HFGXSjCsqjRiw5EamVN5xYp0Gf6bApaVWf9Kf36HF7amlXkzLQRmMlmrXTX+vLtJZ1kp4ykUStFfdb6Y1xIHYyPzhEX291WH13m3F1duq109sRRh4N2ij2/7BWnXsE27jssWb/cR6TbML/z/d+F0hvEI8T5xfPfQAc8eucdpAnTopX0y9fPf/mTHz9+5x295ci5vZ2998FH8IK72Ww4PojC+M3rF3QeTjBaZuWY2zezFRhbFIeb9daeTiy9E8L2bW47ZboDeW6bpD/BvV+FRlyUdD5QLRmms6DdLPS5E5IO8Ghb3Ey/XxnKUrL9UfD9gjZeuJzPHNuGVrVo+a/Zsg5W8PTCnd7vu1/Luf+kkV5/870S79sLexqhLyg+/ewHz188y8CXs8wyzXAwGI4nQLWrywsYL012ALLhZAIzua63Wc+DaHB7/RY+G8Ux3BeIgPmAH13PZpSc6KOCVBQGQvN78COi6XlOnRgcLHYvaUpkitZA4GdpQg0uBUhTBb8g63e0fbvI8+V8ns7njusURdUyvq5U2jeqcDoDIR4fHz98+vbil4/e+/Tw8IQBOh0vZ9wGru/RgfM9TPbQuD85RexXfY2v22773hDx+OnHyBSP33sfoUy7a7M0CqIi2wHHTs5OdtstuOCb168Av2ePHh+dPjg8Ob989Xy73bpBdPP2cjA6ACgAGr56/mx6ctLUddt0NlOD0bChNl3a9d7WlcyTripNUit0QCNyqhWPYdy6pBMFqc3SoZPKaF2kIawsiXFUdBa0ECmymMFui7buW2QtD4OKp8cP3/ssWa9AcKos97xgMJpKgxfzG5+aFmlfCeu7X7iuRPT1677FeP+pQvoTBox9c514+s4H4Cr4D9n75MGDq8sX1O5VFvPF3V/9+f/+vR/83mR6BG0Ozvzm5av3v/XpxVdfIUY++PjTq9cXs9urw6PTp+++S9vdDAVfmi3X1G1ldKS//ED3AzMq9BBi0n5rQ/cSIpr0cde1IHKlCDnpADvPtml7KLWa0bYx2s2B9Aijk1ovkTj0uZt0sLUDlCC4igbQK+ePny7vbvMsqwvwlVl8v4oj7lc594bYR4eWm/oYZN7taQWVkNarDW408J1oOEZ8npw+RHRcXFx88N77Dx6/c3R0DBUkpTE9Pp3d3oyGgy8+/3kYxmVVXF6+Hg7HcLvFfAGCdHR83H+eTTwaFWUp0y1SLJAPPFrXXnX9FQLftPSh0xJ0u6mKMtk2ZUkfEKDLBEpDKSZ5t1oCYIMoTEESdhuMdlXIsj/k3g6kxPvDJSFJ3JPTB47j46WrxR0gX0RjsDfnfmmP9Wc0aq3Rz/++YKc/cqKvHPfII56++/Gjx4/x5j/7yd/97V/9X0cn74ymx+vlzKWjN+3PP/8VLOt7Vl7Ihw/P/vov/gI3t14ux9PpeDLdbtZlniKed7sd6PJmV3z02XcWs6uf/uLngnYI+47rAiPzLKXD8KT+nBrtoQiQfqMFHWqDMEhTOtXO6HSffZbuqPt6evYAdPDu8rKsq47blXC2ZdXXH8LJ2eTwFGSHAgmWTlOhT9Y5ODgCft9ev7IN6h/+WqT3RQfO9h7Skyij23/sVv+PGA8mlhes1gvLcf/wj/7zw6MjUNxHj58A7i/fvH7nnfcFtTOeX76+gINfX7/OdrvJ0cnx2QPPD1eL2ZP3P8RlNuvV0/e+dXZ+Bv6D7w+PTzvLX82vHE34i3RX5hVIm6FPaSKYIL+gc0/qPF/dzbI8Q2xAw8umAKeCzajbaDissvTu5joDHoO2e/Fdmutdr/AnIn7haOzYfl3l5ydHm+VS0UlZbrJbXS1umB/ZRufQeab8nlbvMbL/FLb+kX3vUJ9fP/vO9zCnuMjh8THr6OM2MOEPH78LDjuZTF3PAZVerVdIIsiX4JXwCMK8rgvCGDwn3WWD8eTlr3+JJLmYz93Ae/Hs2bvvfoCsUUlayodI1SdUtlVeIRQt1xX6o+oUrRbgwWw1uyllGw4nuuutpX5Xy0T025YFrn17dZ1XFTBE2iEdzke32o2OHtBxUK4L72FKPnj0weLuDmkJSE8LQpYlq7yxHPo8DiW5/uQ1oS2hN791/Rnx+4+Wuj9URJycPQS9Dx2rNdhuPf/53//kd/7J7282y/V6XZf5n/0v//PZw8eD8cHp2QP6AKm6wZvtNisEPDxaWOZicWc6/vTktCzTvMi282U8GkKH//QnP3/4+OkmA0+7DjyfBJ+pz7yitV8XWUzSnhvqUV7cXNWKBdEIV6OP1QI5CuJwOLRNK10vL59/0XCLtiZYAYy03m78wXE8OoSKhbGAvCen59kWiq4O4VPMeP3V514QqzLzR+PO9WkyLM+Spf7IEHIAXbPsG7G/bk7XHpFn+XAwiUfjopJI2uePHk0mh+v14sUXn58/fe/08ePF7c2bly9AQDe79RF8nnVvX79er6CCmg8//k4cD+PBCFRiPD4Cs8D1cX+Ixw8/en96cHxze3NxPfMtKwCDtgR4t2l7kj5RhewCRChg++vLhjnhcNQndky+F8XIOZ1s1jfX15cXNbMU4w5m2Pbmm3VVpNHgABr37Ve/nByfBWE0hNKpKiRy2HF2eaE/3YqFQZQVxbxV5viIuuPKxNSfZ7dHDX1mY38Uuuj3nZ2eP351fblcrE5PjsGU9RljzYsvf/W9H/zQhX60PQrgMNhsl52UEKZIaJPx+I/+5F999Mm3/v4v/3x+e7Ndze7evoKfuF789P1v3by5+PN/92dMeEoIN/AtU8yS4uXlJSVS8CvkP25RaZbasfoD4GqHuspDyw/teEC9Esh2pt1xAUPp/fp6lUSVgedOB2DA6uri56pTp+986+7yAg7vBsPl7e3t9ZuyzLIyJS7XtfPVisgJ3EqWd9HocnC8hSKmXe/Uma5317R9Q35/+LH4nd/5oU2baPnB5Gg4Gsxms+ViPhwfIre/vXrT1NSYbzsBF+bDR08hu5GiDo9PtovleHyArEl9prJaLNejyRjANrt+M5oevfvxJ+vVYrFYDQbx48cP75bLt7fzSBixPrGPTn+g081NOuq4ldv5lRtNEX10pKP2CAdQ5waw0eoOAvwamrXVH4ZpRwedsNJ0Sz09YFTnjyFd012Cq6XbRZ5tqaoSjeqm4bSygokQYTyGZ9VSscFBFUZ00F++tffcqm8C2JMqcXTycDo9VrJerBZwlO1yeTg9fPDkXVzqVz/9xceffHowney2m7vrK+jo0XiUg/wu5jdvX5Y1sH3keE4CefLk0Wa9/tFf/N83b5998r0/ALI///VPHz557Hjh5Oi0KgqTjq/gKlkE0J/UAGHyjo7QgO6q042hTGQBi+q/wvYjF65h24jh2zcXeZbA9cuyUrog7kSjZLPilq1PLIDypko/UOvg8Pjp+5/QqZ7IpbvNMIqRVZUh4HhJslpt72i/RThYdcYyXfl4l87YnzF034gr/rP/4t9EcfTsy2eD4bDIi0++/W0AxPMXrxpac+tMIS5fvTg8AVKq1y9fgCMBL+M4fnPx1fHp+XhM5gfvxqWe/eZXuIMnH37qON52u4SQA+0tq2a93V2/efXo3Q/u1kvlxVaT/381Xdlu20YUFbcRKa6WTMmyrTpx4q2BkRhoECDtv7dPBdICRZ3FSxorsetqMUmRFEVSHG49Q7fPMmQMNfcsnDvnalyGYgYKkMfDk6pIAldWdIgOomrg8qaLnI2n8/7+GkxvZY0FFSUZBccoll3mtMmgZSFy5kavo2kQI5B2URgt8S8KGvkupeswCtm5SbqSFXWzN3S9Kc2rLKdOwVpn1ZLFBvDc/8McgRR7h2csUJqu223p4uqaSG3gmePcmxoAtPfu3S+6bmBJ+4cnEhE8L4QTh4iBpOtt9m/HN7BPkig9zCYdzXx59kNvsAW0f3rwYuHMsdQoCmGh8CA6Gn6idNPuw8Lw3leL8BUnlrzYdFKU2cpnrylMi6gGC2dgZwJMAweTu5qTLMvC9inSmGULopyIUudp1nSZKZpWVIUkEpqm48vzss7hDNMsMcwuVoS/6Q9GBMVm2E0COijfhJLx8rQta3KZ84/hKQ17QA4mqqrb/S2ZXf7gA88Bjzw/OCZEnE0ng5098KsOT3V5tXCdoqqsbpfmGWgIXuCP334+e/3T1nAb5f04/+nm4oNimFgzhMPCc58dnHQ6Ms3TjV6PeQFKib6xWHN2R7B1WYCraCR1TVdliY+6oBXWhcnSMnK+zJfOlOcE2DzLNDSxJRUQFomgGi2aspgsa2Bv7+FRDna+29nZRv0SWQFMAPA0TV8vfQMlpuiAv/nkW9feAXRqlg3g2B4dE10X5E4VOCz6s7nEIhyenKK8NZ35b1XtZDQdj++6G92ymWVr6hYeUOC7l58u3vz4ti2KVx/eo4JAJ8+OToajvfvxrWF1sQdvvlwDWYa7I5hOIJ/A19/G16xBD4VnWIPhCBLhyZN9fIO7ilfrQmuV7M0eB7PK0xbh0kWVZSzDGU6Mqwk7KakSd1bTjIB0m/ZqReKxedJaLOvW463bdVLArcHGJNFS1dmkEf9hggJpXmrkoCHIX+wgYAG7tNmWoSmyLAHhJlGwyqm0CsT/DoQ54fD4VV6viaw78/niYYZt8uXzuefFr968xW/8+f2n07PXiirDdxy9eLkK/cGgT/MSa2P3xA0j8OdREBGJC31/9+kRTda+O5lPXdvePP/9146uhVEMSHuYzMDNyXJ1+fHP59+fEsueun5PrKBcWnS1boFlJVhoGkdVlbM0cpZxU+dJBG/GN6Mf2NhIVBFlkxIh12HFqKSY/dHu/j7EbrwM4Vzd2T/3d38J7DqBEqdxkpekSVFBrS0W97reX3oO3xYH/VEcuDFXKZIsJmHTp8L9C1+bIhSwZ5RIAAAAAElFTkSuQmCC"/>
  <p:tag name="MMPROD_47404LOGO" val=""/>
  <p:tag name="MMPROD_47945PHOTO" val="iVBORw0KGgoAAAANSUhEUgAAAFgAAAB2CAIAAADDUcMlAAABCXRFWHRDb3B5cmlnaHQA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6/U/QAAAHth0RVh0WE1MOmNvbS5hZG9iZS54bXAAPD94cGFja2V0IGJlZ2luPSLvu78iIGlkPSJXNU0wTXBDZWhpSHpyZVN6TlRjemtjOWQiPz4KPHg6eG1wbWV0YSB4bWxuczp4PSJhZG9iZTpuczptZXRhLyIgeDp4bXB0az0iWE1QIENvcmUgNS4xLjIiPgogICA8cmRmOlJERiB4bWxuczpyZGY9Imh0dHA6Ly93d3cudzMub3JnLzE5OTkvMDIvMjItcmRmLXN5bnRheC1ucyMiPgogICAgICA8cmRmOkRlc2NyaXB0aW9uIHJkZjphYm91dD0iIgogICAgICAgICAgICB4bWxuczp0aWZmPSJodHRwOi8vbnMuYWRvYmUuY29tL3RpZmYvMS4wLyI+CiAgICAgICAgIDx0aWZmOk9yaWVudGF0aW9uPjE8L3RpZmY6T3JpZW50YXRpb24+CiAgICAgICAgIDx0aWZmOllDYkNyUG9zaXRpb25pbmc+MjwvdGlmZjpZQ2JDclBvc2l0aW9uaW5nPgogICAgICAgICA8dGlmZjpYUmVzb2x1dGlvbj43Mi8xPC90aWZmOlhSZXNvbHV0aW9uPgogICAgICAgICA8dGlmZjpZUmVzb2x1dGlvbj43Mi8xPC90aWZmOllSZXNvbHV0aW9uPgogICAgICAgICA8dGlmZjpSZXNvbHV0aW9uVW5pdD4yPC90aWZmOlJlc29sdXRpb25Vbml0PgogICAgICAgICA8dGlmZjpNYWtlPkZVSklGSUxNPC90aWZmOk1ha2U+CiAgICAgICAgIDx0aWZmOk1vZGVsPkZpbmVQaXggUzVQcm8gIDwvdGlmZjpNb2RlbD4KICAgICAgICAgPHRpZmY6TmF0aXZlRGlnZXN0PjI1NiwyNTcsMjU4LDI1OSwyNjIsMjc0LDI3NywyODQsNTMwLDUzMSwyODIsMjgzLDI5NiwzMDEsMzE4LDMxOSw1MjksNTMyLDMwNiwyNzAsMjcxLDI3MiwzMDUsMzE1LDMzNDMyOzY2OThCNTREMjk1NzUwNjgwOTZFMUQ3MjFCMEYzQjYxPC90aWZmOk5hdGl2ZURpZ2VzdD4KICAgICAgPC9yZGY6RGVzY3JpcHRpb24+CiAgICAgIDxyZGY6RGVzY3JpcHRpb24gcmRmOmFib3V0PSIiCiAgICAgICAgICAgIHhtbG5zOnhtcD0iaHR0cDovL25zLmFkb2JlLmNvbS94YXAvMS4wLyI+CiAgICAgICAgIDx4bXA6TW9kaWZ5RGF0ZT4yMDEzLTEyLTA1VDE0OjE1LTA1OjAwPC94bXA6TW9kaWZ5RGF0ZT4KICAgICAgICAgPHhtcDpDcmVhdG9yVG9vbD5BZG9iZSBQaG90b3Nob3AgQ1MyIFdpbmRvd3M8L3htcDpDcmVhdG9yVG9vbD4KICAgICAgICAgPHhtcDpDcmVhdGVEYXRlPjIwMTMtMTItMDVUMTQ6MTUtMDU6MDA8L3htcDpDcmVhdGVEYXRlPgogICAgICAgICA8eG1wOk1ldGFkYXRhRGF0ZT4yMDEzLTEyLTA1VDE0OjE1LTA1OjAwPC94bXA6TWV0YWRhdGFEYXRlPgogICAgICA8L3JkZjpEZXNjcmlwdGlvbj4KICAgICAgPHJkZjpEZXNjcmlwdGlvbiByZGY6YWJvdXQ9IiIKICAgICAgICAgICAgeG1sbnM6ZXhpZj0iaHR0cDovL25zLmFkb2JlLmNvbS9leGlmLzEuMC8iPgogICAgICAgICA8ZXhpZjpFeGlmVmVyc2lvbj4wMjIxPC9leGlmOkV4aWZWZXJzaW9uPgogICAgICAgICA8ZXhpZjpGbGFzaHBpeFZlcnNpb24+MDEwMDwvZXhpZjpGbGFzaHBpeFZlcnNpb24+CiAgICAgICAgIDxleGlmOkNvbG9yU3BhY2U+MTwvZXhpZjpDb2xvclNwYWNlPgogICAgICAgICA8ZXhpZjpDb21wcmVzc2VkQml0c1BlclBpeGVsPjIwLzEwPC9leGlmOkNvbXByZXNzZWRCaXRzUGVyUGl4ZWw+CiAgICAgICAgIDxleGlmOlBpeGVsWERpbWVuc2lvbj4xMTUyPC9leGlmOlBpeGVsWERpbWVuc2lvbj4KICAgICAgICAgPGV4aWY6UGl4ZWxZRGltZW5zaW9uPjE3Mjg8L2V4aWY6UGl4ZWxZRGltZW5zaW9uPgogICAgICAgICA8ZXhpZjpEYXRlVGltZU9yaWdpbmFsPjIwMTMtMTItMDVUMTI6MTk6MzEtMDU6MDA8L2V4aWY6RGF0ZVRpbWVPcmlnaW5hbD4KICAgICAgICAgPGV4aWY6RXhwb3N1cmVUaW1lPjEwLzYwMDwvZXhpZjpFeHBvc3VyZVRpbWU+CiAgICAgICAgIDxleGlmOkZOdW1iZXI+OTAwLzEwMDwvZXhpZjpGTnVtYmVyPgogICAgICAgICA8ZXhpZjpFeHBvc3VyZVByb2dyYW0+MTwvZXhpZjpFeHBvc3VyZVByb2dyYW0+CiAgICAgICAgIDxleGlmOklTT1NwZWVkUmF0aW5ncz4KICAgICAgICAgICAgPHJkZjpTZXE+CiAgICAgICAgICAgICAgIDxyZGY6bGk+MjAwPC9yZGY6bGk+CiAgICAgICAgICAgIDwvcmRmOlNlcT4KICAgICAgICAgPC9leGlmOklTT1NwZWVkUmF0aW5ncz4KICAgICAgICAgPGV4aWY6U2h1dHRlclNwZWVkVmFsdWU+NjAwLzEwMDwvZXhpZjpTaHV0dGVyU3BlZWRWYWx1ZT4KICAgICAgICAgPGV4aWY6QXBlcnR1cmVWYWx1ZT42MzMvMTAwPC9leGlmOkFwZXJ0dXJlVmFsdWU+CiAgICAgICAgIDxleGlmOkJyaWdodG5lc3NWYWx1ZT4tODMvMTAwPC9leGlmOkJyaWdodG5lc3NWYWx1ZT4KICAgICAgICAgPGV4aWY6RXhwb3N1cmVCaWFzVmFsdWU+MC8xMDA8L2V4aWY6RXhwb3N1cmVCaWFzVmFsdWU+CiAgICAgICAgIDxleGlmOk1heEFwZXJ0dXJlVmFsdWU+NDgzLzEwMDwvZXhpZjpNYXhBcGVydHVyZVZhbHVlPgogICAgICAgICA8ZXhpZjpNZXRlcmluZ01vZGU+NTwvZXhpZjpNZXRlcmluZ01vZGU+CiAgICAgICAgIDxleGlmOkxpZ2h0U291cmNlPjA8L2V4aWY6TGlnaHRTb3VyY2U+CiAgICAgICAgIDxleGlmOkZsYXNoIHJkZjpwYXJzZVR5cGU9IlJlc291cmNlIj4KICAgICAgICAgICAgPGV4aWY6RmlyZWQ+VHJ1ZTwvZXhpZjpGaXJlZD4KICAgICAgICAgICAgPGV4aWY6UmV0dXJuPjA8L2V4aWY6UmV0dXJuPgogICAgICAgICAgICA8ZXhpZjpNb2RlPjE8L2V4aWY6TW9kZT4KICAgICAgICAgICAgPGV4aWY6RnVuY3Rpb24+RmFsc2U8L2V4aWY6RnVuY3Rpb24+CiAgICAgICAgICAgIDxleGlmOlJlZEV5ZU1vZGU+RmFsc2U8L2V4aWY6UmVkRXllTW9kZT4KICAgICAgICAgPC9leGlmOkZsYXNoPgogICAgICAgICA8ZXhpZjpGb2NhbExlbmd0aD45MDAwLzEwMDwvZXhpZjpGb2NhbExlbmd0aD4KICAgICAgICAgPGV4aWY6Rm9jYWxQbGFuZVhSZXNvbHV0aW9uPjEzMjIvMTwvZXhpZjpGb2NhbFBsYW5lWFJlc29sdXRpb24+CiAgICAgICAgIDxleGlmOkZvY2FsUGxhbmVZUmVzb2x1dGlvbj4xMzIyLzE8L2V4aWY6Rm9jYWxQbGFuZVlSZXNvbHV0aW9uPgogICAgICAgICA8ZXhpZjpGb2NhbFBsYW5lUmVzb2x1dGlvblVuaXQ+MzwvZXhpZjpGb2NhbFBsYW5lUmVzb2x1dGlvblVuaXQ+CiAgICAgICAgIDxleGlmOlNlbnNpbmdNZXRob2Q+MjwvZXhpZjpTZW5zaW5nTWV0aG9kPgogICAgICAgICA8ZXhpZjpGaWxlU291cmNlPjM8L2V4aWY6RmlsZVNvdXJjZT4KICAgICAgICAgPGV4aWY6U2NlbmVUeXBlPjE8L2V4aWY6U2NlbmVUeXBlPgogICAgICAgICA8ZXhpZjpDdXN0b21SZW5kZXJlZD4xPC9leGlmOkN1c3RvbVJlbmRlcmVkPgogICAgICAgICA8ZXhpZjpFeHBvc3VyZU1vZGU+MTwvZXhpZjpFeHBvc3VyZU1vZGU+CiAgICAgICAgIDxleGlmOldoaXRlQmFsYW5jZT4wPC9leGlmOldoaXRlQmFsYW5jZT4KICAgICAgICAgPGV4aWY6Rm9jYWxMZW5ndGhJbjM1bW1GaWxtPjEzNTwvZXhpZjpGb2NhbExlbmd0aEluMzVtbUZpbG0+CiAgICAgICAgIDxleGlmOlNjZW5lQ2FwdHVyZVR5cGU+MDwvZXhpZjpTY2VuZUNhcHR1cmVUeXBlPgogICAgICAgICA8ZXhpZjpTdWJqZWN0RGlzdGFuY2VSYW5nZT4wPC9leGlmOlN1YmplY3REaXN0YW5jZVJhbmdlPgogICAgICAgICA8ZXhpZjpHUFNWZXJzaW9uSUQ+Mi4yLjAuMDwvZXhpZjpHUFNWZXJzaW9uSUQ+CiAgICAgICAgIDxleGlmOk5hdGl2ZURpZ2VzdD4zNjg2NCw0MDk2MCw0MDk2MSwzNzEyMSwzNzEyMiw0MDk2Miw0MDk2MywzNzUxMCw0MDk2NCwzNjg2NywzNjg2OCwzMzQzNCwzMzQzNywzNDg1MCwzNDg1MiwzNDg1NSwzNDg1NiwzNzM3NywzNzM3OCwzNzM3OSwzNzM4MCwzNzM4MSwzNzM4MiwzNzM4MywzNzM4NCwzNzM4NSwzNzM4NiwzNzM5Niw0MTQ4Myw0MTQ4NCw0MTQ4Niw0MTQ4Nyw0MTQ4OCw0MTQ5Miw0MTQ5Myw0MTQ5NSw0MTcyOCw0MTcyOSw0MTczMCw0MTk4NSw0MTk4Niw0MTk4Nyw0MTk4OCw0MTk4OSw0MTk5MCw0MTk5MSw0MTk5Miw0MTk5Myw0MTk5NCw0MTk5NSw0MTk5Niw0MjAxNiwwLDIsNCw1LDYsNyw4LDksMTAsMTEsMTIsMTMsMTQsMTUsMTYsMTcsMTgsMjAsMjIsMjMsMjQsMjUsMjYsMjcsMjgsMzA7RDU5NTI5N0RFQ0ZGOUJCNUVBRDg3ODJFODg3ODA4QUQ8L2V4aWY6TmF0aXZlRGlnZXN0PgogICAgICAgICA8ZXhpZjpDb21wb25lbnRzQ29uZmlndXJhdGlvbj4KICAgICAgICAgICAgPHJkZjpTZXE+CiAgICAgICAgICAgICAgIDxyZGY6bGk+MTwvcmRmOmxpPgogICAgICAgICAgICAgICA8cmRmOmxpPjI8L3JkZjpsaT4KICAgICAgICAgICAgICAgPHJkZjpsaT4zPC9yZGY6bGk+CiAgICAgICAgICAgICAgIDxyZGY6bGk+MDwvcmRmOmxpPgogICAgICAgICAgICA8L3JkZjpTZXE+CiAgICAgICAgIDwvZXhpZjpDb21wb25lbnRzQ29uZmlndXJhdGlvbj4KICAgICAgPC9yZGY6RGVzY3JpcHRpb24+CiAgICAgIDxyZGY6RGVzY3JpcHRpb24gcmRmOmFib3V0PSIiCiAgICAgICAgICAgIHhtbG5zOnhtcE1NPSJodHRwOi8vbnMuYWRvYmUuY29tL3hhcC8xLjAvbW0vIgogICAgICAgICAgICB4bWxuczpzdFJlZj0iaHR0cDovL25zLmFkb2JlLmNvbS94YXAvMS4wL3NUeXBlL1Jlc291cmNlUmVmIyI+CiAgICAgICAgIDx4bXBNTTpEb2N1bWVudElEPnV1aWQ6Qzk2MzMyMjBFMDVERTMxMUI0RDREQjI2MDlFOTE1N0Y8L3htcE1NOkRvY3VtZW50SUQ+CiAgICAgICAgIDx4bXBNTTpJbnN0YW5jZUlEPnV1aWQ6RUY4QjNEODlFMTVERTMxMUI0RDREQjI2MDlFOTE1N0Y8L3htcE1NOkluc3RhbmNlSUQ+CiAgICAgICAgIDx4bXBNTTpEZXJpdmVkRnJvbSByZGY6cGFyc2VUeXBlPSJSZXNvdXJjZSI+CiAgICAgICAgICAgIDxzdFJlZjppbnN0YW5jZUlEPnV1aWQ6Qzg2MzMyMjBFMDVERTMxMUI0RDREQjI2MDlFOTE1N0Y8L3N0UmVmOmluc3RhbmNlSUQ+CiAgICAgICAgICAgIDxzdFJlZjpkb2N1bWVudElEPnV1aWQ6Qzg2MzMyMjBFMDVERTMxMUI0RDREQjI2MDlFOTE1N0Y8L3N0UmVmOmRvY3VtZW50SUQ+CiAgICAgICAgIDwveG1wTU06RGVyaXZlZEZyb20+CiAgICAgIDwvcmRmOkRlc2NyaXB0aW9uPgogICAgICA8cmRmOkRlc2NyaXB0aW9uIHJkZjphYm91dD0iIgogICAgICAgICAgICB4bWxuczpkYz0iaHR0cDovL3B1cmwub3JnL2RjL2VsZW1lbnRzLzEuMS8iPgogICAgICAgICA8ZGM6Zm9ybWF0PmltYWdlL2pwZWc8L2RjOmZvcm1hdD4KICAgICAgICAgPGRjOnJpZ2h0cz4KICAgICAgICAgICAgPHJkZjpBbHQ+CiAgICAgICAgICAgICAgIDxyZGY6bGkgeG1sOmxhbmc9IngtZGVmYXVsdCI+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ICAgPC9yZGY6bGk+CiAgICAgICAgICAgIDwvcmRmOkFsdD4KICAgICAgICAgPC9kYzpyaWdodHM+CiAgICAgIDwvcmRmOkRlc2NyaXB0aW9uPgogICAgICA8cmRmOkRlc2NyaXB0aW9uIHJkZjphYm91dD0iIgogICAgICAgICAgICB4bWxuczpwaG90b3Nob3A9Imh0dHA6Ly9ucy5hZG9iZS5jb20vcGhvdG9zaG9wLzEuMC8iPgogICAgICAgICA8cGhvdG9zaG9wOkNvbG9yTW9kZT4zPC9waG90b3Nob3A6Q29sb3JNb2RlPgogICAgICAgICA8cGhvdG9zaG9wOklDQ1Byb2ZpbGU+c1JHQiBJRUM2MTk2Ni0yLjE8L3Bob3Rvc2hvcDpJQ0NQcm9maWxlPgogICAgICAgICA8cGhvdG9zaG9wOkhpc3RvcnkvPgogICAgICA8L3JkZjpEZXNjcmlwdGlvbj4KICAgPC9yZGY6UkRGPgo8L3g6eG1wbWV0YT4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Ao8P3hwYWNrZXQgZW5kPSJ3Ij8+8qUuBgAAAAd0SU1FB94DERQrEDsNe3QAAAAJcEhZcwAACxIAAAsSAdLdfvwAAAAEZ0FNQQAAsY8L/GEFAABPm0lEQVR42jW9Scxm53Umdu997zx9wz//NbDIKpKiKIoaLRmwY9iddmfTibNpIECABFlk0bssA2SXAFkEWQS966RjIOlepDvI0IHRcJKO01as0bZEWSJFiuJU4z98w52n996b5zlfdYkqFuv/hnc45znPGa/5j/6HfzxNk+9HyrHnadJar5frIAjKsmib2nZc0zKjMFouj/a7TVFmetCWslw/8FzPnA1LqaOTM8u08nwbxPE8mVVVmKY5TnNZZF3X4mWWaSrl9GM/jiN+FHrBgE+ZxjRKjpZHQ98NugujyHHcbLfFD2zXU6ahlIWPv7p+gWXg9crzkjgN/ch23e3+VplWHCV1VY74SsvyHGeexsDzDVONo57xa5oMC99rh0Fom2q2zCzPDLzYNMu6xo991xuHDut88uyxZSnbcTy+bTbwf3yi73lxFFuWZduOaduzyb/vhj7PdtM84WXYzDROyh4i2QO+auhb1/VxOvj7tmnGCSvD11mO6w1Dj0/Q/PrZUY7vuNjSoPsJJ4KPGvq+b5Ry+6YyqiYIrbYfZsMwht72faw1KzJ8mev7oYr7ceBXz6OjlO94WJdjK9M0pmm2uGv8vZ2kS6wQN4ELGEbtKk/roSxzZSrsx1YqCJK6abDNvmuVZdrKzvMdjj4MPNuSTQ9dZxjcief53LD8D3szsC5lDVqPunAdNwgjxZ33ylJBGEdRst3dllWp+g4Hh6vAW2ZIQRC5Hs67Xy7W+MuyLnGc69UR1ptlu7pvcU5YN98yjWW1xc33WptdiwWPemzaGt+Ht3RdD4mL/JCXUfe4/LzcY71hEFVVDuHFtk3DwLGOOPoZh9yFYdS3VjH0pmXjZ3ixaZg9jr5v8YHY7TzjpiA7AQ/GsouywOdg2TbOTOESjNlzPINXbmx2txYOBZ+C9Rp8n+/5oR84EL/ZGDwfG8PBlfnOMM0i23uBb2kdxjgcZVsuTnW1gnKFbV31fYeTxWnig/TQiwj0lsH14UIgnJCapm1nSrO25DVd34491MiZLQvLwSb1OOAgsCP8r23r6+sXWNXAb4wsw9QQQOx1gDirOE6gYpCbpqP4mNOMs8aybNvthy4OY5x+V2ZNWUCtumFwPH82Z1y3bZo2pdTE2nAZUCmr0x0kByudZf/4oBpIoWzsB1pT7LdYDQShsxQuraoLP4xc14He4rx7bmn2Ax4ZBMeFEk7TwKsYcco2TlaZoaum0Rgnbc26qfbD4Om+x/5xFX1T4g8QWtzKaOF2bDeIDCpQbViOORkj73ygglISzKZuHM/Fn22sfx7DKPaoUBAQ7F8ZJhWmqWsc0DB0uGBT9ti1XVVCmgZAUl7k+GkUhJAj23NFF3AbkEZ8LfTfoCQoSpGBj7Aoxg60BkuEFOF4rdlMFytALGQ1xLZdAKrV1O2Mc/VsiqoeRggHoEG3JoTCtkzgYY9bVb7njIM59JMCHk6jNek0DHBWEPWmqbumwrdgPTh5xwsg7ljL0LWW7Vm2W2c4uAGQMVIZKOGQQYCEFQSWiM8thAWwXRSAPkhnM9RQCrwRu8XOi6rgG7W2PR8I0mNvLXcUR8DT0IbMYBuO3B4RweBR4h/cMo7UxtLDAH9omgoqBcXFneBohmowiT3h2eU9/LTId7gcTSnuAe9YYpVt8tun5jxCLKGAHqxMEMN2QNaxWw35B2jiwNpqf/u8yHaQBCxd6x44J6AIgbfCOPWjhevH0IW2KrhzYzInHQVR1/OSoVOu48D64IAOkhvHqcXPGaBmkAh8IywFLjVMUtw/vh0H51G0d9hpmqT4UqJYWdhYj+uJYANIDWW7DowlXgopAZBM1kj8IDZPCv8xadf2IPYtYJlmbwDquq6Lm1HOCDWFlfBsJ7990VSZ6yg/SAGcUByIJSRId/XQNbwTx8UKcMtNXVpW7bg+RdeE9OAUNFQFAohjAiL4ZR6lq8X6gpYPa3AdHN00tp6fUiraqgIQVRmE0HVDxzLDKISkYTsCd5BrgCmsnw0Nqov85Ow88MM828N+QQAXS2D5WJUFcQR6BbmC9SR4Qo9nWl/H9gBa1AIL0kmRtgw18TTmHmLdjeNs4CywLBjIpqsJzuAOgKi+yTclDubk7DIIYmwOprHOM1y1ISQFe3aJu95MyMBxQIptSDvQVw4FHMLHV3dtQ+ntO9hCsptBp+sz/KGtG8AIjOgIOgMcsRxodV1X1DLL3m1vgDJ4OU8wXECgIOZ930KKsbwg8FeLJaQfYGn61CZcMaQMF5nECWwIMQEn+nIz07jdb2DA8GeYQBGFCciMnw7jQPzHS6cJqgSRgswDF4CjwOemyLFM15zxn2GYYD8wZpTYYt+W2cRTBma7UFKeNRZBvjQBwSAdcbLonQaUBvuHqcVf4nzVPOPM8DdNXeE+fShXvAJwEokdhwdXFSd3Hroqwjl1TQ5U9oIQ66dZBmEBJo6DRUJo122VRKkfhKAwuKmZUEh8aXHcwwDZi6LInmh+gAmza0OBZ6FAptE2sExhGM+4ZpwoVm/QFNlkk5NnEpmiMHRcB2oOLtWWe3vSSYpzBYQDz3GRexwxNB6LxP4BELAvcbyABJC7GVgeftp209i3Tb69hnzicmhlgPDzDKaA945yPTgcvKbY33phDNilYI6T7QTxwgGhDMIExkgPKY4Mn1Dsb0byAhwvDx2AD7UAu8Vt4p4BDWGcrJJkv902wGBlqwmoBwlqbfIoitoEnoa/x9qAlYBU8AEQWMApTg66NwubBthEUXx6fgfoWAPzQLrGsd7fzEMDaW/ELJE6Cp/BQWBLgElg6gRRxhWOEwQBqtviNvdbHESR78EjcJkDf/WkqqKnijoS4EwhklgDtoQDAqwGpCtWECWOFybJIooXOAWSJgPgOBBf2hpUEp8/EHUrAK22wThXx8fnbVPymokekGgHB2GQNOJqbCCNLeJA09yB6tBkAtewlBGIVTWVBT5iki+TtZOP24vlioIahLgxQ3djA0QwR9MqdreQO3wTTRq4RrKk9js2uRmM/0zlmmhWpnx/u7l+VhZ5S2iEjkNhIy/EDQYEOYEiXKgt54hL5tdbJvBlGto674G+ZpQEPtRWV8X24B+R4OOVXL9YPn6d6SrXmAA1+NoWWMHlgBMac5nt9TjjBMaZmAxxgzLbhrwPv/AD8gcQG1h+cD7weYtCTKNlO4AiiEOaHNvKrYoMJwOA2V9nUJ2yqWeSB34I1McNY2wMJ+WSOLpYKOw19tJ3Tba/hQBWVQl19MPUDRMcFi8T3k/bAKrwpXyjB8NkNlUJHYaEQsqg0gfTK1I5UQFpMzSPiNDDt9FVs52JGOGQSpVF1ze0FyMUJyCl7eAH2LJbmijhCZQj3DDsJjko+CskWo7jcB/kSvgxJAOs2NCTS1YGJdBgIHA3AIS2sgCBjmWIOwC24Ziu4VBmcGFQWp4pZAhngTeCZOIIqnwPKQDmgx1jxwF+NMNBtLDCNE68M8I46czQ73c3u80G54XVYn1RnGBJXL1A2IDjUTlu2RR6omYThhMCGCULzwvwY2zYpAtiqN4p860moRgFSmzeFLBpINXHCRr0M40kWtBS/t0/+ndxKi+/CNDFE8GWYEjFYxHFoDM+0xnB2+qq4NlWxVBlfQPUBSlwsGKcjucBuuBNE1K4FPo3uOsO0jcdkBACaTuQl3S5tmiqRnzyYn0Eq+FC6cMQ17i5eYad+n4MHfR9Hxa+B5cu9rw+MF0gnKmoySYvDjvH2UGWCWSwzCElEeuw6RbhrHr8NcAFwohDd+kwQdyi3W5biyU6bM+WzdpAIRzVKFBsibdpK0CJD3HFXsAo8MsiSycQG4JLUN+hKgFLMBkev9UNYniiKSAdUNXVGfbs+gmWhq+n40764EFQBNJgR/pscw0sXB6dwOABovGB2eYq35ZgFlG6jmZqU767zrMNnBe6vrqDhYRdhgxhLXJjvema4Lt0ruqyrWvYWdF20FDwQhvEieEG3YcMW+S72xc4aohpZ4OSztwLdurYoQ1IVo1EXoKJmM7/wXWDPYGE4yhGQSmHoOUc4hV4hTVb8O/U3FOkQS7ANXw/ikBdkkliFjhIIirsbBCCJ2FlAO+2KvE1XUfTj/OEYvu4u3SJg8Ara8Dssycj9uf4wBPQC1ifzfVz3M36+Bz3Wu73PHOcet9CEiZemhGvVrAmABrwTkgYNg+LhEPBCTrk+PSMANKuDULR4QRhj6Cb0Ca6yLStobi2WgDWUGL2wd+1uO0zJQw+qa1Ic3W/Wp3hL0A46MnbPpQNzvk0WMOAs69xohA2WOU4Sdsqx3WDKOAAyCbrahRvAkKOd2FxEC4Y/ZP0Lh0KEK2mwSeDcbclX+NFizzfK3PEKm6vnhZZtlyfQudhY69fPGnLAiJJWPQDMBQvcJer4zABi4A2xXSLoZBxCsDs6oohmb7HFuBQ5iSaLdwvzehOUOS3ENIoWZnUfQenBuGcSMNBTgx7YJiEKuFCCsaBCkPtHaATgDpIJAMWlo2DAQAqyEWdw22CrPpBvDo+AyK0dQF9xQ7BBOAaKSH2ALamyWELYAhwWr54HIqhoa7MM7HkXtN0k9Dn2ZqWqyO44fl+my5OT85fhUKB/GSbG9cNzMhqsq0YUSeOVzZh3IAlBTWGfYnAKQCxMJIN1H4yqYlwJCdc7/L4JNtt8KkeDsYK67KAhIJSBEFEdx9kx1Se6wrfmSARwhQs8+B60qJg5xQfv6zgrsNRHuETW4J9ajb6toLwYH1gKZQfAuJI0wtNx0EJlFAjoK5xEi9WXV1DuCBBdLdoJRusFGi/323w4bhJHKjlCmUeRgiC2CZQuX3XtGBidFWaMlqucS/4ETAUe8AKfY8yv795gaNfnVwuj04BOnRRqnwcwEUrhppwA+kCXw3JgjmD7PR0+XCvquNNkdyNpPyMyDBUZ9KxI8CIIzyIfe4g4p4bBa5fTwx1kljCEoKgaL1cHwOBBGzBzNx4GXMzliKz0YytAL9xHpBArKEhPY1w2kW2AWYpy/Gi1Ami88UaIt2UWVnswXJxfOnRKbQaO8E5jnQBoFMNzh9/HyYrnKFuKiBWEK11xzCX69pBFMMK7m6e1eU+WRyFyRLGe550Mxe4fyzFcWBD/Kowu6Y0CC4zfRe/YXjWUoe4BpaELYt/QndAyS+6m9BrCCF+AHScW+MQ28G/5nGg+ABJPV+MpYeDwAbwacX2mqcwDLZH22hZPiCN3qRpwVLCQQXvNQkiSz9O0/URyAIOFOgAQ3Vy+QDXBSmAKQFKNjU3YBGtSCvAHADIuFuIJJx5ylsQatFwfB/etTw6jxdrSHqRbXH5kEjYP0gcxIAuz8RQK5aakd/DJowg94AkSABuV+ILWCl9PDAtmlO6KNN0cEttejIxfhdt67GBOIwBQr6jIDtQMJpMukwVXBRoCsWFkKPoYjvugbjN5oxLw49vXnwBx2R1dB5Gi2CZAinAPrABG+p9iIsAWeqi2G2210+xOE13gOoBrhqnS5y/60eMzc80W0A7fCxwdBIui3OpyvwIxttf4j4AQL2YTOwFhplUeqDzge0ceCLs6AygWZ5YjmyVW2YUjKQBb6OekD4p8QiUEM/edkFdFX4EpzeOUqg3cwe6i9MFMAXOzQzQ7cE8GbyDNfLDhPiryMTB2+B976+fQ2irugRlIrx1tRcEk9D4OF1Bs2BNgfIwbHWZl2WGz4FSiMftA26gOFw8VMALaljTpvToAVKBKVxgiraLE8RPq7xYnV24cYBTrOuyznfwyrEXhtT0TMHpW2yn2mXYcLa7fvDobZCXsgHGW+A6Eo6khIhpssCg4f4wU0BOaswBw2EtgybgwsYMz8IaYaJB9Szd1wBYJiNmE04g8AICQb6OfeIuy/Lq8ac47rrKYPyPTy8gjYPXLxZreIowTOTjcK7rEqqEpQzMZZhBmPZtiaXji3C3buzzXMC+01W1u9HFlqFThlchBRaZ7jTCrXUF/6BGYLogC7i2ZLHE0eCqy2JnMpyvsHgsgF6c63d93rY13uLb4CygPLDLEnKBv3/w8AQEKKQwZ7grLBFqDZ/JogRNwBdz0i6oNIF1AHc65EEATrCLOA76pS68UJiY6erJZwz42XBQrJOL+5C/xeosXR7B3MO7CeMFEA64ThfEdiAOXhxDyfF+bBWCoLuOQOj5OJ3V8QUUoNlcA5ZsxmBxcc7htgAEuDyYLoCScvg3+e4G51hmW0f8bnA2iL1DqDGBxwARQIWmKzpcvXgC3gwrB4hgAJ0HMdIb04wRjkRDzSQV3jrxZtvl6QVEYLO9gWNmjPBkbMFUMDFHNMJXymOQSjxXgmvTXX32sUuak8D5v1x+CQwHm5TwFIx+CFzAi4Fq/BRG2fsgSXADVbatMnjxDZSK9giulEuvAKeQv/jC0L3lh+AjsFhO5OMAgYW4T9o8xwnTJUwPOYBycHlYSJndMsPkh0AioiDDYhrel0+MZFYM5wLZoW3uO0NSJww7kUtIkgo3D8s5D+bEAFUNjxBWmPoD0YKeB6AeuGfTs128H0DlEjKJCIpOuhrqZvP8MRDn6PQCP0qWKxzWYnVU59nB0ADLeool3JOAPN8P/DjugOzZdnv9GCYJXD49XlP7/MjxQ8jd7ukn/X7jJEs3SnTTSH7SB4OBOjNsI14/pFHcfAKnZm6lscTlgeLUpdPSocCbwi19jchkINeFGOLrQm9pTsxm0tUWOCF9klQGZYEngi9w8DdW08DmMQYJUaFPidt3PEjsIfQOM1FXe4Z2lYOv3988h0+RrE4OzhykGNy3r0u6PQBtSDxdo9ILPHyTF0ZBFNFBAAyAYvuwuafHZ3cD+g5HcbqGonXFrrp94YaJyzCUYgqSDh5DogALuPsusNOycD3RYikxcJjnpCOnKmGvx67lviQhyAC/xMQhj/x9ooeNb/c9X5xiooNNyWGmhnFUBnJHvgQnPYz66upFxC9TjNMwpEEVIJ9vavj/EDyco+v6sFDAqq7O/STBeVHtmsKnq2eBjCfJAvKoIQttq7ATHDa24VPCLWG10Ld0cQRpNySYGy6WplLVfgOMtF0PnIm5oHmGSVcu3V9DcuuAUtipSaLKwB3SLZgGoMNy/eLz33geiYYrokdToHCLNrTVsGxIYJKuoeJwakFkRiZQZzgdJFim8CR+qOQJ4eERnwG8ZbnZ7fKqZGYY8mMxZlkVGQMQTJPCVkdYQbm7acu9x3ATjHHXV5lrqlnyQNyJbXVlhsN1Az8KI+wCQKhMa6iq7dXTEo72NDC42ndYCh2BOIFpafa35jSBgHJBcGchM4sjaASQH8LGNCINlc04O/MPpkvVY9DNgwb7ASsJ+gbAj7OgoaHLq2rWNDAQDyPS6yGvcuiFWA2A2ABPqWMUH+fHi/LgmHZtRx4JuD/UCjCEOUsAwwU7oG/ODQ9iIzTsdpvvwngJTcSRzkPPLDcjM+SF+JS+zCUTbYD8Mp/sOyMEJt8NpGomGVqYOAwfTlAPQY0qu37c5ltoJVzMvq6xMfroHjwl5tyxpb7L8S2RxusTZkONCa/BwuDJQtBgnvLdFXXcoOyQO+peMli95UApFNaMb/ECm/SUxRRkT0RRSyI8dN0m0kHsR0osSE0thtK6tmUif5LMNPiFEE4mdaDzIMbQBVq7ecCGx67WVdbub0lVh27um2531eVbaAS0D/IPYnb7xcfV9toCmQFnTNcpHLNir8RkYvPVzZPixWMYfQg8vhKOfhivsD4wRbweQEDzAQ+6rTsykf6AAozAWaolOjSSzmYEEGydJmGciiJrwYCNGUBFv2tkfgPQDz+BRBtHi/e/ZNOMhY/CqYgUolb2wcWg984MnRpFdl6GAy13nnW5vxnbJvACnIsprlxX7h0KakzPJ9tOTQEcd+PVdAgBwCErM9y/E6UqjLwgBgwXV09wWc7qlDnUq8f5sy8AABAfhuf1EB+dGRKwhY8BN4bxMhgpiDCJeekEAUi3Mp1Rwm4gtGZN0ZWFGzUDQoSJSngERAOuatPkLqhrEAVeuN1vcQo2EYceArOghmyQdHsCxgCYA2xMk1xQFSVEyJgmWN1EyCVqNnmOe2HqzVSNJOaabDeD6vPI+3J7ZerOEhPHGL7GJdQwEia9gAjXjf1MXdNnm3Z35Xi4HU/XRZdtTfjaEWhSOOvepTlZQUhBuaC58HElJMLEqBRO4IOhLpIdw1KZNVJFfgu7C2nGdiS9hN8autyzAXvRtRUwTey9Be+FtAqUkyFs0NiGwEPDAUPo2OKeMuvBhCe1naHxMGB+1GTM2eLODZZ04PssqQAZWcih4D9PumX0omdug9xEtyJoGgiE74QUjR011cQR6G5umRPnf0IZASXZrSkZqxBuCMONPaMks1QhifJijRB/+GP45xAF6boq0gtDmwybwUDi00D7uiYIBpwrI9KGsd9v8yIbRtEgraXyxYiTNT4WC1PC8yDv5GbMAjIdajB/b1MIx4HpSbBkfv1sMIbDUoZRsWhjIL1TFuQSZm86hGV0D0sAdMDRjHUR+hG56dCaXTXWNb0kLwCDgR3RzNZqy4+GOodd023p+TEYntHWOB24WSzJgLGFpoC5g19CmqDbBPDGFjjDd4FKQMNMsR0UDu5w0LYL34qvpHdfQoIZuTaMssiZf2OAmvpu0B1guJu+peQ6xWhK7uYQiYBfCIYD+WTomd444H842GDzkFJjFIwJH9p0Cdvh9uB4KXM6XB3sHzZgsxiBsSxT6mJ8kBZhn9Q7rH7WTILjKvBxQ2swkOcafWMMLRZgAPlwdSDUJPNqpryITAGBdtf4UqoD/gYvIPQyvM3gRd9paDTDc40U081tXQ0sPuoldFxp/qgVxTnUizEWCWQ8pMXIpwdGUhiJAFFhCYNE42AvsF8p+RmFdU2+B4ngTnEdBvM9Gm4IzhbcywVqTJpeMRanB2wJGsegMJALe+5bi6UyLPSigkCxQdhhmIbGnkejzvGhYFoGq3gcqg+DSD32SPkDW8NyJsqCbkrIDhx7fDuAo2sKCDngCWYB9HzWwyHjyUoCcn8wY/y8x+/w72EmsF5DskyQtZF/nqI4he4c/CNoOm+XICFZObJdWFQppjMpNrQAVV4FUcigFUyJaZMOjAy2GkMHq8GkceADEAwX+tljk55hAo9doWU4rKku7cUyTNetGC6AiMmQnCY9zXeK3+/MXQuwAgJjkzh/GirLGnQHccfh04wRfSv8DoLUdrjgEuiNlYDgwvcCGsfpipDJHHJHdGQeVAlBmBinaVt6nFKChH3jA2Cy4JvCDjR1Q2PsM8gA6aFfMLMsYnqZAqW44IKZth2NCd+O5bBKRA+sfcMbWPCmA8vD0SgVhJMDZS5J9XR8emwynqPg/na6h0MRRws/Tqe6cokaHTidt1xTNbR202XPTJdt9JruPURGa0cIrs0rZbiMmaehnZihAENpG4k4zaKJI3McNB9tV5L+SRmRxJwgM9RA/Is+pGEyIgdBt1lGBUGH4YQrCDPEoheAkWt3uEUYNy1YSjhlcQxUGZcxSfqZqWsrCCYWroy8OnxmU1tqZB2dMQYuXg8PYAX8cbGH5SJenUD2iJQsMXLmZBksjqB74TQ3rHbQfhCGUQphcY7O8E6jyl3LNsRJk5rYWQi/xEBYmjuZgaOrYmprg3FDxsCZ/+QisYluJlQYYFYC9jhBfQi1Sf7WbGnFBoKioQXQB2Y6TTNJjxVLBSvLcbASE5o0AmSHQ1kAo4xTz/Iu/BlE1ZBaTVOZQKC+9yYWhCndFGOV26kfOEwHBIFPzLUBiMo7jRm2ZpZUGJjEtg85Xsg6eQkYiO+nqyO4JGMfMhHNb8InmJNyDjRN0f91JmqoZpKpIUqZB6IvDuLYFHA6NEsAzbGv6Bqa0dB2M4MoJsvQatiLiRFaya8BBJUbCo/sDkEHrHp9cg8wlZcFnFRs2x9ZFSglyNBnkR6TWNLhK0H+8ZETqzUc0ZsDv5yhny6cRVIkOJ3MgEsaUtxBqQk2ADz4Swm0ylEqcXYtN1mAJzqK7gaMn+n65EJtDRqHa4H4YcNUS6q3y1g5IWOCMSec6571G3DJcDrwTgEfsyUFgKM1MzOGqx5ZkonFmBJDgNRWpcTyWZcthGtmOhowaeFGlkfnbddPbXcoJHfhFrpu2zR2Gqdg7Q2lwHDpdE0icbPkeBwt+iNuCymj75KOWga02BikMgbbZ/CaVz8fcuAGrSwLg42BZeGGw8JeP00hQnBgYHQONSdm00ZBCjvZTx0vApcvymnzqFnPQ1LT91OZHaKqEE44e9iWaXuAG1oHlvKyzIBWyobV4qZxnXC0D3VpI3zcrmdsgfUhEBoy92SxcqWmWWoOWIYsYUeDSVFJrge9gCz8R6gDWCckEkS7go2QepG+KYFnLJACfZvNsmwgWtBKXJdLa+QykBrEuKwD4AC6DPwUmKzkiPSB0qjZZITQcnwVp4yr4gJ4UFbPGHeKM2U401Dk/NS1ORzWLe5gkrpJYITUnEzwKTR1niWjfY/ThKtRFdlIjJ2ruqSnRb46S+2+kvo7usNhlETJErLMSk2YOfD2MNntNoy21W3rkdJNBmgprssTTmlZWjbJyDrLmVmBw7QfaNQ45rttV9dQW6lcVsXtC4gJw41B7DK1wQoIX4IO5iB5VYL5YLnsIeBFgG5bI9445gWvwguMnrUSNJ1k1KxL5z1D0KXgmLcm5A8Wlyytb8amAv+D2IFKaIB+M+I4YMiZZhskQDtJZYu4RQQy0DMS0DFOlrhjcDQWlTr2zc11umS4nzFuU+izVAb0DF0J2WKttAWOCLoA/wPI0ENHfKKf0dT12LS+H3oSvAILwFXcXD25ev4F/HwcYeTHx2f3Hjx6M4kXjkUInJljnk0p24ENApwZgznW7SQ63VfF0LHUAmKMCzxETXpWqcNuAO1YmmpLnXjgR5PQbXyL6bhasANgOUqN+iCpq56G3GSkb9A0ypPsQsq6IC9RvALQx5EnMQi79qrt7bXQzZ7+5yhV2MIjWLNLDqZZf+3YCvpDgj8zv4af4JhgW6CrOAVoCrmwZS6WK3DzZhh2H/4sb+pMbbe7axDjh4/eXjGdWcOoW549Dy7sC5wRULXZYdh2Msyr588+e/+nWb4dpKatbGGk2gS/IMNhAmzz4Bzjmllnb/dSAaNUD6eNviNUYGIyFpJgwPGxPWAGNIp1rLBlXQ7+Pnu0LYQsi67U8fklS+UpMgPEXArR6OOyfA1y1zWt5GyJxvA/WW0s/gUTx3KWsOl0KGhfAKixB9sGtwJc3bTqth7GGf7Sw3d+a7U+efrJr7LNNb538+xz+Ex4Jdt6TI1/m6ybZ3Uf82O6bIqiLsrbJ5/fbp49efpJXmxH05nYOeMb+gRncHp21/UDQMahvq0FrdJDVecASZs107D+wwSF6IbZdAfd2k6Iw5GAI1PZDOR7dK4kIjv7cdzrjqcwj3VTBx6UPjKsPVTewtWCz5CFQJf0oceDBW5Mith2AwahB59dOJ09ad+hXYQGAoBM6Dtew9KpGZwEZLbtGfaxPefum+/cgdFuKng+XV9V1c7FuVnSa0NfrCNHHHEQuir3t88e726fAzWOT+8vju8AHZero6Ojs6PT09AP8elj34BgwToB7VXf7XfX2Hixv4E8AoegzfRx8VmQCYgGvj5INFMbzqAb1gY7vgjTyOS2aa3W55ALYAgOAloexynNIYtaNcSJZQG8BCZCZyav4AVOLJ2RuMXYApXh5OyvTlcJ1BzKMlbl6HrY0O3Tzz77/NfPr57dlOV1P9husIj8RZDeu/Pg9Vcfnlws4Krj9qRgCea2M7SEQC2m0bq6zXZXNzfPYLjuv/VuvFi4LNSCa0vDzipB6GBZwaxzt/PY5xVsMUwE8dR2y6oK6ByxJIenDPnErc4rgjmpKTM/iv4jk4O+vxylLnF5dAbCA6rlsCQGxqXCAcF8iJmzbBDEvu211Cwycuf7XSv5Egm3P/3or+eueTVNLLWEYTfgxACZmmpz/eQnP/6zsqxXD7978ujuD/78T956/dsfbzaf/+B/+varXy+uHn/1a99ZJFFHLAeyQj09Q2I8h8YjcJ68LFvLvvfoy0fHa7h3t8++yMqs7gaTnV9+xC4xbJEOB+tye34S7pOhGpZLjaBA9C/HIQxC03XMbvDjpJONN11NEzuxYoxeL4NJHQ54ISVbzdAAGCD/m+0NSzkcEAVaFuYZcCBs2TNMkLCcxRWsQSjKkl6KG11vtgX2vdt+6+23jgJfDeH26vH2xZMkOXv99TfvvvJm5wW3b37r+vqLKd9+/a3fvVidhSd3s34OnDC/fTI5DrgufERrBtrDNS9hF7bZbl9WLaNN+unHH1x9/lFRVVfwxVb33nv/B8npo81vfvrw6PgiCY6TeJUmdCuUC4qGJY/wBgyz7RpyV5JDNpYYAd3opgP/oCslvkh79eRTP0rYzAASJNJhSkgSViBdrAE6282NJIZEdkhJhmGxgF1xDlU5cHOhL4vVWqn87a/91utvfSXZPk2MJvFAWXsTZGbq18vk/oO3Ly+/5CgmEf7e178L6xKmC13s+mLjPPqKkcb7p5//9Bfvf3W2TnnAxfXzLyDAfrQYTNWA46fHxfUHzz79yBrqNi+KZr73te9Y6/Mf//q9OFx+WHaPdz98fXnvnJGDCeq2Wh1jr1I6rcZSA8J833MPqSpwHDdgMLco4Vc30ktWFlm2vb7/2ttNvtfVTrVVvdsE8UKMpdu2zX63HZgTcqXSQKl//z/4j3Dc8NWyPYtUA9bceyItNB24PXCdaOqXtnamYWrKtiyq/SZerk/v3IVaQXpdx07iOIFyw6sde9eavb61sq3qikLr1NHnJ+fHx2eRrbaPP/rpL38OtxFUIru98ebu/GgBNzyOzi4vXztfH4W2r9thd/PU0fXp8YM3zh/h8He7J/byTnpyqdl8ktFvMFiC63hUIlwd0XqYtkV5BYPleHvAz7Pf7Hc31faZPXRWcWvX+2nzRd+0d770bhimu+1Nke8ZnpOwLBsgfCC6lIWKEQBwslEOKA2ybTAQxnIb17Zn5fbVxvZdiQzV4eL43pvvwBKAWTFwws4oJjdh6mAbQR9dm0WWT6v8Z0+enKeUcdxY53pzsFTJ9vH187uLpLl5cnxxCffk9M5DHywPxt9L6k7/7dff+r2Hb2ZlTlih/3T7G2dM7n/pWdNePXtcZNeu7Z4tEvDqPLtxGHtlBTQsa8PqPHcGLbRVHEbwlZPAT+bBc9wa7GSyNx//sLj9u8lrJ3iTtA2SbsJEuiydZixAklmWFScrlnYrVeb7QYJb4B18ieJhTQbYsdI4kvjo7PL+IlkZgKBh6joN7kzO4gXu4hjkg+FuAD2LWry7ofnw1Testu72mwEfW+YA7fe3fbG9+uq9ewNNuCXEojI8z7KtMEx8N7x9/MFCa9c96t3J9BUkpf7iZ6+ujx7ePc6WgqSeYzHHHWMnA83nCM9nX9eNFWc9SJfpeSyFXkfHnuOVMNTFfmjKyJygEWAi2CYdCKnAhzSAH4Li2JZQbCgOO9LKHBKxWCyB7rtsx04VpvHgv6geh9cPjp+e3ztPXAduD44vTE/C2JwkAGR6IeVi0hLfb7uhvvTN33vn3ePV6mApAPw4y2gyv7J0zr3oBHzUjZNkGYasfWCFz9Cb4w6cL1wupcprckIQ4tANHkBb2fbWV7YBYgC+Z6SLBcQB/KEfrBauG2Hf8b2wt6exzjzX116Ij9psb0F1QteFv7pYnZ3deYWhDX24renQAs1iePgaURjDHnvSSVVXbOUzvIAFPoyesV9NquJnZron7WFdfii16ja5M7wGcAs/MNzAUC6YgCup/lG7etd211cn6bFnOuPQsOAMBxdG54vjtTUsVsfn6zM9jEG6jNK1cjwDH1iXsMwaxpKVcSJVphEtVixf191kOlVdOLdPOj28jENpLUkPtsQIk+xM31gsj8Adx67zvSi7eWz2wzKJIfNDYZy/8VvM+rNYzTyUkxoMcLWMHbBR0/Gi1TEwFieOT9vvNvbJRdu3iq0g9D4s1zU1/sOIosXEfvbGSZbsFNYDT8nzzSAyHBdyYIK0thW0xYR7sNspy08XK8l3KXNSZLq6w77Z/RgkQ9Mo/Gt95NMjjE2eo6VB2LO97nnEQ1ewo1yaSidzMdlOtD6DXc+zK6kkbKTNBuAAvWhJtWFHDv044JTKbnQLr2GRJKtFWpQVSPnxg0fYLrzIVsIWkuIixCTpkq0c8OqgYAXb0Rn0i4IQn2jxhTAzCno3S7ujBFtYDVFsn8N2hOtTc3HEWAODnbaQUmW0BU7Ymofs+RewTsniCBQeRn/q+okFpJNFmqZCyGDX10O3YA/F7DjsQGPNKVDGjgcTHD7u853NNu6epE/5Fo7bhc2rWLxkkS9rWBfQQLD+cW6x4o6Fm740ukJaaVL7OoA5C9zED3BSbnKCNZNlKRAt5syhxUoSmhQNw7Bvr6+YfehhzWuDfTb0izwpdppGA46o9B8r7EGop6ui42Z/1e1uHODR4sjGZtiyi530ui6a/abaXkG6o5MLhgGlLNLs4FPPkv4OGLqaNLNkFPhx5hk1/JDApks2DMx0zPBxnAFq5wUW/wnJobsaX8FxCo7nhgmcVFC1uu62+z0bwiZ8Awsx9VhZzHr2282z86NzLMCcQH9mc3knPLk8aJQDCs9cKQtTejZPsnPalt4fd3107Ddwk3pb0h4Mxtg2mJK0ATPOw/AyQ5SWA6YR3AMj7Ouy3VxNV08gnvzccaYzgcN23dhPJeDHFmgmYEZWehFBXP8Qh8W9xiy1qTePf6PUoyBI7WSJRU+8bqWbhmuEQpj0GKauZQ13mTV9XeyuugMccJmO1cNfNBvNXBRVX75FS4dMkbeeuU3t0HAMz5q8N74ZSO0eSbt1UCGATo3rk/I5y44ieFMTbAzWx2ox25FIHuvDgKBaDSMD62JhJ3wE8Jbt9fAI3PWpFHqwvBm4AEQ12TzYNeW+ut3j3U7Anku+WrWMRTMy4GfZddWUC9rqIy+OcKDZ40/am+fB6tQPY0gZbgWWGpsf2anX9EXJ8DS7eGp4egOQGIsLYqBSXdXsHJdiD3azOTGMItbX4H73L3BfmiR4plvless3v3qop7Sl9A3GES8GN2QvGcPRJtxtICMcmNmj8Y0YTzJN6ZCXvjyibC8xf3p2MEWziaufDPgmvm8oj5FFe8TlG0xYj7Bucz9g1Ym/kDQJs+8sZGdbPNBjror9ZrdjxkDr0/PL5OTcjZIJ9BBGq8SetTENpiQ4mVZhryHTWBMbLdb4EYO/DIdaLFiwWs5YkBY0zvYIHLAEoElfZX1xTYFkhn+y53n94K3l+V2pPGdBaNc3WTbQfBpsG9f02WM7y3a4eREV+7B5xumoCg5oHychGLOSMRJMXk4DmagkIAyaHyboIcUGh0TMOOH69sXu+TNvcXpINLNDxmYceB4lHATTZVhHx5dhEIG2Oep2eX4Rp2t8MOPUlmP5oYIxZtluzh6cFo5f15X1wJDDKBVaNbOh+J0xdEYoJTM3QUUs4G9bKTDd8sYF6zXh2A+2hEGtdBFEEeEPEguDaNmQmkNyT8BYyrQO8VhFc+KUeRFFoReEEAqfeAmzvG7b2qozwJW2aMwYEfAUg/SMk/UADdIM3Fy2aTZXzz/+lbu+VDADNiNSTpzO8L7hMs7cUNWWgLo0WnK8RJiw//OzTz038kFJpbWUVXacXsBIuzG0FqyVKUkixuCkSAhoUeX9iAsCfPbGocKezAFGYFB905RbePtA6Y69axBchk6Si/vs5Lds9tvWk0yBYX8ffXxwKDbAMWZJc4QlDJLCMKU0Hfem2Y6Mn9BDH6WUnalkqV9i2QrgCsjXVixr74e+Ktp8u796UrdtEidNWw0zTKej81uDpQp11dbb/e2u2LMjhzlnQMdU1+Xzzz51lXP+huPHLP80JRsAgGDiGzpijhKSg2aBHHNyjIZbweoMJjTYHkVxA3SxvJ5R5zrTba5EBkHM4ihg/cDpK/7ROXt9bYdOAauQmEAE8DNMa7KLXgr34NsyuUHrCICZD2U2zEzMdV1Nh2oA9hkOIw4LXNZ3jWFmkqKDxwV70UG32zLLb14U+216+UqZ3dzcPJ+c4PzOA1eaWq+eff7557/JIe2TjpMUliBwWKDHqThtky6u/CheXdzz4xVukWoNkzY2oAhzO8zCL5nw6asesqDs0XRgFwDGFug8S2Ul7gwZYjNzCZdZ+qcb+COr1Skkyn3lza4HeB2KyVhs7vpL2aWCsLOVdNJhBPMSAWx76X/3ZM/gzCwdg/BwZMEsBpExokaz9dlkHA+oCH0TU9z3GqdQZ7sy23urI/C4pqg3X3xasH5D454hy7/58G+ebq93VZXlO9zfndXRw8s7zjzvNleL00sniusqD6tKak/7Qzwdx8vsWt2OxkAklHKEUfKy8HbhAU5S9yW1jnAlK2lUBv9lAUuV7VZxHN99AOQu3fQyWRJh9FQUOVXe9w5tbG1Xg0aCC8hUn9qWhriljEQY2THJ6rmBGQTFqlxQV84A6VuWUg8dC/AtkhIGICVXCk7XwaOrC7iP6fldl15f8Pa3fyfb7XGtt7fP9rvtvspvs9u8uAnccA3nwlFFlRs9fOPi7v17i/XRxMK3LW7JS9hFPEu7M0HQtseWPWAc2sHGc24IHnA/DkxwSMvuoQJKBiFocsppci11enIJ8f78w5+efe0d9snDMLQcSsH64YbhQtgGll0yb8R+E3hZnN0kVSY6DFKZMaPhgEgpwRhHST5w/FSlBx/0jIMkRhZhNP2hEnNkcKuTqTBGcn4ZRonDjoz56OwiXq2Zet/vi90tYG8dBqfLh2cnl0fLNcBJoqxmFHjHxyeASFhuqt6BljESx6EC2OlI282mHMoEi91sQ+rI4G5hV3ylVFUJrvWMUzLJNyZBDDcUJtcdh9N7r1LdINcKjClmQw+ThsQ6SI8L8s5EHF1fuAlzlKT+4Iec1NJnuw1cMs6xsK3l8vhQRJV99uHISD8PTOmRM8wgKU2rm1qLM6WCIICBGKi8fIdLchoYxjHM7NvfgK5CDtP1URiEirfBujBOaqJ3RGyapfqZyZoObjQ4JSvgBg55ag6t1DAJ8G7BLWAvyaD4a8RRsoKApQw8KCUlcRObvn2Hic8pPHm0Or8r+YoBnr4h+Wi2x4Uh3P+6LXe3N6PAM5sUOzZxsiTb5tiVxpSpAAwNsOmDPg7wenV533zyIS4W2Mabws2Q14CdsmRrAFHxA2mgZXUJiMAsbFfAbx+kq5OLO7S1JkswAP4sCBYfjbDNsnt2TXOUVN/gQKGHBsSKJKFh2wGUVuQEjIExsK57qRGuw246TZ+fKVVJ40iik/yZM4psc3j4TnJ0WtUN69CY2rKHqQPvAzPgMJte+37AsSwMlxicMYPtlkUOYMzzPRek2ZQAy5JnO+jPJN1HZPbYJjSth3tLkqLHDj+ZxLTDa9KSdzNBVh0aVLweWBWuTiY6bKzggRaNqrVM2nvcEguPKNvgSJ3BkUgeSJUDqg4Did2PpEqdZIGlLI71UT0BmAFLxuBlflIt85MOJUMyXUj5rFpn13Xox+GbXwVvhugl6Sk2KPUmQEpQ81IxEDWBGXCeTceyfhtigr1EcQz8x2EmSdKxtBsw2WX7rYwmqmDDbJYXOEHksmxz4rA5smrPY7dqWbjLE5K/uYmXq0NproaIUihSZYfMkOAr66Ir9yzn4doloWCAiEH6Bl7JIO0BVg71ZsmIPgx86IQ+dnQfWDcHX4uC6njwEEucSoujgdwPnOFFUqDHMI6rSW3Wl052dcEuyp6VGmSQUxCEMI4lixkO00t6mZrGbBYbWgy2Y6ZAogr+WtvgW+D7cCKRUlXOtjjNmGLvidfghp45e9A43dWW9Am0+T48Pp2UmZV71wv81mc2kIVYHZBITXyRSZLHfmNDAindwIL7WWKikKIOt9m1VtfDX2b4N12w6o90vOO8CokXtbAXg3TU4MKFTpLtGwQzlnpN4m+yj39ktjdM/ePLx9nthecfpvpBEWAmQRSmKqfTBZtAwkjLYMskD8CI/eLpp+nyeLU+rikyeZnt6GuY9sn5ubM+4Z8ZtMkHluHomel4H4AD00k06enGBMmypc4N7ug2m03bj+JDs/NzWJfh+QW9EsPqR2ZUurbQbc0rFzebw/Qgih3H2AHhXIftp2G6YM/xzNYqiEQr6VVCmsuSfXhtcFxqmTcCMRTEkM5TC4dZZ8X+6tO//PFf/8s/+o//cxZcMU3DMC2Ea7+/hViZkgoEYjEnwsqD6TCNxWYXKuvGddNU6XLFxuC+3+829OeUAnTgP13Hm11/7GRmIsscRnjQLD5rOliQpti1Tf30ybOqaMZWx3AXjMGJITxu0BtxkHpxCuGC5QL1nlz2ybIXhxkRa7SVuL81dAOk041jizm4Cf6eGAeyMgbdQfbm0ZKwLfOGyu7EM4WhGadDd+jMi0nO+nDxpa/+/h+89ka4XA0MIIyHgAuwma1snCw0SWkUNx+GMWN8fcaaRpwFdO8wYAZggj9sixxyeHX9Qkl3C6AVGDlD34DuDFQPjvIZtnesyeksD9qx++yj9/vBHYr+r37xw+/+h3//7isPsF5y1rbNnnxSPPl0DmzrZNl39lDfQg6LJx/NA5dG5Za0ArjNyTCEaRSmnBw3sazac1lG2cSLpfRwD6Bzii0IZs9heLxMU4o7JLk82X7y9rf+9unFvTBJDy1quB5O05JuJGAC08vsYavDeAWW0LOr1WnJCGv81N7ePodq0HraTpZl8M+KqpykKg4KnYIdcAwIrKndzCYNVtdZ7szuQotRHJBe4Pf6+PTi4pHO+rtB/PzZ850Hz2pM33gjPTtZHUXF3QvFsQlOcXsNPNCT8+LZlRsvrz/66ac//8lVtr+9yV9Jj968/8rx2SmcZ4CgzdJxF/YIpxks0ny3sWWsasOkJLyOoYFPbJMEjeKG47dwdXF6edcLoo5tbcBxdqKxrTGMgLhwF6oyl8FJQo8tKwgi/EhczUnAQkJSODxGNQRebWksmqSMm/BN4OVkgUZ5bV+yvAikyLDFBHKiGkTm7O6rtmG3Znt2fm+53TgfP4bP/vzDD5J33oiOV83tNjm7UEZdXX9RtBz7UDy/On99CRW3RvWVxYO7l+vjy8twlQxVuXn2RbpYLc/usBYkYB2ExYbG3otihmo6ZvomqYOTdn+pxWR6Yjx/8IYXiDRN7M9ksmrkNIZZtF5qWjneETKyuX3BhknXPYyu8gjAJo6gnectJKmqaugk67BkxBl0h+9lDTyxmJ6zZYNMRsPAeKzLKXyH5gbOgPACoLXVDfYqtSczdj0whLXlZz//vJw/xBuLDx+PY+1bdgB23k8LZVU/+snlfv/K+mGcxP5qbUW2EzlBehen7APiYc7LmrMjxZCyiOfQqqoH7LDf3II1NQRRIgm8cMuJ77z6Zro4ZiG+9B9k2X6Whk4wm5czwoy5yJkE8IOoKMEKcpAOOKCHYUF21UBoCth8mKqhqyk5jqulDQI/rmXumUyPsE0/KYvrGIJH0ZpYvQcvgNFTekeM7EJ8E3/I67bXoRcEaRCd3jHjFFg3ds1w9XSsc636PjDgzI44fzeYAs9cxL0/OraxWJ4m6yNIIYf9eMHYwBVuwBnqzQZACKsrg3B3sKh1U89SpqoPE7vmLjl/CNQoi0zYAGcbtHUh0SeFP8qkmENohxiZZfgQdkhMMtLvUIDOnBKg0RxGEizHg2JIYG2UGX6M+3EAAA6G6G01lt+0jeQBZxpIEN9xkGAA6KAG2zFCJ7x3pp9vcY2KBWCpvzqxF2s2N4MqW7bO911bwcjBk1XRUoVOa4DIqniROoGv2FXkwVCOHWfpQYDZoZZvg/VJz+YWBhNJosi94GiYh55mkNXF6V2JCtDR6SR/I7Ui5FcSucc7OPxCmHsnZYzM9MGKHRpa4CXZjPuxG3KWvjH70KjCLN/0Ei/o5I7MkpGZ+HFbFjacbpfTLWDkWG7NQjTOuDCYkjLmyHXurOesnkeYhUq/eGJAFmDz67IHPg91r7RzcQzXrxm7qm+1OR+HIbyViXV1I8gTKB0+imsfmbalMz6xEb9t6H0UUOEJtnPuZQ6RTJ6cmS7zIxlFR7eaIz1BnGaroxePRSkALUfmkrBrTn/zIxaqs0mCAX6YQul6F/gFMhy65S02kIlvR0vpmGzhMmV48AT+AIkLhMdBj8RdkINjEhKK6lgDG7kc38VngiNNTTt2u74u577Ha6bAGoNIeCEEvyunsTXmJIo4P4tN3AGZmOvCGSQsstGAjEa5QVsVbuAD8+C5yPwfZjFAK00plzSdKEhSxrIkZ3HgCDgRluMxGYjXGrAh0p/H4A/NiowiBdLDheLwzqaxJ/4MxorO3KGB7VAoIO17rA6g7vQ9W8E4NsHr/MU0lngX3ELyZpodVzoBBzcKsdCZ87wlvgZ+DwbqmHMoGMBZKexM0RLCgCMK1YriJEkT6StMgHxVXSyjE81uk7ltS6y4qqrE9yFKDj6ERHug3yoTjjggkGo5WQ7wesUedpk+yPtiB6YYe855YBWqzPdmpgLfK4ohc305C6qXaX9SAQ45kCJt0GePvVosYuXEKda7ywQT6hMrcB1GYqOjPis54lmx8s40pFVYhmzBovnSl96WFevFaW8GGXbGGB9HWsE7INQDLTjcBnjqeHYUhhycOeNHzfHZ+SStSfCLgXa3V7e277FXX1Lz/LxpqsGWJ7rBL8dnMaHgPLvaJq1ihYELnm5NIr+MLUiT0jjZg7Quu56L6z40AE/SEoBLYbUFm0UloyH9b4eSARm7IqPVpSCA7E0RBtnBSifOjJoySCzOXhNYdoAXszS8c8QFjBOLcidrnF2Ig+v0TcNoEtXU4aFgnZMKZpddi67NKii4RsqumyJdHckg8JLJX3E5cWRwjqtiFy/WcC7AINqiqKH3Xc/LlpJ6COS+Lv+b//K/2I/G5Uny6uvvvPbw0b17987PTtKEpYN9L4PqxEYwSTpOeZ7hKFyohBfgK8x+hkAygHUY8eM6qm4YfrQdaXS0ZUaTMbmEEykhYAnuYNkexLTvN8qzBxBbzbpYkD71En9ntmnr2YGBYI+5ZQSxXq3nQ43/JPdKcIJ+VPju0I9nVv00LIw3TGwewAyQlATjDDMKiVus1/hzEKVF3ez2u44KAqDsXNprjoaBIx6vzLme4TT/5Pvf/4vvfx8L/r3f+4O/84d/a7WMiQaWcxCQ1fKYDYATxx6zZJ+9QGNftZLf5pQ2JWE8L3WcoihroCAOUK7LOoi+mCNybZZoGL2XFOUL36XpbcGvYH1t9rSZzPawiNv0/YnDUHq4p0wG2/weQ7oKqS2gSEarnDRIFgD2hlNNyWXBmg2O4vU6jQX4jBcE/uLomO5Vz8HC2/2uaGsZhtrDgDN+jcUANXgobCXE9SWJWHPP+96/+smjh4/efedNKfl9OZizZh+HJVEYGUPPkAxdHf79JOjAgQHDeJhLwckr5HNsAGDFsdZSvyI5ccXSZsPzSyeuGxhkG14aeFhRFAegodHWk6kNxXl/HiiQxewo537xqvsRWgbGC+uQrs+CKJbhmhKHgTPUje0w4hoYm2IjzbhaH88SxcM/+Xa73d30ACkuZxRnR7F6WuJwjuR4/nVpPQzu8dHxybNnj5u2ZTxDgpysfmB8qoRYAqAGThncZvsN3oIrt6VGZyTeyWhlVjTI6DoZx9CyuYr5aWsk3pmCMkSsPlzX+9LuWbCA76j73PETJY9QmCQzqqsaUqJC3wTWSgwSfqoBk9jCdAf++sh2VFvsNHw2IkILkoQ1Yym+a8LA4OAOI5ogCZaMz95l+6yu87LGiy2GR23JNEpFwKQdJY1+Qh0df6Xco6ljRwkbJqV636Tf1EvCToblK3tkV58lgzCk8lYGFBlSiWDAH2fG32UHE0PqSkZmiuJw5gRbBxkkAGqqZFFmvte2LvOFdluXm9sb1z6XOP3MVh2PUWkORBmlwcki6MBQu3ZkCm0bmpqjR2Aga3DHnGEW1sDUyzRdxgkc4r4thNybzAXX9b6q9wVcZnhAk3Sicrq9AARDDgf2gH8UZxreNziLVN1c51XVprErMzL0oQUe74LY121FQkC+yMRnN0trmiWTpOXBHC9dNNZckitKnauShujx0Jnf4g1s0nG9cXlStB2f2CBDq3f7690+kxqDGgYQnyKTCXs2kXaVPC5hVL5jMMfOHvOu5lDqCpts2rzpbre7x8+fXl2/sGRo3UiSYs8MERsZJHi/v9puK5mjDgcf+qUUC8vphFFC9cuRg6bhR6/Z7lqoZPj8pv/pe78uay1jrpn1BOCtV8cctNh3hzy4pKk4aNKWhktDcgOck80OmaLjZD8x9FRFifvPMjVfc9yF50pM0VkcNbcvrHrPWk1Ob3Z3+w2kK/TAfKh1Ul7BQcOEF9zkYUQrKz2NDppaFSXoUg9DsH3y7Mkuz2Em33z9S+vjczr4UvcH5yrP8n1WPb262VcVpBL2xuG0B1ZJAXRnKVDn8BRzipi4uHD985lLhuGLbC947/19rz/91tfupnEoE5Qm5jtlpo6SSVPScEqtsdk9KJmKA4kIo6iqS1BD6Ybk40AkB6HgTVpgx9PB3zH1pH792VWYjReuGXAYjuGDvU/zi5vryPUiLwDHDsJYpjSzSI0NtVMr5Qh8OkJdFkWV5029K/Lnty+uN9cA5mXon1/cNZiI5+oYZYQk5MWLze56v6/ZSyTj81lIb3MaJTP4nZYGdrbBeWoKH4LYsSXCcpW9tBSM+vDRJ/U4vfjGV8+XEfsLD4yOfdjYf985njuK12GPxgjNlQAmR2OTXAnjlvskvBAlJkseNMDBcYqOgPGDH7/3X/3DP/lP/+23Lu/DL8/jJOJcQYvzJra315txA5rkF0HAUl5HxrJwEB/AWB4cwSdcFHV1m213VbktsrZvXHO6uHwjWaxMjoAbJJmwwylcb3dX2w1LaZjaNDli2nG1zEgiCR4P6XL2UargHcNOJIrrKtM3rUh8jgmG/cOPXwzd9R/8G1+TZytIGAf0YewY2NdDulgQ69jKKOYF3yB9y8BSI2KO2BikH9zzI5iRjvM26NLNpvujn3z43/33fwrvs6gqzz/Ny63TNYkfSoDQXq5WN7fXT55+SjvrRcytk7HJEzp0R3jTY1bsttD8YttIjsNT88XJ+cX5JQCoKQrccwmVKItNVtxsN/sip6Vgxg6WhwOscVAAbCwJ+8EfOEfDuT9NdyEC09Qo01M8EQUCzbqlYW+bu1/96vorX757cbqAFrCRWCgNu/mZwemlIV2eN8TOWkFOTixmN0vICayEF6tm2Mtnta1y9nn747/8xT/64784WsGRNLZZoYwRhhOQF0ZaOqY40u705BxicH31dLt/3nPQE2FmYjjCGTncYl+1YCE1Kx2VSgNvnaZ3Lu/FccxyTAomSGlHHgmcrEvgLwkrGbEDQQM0xL7fsKKQ1pJjUaykGB6YVgCPk81tli+jozX50AjbtB/7qzJ/UhbZdJRwQoTLURwynp72ralr6zDhlL2IUnIiA7IIkxw8NVYy7ZSRchknbu92/f/+f/zgz/+/Xx9znpXT1Td5DedXx6FfFC3Mn1Swu6OucbRHq2Pf9fHdZO0tK2Z6Y4BOsBkOQmcA21w2Ubn+IkmPV0erZMnRZ5xkBLejBL3d5+Uuz3Bd4GO+6wUh567LCJwQyFz1G6hb4LpJGDyvj4px5TnQ2R6fCbl8mfaa6rHfjv1Ga+b7qrL2g6iu9myJZ17H5MMBAgZiGLxVMgKd1Y2a1pi+tjE3TX2IFM7SGQYrefOi/F/+1+//zS8+jSLSaHwlmHqrGS8PwDummP39WoM+MHwOd28Ge3NCiSDDQwL7hMSRK4Dr8Vc1yrNzACJRtIgggYHPB7nAAwWM0qbwWQBYgG/bcZoE4POOJw/G0svF4np3QwY0D2cnZ+3ofnF17DqRjACKLCuQjnUsHvjW6H6rh1uoY7J662Zvl7U8FksGqXBaIUh3UzJMax1KIcSNmyUorg9V8rMh84oYbCnq4ZNPrv/Fn/68KI3lIpYmW7we2riNvJlPdrDsKAhZp8a6PyXPJtFsalAT+IjUq1rDxOzDMHAqGssm5fEJrAA2TT9KPPHzOHWGef9D7p/8J46CZbKMQ04XGPjwh+rk5F5RZTiFoS7eevgmaOnPPlH1HDsML/ZKxZLN10J8uqHbTGNhqaUbPnLd4+eb6P/63vM/+O2TNJxb9skZHNVq0Y7AYWGk/zDWBfpgu0yLg+QwYTFORdX/5K8+/uCjq8df3BhjHyZnkxnqlpHekY8JK9599GWQKzVbvmFOnneYTjDJg4BYCqU7kjEFL5HzFyQlPsysTmQcKY4YHcVrXN+VCjNuFc5VVVUwA7D5URgeH52BtBDjOWxzf3F5F4Y6y+cqu/362++AJvzp3+w/K8LAlUIE04OoHryiaWrhYephC831wje84IGpWNx+vW1//sHua2+vWM5NMsIqbE9SpJympvhlHCYBWpokCe6jboYPfvXkRz9+//0Pb9PF2mEMxma5PLOTCQzhoLvvvhm/9copIwKcYzBzECynIXCQBh8rILMbYaSY5gerpdaaE80KM3pu6ANBJtZmdLaUOfY1H/kGPxoMf9ZN4PmggIHryYR23Fi/Wq0TPiDkNt9df+vr3zk+Wv/Lnz39yVOVBIGlAtArywKY4CBg6Xqc2jjsABNO8IYLxm25rKHg5Jfglx/dVM3w2988seb6METl4EhI3YNEpQYpvIBcRPHRX/zwr/7xP/lXttKwsfQ0bP9fP9rHBnXpR30cbH//m4/WacRIBkRfcUCfVLeQzNPdOMQwpPzPkLAx84kmswCSxQpwCvVu40b4ugULXgBou50B4Zk4avDo/H7ge3wYCg2BO5sjJ4j3zX579e7XvnH/3qs//OXn/+y9Jg6Olc0GFUseFMEMOT2PlpZC58o5B+O2VHr4mcQxte8FXzwbl2n+pVc5ZXZUU191L2PXo1BO+FpAi9/8+sX3vvfen/2/v0jTQCbtz0OXsb2KZfpwNHvGy9vtwzv5eSpNYZ47D0Qgg4+/CzqOJRtlytPAoK70VUstssyUUBYT6Mx0su3ejvzk6IQzw8oSXozDwXv20O5X6SqSR5VpxTJ4CMV6eQLme/vksy9/5d3XXnv01x988Q//7MZzF+ALUkDrUO4Ow2QYVGu1Lk218KLXIAQs+jdGxSyBKeaRk9Y/+WI8WekIa2cYlE+GsyVbBVKhy3p4/8MX//Sffe/J4yerpa+HzPEvbRUo25dJ+ewFZ/RRt4vh429/+bdCdsYxcMMgIRbRMkWGtXPcg3UoaGaNvSHP2yH9F/XjKG03oL9ncfI3JBIuNp8g4IIhm/DnwwAGMcQNc26TDOEK4wRXevPk07e/8c379+7//OPrf/AvntYTBzocYkYvveeplwoB0OON7cSOd085q/ml4YPa8jjkKVmgD27Xqx/+5a+/+uWTZULFwFnYTa+zQv/i/c//+mef/PKDF+aQr9n9zCd2DW1puHAWHUOlioVbrOPZ5c//vW+c3Tk5C0O23Rwe6mQMBuOiwxjCH5nnrmmm0RYTNUt/w8vnD3GUiQ9JZke5L4NKOUWLCRg+GU2c5SlmixeHAttALmuGMw+Zyq4ff+U7373/6sPHj2/+wT//+HFtx/ANrJAOs5QKT1SKgQCpWcrphPeVdzaTgIN0RmJECoM4AtCB5nqQ1N1u++OfNm++fvf82FbGYP/P/9sPf/SXn+5yHcBFnjK2mEysMTUJMBLhGvvDSCbo6jhVx/2Hv/3uHynXpmPKutSJoymkac4NPHOY0mhRWwo8YJaH4hjyVEL2YfBJUczTgTI5MgSJY3FYGjOw7oQPYOx8/vJmPp7Dh04MY1fDEyn3X/3O79x59bWmG//5jz7/3jP9aBlOPCJbHuGoJg6eGTm2CsZi7N3gvu1dyHOwwAMDjhDQNT0xZqECWC4o4DhUis+WVL/84Hlx7+TB3VBd7y/gb8cRC/9gF1i2yJkTzAjiUw6PwzBnDqXA6Wbbz/+dby2+841vb4vm7Hgd+R5EzZrZKjVKwEYmzBhTV8ujCViRIQET4zCQlCyl60JQg5QzidoqH5qak2lZUNlxzL/nSZUgW6DBwjbXj3Vbf/N3/83LBw/60fyn/8+v/us/eXZ/EWpdWSpkoFAcKOwN7jU+D26Tcta2e0QB4Sm42P/Y3QI7oTTKOyHXkkfh9O1zvtGEoZmzrNoX2lrErnw14dZ2kpd1NEDHqRvaLRSPDTpEO5xitsz+7BvvvPvxs+vb/S5dLgkEA/eGDdt8wOfgyIhquORxnMartSfPfGCzuSdx4El7AVtLmTIqCuBNHMa+w8hrFKd8ug9bfAwZXdFunn+OU/7O7/9bZ5eXOO3/88ef/id//MFZ6LHDiggqzzTgfOwG5pbTulmsCdc7mST9pRR4za5vno44NctX3qllxwLbauazsm6UwjUvZgMcLNjt+Hgq9fL5RIRfcCoYs0YGKi1kFmwnL6BT1hWf/+7bD/z4+OfGWfbr//sPtYZzBsXgs2GG0Q0CqerSNs8CfoENJB8Df2hklCwfm1XBI+fkMghXr/kg12DJUGLXHfz0wywhkzNCus3zz0C0vvl7fwfnic/88/ee/v3/9r0vXSSMFuqGzqVJBglLCVmYAJNgU0IWOO8ZoAB1GCsDLNsAuz1SdgqlIIiMHEyux5KP4KL7zg4EBvjs2dZDowRMZprGgC11Ij8gB5ad2BzT0llwLrora/PDb/3h3wu85PlVFWE5dbeIEqZ+RuswDAmOEWvcWMvhTtjtOPOBoqFPo+UDFnzmkBir5aNaITQQvKGFVoMCDdL9ITMYqyrbvIjWR+/+zu+z6kP3Hz7v/rP/8ReXSQLVm1k4ZxkWs2p8UoEhZV0qMThx1WA6mrPgMgARs6tDjtu27CUcBUn5SeOF7VfVb5Qd2e4KwjKzBNWGQbBkKItDdBgaOvDG4amiHC5iHGokTFcGoLVL07g8u3vs6eS9f/LlL719lZXs3XgZjxsNFshy+Lewj0laU2ddtXMDxZnkoTYyB0nmUroSIOqbiuNRIE4g4ABLTibkk0Jg5976+rfDiI+S6Gfvj//k/S+K2ZPn8jI/piJDHgrBGRtjL5OMbHnGma84oqrU9Dhz4sI8Ai8sB6zPkzhAR/hn+vmKFteCR75WOKaZLP7/B5VtmT2vZS5CAAAAAElFTkSuQmCC"/>
  <p:tag name="MMPROD_47945LOGO" val=""/>
  <p:tag name="MMPROD_UIDATA" val="&lt;database version=&quot;11.0&quot;&gt;&lt;object type=&quot;1&quot; unique_id=&quot;10001&quot;&gt;&lt;property id=&quot;20139&quot; value=&quot;%n. %s&quot;/&gt;&lt;property id=&quot;20141&quot; value=&quot;Module 9: Coaching Workshop&quot;/&gt;&lt;property id=&quot;20144&quot; value=&quot;1&quot;/&gt;&lt;property id=&quot;20146&quot; value=&quot;0&quot;/&gt;&lt;property id=&quot;20147&quot; value=&quot;0&quot;/&gt;&lt;property id=&quot;20148&quot; value=&quot;5&quot;/&gt;&lt;property id=&quot;20180&quot; value=&quot;0&quot;/&gt;&lt;property id=&quot;20181&quot; value=&quot;2&quot;/&gt;&lt;property id=&quot;20183&quot; value=&quot;1&quot;/&gt;&lt;property id=&quot;20184&quot; value=&quot;7&quot;/&gt;&lt;property id=&quot;20193&quot; value=&quot;-1&quot;/&gt;&lt;property id=&quot;20221&quot; value=&quot;F:\AHRQ TS E-Learning\Module 9\Images\&quot;/&gt;&lt;property id=&quot;20224&quot; value=&quot;D:\Archive\F Drive\AHRQ TS E-Learning\Module 9\Output-ZIP&quot;/&gt;&lt;property id=&quot;20250&quot; value=&quot;0&quot;/&gt;&lt;property id=&quot;20251&quot; value=&quot;1&quot;/&gt;&lt;property id=&quot;20259&quot; value=&quot;0&quot;/&gt;&lt;property id=&quot;20263&quot; value=&quot;3&quot;/&gt;&lt;property id=&quot;20264&quot; value=&quot;1&quot;/&gt;&lt;property id=&quot;20600&quot; value=&quot;0&quot;/&gt;&lt;property id=&quot;20700&quot; value=&quot;0&quot;/&gt;&lt;object type=&quot;2&quot; unique_id=&quot;10002&quot;&gt;&lt;object type=&quot;3&quot; unique_id=&quot;10003&quot;&gt;&lt;property id=&quot;20148&quot; value=&quot;5&quot;/&gt;&lt;property id=&quot;20300&quot; value=&quot;Slide 1 - &amp;quot;Module 9: Coaching Workshop&amp;quot;&quot;/&gt;&lt;property id=&quot;20302&quot; value=&quot;1&quot;/&gt;&lt;property id=&quot;20303&quot; value=&quot;Brigetta Craft&quot;/&gt;&lt;property id=&quot;20307&quot; value=&quot;256&quot;/&gt;&lt;property id=&quot;20309&quot; value=&quot;47404&quot;/&gt;&lt;property id=&quot;20312&quot; value=&quot;1&quot;/&gt;&lt;property id=&quot;20601&quot; value=&quot;0&quot;/&gt;&lt;/object&gt;&lt;object type=&quot;3&quot; unique_id=&quot;24271&quot;&gt;&lt;property id=&quot;20148&quot; value=&quot;5&quot;/&gt;&lt;property id=&quot;20300&quot; value=&quot;Slide 2 - &amp;quot;How This Online Course Works&amp;quot;&quot;/&gt;&lt;property id=&quot;20302&quot; value=&quot;1&quot;/&gt;&lt;property id=&quot;20303&quot; value=&quot;Brigetta Craft&quot;/&gt;&lt;property id=&quot;20307&quot; value=&quot;262&quot;/&gt;&lt;property id=&quot;20309&quot; value=&quot;47404&quot;/&gt;&lt;property id=&quot;20312&quot; value=&quot;1&quot;/&gt;&lt;property id=&quot;20601&quot; value=&quot;0&quot;/&gt;&lt;/object&gt;&lt;object type=&quot;3&quot; unique_id=&quot;24272&quot;&gt;&lt;property id=&quot;20148&quot; value=&quot;5&quot;/&gt;&lt;property id=&quot;20300&quot; value=&quot;Slide 3 - &amp;quot;The Materials You Will Use&amp;quot;&quot;/&gt;&lt;property id=&quot;20302&quot; value=&quot;1&quot;/&gt;&lt;property id=&quot;20303&quot; value=&quot;Brigetta Craft&quot;/&gt;&lt;property id=&quot;20307&quot; value=&quot;263&quot;/&gt;&lt;property id=&quot;20309&quot; value=&quot;47404&quot;/&gt;&lt;property id=&quot;20312&quot; value=&quot;1&quot;/&gt;&lt;property id=&quot;20601&quot; value=&quot;0&quot;/&gt;&lt;/object&gt;&lt;object type=&quot;3&quot; unique_id=&quot;24273&quot;&gt;&lt;property id=&quot;20148&quot; value=&quot;5&quot;/&gt;&lt;property id=&quot;20300&quot; value=&quot;Slide 4 - &amp;quot;Please Print the Instructor Guide&amp;quot;&quot;/&gt;&lt;property id=&quot;20302&quot; value=&quot;1&quot;/&gt;&lt;property id=&quot;20303&quot; value=&quot;Brigetta Craft&quot;/&gt;&lt;property id=&quot;20307&quot; value=&quot;264&quot;/&gt;&lt;property id=&quot;20309&quot; value=&quot;47404&quot;/&gt;&lt;property id=&quot;20312&quot; value=&quot;1&quot;/&gt;&lt;property id=&quot;20601&quot; value=&quot;0&quot;/&gt;&lt;/object&gt;&lt;object type=&quot;3&quot; unique_id=&quot;24842&quot;&gt;&lt;property id=&quot;20148&quot; value=&quot;5&quot;/&gt;&lt;property id=&quot;20300&quot; value=&quot;Slide 6 - &amp;quot;Slide 2: Objectives&amp;quot;&quot;/&gt;&lt;property id=&quot;20302&quot; value=&quot;1&quot;/&gt;&lt;property id=&quot;20303&quot; value=&quot;Brigetta Craft&quot;/&gt;&lt;property id=&quot;20307&quot; value=&quot;269&quot;/&gt;&lt;property id=&quot;20309&quot; value=&quot;47404&quot;/&gt;&lt;property id=&quot;20312&quot; value=&quot;1&quot;/&gt;&lt;property id=&quot;20601&quot; value=&quot;0&quot;/&gt;&lt;/object&gt;&lt;object type=&quot;3&quot; unique_id=&quot;27190&quot;&gt;&lt;property id=&quot;20148&quot; value=&quot;5&quot;/&gt;&lt;property id=&quot;20300&quot; value=&quot;Slide 33 - &amp;quot;Module 9 Summary&amp;quot;&quot;/&gt;&lt;property id=&quot;20302&quot; value=&quot;1&quot;/&gt;&lt;property id=&quot;20303&quot; value=&quot;Brigetta Craft&quot;/&gt;&lt;property id=&quot;20307&quot; value=&quot;298&quot;/&gt;&lt;property id=&quot;20309&quot; value=&quot;47404&quot;/&gt;&lt;property id=&quot;20312&quot; value=&quot;1&quot;/&gt;&lt;property id=&quot;20601&quot; value=&quot;0&quot;/&gt;&lt;/object&gt;&lt;object type=&quot;3&quot; unique_id=&quot;27191&quot;&gt;&lt;property id=&quot;20148&quot; value=&quot;5&quot;/&gt;&lt;property id=&quot;20300&quot; value=&quot;Slide 34 - &amp;quot;Module 9 Conclusion&amp;quot;&quot;/&gt;&lt;property id=&quot;20302&quot; value=&quot;1&quot;/&gt;&lt;property id=&quot;20303&quot; value=&quot;Brigetta Craft&quot;/&gt;&lt;property id=&quot;20307&quot; value=&quot;299&quot;/&gt;&lt;property id=&quot;20309&quot; value=&quot;47404&quot;/&gt;&lt;property id=&quot;20312&quot; value=&quot;1&quot;/&gt;&lt;property id=&quot;20601&quot; value=&quot;0&quot;/&gt;&lt;/object&gt;&lt;object type=&quot;3&quot; unique_id=&quot;47849&quot;&gt;&lt;property id=&quot;20148&quot; value=&quot;5&quot;/&gt;&lt;property id=&quot;20300&quot; value=&quot;Slide 5 - &amp;quot;Additional Resources&amp;quot;&quot;/&gt;&lt;property id=&quot;20302&quot; value=&quot;1&quot;/&gt;&lt;property id=&quot;20303&quot; value=&quot;Brigetta Craft&quot;/&gt;&lt;property id=&quot;20307&quot; value=&quot;337&quot;/&gt;&lt;property id=&quot;20309&quot; value=&quot;47404&quot;/&gt;&lt;property id=&quot;20312&quot; value=&quot;1&quot;/&gt;&lt;property id=&quot;20601&quot; value=&quot;0&quot;/&gt;&lt;/object&gt;&lt;object type=&quot;3&quot; unique_id=&quot;47946&quot;&gt;&lt;property id=&quot;20148&quot; value=&quot;5&quot;/&gt;&lt;property id=&quot;20300&quot; value=&quot;Slide 7 - &amp;quot;TeamSTEPPS Phases&amp;quot;&quot;/&gt;&lt;property id=&quot;20302&quot; value=&quot;1&quot;/&gt;&lt;property id=&quot;20303&quot; value=&quot;Brigetta Craft&quot;/&gt;&lt;property id=&quot;20307&quot; value=&quot;338&quot;/&gt;&lt;property id=&quot;20309&quot; value=&quot;47404&quot;/&gt;&lt;property id=&quot;20312&quot; value=&quot;1&quot;/&gt;&lt;property id=&quot;20601&quot; value=&quot;0&quot;/&gt;&lt;/object&gt;&lt;object type=&quot;3&quot; unique_id=&quot;48031&quot;&gt;&lt;property id=&quot;20148&quot; value=&quot;5&quot;/&gt;&lt;property id=&quot;20300&quot; value=&quot;Slide 8 - &amp;quot;Coaching (Slide 4)&amp;quot;&quot;/&gt;&lt;property id=&quot;20302&quot; value=&quot;1&quot;/&gt;&lt;property id=&quot;20303&quot; value=&quot;Charlotte Hubbard&quot;/&gt;&lt;property id=&quot;20307&quot; value=&quot;339&quot;/&gt;&lt;property id=&quot;20309&quot; value=&quot;47945&quot;/&gt;&lt;property id=&quot;20312&quot; value=&quot;1&quot;/&gt;&lt;property id=&quot;20601&quot; value=&quot;0&quot;/&gt;&lt;/object&gt;&lt;object type=&quot;3&quot; unique_id=&quot;48098&quot;&gt;&lt;property id=&quot;20148&quot; value=&quot;5&quot;/&gt;&lt;property id=&quot;20300&quot; value=&quot;Slide 9 - &amp;quot;Why is Coaching Important? (Slide 5)&amp;quot;&quot;/&gt;&lt;property id=&quot;20302&quot; value=&quot;1&quot;/&gt;&lt;property id=&quot;20303&quot; value=&quot;Charlotte Hubbard&quot;/&gt;&lt;property id=&quot;20307&quot; value=&quot;340&quot;/&gt;&lt;property id=&quot;20309&quot; value=&quot;47945&quot;/&gt;&lt;property id=&quot;20312&quot; value=&quot;1&quot;/&gt;&lt;property id=&quot;20601&quot; value=&quot;0&quot;/&gt;&lt;/object&gt;&lt;object type=&quot;3&quot; unique_id=&quot;48168&quot;&gt;&lt;property id=&quot;20148&quot; value=&quot;5&quot;/&gt;&lt;property id=&quot;20300&quot; value=&quot;Slide 10 - &amp;quot;Why Is Coaching Important in TeamSTEPPS? (Slide 6)&amp;quot;&quot;/&gt;&lt;property id=&quot;20302&quot; value=&quot;1&quot;/&gt;&lt;property id=&quot;20303&quot; value=&quot;Charlotte Hubbard&quot;/&gt;&lt;property id=&quot;20307&quot; value=&quot;341&quot;/&gt;&lt;property id=&quot;20309&quot; value=&quot;47945&quot;/&gt;&lt;property id=&quot;20312&quot; value=&quot;1&quot;/&gt;&lt;property id=&quot;20601&quot; value=&quot;0&quot;/&gt;&lt;/object&gt;&lt;object type=&quot;3&quot; unique_id=&quot;48241&quot;&gt;&lt;property id=&quot;20148&quot; value=&quot;5&quot;/&gt;&lt;property id=&quot;20300&quot; value=&quot;Slide 11 - &amp;quot;The Role of a TeamSTEPPS Coach (Slide 7)&amp;quot;&quot;/&gt;&lt;property id=&quot;20302&quot; value=&quot;1&quot;/&gt;&lt;property id=&quot;20303&quot; value=&quot;Charlotte Hubbard&quot;/&gt;&lt;property id=&quot;20307&quot; value=&quot;342&quot;/&gt;&lt;property id=&quot;20309&quot; value=&quot;47945&quot;/&gt;&lt;property id=&quot;20312&quot; value=&quot;1&quot;/&gt;&lt;property id=&quot;20601&quot; value=&quot;0&quot;/&gt;&lt;/object&gt;&lt;object type=&quot;3&quot; unique_id=&quot;48317&quot;&gt;&lt;property id=&quot;20148&quot; value=&quot;5&quot;/&gt;&lt;property id=&quot;20300&quot; value=&quot;Slide 12 - &amp;quot;The Coach as a Role Model&amp;quot;&quot;/&gt;&lt;property id=&quot;20302&quot; value=&quot;1&quot;/&gt;&lt;property id=&quot;20303&quot; value=&quot;Charlotte Hubbard&quot;/&gt;&lt;property id=&quot;20307&quot; value=&quot;343&quot;/&gt;&lt;property id=&quot;20309&quot; value=&quot;47945&quot;/&gt;&lt;property id=&quot;20312&quot; value=&quot;1&quot;/&gt;&lt;property id=&quot;20601&quot; value=&quot;0&quot;/&gt;&lt;/object&gt;&lt;object type=&quot;3&quot; unique_id=&quot;48444&quot;&gt;&lt;property id=&quot;20148&quot; value=&quot;5&quot;/&gt;&lt;property id=&quot;20300&quot; value=&quot;Slide 13 - &amp;quot;Coaches Provide Feedback That Is….   (Slide 9)&amp;quot;&quot;/&gt;&lt;property id=&quot;20302&quot; value=&quot;1&quot;/&gt;&lt;property id=&quot;20303&quot; value=&quot;Charlotte Hubbard&quot;/&gt;&lt;property id=&quot;20307&quot; value=&quot;344&quot;/&gt;&lt;property id=&quot;20309&quot; value=&quot;47945&quot;/&gt;&lt;property id=&quot;20312&quot; value=&quot;1&quot;/&gt;&lt;property id=&quot;20601&quot; value=&quot;0&quot;/&gt;&lt;/object&gt;&lt;object type=&quot;3&quot; unique_id=&quot;48580&quot;&gt;&lt;property id=&quot;20148&quot; value=&quot;5&quot;/&gt;&lt;property id=&quot;20300&quot; value=&quot;Slide 14 - &amp;quot;The Coach as a Motivator  (Slide 10)&amp;quot;&quot;/&gt;&lt;property id=&quot;20302&quot; value=&quot;1&quot;/&gt;&lt;property id=&quot;20303&quot; value=&quot;Charlotte Hubbard&quot;/&gt;&lt;property id=&quot;20307&quot; value=&quot;345&quot;/&gt;&lt;property id=&quot;20309&quot; value=&quot;47945&quot;/&gt;&lt;property id=&quot;20312&quot; value=&quot;1&quot;/&gt;&lt;property id=&quot;20601&quot; value=&quot;0&quot;/&gt;&lt;/object&gt;&lt;object type=&quot;3&quot; unique_id=&quot;48721&quot;&gt;&lt;property id=&quot;20148&quot; value=&quot;5&quot;/&gt;&lt;property id=&quot;20300&quot; value=&quot;Slide 15 - &amp;quot;Providing Opportunities to Practice (Slide 11)&amp;quot;&quot;/&gt;&lt;property id=&quot;20302&quot; value=&quot;1&quot;/&gt;&lt;property id=&quot;20303&quot; value=&quot;Charlotte Hubbard&quot;/&gt;&lt;property id=&quot;20307&quot; value=&quot;346&quot;/&gt;&lt;property id=&quot;20309&quot; value=&quot;47945&quot;/&gt;&lt;property id=&quot;20312&quot; value=&quot;1&quot;/&gt;&lt;property id=&quot;20601&quot; value=&quot;0&quot;/&gt;&lt;/object&gt;&lt;object type=&quot;3&quot; unique_id=&quot;48809&quot;&gt;&lt;property id=&quot;20148&quot; value=&quot;5&quot;/&gt;&lt;property id=&quot;20300&quot; value=&quot;Slide 16 - &amp;quot;Slide 12: Effective Coaches Exercise&amp;quot;&quot;/&gt;&lt;property id=&quot;20302&quot; value=&quot;1&quot;/&gt;&lt;property id=&quot;20303&quot; value=&quot;Brigetta Craft&quot;/&gt;&lt;property id=&quot;20307&quot; value=&quot;347&quot;/&gt;&lt;property id=&quot;20309&quot; value=&quot;47404&quot;/&gt;&lt;property id=&quot;20312&quot; value=&quot;1&quot;/&gt;&lt;property id=&quot;20601&quot; value=&quot;0&quot;/&gt;&lt;/object&gt;&lt;object type=&quot;3&quot; unique_id=&quot;48900&quot;&gt;&lt;property id=&quot;20148&quot; value=&quot;5&quot;/&gt;&lt;property id=&quot;20300&quot; value=&quot;Slide 17 - &amp;quot;Slide 12: Effective Coaches Exercise&amp;quot;&quot;/&gt;&lt;property id=&quot;20302&quot; value=&quot;1&quot;/&gt;&lt;property id=&quot;20303&quot; value=&quot;Brigetta Craft&quot;/&gt;&lt;property id=&quot;20307&quot; value=&quot;348&quot;/&gt;&lt;property id=&quot;20309&quot; value=&quot;47404&quot;/&gt;&lt;property id=&quot;20312&quot; value=&quot;1&quot;/&gt;&lt;property id=&quot;20601&quot; value=&quot;0&quot;/&gt;&lt;/object&gt;&lt;object type=&quot;3&quot; unique_id=&quot;49025&quot;&gt;&lt;property id=&quot;20148&quot; value=&quot;5&quot;/&gt;&lt;property id=&quot;20300&quot; value=&quot;Slide 18 - &amp;quot;Coaching Competencies (Slide 13)&amp;quot;&quot;/&gt;&lt;property id=&quot;20302&quot; value=&quot;1&quot;/&gt;&lt;property id=&quot;20303&quot; value=&quot;Charlotte Hubbard&quot;/&gt;&lt;property id=&quot;20307&quot; value=&quot;349&quot;/&gt;&lt;property id=&quot;20309&quot; value=&quot;47945&quot;/&gt;&lt;property id=&quot;20312&quot; value=&quot;1&quot;/&gt;&lt;property id=&quot;20601&quot; value=&quot;0&quot;/&gt;&lt;/object&gt;&lt;object type=&quot;3&quot; unique_id=&quot;49026&quot;&gt;&lt;property id=&quot;20148&quot; value=&quot;5&quot;/&gt;&lt;property id=&quot;20300&quot; value=&quot;Slide 19 - &amp;quot;Coaching Competency: Communication&amp;quot;&quot;/&gt;&lt;property id=&quot;20302&quot; value=&quot;1&quot;/&gt;&lt;property id=&quot;20303&quot; value=&quot;Charlotte Hubbard&quot;/&gt;&lt;property id=&quot;20307&quot; value=&quot;350&quot;/&gt;&lt;property id=&quot;20309&quot; value=&quot;47945&quot;/&gt;&lt;property id=&quot;20312&quot; value=&quot;1&quot;/&gt;&lt;property id=&quot;20601&quot; value=&quot;0&quot;/&gt;&lt;/object&gt;&lt;object type=&quot;3&quot; unique_id=&quot;49126&quot;&gt;&lt;property id=&quot;20148&quot; value=&quot;5&quot;/&gt;&lt;property id=&quot;20300&quot; value=&quot;Slide 20 - &amp;quot;Coaching Competency: Performance Improvement&amp;quot;&quot;/&gt;&lt;property id=&quot;20302&quot; value=&quot;1&quot;/&gt;&lt;property id=&quot;20303&quot; value=&quot;Charlotte Hubbard&quot;/&gt;&lt;property id=&quot;20307&quot; value=&quot;351&quot;/&gt;&lt;property id=&quot;20309&quot; value=&quot;47945&quot;/&gt;&lt;property id=&quot;20312&quot; value=&quot;1&quot;/&gt;&lt;property id=&quot;20601&quot; value=&quot;0&quot;/&gt;&lt;/object&gt;&lt;object type=&quot;3&quot; unique_id=&quot;49229&quot;&gt;&lt;property id=&quot;20148&quot; value=&quot;5&quot;/&gt;&lt;property id=&quot;20300&quot; value=&quot;Slide 21 - &amp;quot;Coaching Competency: Relationship Building&amp;quot;&quot;/&gt;&lt;property id=&quot;20302&quot; value=&quot;1&quot;/&gt;&lt;property id=&quot;20303&quot; value=&quot;Charlotte Hubbard&quot;/&gt;&lt;property id=&quot;20307&quot; value=&quot;352&quot;/&gt;&lt;property id=&quot;20309&quot; value=&quot;47945&quot;/&gt;&lt;property id=&quot;20312&quot; value=&quot;1&quot;/&gt;&lt;property id=&quot;20601&quot; value=&quot;0&quot;/&gt;&lt;/object&gt;&lt;object type=&quot;3&quot; unique_id=&quot;49335&quot;&gt;&lt;property id=&quot;20148&quot; value=&quot;5&quot;/&gt;&lt;property id=&quot;20300&quot; value=&quot;Slide 22 - &amp;quot;Coaching Competency: Execution&amp;quot;&quot;/&gt;&lt;property id=&quot;20302&quot; value=&quot;1&quot;/&gt;&lt;property id=&quot;20303&quot; value=&quot;Charlotte Hubbard&quot;/&gt;&lt;property id=&quot;20307&quot; value=&quot;353&quot;/&gt;&lt;property id=&quot;20309&quot; value=&quot;47945&quot;/&gt;&lt;property id=&quot;20312&quot; value=&quot;1&quot;/&gt;&lt;property id=&quot;20601&quot; value=&quot;0&quot;/&gt;&lt;/object&gt;&lt;object type=&quot;3&quot; unique_id=&quot;49480&quot;&gt;&lt;property id=&quot;20148&quot; value=&quot;5&quot;/&gt;&lt;property id=&quot;20300&quot; value=&quot;Slide 23 - &amp;quot;Slide 14: Coaching Self-Assessment Exercise&amp;quot;&quot;/&gt;&lt;property id=&quot;20302&quot; value=&quot;1&quot;/&gt;&lt;property id=&quot;20303&quot; value=&quot;Brigetta Craft&quot;/&gt;&lt;property id=&quot;20307&quot; value=&quot;354&quot;/&gt;&lt;property id=&quot;20309&quot; value=&quot;47404&quot;/&gt;&lt;property id=&quot;20312&quot; value=&quot;1&quot;/&gt;&lt;property id=&quot;20601&quot; value=&quot;0&quot;/&gt;&lt;/object&gt;&lt;object type=&quot;3&quot; unique_id=&quot;49481&quot;&gt;&lt;property id=&quot;20148&quot; value=&quot;5&quot;/&gt;&lt;property id=&quot;20300&quot; value=&quot;Slide 24 - &amp;quot;Slide 14: Coaching Self-Assessment Exercise&amp;quot;&quot;/&gt;&lt;property id=&quot;20302&quot; value=&quot;1&quot;/&gt;&lt;property id=&quot;20303&quot; value=&quot;Brigetta Craft&quot;/&gt;&lt;property id=&quot;20307&quot; value=&quot;355&quot;/&gt;&lt;property id=&quot;20309&quot; value=&quot;47404&quot;/&gt;&lt;property id=&quot;20312&quot; value=&quot;1&quot;/&gt;&lt;property id=&quot;20601&quot; value=&quot;0&quot;/&gt;&lt;/object&gt;&lt;object type=&quot;3&quot; unique_id=&quot;49596&quot;&gt;&lt;property id=&quot;20148&quot; value=&quot;5&quot;/&gt;&lt;property id=&quot;20300&quot; value=&quot;Slide 25 - &amp;quot;Implementing Coaching in TeamSTEPPS (Slide 15)&amp;quot;&quot;/&gt;&lt;property id=&quot;20302&quot; value=&quot;1&quot;/&gt;&lt;property id=&quot;20303&quot; value=&quot;Charlotte Hubbard&quot;/&gt;&lt;property id=&quot;20307&quot; value=&quot;356&quot;/&gt;&lt;property id=&quot;20309&quot; value=&quot;47945&quot;/&gt;&lt;property id=&quot;20312&quot; value=&quot;1&quot;/&gt;&lt;property id=&quot;20601&quot; value=&quot;0&quot;/&gt;&lt;/object&gt;&lt;object type=&quot;3&quot; unique_id=&quot;49714&quot;&gt;&lt;property id=&quot;20148&quot; value=&quot;5&quot;/&gt;&lt;property id=&quot;20300&quot; value=&quot;Slide 26 - &amp;quot;Develop a Coaching Plan (Slide 16)&amp;quot;&quot;/&gt;&lt;property id=&quot;20302&quot; value=&quot;1&quot;/&gt;&lt;property id=&quot;20303&quot; value=&quot;Charlotte Hubbard&quot;/&gt;&lt;property id=&quot;20307&quot; value=&quot;357&quot;/&gt;&lt;property id=&quot;20309&quot; value=&quot;47945&quot;/&gt;&lt;property id=&quot;20312&quot; value=&quot;1&quot;/&gt;&lt;property id=&quot;20601&quot; value=&quot;0&quot;/&gt;&lt;/object&gt;&lt;object type=&quot;3&quot; unique_id=&quot;49835&quot;&gt;&lt;property id=&quot;20148&quot; value=&quot;5&quot;/&gt;&lt;property id=&quot;20300&quot; value=&quot;Slide 27 - &amp;quot;Identifying and Preparing TeamSTEPPS Coaches&amp;quot;&quot;/&gt;&lt;property id=&quot;20302&quot; value=&quot;1&quot;/&gt;&lt;property id=&quot;20303&quot; value=&quot;Charlotte Hubbard&quot;/&gt;&lt;property id=&quot;20307&quot; value=&quot;358&quot;/&gt;&lt;property id=&quot;20309&quot; value=&quot;47945&quot;/&gt;&lt;property id=&quot;20312&quot; value=&quot;1&quot;/&gt;&lt;property id=&quot;20601&quot; value=&quot;0&quot;/&gt;&lt;/object&gt;&lt;object type=&quot;3&quot; unique_id=&quot;49959&quot;&gt;&lt;property id=&quot;20148&quot; value=&quot;5&quot;/&gt;&lt;property id=&quot;20300&quot; value=&quot;Slide 28 - &amp;quot;Prepare Staff for TeamSTEPPS Coaching (Slide 18)&amp;quot;&quot;/&gt;&lt;property id=&quot;20302&quot; value=&quot;1&quot;/&gt;&lt;property id=&quot;20303&quot; value=&quot;Charlotte Hubbard&quot;/&gt;&lt;property id=&quot;20307&quot; value=&quot;359&quot;/&gt;&lt;property id=&quot;20309&quot; value=&quot;47945&quot;/&gt;&lt;property id=&quot;20312&quot; value=&quot;1&quot;/&gt;&lt;property id=&quot;20601&quot; value=&quot;0&quot;/&gt;&lt;/object&gt;&lt;object type=&quot;3&quot; unique_id=&quot;50086&quot;&gt;&lt;property id=&quot;20148&quot; value=&quot;5&quot;/&gt;&lt;property id=&quot;20300&quot; value=&quot;Slide 29 - &amp;quot;Organizational Support for Coaches&amp;quot;&quot;/&gt;&lt;property id=&quot;20302&quot; value=&quot;1&quot;/&gt;&lt;property id=&quot;20303&quot; value=&quot;Charlotte Hubbard&quot;/&gt;&lt;property id=&quot;20307&quot; value=&quot;360&quot;/&gt;&lt;property id=&quot;20309&quot; value=&quot;47945&quot;/&gt;&lt;property id=&quot;20312&quot; value=&quot;1&quot;/&gt;&lt;property id=&quot;20601&quot; value=&quot;0&quot;/&gt;&lt;/object&gt;&lt;object type=&quot;3&quot; unique_id=&quot;50378&quot;&gt;&lt;property id=&quot;20148&quot; value=&quot;5&quot;/&gt;&lt;property id=&quot;20300&quot; value=&quot;Slide 30 - &amp;quot;Slides 20 &amp;amp; 21: Coaching Exercise&amp;quot;&quot;/&gt;&lt;property id=&quot;20302&quot; value=&quot;1&quot;/&gt;&lt;property id=&quot;20303&quot; value=&quot;Brigetta Craft&quot;/&gt;&lt;property id=&quot;20307&quot; value=&quot;361&quot;/&gt;&lt;property id=&quot;20309&quot; value=&quot;47404&quot;/&gt;&lt;property id=&quot;20312&quot; value=&quot;1&quot;/&gt;&lt;property id=&quot;20601&quot; value=&quot;0&quot;/&gt;&lt;/object&gt;&lt;object type=&quot;3&quot; unique_id=&quot;50379&quot;&gt;&lt;property id=&quot;20148&quot; value=&quot;5&quot;/&gt;&lt;property id=&quot;20300&quot; value=&quot;Slide 31 - &amp;quot;Slides 20 &amp;amp; 21: Coaching Exercise: Discussion&amp;quot;&quot;/&gt;&lt;property id=&quot;20302&quot; value=&quot;1&quot;/&gt;&lt;property id=&quot;20303&quot; value=&quot;Brigetta Craft&quot;/&gt;&lt;property id=&quot;20307&quot; value=&quot;362&quot;/&gt;&lt;property id=&quot;20309&quot; value=&quot;47404&quot;/&gt;&lt;property id=&quot;20312&quot; value=&quot;1&quot;/&gt;&lt;property id=&quot;20601&quot; value=&quot;0&quot;/&gt;&lt;/object&gt;&lt;object type=&quot;3&quot; unique_id=&quot;50380&quot;&gt;&lt;property id=&quot;20148&quot; value=&quot;5&quot;/&gt;&lt;property id=&quot;20300&quot; value=&quot;Slide 32 - &amp;quot;Coaching Tips&amp;quot;&quot;/&gt;&lt;property id=&quot;20302&quot; value=&quot;1&quot;/&gt;&lt;property id=&quot;20303&quot; value=&quot;Brigetta Craft&quot;/&gt;&lt;property id=&quot;20307&quot; value=&quot;363&quot;/&gt;&lt;property id=&quot;20309&quot; value=&quot;47404&quot;/&gt;&lt;property id=&quot;20312&quot; value=&quot;1&quot;/&gt;&lt;property id=&quot;20601&quot; value=&quot;0&quot;/&gt;&lt;/object&gt;&lt;/object&gt;&lt;object type=&quot;8&quot; unique_id=&quot;10014&quot;&gt;&lt;/object&gt;&lt;object type=&quot;4&quot; unique_id=&quot;37153&quot;&gt;&lt;object type=&quot;5&quot; unique_id=&quot;37156&quot;&gt;&lt;property id=&quot;20000&quot; value=&quot;0&quot;/&gt;&lt;property id=&quot;20149&quot; value=&quot;Julia Gannon&quot;/&gt;&lt;property id=&quot;20150&quot; value=&quot;Pharmacist, Office of the Army Surgeon General&quot;/&gt;&lt;property id=&quot;20151&quot; value=&quot;Julia Gannon 88.png&quot;/&gt;&lt;property id=&quot;20155&quot; value=&quot;Ms. Julia Gannon is a pharmacist with more than  25 years of professional pharmacy skills in hospital and ambulatory pharmacy. She currently serves as a technical expert and senior advisor in the Office of the Army Surgeon General (OTSG).  She applies pharmacology and pharmacy expertise in studies related to drug safety, adverse events, risk mitigation, and patient safety health outcomes. Previously, as Chief of Pharmacy, Heidelberg Army Health Center, Germany, she was also responsible for planning, coordinating and executing all areas of clinical and distributive pharmacy to up to nine geographically separated pharmacies. &quot;/&gt;&lt;/object&gt;&lt;object type=&quot;5&quot; unique_id=&quot;47404&quot;&gt;&lt;property id=&quot;20149&quot; value=&quot;Brigetta Craft&quot;/&gt;&lt;property id=&quot;20150&quot; value=&quot;RN, MSN, DNP&quot;/&gt;&lt;property id=&quot;20151&quot; value=&quot;Brigetta_Headshot_88.png&quot;/&gt;&lt;/object&gt;&lt;object type=&quot;5&quot; unique_id=&quot;47945&quot;&gt;&lt;property id=&quot;20000&quot; value=&quot;0&quot;/&gt;&lt;property id=&quot;20149&quot; value=&quot;Charlotte Hubbard&quot;/&gt;&lt;property id=&quot;20150&quot; value=&quot;Human Resources Consultant&quot;/&gt;&lt;property id=&quot;20151&quot; value=&quot;Hubbard_88.png&quot;/&gt;&lt;property id=&quot;20155&quot; value=&quot;Charlotte Hubbard, BS, MS, SPHR, is a Human Resources Consultant with Carilion Clinic. She currently acts as an internal consultant, educator, facilitator and coach within HR Training &amp;amp; Development. She designs and delivers education and developmental opportunities for a variety of leaders, clinical staff and support services within the Clinic. Her nursing experience includes inpatient and community settings. In addition she has taught at secondary, community college and college levels. She has been a TeamSTEPPS Master Trainer since 2008.&amp;#x0D;&amp;#x0A;&quot;/&gt;&lt;/object&gt;&lt;/object&gt;&lt;object type=&quot;10&quot; unique_id=&quot;37154&quot;&gt;&lt;object type=&quot;11&quot; unique_id=&quot;37155&quot;&gt;&lt;property id=&quot;20180&quot; value=&quot;0&quot;/&gt;&lt;property id=&quot;20181&quot; value=&quot;2&quot;/&gt;&lt;property id=&quot;20183&quot; value=&quot;1&quot;/&gt;&lt;/object&gt;&lt;object type=&quot;12&quot; unique_id=&quot;37157&quot;&gt;&lt;/object&gt;&lt;/object&gt;&lt;/object&gt;&lt;/database&gt;"/>
  <p:tag name="MMPROD_TAG_VCONFIG" val="PD94bWwgdmVyc2lvbj0iMS4wIj8+DQo8Y29uZmlndXJhdGlvbj4NCgk8YnJhbmRpbmc+DQoJCTx1aWZvbnQgbmFtZT0iRk9OVF9OT1RFU19URVhUIiB2YWx1ZT0iVmVyZGFuYSw5LGZhbHNlLGZhbHNlLGZhbHNlIi8+DQoJPC9icmFuZGluZz4NCgk8Y29sb3JzPg0KCQk8dWljb2xvciBuYW1lPSJwcmltYXJ5IiB2YWx1ZT0iMHgyMTU5NjgiLz4NCgkJPHVpY29sb3IgbmFtZT0iZ2xvdyIgdmFsdWU9IjB4NjA5NzczIi8+DQoJCTx1aWNvbG9yIG5hbWU9InRleHQiIHZhbHVlPSIweEY1RkJGQyIvPg0KCQk8dWljb2xvciBuYW1lPSJsaWdodCIgdmFsdWU9IjB4NEU1RDYwIi8+DQoJCTx1aWNvbG9yIG5hbWU9InNoYWRvdyIgdmFsdWU9IjB4MDAwMDAwIi8+DQoJCTx1aWNvbG9yIG5hbWU9ImJhY2tncm91bmQiIHZhbHVlPSIweDk5OTk5O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ZmFsc2UiLz48dWlzaG93IG5hbWU9InByZXNlbnRlcmJpbyIgdmFsdWU9InRydWUiLz48dWlzaG93IG5hbWU9ImNvbXBhbnlsb2dvIiB2YWx1ZT0iZmFsc2UiLz48dWlzaG93IG5hbWU9InNpZGViYXIiIHZhbHVlPSJ0cnVlIi8+PHVpc2hvdyBuYW1lPSJvdXRsaW5lIiB2YWx1ZT0idHJ1ZSIvPjx1aXNob3cgbmFtZT0idGh1bWJuYWlsIiB2YWx1ZT0iZmFsc2UiLz4NCgkJPHVpc2hvdyBuYW1lPSJub3RlcyIgdmFsdWU9InRydWUiLz48dWlzaG93IG5hbWU9InNlYXJjaCIgdmFsdWU9ImZhbHNlIi8+PHVpc2hvdyBuYW1lPSJxdWl6IiB2YWx1ZT0iZmFsc2UiLz48dWlzaG93IG5hbWU9ImF0dGFjaG1lbnRzIiB2YWx1ZT0idHJ1ZSIvPjx1aXNob3cgbmFtZT0idXRpbHMiIHZhbHVlPSJ0cnVlIi8+PHVpc2hvdyBuYW1lPSJ2b2x1bWUiIHZhbHVlPSJ0cnVlIi8+PHVpc2hvdyBuYW1lPSJwbGF5YmFyIiB2YWx1ZT0idHJ1ZSIvPjx1aXNob3cgbmFtZT0idGFsa2luZ2hlYWQiIHZhbHVlPSJ0cnVlIi8+PHVpc2hvdyBuYW1lPSJzaWRlYmFyb25yaWdodCIgdmFsdWU9InRydWUiLz48dWlzaG93IG5hbWU9InZpZXdjaGFuZ2UiIHZhbHVlPSJ0cnVlIi8+PHVpc2hvdyBuYW1lPSJhbHdheXNTY3J1bmNoIiB2YWx1ZT0iZmFsc2UiLz48dWlzaG93IG5hbWU9ImluaXRpYWxkaXNwbGF5bW9kZWlzbm9ybWFsIiB2YWx1ZT0idHJ1ZSIvPjx1aXJlcGxhY2UgbmFtZT0ibG9nbyIgdmFsdWU9IiIvPjx1aXJlcGxhY2UgbmFtZT0iYmdpbWFnZSIgdmFsdWU9IiIvPjx1aXJlcGxhY2UgbmFtZT0iaW5pdGlhbHRhYiIgdmFsdWU9Im91dGxpbmUiLz48dWlzaG93IG5hbWU9ImNjdGV4dGhpZ2hsaWdodGluZyIgdmFsdWU9InRydWUiLz4NCgk8L2xheW91dD4NCgk8cHJlbG9hZGVyPjxzZXRCb29sIG5hbWU9ImRpc2FibGVBc3NldFByZWxvYWRlciIgdmFsdWU9InRydWUiLz48L3ByZWxvYWRlcj4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IENvbGxhYm9yYXRpb24gZG9lcyBub3Qgd29yayBpbiB0aGlzIG1vZGUiLz4NCgkJPHVpdGV4dCBuYW1lPSJDT0xMQUJfTE9DQUxfUExBWUJBQ0tfVElUTEUiIHZhbHVlPSJMb2NhbCBQbGF5YmFjayIvPg0KCQk8dWl0ZXh0IG5hbWU9IkNPTExBQl9MT0NBTF9QTEFZQkFDS0JUTiIgdmFsdWU9Ik9r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DQoJCTx1aXRleHQgbmFtZT0iRE9DV1JBUF9QUk9NUFQiIHZhbHVlPSJadW0gSGVydW50ZXJsYWRlbiBrbGlja2VuIi8+DQoJCTx1aXRleHQgbmFtZT0iQVRUQUNITUVOVF9QUkVWSUVXX1dBUk5JTkdNU0dfVElUTEVTVFJJTkciIHZhbHVlPSJXYXJudW5nIGJlaW0gw5ZmZm5lbiB2b24gQW5sYWdlbiIvPg0KCQk8dWl0ZXh0IG5hbWU9IkFUVEFDSE1FTlRfUFJFVklFV19XQVJOSU5HTVNHIiB2YWx1ZT0iQW5ow6RuZ2Uga8O2bm5lbiBuaWNodCBpbSBWb3JzY2hhdS1Nb2R1cyBnZcO2ZmZuZXQgd2VyZGVuLiBWZXJ3ZW5kZW4gU2llIOKAnlZlcsO2ZmZlbnRsaWNoZW7igJwsIHVtIGRpZSBFcmdlYm5pc3NlIGFuenV6ZWlnZW4uIi8+DQoJCTx1aXRleHQgbmFtZT0iQ09MTEFCX0xPQ0FMX1BMQVlCQUNLX01TRyIgdmFsdWU9IkluaGFsdCB3aXJkIGxva2FsIGdlc3BpZWx0LiBadXNhbW1lbmFyYmVpdCBmdW5rdGlvbmllcnQgaW4gZGllc2VtIE1vZHVzIG5pY2h0LiIvPg0KCQk8dWl0ZXh0IG5hbWU9IkNPTExBQl9MT0NBTF9QTEFZQkFDS19USVRMRSIgdmFsdWU9Ikxva2FsZSBXaWVkZXJnYWJlIi8+DQoJCTx1aXRleHQgbmFtZT0iQ09MTEFCX0xPQ0FMX1BMQVlCQUNLQlROIiB2YWx1ZT0iT0s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x1aXRleHQgbmFtZT0iQ09VUlNFX1NUQVRVUyIgdmFsdWU9IlN0YXR1dCBkdSBtb2R1bGUiLz4NCgkJPHVpdGV4dCBuYW1lPSJQQVNTRURfU1RSSU5HIiB2YWx1ZT0iUsOpdXNzaSIvPg0KCQk8dWl0ZXh0IG5hbWU9IkZBSUxFRF9TVFJJTkciIHZhbHVlPSJFY2hvdcOp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Qk8dWl0ZXh0IG5hbWU9IkFUVEFDSE1FTlRfUFJFVklFV19XQVJOSU5HTVNHX1RJVExFU1RSSU5HIiB2YWx1ZT0i5re75LuY44OV44Kh44Kk44Or6K2m5ZGKIi8+DQoJCTx1aXRleHQgbmFtZT0iQVRUQUNITUVOVF9QUkVWSUVXX1dBUk5JTkdNU0ciIHZhbHVlPSLmt7vku5jjg5XjgqHjgqTjg6vjga/jg5fjg6zjg5Pjg6Xjg7zjg6Ljg7zjg4njgafjga/plovjgY3jgb7jgZvjgpPjgILjg5Hjg5bjg6rjg4Pjgrfjg6XjgpLkvb/nlKjjgZfjgabntZDmnpzjgpLooajnpLrjgZfjgabjgY/jgaDjgZXjgYTjgIIiLz4NCgkJPHVpdGV4dCBuYW1lPSJDT0xMQUJfTE9DQUxfUExBWUJBQ0tfTVNHIiB2YWx1ZT0i44Kz44Oz44OG44Oz44OE44Gv44Ot44O844Kr44Or44Gn5YaN55Sf44GV44KM44Gm44GE44G+44GZ44CC44GT44Gu44Oi44O844OJ44Gn44Gv5YWx5ZCM5L2c5qWt44Gn44GN44G+44Gb44KT44CCIi8+DQoJCTx1aXRleHQgbmFtZT0iQ09MTEFCX0xPQ0FMX1BMQVlCQUNLX1RJVExFIiB2YWx1ZT0i44Ot44O844Kr44Or5YaN55SfIi8+DQoJCTx1aXRleHQgbmFtZT0iQ09MTEFCX0xPQ0FMX1BMQVlCQUNLQlROIiB2YWx1ZT0iT0s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DQoJCTx1aXRleHQgbmFtZT0iUEFTU0VEX1NUUklORyIgdmFsdWU9Iu2VqeqyqSIvPg0KCQk8dWl0ZXh0IG5hbWU9IkZBSUxFRF9TVFJJTkciIHZhbHVlPSLrtojtlanqsqk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JPHVpdGV4dCBuYW1lPSJBVFRBQ0hNRU5UX1BSRVZJRVdfV0FSTklOR01TR19USVRMRVNUUklORyIgdmFsdWU9IuyyqOu2gCDtjIzsnbwg6rK96rOgIi8+DQoJCTx1aXRleHQgbmFtZT0iQVRUQUNITUVOVF9QUkVWSUVXX1dBUk5JTkdNU0ciIHZhbHVlPSLrr7jrpqzrs7TquLAg66qo65Oc7JeQ7ISc64qUIOyyqOu2gCDtjIzsnbzsnbQg7Je066as7KeAIOyViuyKteuLiOuLpC4g6rKw6rO866W8IOuztOugpOuptCDqsozsi5wg6riw64ql7J2EIOyCrOyaqe2VmOyLreyLnOyYpC4iLz4NCgkJPHVpdGV4dCBuYW1lPSJDT0xMQUJfTE9DQUxfUExBWUJBQ0tfTVNHIiB2YWx1ZT0i7L2Y7YWQ7Yq46rCAIOuhnOy7rOyXkOyEnCDsnqzsg50g7KSR7J6F64uI64ukLiDsnbQg66qo65Oc7JeQ7ISc64qUIOqzteuPmSDsnpHsl4XsnYQg7IiY7ZaJ7ZWgIOyImCDsl4bsirXri4jri6QuIi8+DQoJCTx1aXRleHQgbmFtZT0iQ09MTEFCX0xPQ0FMX1BMQVlCQUNLX1RJVExFIiB2YWx1ZT0i66Gc7LusIOyerOyDnSIvPg0KCQk8dWl0ZXh0IG5hbWU9IkNPTExBQl9MT0NBTF9QTEFZQkFDS0JUTiIgdmFsdWU9Iu2Zleydu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x1aXRleHQgbmFtZT0iQ09VUlNFX1NUQVRVUyIgdmFsdWU9IkVzdGFkbyBkZSBtb2R1bG8iLz4NCgkJPHVpdGV4dCBuYW1lPSJQQVNTRURfU1RSSU5HIiB2YWx1ZT0iQXByb2JhZG8iLz4NCgkJPHVpdGV4dCBuYW1lPSJGQUlMRURfU1RSSU5HIiB2YWx1ZT0iU3VzcGVuc28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Qk8dWl0ZXh0IG5hbWU9IkFUVEFDSE1FTlRfUFJFVklFV19XQVJOSU5HTVNHX1RJVExFU1RSSU5HIiB2YWx1ZT0iQXZpc28gZGUgYXJjaGl2byBhZGp1bnRvIi8+DQoJCTx1aXRleHQgbmFtZT0iQVRUQUNITUVOVF9QUkVWSUVXX1dBUk5JTkdNU0ciIHZhbHVlPSJObyBlcyBwb3NpYmxlIGFicmlyIGxvcyBhcmNoaXZvcyBhZGp1bnRvcyBlbiBlbCBtb2RvIGRlIHByZXZpc3VhbGl6YWNpw7NuLiBVc2UgUHVibGljYXIgcGFyYSB2ZXIgbG9zIHJlc3VsdGFkb3MuIi8+DQoJCTx1aXRleHQgbmFtZT0iQ09MTEFCX0xPQ0FMX1BMQVlCQUNLX01TRyIgdmFsdWU9IkVsIGNvbnRlbmlkbyBzZSBlc3TDoSByZXByb2R1Y2llbmRvIGxvY2FsbWVudGUuIExhIGNvbGFib3JhY2nDs24gbm8gZnVuY2lvbmEgZW4gZXN0ZSBtb2RvLiIvPg0KCQk8dWl0ZXh0IG5hbWU9IkNPTExBQl9MT0NBTF9QTEFZQkFDS19USVRMRSIgdmFsdWU9IlJlcHJvZHVjY2nDs24gbG9jYWwiLz4NCgkJPHVpdGV4dCBuYW1lPSJDT0xMQUJfTE9DQUxfUExBWUJBQ0tCVE4iIHZhbHVlPSJPay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HVpdGV4dCBuYW1lPSJDT1VSU0VfU1RBVFVTIiB2YWx1ZT0iU3RhdHVzIGRvIG3Ds2R1bG8iLz4NCgkJPHVpdGV4dCBuYW1lPSJQQVNTRURfU1RSSU5HIiB2YWx1ZT0iQXByb3ZhZG8iLz4NCgkJPHVpdGV4dCBuYW1lPSJGQUlMRURfU1RSSU5HIiB2YWx1ZT0iUmVwcm92YWRv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JPHVpdGV4dCBuYW1lPSJBVFRBQ0hNRU5UX1BSRVZJRVdfV0FSTklOR01TR19USVRMRVNUUklORyIgdmFsdWU9IkF2aXNvIGRlIGFuZXhvIi8+DQoJCTx1aXRleHQgbmFtZT0iQVRUQUNITUVOVF9QUkVWSUVXX1dBUk5JTkdNU0ciIHZhbHVlPSJPcyBhbmV4b3MgbsOjbyBzw6NvIGFiZXJ0b3Mgbm8gbW9kbyBkZSBWaXN1YWxpemHDp8Ojby4gVXNlIG8gY29tYW5kbyBkZSBwdWJsaWNhw6fDo28gcGFyYSB2ZXIgb3MgcmVzdWx0YWRvcy4iLz4NCgkJPHVpdGV4dCBuYW1lPSJDT0xMQUJfTE9DQUxfUExBWUJBQ0tfTVNHIiB2YWx1ZT0iTyBjb250ZcO6ZG8gZXN0w6Egc2VuZG8gcmVwcm9kdXppZG8gbG9jYWxtZW50ZS5BIGNvbGFib3Jhw6fDo28gbsOjbyBmdW5jaW9uYSBuZXN0ZSBtb2RvLiIvPg0KCQk8dWl0ZXh0IG5hbWU9IkNPTExBQl9MT0NBTF9QTEFZQkFDS19USVRMRSIgdmFsdWU9IlJlcHJvZHXDp8OjbyBsb2NhbCIvPg0KCQk8dWl0ZXh0IG5hbWU9IkNPTExBQl9MT0NBTF9QTEFZQkFDS0JUTiIgdmFsdWU9Ik9r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PC9sYW5ndWFnZT4NCgk8bGFuZ3VhZ2UgaWQ9ImF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tiq2K3YsNmK2LEg2LnZhiDYp9mE2YXYsdmB2YLYp9iqIi8+DQoJCTx1aXRleHQgbmFtZT0iQVRUQUNITUVOVF9QUkVWSUVXX1dBUk5JTkdNU0ciIHZhbHVlPSLZhNinINmK2YXZg9mGINmB2KrYrSDYp9mE2YXYsdmB2YLYp9iqINmB2Yog2YbZhdi3INin2YTZhdi52KfZitmG2KkuINin2YTYsdis2KfYoSDYp9iz2KrYrtiv2KfZhSDZhti02LEg2YTYsdik2YrYqSDYp9mE2YbYqtin2KbYrC4iLz4NCgkJPHVpdGV4dCBuYW1lPSJVTk5BTUVEU0xJREVUSVRMRSIgdmFsdWU9Iti02LHZitit2KkgJW4iLz4NCgkJPHVpdGV4dCBuYW1lPSJDT0xMQUJfTE9DQUxfUExBWUJBQ0tfTVNHIiB2YWx1ZT0i2YrYrNix2Yog2K3Yp9mE2YrYp9mLINiq2LTYutmK2YQg2KfZhNmF2K3YqtmI2Ykg2YXYrdmE2YrYp9mLLiDYp9mE2KrYudin2YjZhiDZhNinINmK2LnZhdmEINmB2Yog2YfYsNinINin2YTZiNi22LkuIi8+DQoJCTx1aXRleHQgbmFtZT0iQ09MTEFCX0xPQ0FMX1BMQVlCQUNLX1RJVExFIiB2YWx1ZT0i2KrYtNi62YrZhCDZhdit2YTZiiIvPg0KCQk8dWl0ZXh0IG5hbWU9IkNPTExBQl9MT0NBTF9QTEFZQkFDS0JUTiIgdmFsdWU9ItmF2YjYp9mB2YIiLz4NCgkJPCEtLSBzdWJzdGl0dXRpb246ICVuID09IHNsaWRlIG51bWJlciAtLT4NCgkJPCEtLSBzdWJzdGl0dXRpb246ICV0ID09IHRvdGFsIHNsaWRlIGNvdW50IC0tPg0KCQk8dWl0ZXh0IG5hbWU9IlNDUlVCQkFSU1RBVFVTX1NMSURFSU5GTyIgdmFsdWU9Iti02LHZitit2KkgJW4gLyAldCB8ICIvPg0KCQk8dWl0ZXh0IG5hbWU9IlNDUlVCQkFSU1RBVFVTX1NUT1BQRUQiIHZhbHVlPSLZhdiq2YjZgtmBIi8+DQoJCTx1aXRleHQgbmFtZT0iU0NSVUJCQVJTVEFUVVNfUExBWUlORyIgdmFsdWU9ItmC2YrYryDYp9mE2KrYtNi62YrZhCIvPg0KCQk8dWl0ZXh0IG5hbWU9IlNDUlVCQkFSU1RBVFVTX05PQVVESU8iIHZhbHVlPSLZhNinINmK2YjYrNivINi12YjYqiIvPg0KCQk8dWl0ZXh0IG5hbWU9IlNDUlVCQkFSU1RBVFVTX1ZJRFBMQVlJTkciIHZhbHVlPSLYp9mE2YHZitiv2YrZiCDZgtmK2K8g2KfZhNiq2LTYutmK2YQiLz4NCgkJPHVpdGV4dCBuYW1lPSJTQ1JVQkJBUlNUQVRVU19MT0FESU5HIiB2YWx1ZT0i2YrYrNix2Yog2KfZhNii2YYg2KfZhNiq2K3ZhdmK2YQuLi4iLz4NCgkJPHVpdGV4dCBuYW1lPSJTQ1JVQkJBUlNUQVRVU19CVUZGRVJJTkciIHZhbHVlPSLZitis2LHZiiDYp9mE2KLZhiDYp9mE2KrYrtiy2YrZhiDYp9mE2YXYpNmC2KoiLz4NCgkJPHVpdGV4dCBuYW1lPSJTQ1JVQkJBUlNUQVRVU19RVUVTVElPTiIgdmFsdWU9Itin2YTYpdis2KfYqNipINi52YTZiSDYp9mE2LPYpNin2YQiLz4NCgkJPHVpdGV4dCBuYW1lPSJTQ1JVQkJBUlNUQVRVU19SRVZJRVdRVUlaIiB2YWx1ZT0i2YXYsdin2KzYudipINin2YTZhdiz2KfYqNmC2KkiLz4NCgkJPCEtLSBzdWJzdGl0dXRpb246ICVtID09IG1pbnV0ZXMgcmVtYWluaW5nIC0tPg0KCQk8IS0tIHN1YnN0aXR1dGlvbjogJXMgPT0gc2Vjb25kcyByZW1haW5pbmcgLS0+DQoJCTx1aXRleHQgbmFtZT0iRUxBUFNFRCIgdmFsdWU9IiVtINiv2YLYp9im2YIlcyDYq9mI2KfZhiDZhdiq2KjZgtmK2KkiLz4NCgkJPHVpdGV4dCBuYW1lPSJOT1RGT1VORCIgdmFsdWU9ItmE2YUg2YrZj9i52KvYsSDYudmE2Ykg2LTZitihIi8+DQoJCTx1aXRleHQgbmFtZT0iQVRUQUNITUVOVFMiIHZhbHVlPSLYp9mE2YXYsdmB2YLYp9iqIi8+DQoJCTwhLS0gc3Vic3RpdHV0aW9uOiAlcCA9PSBjdXJyZW50IHNwZWFrZXIncyB0aXRsZSAtLT4NCgkJPHVpdGV4dCBuYW1lPSJCSU9XSU5fVElUTEUiIHZhbHVlPSLYp9mE2LPZitix2Kkg2KfZhNiw2KfYqtmK2Kk6ICVwIi8+DQoJCTx1aXRleHQgbmFtZT0iQklPQlROX1RJVExFIiB2YWx1ZT0i2KfZhNiz2YrYsdipINin2YTYsNin2KrZitipIi8+DQoJCTx1aXRleHQgbmFtZT0iRElWSURFUkJUTl9USVRMRSIgdmFsdWU9InwiLz4NCgkJPHVpdGV4dCBuYW1lPSJDT05UQUNUQlROX1RJVExFIiB2YWx1ZT0i2KfYqti12KfZhCIvPg0KCQk8dWl0ZXh0IG5hbWU9IlRBQl9RVUlaIiB2YWx1ZT0i2YXYs9in2KjZgtipIi8+DQoJCTx1aXRleHQgbmFtZT0iVEFCX09VVExJTkUiIHZhbHVlPSLZhdiu2LfYtyIvPg0KCQk8dWl0ZXh0IG5hbWU9IlRBQl9USFVNQiIgdmFsdWU9ItmF2LXYutmR2LHYqSIvPg0KCQk8dWl0ZXh0IG5hbWU9IlRBQl9OT1RFUyIgdmFsdWU9ItmF2YTYp9it2LjYp9iqIi8+DQoJCTx1aXRleHQgbmFtZT0iVEFCX1NFQVJDSCIgdmFsdWU9Itio2K3YqyIvPg0KCQk8dWl0ZXh0IG5hbWU9IlNMSURFX0hFQURJTkciIHZhbHVlPSLYudmG2YjYp9mGINin2YTYtNix2YrYrdipICIvPg0KCQk8dWl0ZXh0IG5hbWU9IkRVUkFUSU9OX0hFQURJTkciIHZhbHVlPSLZhdiv2KkiLz4NCgkJPHVpdGV4dCBuYW1lPSJTRUFSQ0hfSEVBRElORyIgdmFsdWU9IjrYp9mE2KjYrdirINi52YYg2YbYtSIvPg0KCQk8dWl0ZXh0IG5hbWU9IlRIVU1CX0hFQURJTkciIHZhbHVlPSLYtNix2YrYrdipIi8+DQoJCTx1aXRleHQgbmFtZT0iVEhVTUJfSU5GTyIgdmFsdWU9Iti52YbZiNin2YYv2YXYr9ipINin2YTYtNix2YrYrdipIi8+DQoJCTx1aXRleHQgbmFtZT0iQVRUQUNITkFNRV9IRUFESU5HIiB2YWx1ZT0i2KfYs9mFINin2YTZhdmE2YEiLz4NCgkJPHVpdGV4dCBuYW1lPSJBVFRBQ0hTSVpFX0hFQURJTkciIHZhbHVlPSLYp9mE2K3YrNmFIi8+DQoJCTx1aXRleHQgbmFtZT0iU0xJREVfTk9URVMiIHZhbHVlPSLZhdmE2KfYrdi42KfYqiDYp9mE2LTYsdmK2K3YqSIvPg0KCQk8dWl0ZXh0IG5hbWU9IkNPVVJTRV9TVEFUVVMiIHZhbHVlPSLYrdin2YTYqSDYp9mE2YjYrdiv2KkiLz4NCgkJPHVpdGV4dCBuYW1lPSJQQVNTRURfU1RSSU5HIiB2YWx1ZT0i2YbYrNin2K0iLz4NCgkJPHVpdGV4dCBuYW1lPSJGQUlMRURfU1RSSU5HIiB2YWx1ZT0i2YHYtNmEIi8+DQoJCTwhLS1xdWl6IHBvZCBhbmQgbWVzc2FnZSBib3ggdGV4dHMtLT4NCgkJPHVpdGV4dCBuYW1lPSJRVUlaUE9EX1FVSVpfQVRURU1QVCIgdmFsdWU9Itix2YLZhSDYp9mE2YXYrdin2YjZhNipINmB2Yog2KfZhNmF2LPYp9io2YLYqToiLz4NCgkJPHVpdGV4dCBuYW1lPSJRVUlaUE9EX1FVSVpfQVRURU1QVF9WQUxVRSIgdmFsdWU9IiVuINmF2YYgJXQiLz4NCgkJPHVpdGV4dCBuYW1lPSJRVUlaUE9EX1FVSVpfU0NPUkUiIHZhbHVlPSI62KfZhNiv2LHYrNipINin2YTZhdiz2KzZhNipIi8+DQoJCTx1aXRleHQgbmFtZT0iUVVJWlBPRF9RVUlaX1BBU1NTQ09SRSIgdmFsdWU9IjrYr9ix2KzYqSDYp9mE2YbYrNin2K0iLz4NCgkJPHVpdGV4dCBuYW1lPSJRVUlaUE9EX1FVSVpfTUFYU0NPUkUiIHZhbHVlPSI62KfZhNiv2LHYrNipINin2YTZgti12YjZiSIvPg0KCQk8dWl0ZXh0IG5hbWU9IlFVSVpQT0RfUVVFU0FUTVBUX1NUUiIgdmFsdWU9Itin2YTZhdit2KfZiNmE2KkgJW4g2YXZhiAldCIvPg0KCQk8dWl0ZXh0IG5hbWU9IlFVSVpQT0RfUVVFU1RZUEVfU1RSIiB2YWx1ZT0i2KfZhNmG2YjYuTogJXMiLz4NCgkJPHVpdGV4dCBuYW1lPSJRVUlaUE9EX1FVRVNUWVBFX0dSRCIgdmFsdWU9Itiq2YUg2KrYtdit2YrYrdmHIi8+DQoJCTx1aXRleHQgbmFtZT0iUVVJWlBPRF9RVUVTVFlQRV9TVlkiIHZhbHVlPSLYp9iz2KrYt9mE2KfYuSIvPg0KCQk8dWl0ZXh0IG5hbWU9IlFVSVpQT0RfUVVJWkFUTVBUX0lORiIgdmFsdWU9ItmE2Kcg2YbZh9in2KbZiiIvPg0KCQk8dWl0ZXh0IG5hbWU9IlFVSVpQT0RfUVVFU0FUTVBUX0lORiIgdmFsdWU9ItmE2Kcg2YbZh9in2KbZiiIvPg0KCQk8dWl0ZXh0IG5hbWU9IldBUk5JTkdNU0dfWUVTU1RSSU5HIiB2YWx1ZT0i2YbYudmFIi8+DQoJCTx1aXRleHQgbmFtZT0iV0FSTklOR01TR19OT1NUUklORyIgdmFsdWU9ItmE2KciLz4NCgkJPHVpdGV4dCBuYW1lPSJXQVJOSU5HTVNHX1RJVExFU1RSSU5HIiB2YWx1ZT0i2KrYrdiw2YrYsSDYudmGINin2YTYqtmG2YLZhCDZgdmKINin2YTZhdiz2KfYqNmC2KkiLz4NCgkJPHVpdGV4dCBuYW1lPSJXQVJOSU5HTVNHX01TR1NUUklORyIgdmFsdWU9ItmH2YbYp9mDINij2LPYptmE2Kkg2YTZhSDYqtiq2YUg2KfZhNil2KzYp9io2Kkg2LnZhNmK2YfYpyDZgdmKINin2YTZhdiz2KfYqNmC2KkuINin2YTZhtmC2LEg2LnZhNmJINmG2LnZhSDYs9mK2K7Ysdis2YMg2YXZhiDYp9mE2YXYs9in2KjZgtipLiDYp9mG2YLYsSDZhNinINmE2YXYqtin2KjYudipINin2YTZhdiz2KfYqNmC2KkuIi8+DQoJCTx1aXRleHQgbmFtZT0iSU5GT1JNQVRJT05fSDI2NF9GTEFTSFBMQVlFUiIgdmFsdWU9ItmG2LPYrtipIEZsYXNoIFBsYXllciAg2KfZhNmF2KvYqNiq2Kkg2K3Yp9mE2YrYp9mLINi52YTZiSDYrNmH2KfYstmDINmE2Kcg2KrYr9i52YUg2YfYsNinINin2YTZgdmK2K/ZitmILiDYp9mG2YLYsSDYudmE2Ykg2YXZhti32YLYqSDYp9mE2YHZitiv2YrZiCDZhNiq2YbYstmK2YQg2KPYrdiv2Ksg2YbYs9iu2Kkg2YXZhi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il2LjZh9in2LEg2KfZhNi02LHZiti3INin2YTYrNin2YbYqNmKINmE2YTZhdi02KfYsdmD2YrZhiIvPg0KCQk8dWl0ZXh0IG5hbWU9Ik1VVEUiIHZhbHVlPSLYtdin2YXYqiIvPg0KCQk8dWl0ZXh0IG5hbWU9IkRPQ1dSQVBfVElUTEUiIHZhbHVlPSLYp9mE2YXZhNmB2KfYqiDYp9mE2YXYsdmB2YLYqSDZgdmKIFByZXNlbnRlciIvPg0KCQk8dWl0ZXh0IG5hbWU9IkRPQ1dSQVBfTVNHIiB2YWx1ZT0i2KfZhNit2YHYuCDZgdmKINis2YfYp9iyINin2YTZg9mF2KjZitmI2KrYsSIvPg0KCQk8dWl0ZXh0IG5hbWU9IkRPQ1dSQVBfUFJPTVBUIiB2YWx1ZT0i2KfZhtmC2LEg2YfZhtinINmE2YTYqtmG2LLZitmEIi8+DQoJPC9sYW5ndWFnZT4NCjwvY29uZmlndXJhdGlvbj4NCg=="/>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PSNARRATIONPROPS" val="F:\AHRQ TS E-Learning\Module 9\Narration\M9 CHubbard_Slide9_1-2.wav"/>
  <p:tag name="PPSNARRATION" val="53,870263069,D:\Archive\F Drive\AHRQ TS E-Learning\Module 9\TS_2016_Module_9_v7.0_pptx\Media.ppcx"/>
  <p:tag name="HTML_SHAPEINFO" val="&lt;SlideThumbPath val=&quot;Slide9.PNG&quot;/&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quot;/&gt;&lt;isInvalidForFieldText val=&quot;0&quot;/&gt;&lt;Image&gt;&lt;filename val=&quot;C:\Users\JEFFKE~1\AppData\Local\Temp\PR\data\asimages\{9AA377E4-C7ED-4083-9EC1-D372A2CBB13A}_9.png&quot;/&gt;&lt;left val=&quot;66&quot;/&gt;&lt;top val=&quot;-2&quot;/&gt;&lt;width val=&quot;644&quot;/&gt;&lt;height val=&quot;68&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4&quot;/&gt;&lt;lineCharCount val=&quot;24&quot;/&gt;&lt;lineCharCount val=&quot;58&quot;/&gt;&lt;lineCharCount val=&quot;34&quot;/&gt;&lt;lineCharCount val=&quot;43&quot;/&gt;&lt;lineCharCount val=&quot;37&quot;/&gt;&lt;lineCharCount val=&quot;56&quot;/&gt;&lt;lineCharCount val=&quot;47&quot;/&gt;&lt;lineCharCount val=&quot;41&quot;/&gt;&lt;/TableIndex&gt;&lt;/ShapeTextInfo&gt;"/>
  <p:tag name="HTML_SHAPEINFO" val="&lt;TextEffect&gt;&lt;Image&gt;&lt;filename val=&quot;C:\Users\JEFFKE~1\AppData\Local\Temp\PR\data\asimages\{5287F74C-D4BB-46E2-B580-C3672F344861}_1.png_crop.png&quot;/&gt;&lt;left val=&quot;23&quot;/&gt;&lt;top val=&quot;66&quot;/&gt;&lt;width val=&quot;252&quot;/&gt;&lt;height val=&quot;17&quot;/&gt;&lt;hasText val=&quot;1&quot;/&gt;&lt;paraId val=&quot;1&quot;/&gt;&lt;/Image&gt;&lt;Image&gt;&lt;filename val=&quot;C:\Users\JEFFKE~1\AppData\Local\Temp\PR\data\asimages\{85F0C4FD-F852-4161-A010-0595EB47BEC1}_1.png_crop.png&quot;/&gt;&lt;left val=&quot;30&quot;/&gt;&lt;top val=&quot;100&quot;/&gt;&lt;width val=&quot;206&quot;/&gt;&lt;height val=&quot;17&quot;/&gt;&lt;hasText val=&quot;1&quot;/&gt;&lt;paraId val=&quot;2&quot;/&gt;&lt;/Image&gt;&lt;Image&gt;&lt;filename val=&quot;C:\Users\JEFFKE~1\AppData\Local\Temp\PR\data\asimages\{AA29DAD0-73CD-4AA2-BA1B-1AD55AE5031B}_1.png_crop.png&quot;/&gt;&lt;left val=&quot;30&quot;/&gt;&lt;top val=&quot;134&quot;/&gt;&lt;width val=&quot;527&quot;/&gt;&lt;height val=&quot;17&quot;/&gt;&lt;hasText val=&quot;1&quot;/&gt;&lt;paraId val=&quot;3&quot;/&gt;&lt;/Image&gt;&lt;Image&gt;&lt;filename val=&quot;C:\Users\JEFFKE~1\AppData\Local\Temp\PR\data\asimages\{AF25C048-964E-4BD8-B1D5-403FB82D3360}_1.png_crop.png&quot;/&gt;&lt;left val=&quot;30&quot;/&gt;&lt;top val=&quot;167&quot;/&gt;&lt;width val=&quot;290&quot;/&gt;&lt;height val=&quot;17&quot;/&gt;&lt;hasText val=&quot;1&quot;/&gt;&lt;paraId val=&quot;4&quot;/&gt;&lt;/Image&gt;&lt;Image&gt;&lt;filename val=&quot;C:\Users\JEFFKE~1\AppData\Local\Temp\PR\data\asimages\{2838CC79-87A8-4731-ABCE-967A3DBAFBD6}_1.png_crop.png&quot;/&gt;&lt;left val=&quot;30&quot;/&gt;&lt;top val=&quot;201&quot;/&gt;&lt;width val=&quot;368&quot;/&gt;&lt;height val=&quot;14&quot;/&gt;&lt;hasText val=&quot;1&quot;/&gt;&lt;paraId val=&quot;5&quot;/&gt;&lt;/Image&gt;&lt;Image&gt;&lt;filename val=&quot;C:\Users\JEFFKE~1\AppData\Local\Temp\PR\data\asimages\{1E48C45C-E5A7-4D60-A278-6B8D99C0CFB5}_1.png_crop.png&quot;/&gt;&lt;left val=&quot;30&quot;/&gt;&lt;top val=&quot;235&quot;/&gt;&lt;width val=&quot;303&quot;/&gt;&lt;height val=&quot;17&quot;/&gt;&lt;hasText val=&quot;1&quot;/&gt;&lt;paraId val=&quot;6&quot;/&gt;&lt;/Image&gt;&lt;Image&gt;&lt;filename val=&quot;C:\Users\JEFFKE~1\AppData\Local\Temp\PR\data\asimages\{0F4834E5-5B62-46AB-918A-C28F5AE0E285}_1.png_crop.png&quot;/&gt;&lt;left val=&quot;30&quot;/&gt;&lt;top val=&quot;268&quot;/&gt;&lt;width val=&quot;463&quot;/&gt;&lt;height val=&quot;17&quot;/&gt;&lt;hasText val=&quot;1&quot;/&gt;&lt;paraId val=&quot;7&quot;/&gt;&lt;/Image&gt;&lt;Image&gt;&lt;filename val=&quot;C:\Users\JEFFKE~1\AppData\Local\Temp\PR\data\asimages\{48E17605-FE85-41B6-B152-9959542EB04D}_1.png_crop.png&quot;/&gt;&lt;left val=&quot;30&quot;/&gt;&lt;top val=&quot;302&quot;/&gt;&lt;width val=&quot;435&quot;/&gt;&lt;height val=&quot;17&quot;/&gt;&lt;hasText val=&quot;1&quot;/&gt;&lt;paraId val=&quot;8&quot;/&gt;&lt;/Image&gt;&lt;Image&gt;&lt;filename val=&quot;C:\Users\JEFFKE~1\AppData\Local\Temp\PR\data\asimages\{4CE548F1-FF9E-4F27-A32C-67B414340D08}_1.png_crop.png&quot;/&gt;&lt;left val=&quot;30&quot;/&gt;&lt;top val=&quot;336&quot;/&gt;&lt;width val=&quot;396&quot;/&gt;&lt;height val=&quot;17&quot;/&gt;&lt;hasText val=&quot;1&quot;/&gt;&lt;paraId val=&quot;9&quot;/&gt;&lt;/Image&gt;&lt;/TextEffect&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1&quot;/&gt;&lt;lineCharCount val=&quot;21&quot;/&gt;&lt;lineCharCount val=&quot;17&quot;/&gt;&lt;/TableIndex&gt;&lt;/ShapeTextInfo&gt;"/>
  <p:tag name="PRESENTER_SHAPEINFO" val="&lt;ThreeDShapeInfo&gt;&lt;uuid val=&quot;{11C997E9-8221-4480-A9DB-BA4791354CFD}&quot;/&gt;&lt;isInvalidForFieldText val=&quot;0&quot;/&gt;&lt;Image&gt;&lt;filename val=&quot;C:\Users\JEFFKE~1\AppData\Local\Temp\PR\data\asimages\{11C997E9-8221-4480-A9DB-BA4791354CFD}_9.png&quot;/&gt;&lt;left val=&quot;511&quot;/&gt;&lt;top val=&quot;296&quot;/&gt;&lt;width val=&quot;165&quot;/&gt;&lt;height val=&quot;72&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PSNARRATIONPROPS" val="F:\AHRQ TS E-Learning\Module 9\Narration\M9 CHubbard_Slide10_1-2.wav"/>
  <p:tag name="PPSNARRATION" val="54,870263069,D:\Archive\F Drive\AHRQ TS E-Learning\Module 9\TS_2016_Module_9_v7.0_pptx\Media.ppcx"/>
  <p:tag name="HTML_SHAPEINFO" val="&lt;SlideThumbPath val=&quot;Slide10.PNG&quot;/&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0&quot;/&gt;&lt;/TableIndex&gt;&lt;/ShapeTextInfo&gt;"/>
  <p:tag name="HTML_SHAPEINFO" val="&lt;ThreeDShapeInfo&gt;&lt;uuid val=&quot;&quot;/&gt;&lt;isInvalidForFieldText val=&quot;0&quot;/&gt;&lt;Image&gt;&lt;filename val=&quot;C:\Users\JEFFKE~1\AppData\Local\Temp\PR\data\asimages\{5DAD0537-EB09-4977-9615-8EBF8330BA77}_10.png&quot;/&gt;&lt;left val=&quot;68&quot;/&gt;&lt;top val=&quot;0&quot;/&gt;&lt;width val=&quot;642&quot;/&gt;&lt;height val=&quot;62&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9&quot;/&gt;&lt;lineCharCount val=&quot;65&quot;/&gt;&lt;lineCharCount val=&quot;45&quot;/&gt;&lt;lineCharCount val=&quot;42&quot;/&gt;&lt;lineCharCount val=&quot;46&quot;/&gt;&lt;lineCharCount val=&quot;48&quot;/&gt;&lt;/TableIndex&gt;&lt;/ShapeTextInfo&gt;"/>
  <p:tag name="HTML_SHAPEINFO" val="&lt;TextEffect&gt;&lt;Image&gt;&lt;filename val=&quot;C:\Users\JEFFKE~1\AppData\Local\Temp\PR\data\asimages\{6334027E-D48F-4458-A8D0-B78DC75A9937}_1.png_crop.png&quot;/&gt;&lt;left val=&quot;23&quot;/&gt;&lt;top val=&quot;68&quot;/&gt;&lt;width val=&quot;467&quot;/&gt;&lt;height val=&quot;17&quot;/&gt;&lt;hasText val=&quot;1&quot;/&gt;&lt;paraId val=&quot;1&quot;/&gt;&lt;/Image&gt;&lt;Image&gt;&lt;filename val=&quot;C:\Users\JEFFKE~1\AppData\Local\Temp\PR\data\asimages\{AA6FFA93-CBAF-4393-8AF3-ADAFB364EC71}_1.png_crop.png&quot;/&gt;&lt;left val=&quot;30&quot;/&gt;&lt;top val=&quot;111&quot;/&gt;&lt;width val=&quot;534&quot;/&gt;&lt;height val=&quot;17&quot;/&gt;&lt;hasText val=&quot;1&quot;/&gt;&lt;paraId val=&quot;2&quot;/&gt;&lt;/Image&gt;&lt;Image&gt;&lt;filename val=&quot;C:\Users\JEFFKE~1\AppData\Local\Temp\PR\data\asimages\{1AAECEFA-A47F-4E73-A659-1DA7738FE879}_1.png_crop.png&quot;/&gt;&lt;left val=&quot;30&quot;/&gt;&lt;top val=&quot;153&quot;/&gt;&lt;width val=&quot;402&quot;/&gt;&lt;height val=&quot;17&quot;/&gt;&lt;hasText val=&quot;1&quot;/&gt;&lt;paraId val=&quot;3&quot;/&gt;&lt;/Image&gt;&lt;Image&gt;&lt;filename val=&quot;C:\Users\JEFFKE~1\AppData\Local\Temp\PR\data\asimages\{B565E8EF-5100-4CFF-9520-ABDBF729D824}_1.png_crop.png&quot;/&gt;&lt;left val=&quot;30&quot;/&gt;&lt;top val=&quot;195&quot;/&gt;&lt;width val=&quot;389&quot;/&gt;&lt;height val=&quot;17&quot;/&gt;&lt;hasText val=&quot;1&quot;/&gt;&lt;paraId val=&quot;4&quot;/&gt;&lt;/Image&gt;&lt;Image&gt;&lt;filename val=&quot;C:\Users\JEFFKE~1\AppData\Local\Temp\PR\data\asimages\{C0D5444F-5FA7-4EBD-B97B-3C922DEA51FE}_1.png_crop.png&quot;/&gt;&lt;left val=&quot;30&quot;/&gt;&lt;top val=&quot;237&quot;/&gt;&lt;width val=&quot;413&quot;/&gt;&lt;height val=&quot;17&quot;/&gt;&lt;hasText val=&quot;1&quot;/&gt;&lt;paraId val=&quot;5&quot;/&gt;&lt;/Image&gt;&lt;Image&gt;&lt;filename val=&quot;C:\Users\JEFFKE~1\AppData\Local\Temp\PR\data\asimages\{41B29EA6-291B-4C56-AE1B-2D6962F00641}_1.png_crop.png&quot;/&gt;&lt;left val=&quot;30&quot;/&gt;&lt;top val=&quot;279&quot;/&gt;&lt;width val=&quot;432&quot;/&gt;&lt;height val=&quot;17&quot;/&gt;&lt;hasText val=&quot;1&quot;/&gt;&lt;paraId val=&quot;6&quot;/&gt;&lt;/Image&gt;&lt;/TextEffect&gt;"/>
</p:tagLst>
</file>

<file path=ppt/tags/tag107.xml><?xml version="1.0" encoding="utf-8"?>
<p:tagLst xmlns:a="http://schemas.openxmlformats.org/drawingml/2006/main" xmlns:r="http://schemas.openxmlformats.org/officeDocument/2006/relationships" xmlns:p="http://schemas.openxmlformats.org/presentationml/2006/main">
  <p:tag name="PPSNARRATIONPROPS" val="F:\AHRQ TS E-Learning\Module 9\Narration\M9 CHubbard_Slide11_1-2.wav"/>
  <p:tag name="PPSNARRATION" val="55,870263069,D:\Archive\F Drive\AHRQ TS E-Learning\Module 9\TS_2016_Module_9_v7.0_pptx\Media.ppcx"/>
  <p:tag name="HTML_SHAPEINFO" val="&lt;SlideThumbPath val=&quot;Slide11.PNG&quot;/&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quot;/&gt;&lt;isInvalidForFieldText val=&quot;0&quot;/&gt;&lt;Image&gt;&lt;filename val=&quot;C:\Users\JEFFKE~1\AppData\Local\Temp\PR\data\asimages\{842B926F-6AC1-4217-B0DE-C1CA1959C053}_11.png&quot;/&gt;&lt;left val=&quot;66&quot;/&gt;&lt;top val=&quot;-2&quot;/&gt;&lt;width val=&quot;644&quot;/&gt;&lt;height val=&quot;68&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6&quot;/&gt;&lt;lineCharCount val=&quot;20&quot;/&gt;&lt;lineCharCount val=&quot;24&quot;/&gt;&lt;lineCharCount val=&quot;17&quot;/&gt;&lt;lineCharCount val=&quot;22&quot;/&gt;&lt;lineCharCount val=&quot;25&quot;/&gt;&lt;lineCharCount val=&quot;21&quot;/&gt;&lt;/TableIndex&gt;&lt;/ShapeTextInfo&gt;"/>
  <p:tag name="HTML_SHAPEINFO" val="&lt;TextEffect&gt;&lt;Image&gt;&lt;filename val=&quot;C:\Users\JEFFKE~1\AppData\Local\Temp\PR\data\asimages\{E94C8DB5-A0CD-4867-8D51-E9809094B803}_1.png_crop.png&quot;/&gt;&lt;left val=&quot;101&quot;/&gt;&lt;top val=&quot;69&quot;/&gt;&lt;width val=&quot;150&quot;/&gt;&lt;height val=&quot;20&quot;/&gt;&lt;hasText val=&quot;1&quot;/&gt;&lt;paraId val=&quot;1&quot;/&gt;&lt;/Image&gt;&lt;Image&gt;&lt;filename val=&quot;C:\Users\JEFFKE~1\AppData\Local\Temp\PR\data\asimages\{DD4FD4C2-A897-4056-B65D-230560B3E4C3}_1.png_crop.png&quot;/&gt;&lt;left val=&quot;73&quot;/&gt;&lt;top val=&quot;111&quot;/&gt;&lt;width val=&quot;217&quot;/&gt;&lt;height val=&quot;16&quot;/&gt;&lt;hasText val=&quot;1&quot;/&gt;&lt;paraId val=&quot;2&quot;/&gt;&lt;/Image&gt;&lt;Image&gt;&lt;filename val=&quot;C:\Users\JEFFKE~1\AppData\Local\Temp\PR\data\asimages\{A44E5343-5C05-4B69-AB61-1799D0762C06}_1.png_crop.png&quot;/&gt;&lt;left val=&quot;46&quot;/&gt;&lt;top val=&quot;151&quot;/&gt;&lt;width val=&quot;270&quot;/&gt;&lt;height val=&quot;49&quot;/&gt;&lt;hasText val=&quot;1&quot;/&gt;&lt;paraId val=&quot;3&quot;/&gt;&lt;/Image&gt;&lt;Image&gt;&lt;filename val=&quot;C:\Users\JEFFKE~1\AppData\Local\Temp\PR\data\asimages\{0B66AF9A-FB02-4BF0-9139-2BD87D090F1F}_1.png_crop.png&quot;/&gt;&lt;left val=&quot;52&quot;/&gt;&lt;top val=&quot;221&quot;/&gt;&lt;width val=&quot;257&quot;/&gt;&lt;height val=&quot;16&quot;/&gt;&lt;hasText val=&quot;1&quot;/&gt;&lt;paraId val=&quot;4&quot;/&gt;&lt;/Image&gt;&lt;Image&gt;&lt;filename val=&quot;C:\Users\JEFFKE~1\AppData\Local\Temp\PR\data\asimages\{5DBABEE5-4AF7-4DD3-828B-9BDE225ABF08}_1.png_crop.png&quot;/&gt;&lt;left val=&quot;55&quot;/&gt;&lt;top val=&quot;262&quot;/&gt;&lt;width val=&quot;253&quot;/&gt;&lt;height val=&quot;49&quot;/&gt;&lt;hasText val=&quot;1&quot;/&gt;&lt;paraId val=&quot;5&quot;/&gt;&lt;/Image&gt;&lt;/TextEffect&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B423E85F-94BA-4A3A-BD51-4A55B8E1857A}&quot;/&gt;&lt;isInvalidForFieldText val=&quot;0&quot;/&gt;&lt;Image&gt;&lt;filename val=&quot;C:\Users\JEFFKE~1\AppData\Local\Temp\PR\data\asimages\{B423E85F-94BA-4A3A-BD51-4A55B8E1857A}_11.png&quot;/&gt;&lt;left val=&quot;332&quot;/&gt;&lt;top val=&quot;88&quot;/&gt;&lt;width val=&quot;349&quot;/&gt;&lt;height val=&quot;258&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PSNARRATIONPROPS" val="F:\AHRQ TS E-Learning\Module 9\Narration\M9 CHubbard_Slide12_1-2.wav"/>
  <p:tag name="PPSNARRATION" val="56,870263069,D:\Archive\F Drive\AHRQ TS E-Learning\Module 9\TS_2016_Module_9_v7.0_pptx\Media.ppcx"/>
  <p:tag name="HTML_SHAPEINFO" val="&lt;SlideThumbPath val=&quot;Slide12.PNG&quot;/&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sers\JEFFKE~1\AppData\Local\Temp\PR\data\asimages\{AC15F1F1-BF71-47AE-93C4-D79455DF893F}_12.png&quot;/&gt;&lt;left val=&quot;66&quot;/&gt;&lt;top val=&quot;-2&quot;/&gt;&lt;width val=&quot;644&quot;/&gt;&lt;height val=&quot;68&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71&quot;/&gt;&lt;lineCharCount val=&quot;30&quot;/&gt;&lt;lineCharCount val=&quot;32&quot;/&gt;&lt;lineCharCount val=&quot;29&quot;/&gt;&lt;lineCharCount val=&quot;32&quot;/&gt;&lt;lineCharCount val=&quot;36&quot;/&gt;&lt;lineCharCount val=&quot;18&quot;/&gt;&lt;/TableIndex&gt;&lt;/ShapeTextInfo&gt;"/>
  <p:tag name="HTML_SHAPEINFO" val="&lt;TextEffect&gt;&lt;Image&gt;&lt;filename val=&quot;C:\Users\JEFFKE~1\AppData\Local\Temp\PR\data\asimages\{724247DE-B7C8-4DD0-B5F4-15F2AF48B3EF}_1.png_crop.png&quot;/&gt;&lt;left val=&quot;23&quot;/&gt;&lt;top val=&quot;68&quot;/&gt;&lt;width val=&quot;571&quot;/&gt;&lt;height val=&quot;17&quot;/&gt;&lt;hasText val=&quot;1&quot;/&gt;&lt;paraId val=&quot;1&quot;/&gt;&lt;/Image&gt;&lt;Image&gt;&lt;filename val=&quot;C:\Users\JEFFKE~1\AppData\Local\Temp\PR\data\asimages\{FBEEE0EE-309A-45D7-8CA1-B8E30800FC99}_1.png_crop.png&quot;/&gt;&lt;left val=&quot;22&quot;/&gt;&lt;top val=&quot;117&quot;/&gt;&lt;width val=&quot;250&quot;/&gt;&lt;height val=&quot;65&quot;/&gt;&lt;hasText val=&quot;1&quot;/&gt;&lt;paraId val=&quot;2&quot;/&gt;&lt;/Image&gt;&lt;Image&gt;&lt;filename val=&quot;C:\Users\JEFFKE~1\AppData\Local\Temp\PR\data\asimages\{4582B3F3-3221-463E-816C-D985A7F6B5C9}_1.png_crop.png&quot;/&gt;&lt;left val=&quot;22&quot;/&gt;&lt;top val=&quot;213&quot;/&gt;&lt;width val=&quot;278&quot;/&gt;&lt;height val=&quot;62&quot;/&gt;&lt;hasText val=&quot;1&quot;/&gt;&lt;paraId val=&quot;3&quot;/&gt;&lt;/Image&gt;&lt;/TextEffect&gt;"/>
</p:tagLst>
</file>

<file path=ppt/tags/tag1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ABCFD84-7972-479A-B612-502AC8B18B0B}&quot;/&gt;&lt;isInvalidForFieldText val=&quot;0&quot;/&gt;&lt;Image&gt;&lt;filename val=&quot;C:\Users\JEFFKE~1\AppData\Local\Temp\PR\data\asimages\{BABCFD84-7972-479A-B612-502AC8B18B0B}_12.png&quot;/&gt;&lt;left val=&quot;321&quot;/&gt;&lt;top val=&quot;99&quot;/&gt;&lt;width val=&quot;383&quot;/&gt;&lt;height val=&quot;274&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PSNARRATIONPROPS" val="F:\AHRQ TS E-Learning\Module 9\Narration\M9 CHubbard_Slide13_1-2.wav"/>
  <p:tag name="PPSNARRATION" val="57,870263069,D:\Archive\F Drive\AHRQ TS E-Learning\Module 9\TS_2016_Module_9_v7.0_pptx\Media.ppcx"/>
  <p:tag name="HTML_SHAPEINFO" val="&lt;SlideThumbPath val=&quot;Slide13.PNG&quot;/&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HTML_SHAPEINFO" val="&lt;ThreeDShapeInfo&gt;&lt;uuid val=&quot;&quot;/&gt;&lt;isInvalidForFieldText val=&quot;0&quot;/&gt;&lt;Image&gt;&lt;filename val=&quot;C:\Users\JEFFKE~1\AppData\Local\Temp\PR\data\asimages\{41BBF0BA-9CBD-42C7-B765-F1E61366C659}_13.png&quot;/&gt;&lt;left val=&quot;66&quot;/&gt;&lt;top val=&quot;-2&quot;/&gt;&lt;width val=&quot;644&quot;/&gt;&lt;height val=&quot;68&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7&quot;/&gt;&lt;lineCharCount val=&quot;11&quot;/&gt;&lt;lineCharCount val=&quot;9&quot;/&gt;&lt;lineCharCount val=&quot;28&quot;/&gt;&lt;lineCharCount val=&quot;8&quot;/&gt;&lt;lineCharCount val=&quot;11&quot;/&gt;&lt;/TableIndex&gt;&lt;/ShapeTextInfo&gt;"/>
  <p:tag name="HTML_SHAPEINFO" val="&lt;TextEffect&gt;&lt;Image&gt;&lt;filename val=&quot;C:\Users\JEFFKE~1\AppData\Local\Temp\PR\data\asimages\{134AF253-6BEB-4A39-9FA9-9858DDEAAAEF}_1.png_crop.png&quot;/&gt;&lt;left val=&quot;402&quot;/&gt;&lt;top val=&quot;86&quot;/&gt;&lt;width val=&quot;98&quot;/&gt;&lt;height val=&quot;24&quot;/&gt;&lt;hasText val=&quot;1&quot;/&gt;&lt;paraId val=&quot;1&quot;/&gt;&lt;/Image&gt;&lt;Image&gt;&lt;filename val=&quot;C:\Users\JEFFKE~1\AppData\Local\Temp\PR\data\asimages\{4A156698-3BAC-499C-9167-656D6B37CBA3}_1.png_crop.png&quot;/&gt;&lt;left val=&quot;380&quot;/&gt;&lt;top val=&quot;131&quot;/&gt;&lt;width val=&quot;141&quot;/&gt;&lt;height val=&quot;24&quot;/&gt;&lt;hasText val=&quot;1&quot;/&gt;&lt;paraId val=&quot;2&quot;/&gt;&lt;/Image&gt;&lt;Image&gt;&lt;filename val=&quot;C:\Users\JEFFKE~1\AppData\Local\Temp\PR\data\asimages\{9995D1D0-9F25-47C6-ACAA-5EB1F2989058}_1.png_crop.png&quot;/&gt;&lt;left val=&quot;397&quot;/&gt;&lt;top val=&quot;177&quot;/&gt;&lt;width val=&quot;108&quot;/&gt;&lt;height val=&quot;24&quot;/&gt;&lt;hasText val=&quot;1&quot;/&gt;&lt;paraId val=&quot;3&quot;/&gt;&lt;/Image&gt;&lt;Image&gt;&lt;filename val=&quot;C:\Users\JEFFKE~1\AppData\Local\Temp\PR\data\asimages\{49133BA9-6FDD-46AB-ABEB-E8169157A337}_1.png_crop.png&quot;/&gt;&lt;left val=&quot;265&quot;/&gt;&lt;top val=&quot;223&quot;/&gt;&lt;width val=&quot;372&quot;/&gt;&lt;height val=&quot;24&quot;/&gt;&lt;hasText val=&quot;1&quot;/&gt;&lt;paraId val=&quot;4&quot;/&gt;&lt;/Image&gt;&lt;Image&gt;&lt;filename val=&quot;C:\Users\JEFFKE~1\AppData\Local\Temp\PR\data\asimages\{2E5A7155-B1D5-4551-B2A9-F0030B0A9048}_1.png_crop.png&quot;/&gt;&lt;left val=&quot;390&quot;/&gt;&lt;top val=&quot;270&quot;/&gt;&lt;width val=&quot;123&quot;/&gt;&lt;height val=&quot;22&quot;/&gt;&lt;hasText val=&quot;1&quot;/&gt;&lt;paraId val=&quot;5&quot;/&gt;&lt;/Image&gt;&lt;Image&gt;&lt;filename val=&quot;C:\Users\JEFFKE~1\AppData\Local\Temp\PR\data\asimages\{E6113D82-BBE4-441E-9825-6D10080D19C5}_1.png_crop.png&quot;/&gt;&lt;left val=&quot;372&quot;/&gt;&lt;top val=&quot;314&quot;/&gt;&lt;width val=&quot;158&quot;/&gt;&lt;height val=&quot;19&quot;/&gt;&lt;hasText val=&quot;1&quot;/&gt;&lt;paraId val=&quot;6&quot;/&gt;&lt;/Image&gt;&lt;/TextEffect&gt;"/>
</p:tagLst>
</file>

<file path=ppt/tags/tag118.xml><?xml version="1.0" encoding="utf-8"?>
<p:tagLst xmlns:a="http://schemas.openxmlformats.org/drawingml/2006/main" xmlns:r="http://schemas.openxmlformats.org/officeDocument/2006/relationships" xmlns:p="http://schemas.openxmlformats.org/presentationml/2006/main">
  <p:tag name="PPSNARRATIONPROPS" val="F:\AHRQ TS E-Learning\Module 9\Narration\M9 CHubbard_Slide14_1-2.wav"/>
  <p:tag name="PPSNARRATION" val="58,870263069,D:\Archive\F Drive\AHRQ TS E-Learning\Module 9\TS_2016_Module_9_v7.0_pptx\Media.ppcx"/>
  <p:tag name="HTML_SHAPEINFO" val="&lt;SlideThumbPath val=&quot;Slide14.PNG&quot;/&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quot;/&gt;&lt;isInvalidForFieldText val=&quot;0&quot;/&gt;&lt;Image&gt;&lt;filename val=&quot;C:\Users\JEFFKE~1\AppData\Local\Temp\PR\data\asimages\{B7E08EA4-1175-4A3D-8D31-F742B74765AF}_14.png&quot;/&gt;&lt;left val=&quot;66&quot;/&gt;&lt;top val=&quot;-2&quot;/&gt;&lt;width val=&quot;644&quot;/&gt;&lt;height val=&quot;68&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D1419C36-A858-44A5-BD3B-B5B39581757D}&quot;/&gt;&lt;isInvalidForFieldText val=&quot;0&quot;/&gt;&lt;Image&gt;&lt;filename val=&quot;C:\Users\JEFFKE~1\AppData\Local\Temp\PR\data\asimages\{D1419C36-A858-44A5-BD3B-B5B39581757D}_MtorLt.png&quot;/&gt;&lt;left val=&quot;-3&quot;/&gt;&lt;top val=&quot;382&quot;/&gt;&lt;width val=&quot;727&quot;/&gt;&lt;height val=&quot;27&quot;/&gt;&lt;hasText val=&quot;1&quot;/&gt;&lt;/Image&gt;&lt;/ThreeDShape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5&quot;/&gt;&lt;lineCharCount val=&quot;56&quot;/&gt;&lt;lineCharCount val=&quot;37&quot;/&gt;&lt;lineCharCount val=&quot;80&quot;/&gt;&lt;lineCharCount val=&quot;34&quot;/&gt;&lt;lineCharCount val=&quot;71&quot;/&gt;&lt;lineCharCount val=&quot;40&quot;/&gt;&lt;lineCharCount val=&quot;42&quot;/&gt;&lt;/TableIndex&gt;&lt;/ShapeTextInfo&gt;"/>
  <p:tag name="HTML_SHAPEINFO" val="&lt;TextEffect&gt;&lt;Image&gt;&lt;filename val=&quot;C:\Users\JEFFKE~1\AppData\Local\Temp\PR\data\asimages\{C6AF4845-BEE7-4AD4-AE02-B81E33F14C2B}_1.png_crop.png&quot;/&gt;&lt;left val=&quot;23&quot;/&gt;&lt;top val=&quot;68&quot;/&gt;&lt;width val=&quot;642&quot;/&gt;&lt;height val=&quot;17&quot;/&gt;&lt;hasText val=&quot;1&quot;/&gt;&lt;paraId val=&quot;1&quot;/&gt;&lt;/Image&gt;&lt;Image&gt;&lt;filename val=&quot;C:\Users\JEFFKE~1\AppData\Local\Temp\PR\data\asimages\{D3A91FA3-4F01-4594-B70A-B5D998A886F0}_1.png_crop.png&quot;/&gt;&lt;left val=&quot;23&quot;/&gt;&lt;top val=&quot;105&quot;/&gt;&lt;width val=&quot;452&quot;/&gt;&lt;height val=&quot;17&quot;/&gt;&lt;hasText val=&quot;1&quot;/&gt;&lt;paraId val=&quot;2&quot;/&gt;&lt;/Image&gt;&lt;Image&gt;&lt;filename val=&quot;C:\Users\JEFFKE~1\AppData\Local\Temp\PR\data\asimages\{710F2253-180B-447B-B666-78ABE7856B3E}_1.png_crop.png&quot;/&gt;&lt;left val=&quot;23&quot;/&gt;&lt;top val=&quot;141&quot;/&gt;&lt;width val=&quot;320&quot;/&gt;&lt;height val=&quot;17&quot;/&gt;&lt;hasText val=&quot;1&quot;/&gt;&lt;paraId val=&quot;3&quot;/&gt;&lt;/Image&gt;&lt;Image&gt;&lt;filename val=&quot;C:\Users\JEFFKE~1\AppData\Local\Temp\PR\data\asimages\{6B84E78B-5A28-41B1-9314-6F887364EFBD}_1.png_crop.png&quot;/&gt;&lt;left val=&quot;21&quot;/&gt;&lt;top val=&quot;177&quot;/&gt;&lt;width val=&quot;661&quot;/&gt;&lt;height val=&quot;17&quot;/&gt;&lt;hasText val=&quot;1&quot;/&gt;&lt;paraId val=&quot;4&quot;/&gt;&lt;/Image&gt;&lt;Image&gt;&lt;filename val=&quot;C:\Users\JEFFKE~1\AppData\Local\Temp\PR\data\asimages\{3B6A0333-8EF8-4017-A195-41B5DDFE9E69}_1.png_crop.png&quot;/&gt;&lt;left val=&quot;23&quot;/&gt;&lt;top val=&quot;213&quot;/&gt;&lt;width val=&quot;283&quot;/&gt;&lt;height val=&quot;17&quot;/&gt;&lt;hasText val=&quot;1&quot;/&gt;&lt;paraId val=&quot;5&quot;/&gt;&lt;/Image&gt;&lt;Image&gt;&lt;filename val=&quot;C:\Users\JEFFKE~1\AppData\Local\Temp\PR\data\asimages\{EA36F61F-9947-4885-AC1D-86CB55152270}_1.png_crop.png&quot;/&gt;&lt;left val=&quot;23&quot;/&gt;&lt;top val=&quot;249&quot;/&gt;&lt;width val=&quot;562&quot;/&gt;&lt;height val=&quot;17&quot;/&gt;&lt;hasText val=&quot;1&quot;/&gt;&lt;paraId val=&quot;6&quot;/&gt;&lt;/Image&gt;&lt;Image&gt;&lt;filename val=&quot;C:\Users\JEFFKE~1\AppData\Local\Temp\PR\data\asimages\{CB266D3D-0FC4-4C69-A0BC-81F9E76FFBBA}_1.png_crop.png&quot;/&gt;&lt;left val=&quot;22&quot;/&gt;&lt;top val=&quot;285&quot;/&gt;&lt;width val=&quot;325&quot;/&gt;&lt;height val=&quot;17&quot;/&gt;&lt;hasText val=&quot;1&quot;/&gt;&lt;paraId val=&quot;7&quot;/&gt;&lt;/Image&gt;&lt;Image&gt;&lt;filename val=&quot;C:\Users\JEFFKE~1\AppData\Local\Temp\PR\data\asimages\{20E8CC7F-6103-48B9-9A46-3C390C2CEA7E}_1.png_crop.png&quot;/&gt;&lt;left val=&quot;22&quot;/&gt;&lt;top val=&quot;321&quot;/&gt;&lt;width val=&quot;366&quot;/&gt;&lt;height val=&quot;17&quot;/&gt;&lt;hasText val=&quot;1&quot;/&gt;&lt;paraId val=&quot;8&quot;/&gt;&lt;/Image&gt;&lt;/TextEffect&gt;"/>
</p:tagLst>
</file>

<file path=ppt/tags/tag121.xml><?xml version="1.0" encoding="utf-8"?>
<p:tagLst xmlns:a="http://schemas.openxmlformats.org/drawingml/2006/main" xmlns:r="http://schemas.openxmlformats.org/officeDocument/2006/relationships" xmlns:p="http://schemas.openxmlformats.org/presentationml/2006/main">
  <p:tag name="PPSNARRATIONPROPS" val="F:\AHRQ TS E-Learning\Module 9\Narration\M9 CHubbard_Slide15_1-2.wav"/>
  <p:tag name="PPSNARRATION" val="59,870263069,D:\Archive\F Drive\AHRQ TS E-Learning\Module 9\TS_2016_Module_9_v7.0_pptx\Media.ppcx"/>
  <p:tag name="HTML_SHAPEINFO" val="&lt;SlideThumbPath val=&quot;Slide15.PNG&quot;/&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HTML_SHAPEINFO" val="&lt;ThreeDShapeInfo&gt;&lt;uuid val=&quot;&quot;/&gt;&lt;isInvalidForFieldText val=&quot;0&quot;/&gt;&lt;Image&gt;&lt;filename val=&quot;C:\Users\JEFFKE~1\AppData\Local\Temp\PR\data\asimages\{D7DD308C-F39E-46CA-B8ED-A983C81D286F}_15.png&quot;/&gt;&lt;left val=&quot;66&quot;/&gt;&lt;top val=&quot;-2&quot;/&gt;&lt;width val=&quot;644&quot;/&gt;&lt;height val=&quot;68&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7&quot;/&gt;&lt;lineCharCount val=&quot;18&quot;/&gt;&lt;lineCharCount val=&quot;75&quot;/&gt;&lt;lineCharCount val=&quot;36&quot;/&gt;&lt;lineCharCount val=&quot;81&quot;/&gt;&lt;lineCharCount val=&quot;38&quot;/&gt;&lt;lineCharCount val=&quot;77&quot;/&gt;&lt;lineCharCount val=&quot;28&quot;/&gt;&lt;lineCharCount val=&quot;50&quot;/&gt;&lt;/TableIndex&gt;&lt;/ShapeTextInfo&gt;"/>
  <p:tag name="HTML_SHAPEINFO" val="&lt;TextEffect&gt;&lt;Image&gt;&lt;filename val=&quot;C:\Users\JEFFKE~1\AppData\Local\Temp\PR\data\asimages\{763D08A4-F15A-44C0-961F-311DE566675C}_1.png_crop.png&quot;/&gt;&lt;left val=&quot;22&quot;/&gt;&lt;top val=&quot;67&quot;/&gt;&lt;width val=&quot;299&quot;/&gt;&lt;height val=&quot;17&quot;/&gt;&lt;hasText val=&quot;1&quot;/&gt;&lt;paraId val=&quot;1&quot;/&gt;&lt;/Image&gt;&lt;Image&gt;&lt;filename val=&quot;C:\Users\JEFFKE~1\AppData\Local\Temp\PR\data\asimages\{0C3837FF-48AD-4F41-A2E8-046965DE52A0}_1.png_crop.png&quot;/&gt;&lt;left val=&quot;23&quot;/&gt;&lt;top val=&quot;105&quot;/&gt;&lt;width val=&quot;143&quot;/&gt;&lt;height val=&quot;17&quot;/&gt;&lt;hasText val=&quot;1&quot;/&gt;&lt;paraId val=&quot;2&quot;/&gt;&lt;/Image&gt;&lt;Image&gt;&lt;filename val=&quot;C:\Users\JEFFKE~1\AppData\Local\Temp\PR\data\asimages\{23DB1D0F-D39A-4E3B-97C3-8A15C2AD499C}_1.png_crop.png&quot;/&gt;&lt;left val=&quot;31&quot;/&gt;&lt;top val=&quot;141&quot;/&gt;&lt;width val=&quot;652&quot;/&gt;&lt;height val=&quot;41&quot;/&gt;&lt;hasText val=&quot;1&quot;/&gt;&lt;paraId val=&quot;3&quot;/&gt;&lt;/Image&gt;&lt;Image&gt;&lt;filename val=&quot;C:\Users\JEFFKE~1\AppData\Local\Temp\PR\data\asimages\{DF2706FB-C9DA-444D-8285-4F5388A0E816}_1.png_crop.png&quot;/&gt;&lt;left val=&quot;31&quot;/&gt;&lt;top val=&quot;201&quot;/&gt;&lt;width val=&quot;659&quot;/&gt;&lt;height val=&quot;41&quot;/&gt;&lt;hasText val=&quot;1&quot;/&gt;&lt;paraId val=&quot;4&quot;/&gt;&lt;/Image&gt;&lt;Image&gt;&lt;filename val=&quot;C:\Users\JEFFKE~1\AppData\Local\Temp\PR\data\asimages\{127E3ABB-2062-4C58-849F-F885BB2CB08B}_1.png_crop.png&quot;/&gt;&lt;left val=&quot;31&quot;/&gt;&lt;top val=&quot;261&quot;/&gt;&lt;width val=&quot;608&quot;/&gt;&lt;height val=&quot;41&quot;/&gt;&lt;hasText val=&quot;1&quot;/&gt;&lt;paraId val=&quot;5&quot;/&gt;&lt;/Image&gt;&lt;Image&gt;&lt;filename val=&quot;C:\Users\JEFFKE~1\AppData\Local\Temp\PR\data\asimages\{C13E23CD-1379-4440-8363-1A3E868E0337}_1.png_crop.png&quot;/&gt;&lt;left val=&quot;31&quot;/&gt;&lt;top val=&quot;321&quot;/&gt;&lt;width val=&quot;422&quot;/&gt;&lt;height val=&quot;17&quot;/&gt;&lt;hasText val=&quot;1&quot;/&gt;&lt;paraId val=&quot;6&quot;/&gt;&lt;/Image&gt;&lt;/TextEffect&gt;"/>
</p:tagLst>
</file>

<file path=ppt/tags/tag124.xml><?xml version="1.0" encoding="utf-8"?>
<p:tagLst xmlns:a="http://schemas.openxmlformats.org/drawingml/2006/main" xmlns:r="http://schemas.openxmlformats.org/officeDocument/2006/relationships" xmlns:p="http://schemas.openxmlformats.org/presentationml/2006/main">
  <p:tag name="PPSNARRATIONPROPS" val="F:\AHRQ TS E-Learning\Module 9\Narration\M9 BCraft_Slide16_1-2.wav"/>
  <p:tag name="PPSNARRATION" val="60,870263069,D:\Archive\F Drive\AHRQ TS E-Learning\Module 9\TS_2016_Module_9_v7.0_pptx\Media.ppcx"/>
  <p:tag name="HTML_SHAPEINFO" val="&lt;SlideThumbPath val=&quot;Slide16.PNG&quot;/&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quot;/&gt;&lt;isInvalidForFieldText val=&quot;0&quot;/&gt;&lt;Image&gt;&lt;filename val=&quot;C:\Users\JEFFKE~1\AppData\Local\Temp\PR\data\asimages\{8C30BAA8-512C-4404-A60C-8EEDF4CC79B1}_16.png&quot;/&gt;&lt;left val=&quot;66&quot;/&gt;&lt;top val=&quot;-2&quot;/&gt;&lt;width val=&quot;644&quot;/&gt;&lt;height val=&quot;68&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0&quot;/&gt;&lt;lineCharCount val=&quot;40&quot;/&gt;&lt;lineCharCount val=&quot;39&quot;/&gt;&lt;lineCharCount val=&quot;15&quot;/&gt;&lt;lineCharCount val=&quot;39&quot;/&gt;&lt;lineCharCount val=&quot;31&quot;/&gt;&lt;lineCharCount val=&quot;40&quot;/&gt;&lt;lineCharCount val=&quot;35&quot;/&gt;&lt;/TableIndex&gt;&lt;/ShapeTextInfo&gt;"/>
  <p:tag name="HTML_SHAPEINFO" val="&lt;TextEffect&gt;&lt;Image&gt;&lt;filename val=&quot;C:\Users\JEFFKE~1\AppData\Local\Temp\PR\data\asimages\{96F29F80-B91E-4DCE-BC05-D25B21DF4D36}_1.png_crop.png&quot;/&gt;&lt;left val=&quot;21&quot;/&gt;&lt;top val=&quot;68&quot;/&gt;&lt;width val=&quot;334&quot;/&gt;&lt;height val=&quot;41&quot;/&gt;&lt;hasText val=&quot;1&quot;/&gt;&lt;paraId val=&quot;1&quot;/&gt;&lt;/Image&gt;&lt;Image&gt;&lt;filename val=&quot;C:\Users\JEFFKE~1\AppData\Local\Temp\PR\data\asimages\{FF6E3198-1012-4480-9ADE-CB062667CCC6}_1.png_crop.png&quot;/&gt;&lt;left val=&quot;21&quot;/&gt;&lt;top val=&quot;129&quot;/&gt;&lt;width val=&quot;325&quot;/&gt;&lt;height val=&quot;41&quot;/&gt;&lt;hasText val=&quot;1&quot;/&gt;&lt;paraId val=&quot;2&quot;/&gt;&lt;/Image&gt;&lt;Image&gt;&lt;filename val=&quot;C:\Users\JEFFKE~1\AppData\Local\Temp\PR\data\asimages\{B2359605-A7DA-44A6-BB52-B0D5BF92900A}_1.png_crop.png&quot;/&gt;&lt;left val=&quot;31&quot;/&gt;&lt;top val=&quot;189&quot;/&gt;&lt;width val=&quot;332&quot;/&gt;&lt;height val=&quot;38&quot;/&gt;&lt;hasText val=&quot;1&quot;/&gt;&lt;paraId val=&quot;3&quot;/&gt;&lt;/Image&gt;&lt;Image&gt;&lt;filename val=&quot;C:\Users\JEFFKE~1\AppData\Local\Temp\PR\data\asimages\{8C953E07-2AA9-4CA4-8B53-292B2E4D38AD}_1.png_crop.png&quot;/&gt;&lt;left val=&quot;31&quot;/&gt;&lt;top val=&quot;249&quot;/&gt;&lt;width val=&quot;333&quot;/&gt;&lt;height val=&quot;41&quot;/&gt;&lt;hasText val=&quot;1&quot;/&gt;&lt;paraId val=&quot;4&quot;/&gt;&lt;/Image&gt;&lt;/TextEffect&gt;"/>
</p:tagLst>
</file>

<file path=ppt/tags/tag1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A09A5F35-7DC4-4AD3-8AC8-31FD7A79A615}&quot;/&gt;&lt;isInvalidForFieldText val=&quot;0&quot;/&gt;&lt;Image&gt;&lt;filename val=&quot;C:\Users\JEFFKE~1\AppData\Local\Temp\PR\data\asimages\{A09A5F35-7DC4-4AD3-8AC8-31FD7A79A615}_16.png&quot;/&gt;&lt;left val=&quot;391&quot;/&gt;&lt;top val=&quot;50&quot;/&gt;&lt;width val=&quot;296&quot;/&gt;&lt;height val=&quot;525&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PSNARRATIONPROPS" val="F:\AHRQ TS E-Learning\Module 9\Narration\M9 BCraft_Slide17_1-2.wav"/>
  <p:tag name="PPSNARRATION" val="61,870263069,D:\Archive\F Drive\AHRQ TS E-Learning\Module 9\TS_2016_Module_9_v7.0_pptx\Media.ppcx"/>
  <p:tag name="HTML_SHAPEINFO" val="&lt;SlideThumbPath val=&quot;Slide17.PNG&quot;/&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quot;/&gt;&lt;isInvalidForFieldText val=&quot;0&quot;/&gt;&lt;Image&gt;&lt;filename val=&quot;C:\Users\JEFFKE~1\AppData\Local\Temp\PR\data\asimages\{A9B55100-CE93-4FCF-95F7-AFDC0EEB0C54}_17.png&quot;/&gt;&lt;left val=&quot;66&quot;/&gt;&lt;top val=&quot;-2&quot;/&gt;&lt;width val=&quot;644&quot;/&gt;&lt;height val=&quot;68&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9&quot;/&gt;&lt;lineCharCount val=&quot;15&quot;/&gt;&lt;lineCharCount val=&quot;15&quot;/&gt;&lt;lineCharCount val=&quot;12&quot;/&gt;&lt;lineCharCount val=&quot;31&quot;/&gt;&lt;lineCharCount val=&quot;17&quot;/&gt;&lt;lineCharCount val=&quot;11&quot;/&gt;&lt;lineCharCount val=&quot;16&quot;/&gt;&lt;lineCharCount val=&quot;31&quot;/&gt;&lt;/TableIndex&gt;&lt;/ShapeTextInfo&gt;"/>
  <p:tag name="HTML_SHAPEINFO" val="&lt;TextEffect&gt;&lt;Image&gt;&lt;filename val=&quot;C:\Users\JEFFKE~1\AppData\Local\Temp\PR\data\asimages\{252D30BE-D9C2-4383-84AB-ED55DC48A313}_1.png_crop.png&quot;/&gt;&lt;left val=&quot;23&quot;/&gt;&lt;top val=&quot;68&quot;/&gt;&lt;width val=&quot;141&quot;/&gt;&lt;height val=&quot;14&quot;/&gt;&lt;hasText val=&quot;1&quot;/&gt;&lt;paraId val=&quot;1&quot;/&gt;&lt;/Image&gt;&lt;Image&gt;&lt;filename val=&quot;C:\Users\JEFFKE~1\AppData\Local\Temp\PR\data\asimages\{7D5858B5-C767-446F-8113-408E271BB4A6}_1.png_crop.png&quot;/&gt;&lt;left val=&quot;31&quot;/&gt;&lt;top val=&quot;98&quot;/&gt;&lt;width val=&quot;128&quot;/&gt;&lt;height val=&quot;15&quot;/&gt;&lt;hasText val=&quot;1&quot;/&gt;&lt;paraId val=&quot;2&quot;/&gt;&lt;/Image&gt;&lt;Image&gt;&lt;filename val=&quot;C:\Users\JEFFKE~1\AppData\Local\Temp\PR\data\asimages\{C8FB8A28-2C11-49B9-BFFC-913CE412F57D}_1.png_crop.png&quot;/&gt;&lt;left val=&quot;31&quot;/&gt;&lt;top val=&quot;126&quot;/&gt;&lt;width val=&quot;121&quot;/&gt;&lt;height val=&quot;12&quot;/&gt;&lt;hasText val=&quot;1&quot;/&gt;&lt;paraId val=&quot;3&quot;/&gt;&lt;/Image&gt;&lt;Image&gt;&lt;filename val=&quot;C:\Users\JEFFKE~1\AppData\Local\Temp\PR\data\asimages\{ABB9D7EB-1DDA-4E96-BCDF-D8521F8FCBBB}_1.png_crop.png&quot;/&gt;&lt;left val=&quot;31&quot;/&gt;&lt;top val=&quot;153&quot;/&gt;&lt;width val=&quot;115&quot;/&gt;&lt;height val=&quot;15&quot;/&gt;&lt;hasText val=&quot;1&quot;/&gt;&lt;paraId val=&quot;4&quot;/&gt;&lt;/Image&gt;&lt;Image&gt;&lt;filename val=&quot;C:\Users\JEFFKE~1\AppData\Local\Temp\PR\data\asimages\{0F2B0373-2CB6-43FB-BA64-EC96DC499DFE}_1.png_crop.png&quot;/&gt;&lt;left val=&quot;31&quot;/&gt;&lt;top val=&quot;181&quot;/&gt;&lt;width val=&quot;255&quot;/&gt;&lt;height val=&quot;15&quot;/&gt;&lt;hasText val=&quot;1&quot;/&gt;&lt;paraId val=&quot;5&quot;/&gt;&lt;/Image&gt;&lt;Image&gt;&lt;filename val=&quot;C:\Users\JEFFKE~1\AppData\Local\Temp\PR\data\asimages\{F5E48928-3074-4069-8FD5-B54B13CC3F5C}_1.png_crop.png&quot;/&gt;&lt;left val=&quot;31&quot;/&gt;&lt;top val=&quot;209&quot;/&gt;&lt;width val=&quot;121&quot;/&gt;&lt;height val=&quot;15&quot;/&gt;&lt;hasText val=&quot;1&quot;/&gt;&lt;paraId val=&quot;6&quot;/&gt;&lt;/Image&gt;&lt;Image&gt;&lt;filename val=&quot;C:\Users\JEFFKE~1\AppData\Local\Temp\PR\data\asimages\{8276DA10-F56D-4AD0-8500-FD0CACD5CA8B}_1.png_crop.png&quot;/&gt;&lt;left val=&quot;31&quot;/&gt;&lt;top val=&quot;236&quot;/&gt;&lt;width val=&quot;92&quot;/&gt;&lt;height val=&quot;15&quot;/&gt;&lt;hasText val=&quot;1&quot;/&gt;&lt;paraId val=&quot;7&quot;/&gt;&lt;/Image&gt;&lt;Image&gt;&lt;filename val=&quot;C:\Users\JEFFKE~1\AppData\Local\Temp\PR\data\asimages\{CEC7CDEB-FF4E-4DEF-BF6C-52AD2BC50B0C}_1.png_crop.png&quot;/&gt;&lt;left val=&quot;31&quot;/&gt;&lt;top val=&quot;264&quot;/&gt;&lt;width val=&quot;136&quot;/&gt;&lt;height val=&quot;15&quot;/&gt;&lt;hasText val=&quot;1&quot;/&gt;&lt;paraId val=&quot;8&quot;/&gt;&lt;/Image&gt;&lt;Image&gt;&lt;filename val=&quot;C:\Users\JEFFKE~1\AppData\Local\Temp\PR\data\asimages\{A939ACBC-F9B0-4839-9535-19E321B4FB1A}_1.png_crop.png&quot;/&gt;&lt;left val=&quot;22&quot;/&gt;&lt;top val=&quot;298&quot;/&gt;&lt;width val=&quot;240&quot;/&gt;&lt;height val=&quot;17&quot;/&gt;&lt;hasText val=&quot;1&quot;/&gt;&lt;paraId val=&quot;9&quot;/&gt;&lt;/Image&gt;&lt;/TextEffect&gt;"/>
</p:tagLst>
</file>

<file path=ppt/tags/tag1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453DD531-2BC0-4366-A151-39BC3EDB91F3}&quot;/&gt;&lt;isInvalidForFieldText val=&quot;0&quot;/&gt;&lt;Image&gt;&lt;filename val=&quot;C:\Users\JEFFKE~1\AppData\Local\Temp\PR\data\asimages\{453DD531-2BC0-4366-A151-39BC3EDB91F3}_17.png&quot;/&gt;&lt;left val=&quot;391&quot;/&gt;&lt;top val=&quot;50&quot;/&gt;&lt;width val=&quot;296&quot;/&gt;&lt;height val=&quot;525&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PSNARRATIONPROPS" val="F:\AHRQ TS E-Learning\Module 9\Narration\M9 CHubbard_Slide18_1-2.wav"/>
  <p:tag name="PPSNARRATION" val="62,870263069,D:\Archive\F Drive\AHRQ TS E-Learning\Module 9\TS_2016_Module_9_v7.0_pptx\Media.ppcx"/>
  <p:tag name="HTML_SHAPEINFO" val="&lt;SlideThumbPath val=&quot;Slide18.PNG&quot;/&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sers\JEFFKE~1\AppData\Local\Temp\PR\data\asimages\{237C42C1-FB6D-4756-9C74-75A688DD4505}_18.png&quot;/&gt;&lt;left val=&quot;66&quot;/&gt;&lt;top val=&quot;-2&quot;/&gt;&lt;width val=&quot;644&quot;/&gt;&lt;height val=&quot;68&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4&quot;/&gt;&lt;lineCharCount val=&quot;27&quot;/&gt;&lt;lineCharCount val=&quot;19&quot;/&gt;&lt;lineCharCount val=&quot;27&quot;/&gt;&lt;/TableIndex&gt;&lt;/ShapeTextInfo&gt;"/>
  <p:tag name="PRESENTER_SHAPEINFO" val="&lt;ThreeDShapeInfo&gt;&lt;uuid val=&quot;{7D767ED4-D066-4D70-B757-AF74AC762B82}&quot;/&gt;&lt;isInvalidForFieldText val=&quot;0&quot;/&gt;&lt;Image&gt;&lt;filename val=&quot;C:\Users\JEFFKE~1\AppData\Local\Temp\PR\data\asimages\{7D767ED4-D066-4D70-B757-AF74AC762B82}_18.png&quot;/&gt;&lt;left val=&quot;96&quot;/&gt;&lt;top val=&quot;71&quot;/&gt;&lt;width val=&quot;259&quot;/&gt;&lt;height val=&quot;147&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4&quot;/&gt;&lt;lineCharCount val=&quot;27&quot;/&gt;&lt;lineCharCount val=&quot;18&quot;/&gt;&lt;lineCharCount val=&quot;29&quot;/&gt;&lt;lineCharCount val=&quot;32&quot;/&gt;&lt;/TableIndex&gt;&lt;/ShapeTextInfo&gt;"/>
  <p:tag name="PRESENTER_SHAPEINFO" val="&lt;ThreeDShapeInfo&gt;&lt;uuid val=&quot;{24E38206-9B23-4608-BBE6-DA12DC3286D5}&quot;/&gt;&lt;isInvalidForFieldText val=&quot;0&quot;/&gt;&lt;Image&gt;&lt;filename val=&quot;C:\Users\JEFFKE~1\AppData\Local\Temp\PR\data\asimages\{24E38206-9B23-4608-BBE6-DA12DC3286D5}_18.png&quot;/&gt;&lt;left val=&quot;96&quot;/&gt;&lt;top val=&quot;223&quot;/&gt;&lt;width val=&quot;259&quot;/&gt;&lt;height val=&quot;147&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4&quot;/&gt;&lt;lineCharCount val=&quot;26&quot;/&gt;&lt;lineCharCount val=&quot;22&quot;/&gt;&lt;lineCharCount val=&quot;21&quot;/&gt;&lt;lineCharCount val=&quot;25&quot;/&gt;&lt;lineCharCount val=&quot;10&quot;/&gt;&lt;/TableIndex&gt;&lt;/ShapeTextInfo&gt;"/>
  <p:tag name="PRESENTER_SHAPEINFO" val="&lt;ThreeDShapeInfo&gt;&lt;uuid val=&quot;{1CF87F18-05D7-4ABA-9A43-FA9DFB21536D}&quot;/&gt;&lt;isInvalidForFieldText val=&quot;0&quot;/&gt;&lt;Image&gt;&lt;filename val=&quot;C:\Users\JEFFKE~1\AppData\Local\Temp\PR\data\asimages\{1CF87F18-05D7-4ABA-9A43-FA9DFB21536D}_18.png&quot;/&gt;&lt;left val=&quot;361&quot;/&gt;&lt;top val=&quot;71&quot;/&gt;&lt;width val=&quot;259&quot;/&gt;&lt;height val=&quot;147&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0&quot;/&gt;&lt;lineCharCount val=&quot;23&quot;/&gt;&lt;lineCharCount val=&quot;17&quot;/&gt;&lt;/TableIndex&gt;&lt;/ShapeTextInfo&gt;"/>
  <p:tag name="PRESENTER_SHAPEINFO" val="&lt;ThreeDShapeInfo&gt;&lt;uuid val=&quot;{AAF1BBD4-DF90-42F1-BF93-6B14943AD39F}&quot;/&gt;&lt;isInvalidForFieldText val=&quot;0&quot;/&gt;&lt;Image&gt;&lt;filename val=&quot;C:\Users\JEFFKE~1\AppData\Local\Temp\PR\data\asimages\{AAF1BBD4-DF90-42F1-BF93-6B14943AD39F}_18.png&quot;/&gt;&lt;left val=&quot;361&quot;/&gt;&lt;top val=&quot;223&quot;/&gt;&lt;width val=&quot;259&quot;/&gt;&lt;height val=&quot;147&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PSNARRATIONPROPS" val="F:\AHRQ TS E-Learning\Module 9\Narration\M9 CHubbard_Slide19_1-2.wav"/>
  <p:tag name="PPSNARRATION" val="63,870263069,D:\Archive\F Drive\AHRQ TS E-Learning\Module 9\TS_2016_Module_9_v7.0_pptx\Media.ppcx"/>
  <p:tag name="HTML_SHAPEINFO" val="&lt;SlideThumbPath val=&quot;Slide19.PNG&quot;/&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JEFFKE~1\AppData\Local\Temp\PR\data\asimages\{89D82CA4-03E8-4F63-9E23-355E16268928}_19.png&quot;/&gt;&lt;left val=&quot;66&quot;/&gt;&lt;top val=&quot;-2&quot;/&gt;&lt;width val=&quot;644&quot;/&gt;&lt;height val=&quot;68&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3&quot;/&gt;&lt;lineCharCount val=&quot;27&quot;/&gt;&lt;lineCharCount val=&quot;42&quot;/&gt;&lt;lineCharCount val=&quot;20&quot;/&gt;&lt;lineCharCount val=&quot;35&quot;/&gt;&lt;lineCharCount val=&quot;19&quot;/&gt;&lt;lineCharCount val=&quot;29&quot;/&gt;&lt;lineCharCount val=&quot;65&quot;/&gt;&lt;/TableIndex&gt;&lt;/ShapeTextInfo&gt;"/>
  <p:tag name="HTML_SHAPEINFO" val="&lt;TextEffect&gt;&lt;Image&gt;&lt;filename val=&quot;C:\Users\JEFFKE~1\AppData\Local\Temp\PR\data\asimages\{93E7DFBA-9E0A-42EA-868B-29C604746C7B}_1.png_crop.png&quot;/&gt;&lt;left val=&quot;21&quot;/&gt;&lt;top val=&quot;68&quot;/&gt;&lt;width val=&quot;101&quot;/&gt;&lt;height val=&quot;14&quot;/&gt;&lt;hasText val=&quot;1&quot;/&gt;&lt;paraId val=&quot;1&quot;/&gt;&lt;/Image&gt;&lt;Image&gt;&lt;filename val=&quot;C:\Users\JEFFKE~1\AppData\Local\Temp\PR\data\asimages\{F2C84B41-AB9D-467A-90EA-3FBC2CAC94B8}_1.png_crop.png&quot;/&gt;&lt;left val=&quot;31&quot;/&gt;&lt;top val=&quot;105&quot;/&gt;&lt;width val=&quot;363&quot;/&gt;&lt;height val=&quot;41&quot;/&gt;&lt;hasText val=&quot;1&quot;/&gt;&lt;paraId val=&quot;2&quot;/&gt;&lt;/Image&gt;&lt;Image&gt;&lt;filename val=&quot;C:\Users\JEFFKE~1\AppData\Local\Temp\PR\data\asimages\{047D5303-0E04-4858-961A-8DB1C511A5E6}_1.png_crop.png&quot;/&gt;&lt;left val=&quot;31&quot;/&gt;&lt;top val=&quot;165&quot;/&gt;&lt;width val=&quot;307&quot;/&gt;&lt;height val=&quot;62&quot;/&gt;&lt;hasText val=&quot;1&quot;/&gt;&lt;paraId val=&quot;3&quot;/&gt;&lt;/Image&gt;&lt;Image&gt;&lt;filename val=&quot;C:\Users\JEFFKE~1\AppData\Local\Temp\PR\data\asimages\{CE21AD5A-D1D6-4092-BB7F-96A8D1D9F3BF}_1.png_crop.png&quot;/&gt;&lt;left val=&quot;31&quot;/&gt;&lt;top val=&quot;249&quot;/&gt;&lt;width val=&quot;559&quot;/&gt;&lt;height val=&quot;41&quot;/&gt;&lt;hasText val=&quot;1&quot;/&gt;&lt;paraId val=&quot;4&quot;/&gt;&lt;/Image&gt;&lt;/TextEffect&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4&quot;/&gt;&lt;lineCharCount val=&quot;27&quot;/&gt;&lt;lineCharCount val=&quot;19&quot;/&gt;&lt;lineCharCount val=&quot;27&quot;/&gt;&lt;/TableIndex&gt;&lt;/ShapeTextInfo&gt;"/>
  <p:tag name="PRESENTER_SHAPEINFO" val="&lt;ThreeDShapeInfo&gt;&lt;uuid val=&quot;{BA463968-C90F-4CF3-B00A-F93313BE185E}&quot;/&gt;&lt;isInvalidForFieldText val=&quot;0&quot;/&gt;&lt;Image&gt;&lt;filename val=&quot;C:\Users\JEFFKE~1\AppData\Local\Temp\PR\data\asimages\{BA463968-C90F-4CF3-B00A-F93313BE185E}_19.png&quot;/&gt;&lt;left val=&quot;427&quot;/&gt;&lt;top val=&quot;79&quot;/&gt;&lt;width val=&quot;259&quot;/&gt;&lt;height val=&quot;147&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PSNARRATIONPROPS" val="F:\AHRQ TS E-Learning\Module 9\Narration\M9 CHubbard_Slide20_1-2.wav"/>
  <p:tag name="PPSNARRATION" val="64,870263069,D:\Archive\F Drive\AHRQ TS E-Learning\Module 9\TS_2016_Module_9_v7.0_pptx\Media.ppcx"/>
  <p:tag name="HTML_SHAPEINFO" val="&lt;SlideThumbPath val=&quot;Slide20.PNG&quot;/&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4&quot;/&gt;&lt;lineCharCount val=&quot;26&quot;/&gt;&lt;lineCharCount val=&quot;22&quot;/&gt;&lt;lineCharCount val=&quot;21&quot;/&gt;&lt;lineCharCount val=&quot;25&quot;/&gt;&lt;lineCharCount val=&quot;10&quot;/&gt;&lt;/TableIndex&gt;&lt;/ShapeTextInfo&gt;"/>
  <p:tag name="PRESENTER_SHAPEINFO" val="&lt;ThreeDShapeInfo&gt;&lt;uuid val=&quot;{6713352B-A0E6-45DD-B09F-59664EDFA971}&quot;/&gt;&lt;isInvalidForFieldText val=&quot;0&quot;/&gt;&lt;Image&gt;&lt;filename val=&quot;C:\Users\JEFFKE~1\AppData\Local\Temp\PR\data\asimages\{6713352B-A0E6-45DD-B09F-59664EDFA971}_20.png&quot;/&gt;&lt;left val=&quot;427&quot;/&gt;&lt;top val=&quot;81&quot;/&gt;&lt;width val=&quot;259&quot;/&gt;&lt;height val=&quot;147&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quot;/&gt;&lt;isInvalidForFieldText val=&quot;0&quot;/&gt;&lt;Image&gt;&lt;filename val=&quot;C:\Users\JEFFKE~1\AppData\Local\Temp\PR\data\asimages\{5943DA69-B286-4AE7-B221-8D0C6BD40BAD}_20.png&quot;/&gt;&lt;left val=&quot;66&quot;/&gt;&lt;top val=&quot;-2&quot;/&gt;&lt;width val=&quot;652&quot;/&gt;&lt;height val=&quot;68&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2&quot;/&gt;&lt;lineCharCount val=&quot;27&quot;/&gt;&lt;lineCharCount val=&quot;37&quot;/&gt;&lt;lineCharCount val=&quot;23&quot;/&gt;&lt;lineCharCount val=&quot;42&quot;/&gt;&lt;lineCharCount val=&quot;22&quot;/&gt;&lt;lineCharCount val=&quot;56&quot;/&gt;&lt;lineCharCount val=&quot;36&quot;/&gt;&lt;lineCharCount val=&quot;64&quot;/&gt;&lt;/TableIndex&gt;&lt;/ShapeTextInfo&gt;"/>
  <p:tag name="HTML_SHAPEINFO" val="&lt;TextEffect&gt;&lt;Image&gt;&lt;filename val=&quot;C:\Users\JEFFKE~1\AppData\Local\Temp\PR\data\asimages\{3CDB149A-8329-4C1A-ACA4-3AE00C97987B}_1.png_crop.png&quot;/&gt;&lt;left val=&quot;23&quot;/&gt;&lt;top val=&quot;69&quot;/&gt;&lt;width val=&quot;89&quot;/&gt;&lt;height val=&quot;13&quot;/&gt;&lt;hasText val=&quot;1&quot;/&gt;&lt;paraId val=&quot;1&quot;/&gt;&lt;/Image&gt;&lt;Image&gt;&lt;filename val=&quot;C:\Users\JEFFKE~1\AppData\Local\Temp\PR\data\asimages\{EEC05E3A-D16D-4ACD-9B3D-F5056EE9A38D}_1.png_crop.png&quot;/&gt;&lt;left val=&quot;31&quot;/&gt;&lt;top val=&quot;105&quot;/&gt;&lt;width val=&quot;307&quot;/&gt;&lt;height val=&quot;41&quot;/&gt;&lt;hasText val=&quot;1&quot;/&gt;&lt;paraId val=&quot;2&quot;/&gt;&lt;/Image&gt;&lt;Image&gt;&lt;filename val=&quot;C:\Users\JEFFKE~1\AppData\Local\Temp\PR\data\asimages\{B0E4BC02-EBD1-4B3B-BD4E-1ACA17487513}_1.png_crop.png&quot;/&gt;&lt;left val=&quot;31&quot;/&gt;&lt;top val=&quot;165&quot;/&gt;&lt;width val=&quot;345&quot;/&gt;&lt;height val=&quot;41&quot;/&gt;&lt;hasText val=&quot;1&quot;/&gt;&lt;paraId val=&quot;3&quot;/&gt;&lt;/Image&gt;&lt;Image&gt;&lt;filename val=&quot;C:\Users\JEFFKE~1\AppData\Local\Temp\PR\data\asimages\{850DABF8-E1B2-4EDF-93A6-41D1E6331153}_1.png_crop.png&quot;/&gt;&lt;left val=&quot;31&quot;/&gt;&lt;top val=&quot;225&quot;/&gt;&lt;width val=&quot;498&quot;/&gt;&lt;height val=&quot;41&quot;/&gt;&lt;hasText val=&quot;1&quot;/&gt;&lt;paraId val=&quot;4&quot;/&gt;&lt;/Image&gt;&lt;Image&gt;&lt;filename val=&quot;C:\Users\JEFFKE~1\AppData\Local\Temp\PR\data\asimages\{1FFCDB2B-DD03-4914-9F8E-B4ABD5EA0714}_1.png_crop.png&quot;/&gt;&lt;left val=&quot;31&quot;/&gt;&lt;top val=&quot;285&quot;/&gt;&lt;width val=&quot;545&quot;/&gt;&lt;height val=&quot;41&quot;/&gt;&lt;hasText val=&quot;1&quot;/&gt;&lt;paraId val=&quot;5&quot;/&gt;&lt;/Image&gt;&lt;/TextEffect&gt;"/>
</p:tagLst>
</file>

<file path=ppt/tags/tag146.xml><?xml version="1.0" encoding="utf-8"?>
<p:tagLst xmlns:a="http://schemas.openxmlformats.org/drawingml/2006/main" xmlns:r="http://schemas.openxmlformats.org/officeDocument/2006/relationships" xmlns:p="http://schemas.openxmlformats.org/presentationml/2006/main">
  <p:tag name="PPSNARRATIONPROPS" val="F:\AHRQ TS E-Learning\Module 9\Narration\M9 CHubbard_Slide21_1-2.wav"/>
  <p:tag name="PPSNARRATION" val="65,870263069,D:\Archive\F Drive\AHRQ TS E-Learning\Module 9\TS_2016_Module_9_v7.0_pptx\Media.ppcx"/>
  <p:tag name="HTML_SHAPEINFO" val="&lt;SlideThumbPath val=&quot;Slide21.PNG&quot;/&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4&quot;/&gt;&lt;lineCharCount val=&quot;27&quot;/&gt;&lt;lineCharCount val=&quot;18&quot;/&gt;&lt;lineCharCount val=&quot;29&quot;/&gt;&lt;lineCharCount val=&quot;32&quot;/&gt;&lt;/TableIndex&gt;&lt;/ShapeTextInfo&gt;"/>
  <p:tag name="PRESENTER_SHAPEINFO" val="&lt;ThreeDShapeInfo&gt;&lt;uuid val=&quot;{DC180D9A-5B9D-43F6-AFD1-552B0AA5559A}&quot;/&gt;&lt;isInvalidForFieldText val=&quot;0&quot;/&gt;&lt;Image&gt;&lt;filename val=&quot;C:\Users\JEFFKE~1\AppData\Local\Temp\PR\data\asimages\{DC180D9A-5B9D-43F6-AFD1-552B0AA5559A}_21.png&quot;/&gt;&lt;left val=&quot;427&quot;/&gt;&lt;top val=&quot;81&quot;/&gt;&lt;width val=&quot;259&quot;/&gt;&lt;height val=&quot;147&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EFFKE~1\AppData\Local\Temp\PR\data\asimages\{EC96892D-8B3D-49E7-8348-09B93E1D8312}_21.png&quot;/&gt;&lt;left val=&quot;66&quot;/&gt;&lt;top val=&quot;-2&quot;/&gt;&lt;width val=&quot;644&quot;/&gt;&lt;height val=&quot;68&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2&quot;/&gt;&lt;lineCharCount val=&quot;28&quot;/&gt;&lt;lineCharCount val=&quot;43&quot;/&gt;&lt;lineCharCount val=&quot;22&quot;/&gt;&lt;lineCharCount val=&quot;19&quot;/&gt;&lt;lineCharCount val=&quot;44&quot;/&gt;&lt;lineCharCount val=&quot;30&quot;/&gt;&lt;lineCharCount val=&quot;57&quot;/&gt;&lt;lineCharCount val=&quot;34&quot;/&gt;&lt;lineCharCount val=&quot;67&quot;/&gt;&lt;/TableIndex&gt;&lt;/ShapeTextInfo&gt;"/>
  <p:tag name="HTML_SHAPEINFO" val="&lt;TextEffect&gt;&lt;Image&gt;&lt;filename val=&quot;C:\Users\JEFFKE~1\AppData\Local\Temp\PR\data\asimages\{11C46FA5-4E69-4683-B00E-9E26125E61DB}_1.png_crop.png&quot;/&gt;&lt;left val=&quot;23&quot;/&gt;&lt;top val=&quot;69&quot;/&gt;&lt;width val=&quot;89&quot;/&gt;&lt;height val=&quot;13&quot;/&gt;&lt;hasText val=&quot;1&quot;/&gt;&lt;paraId val=&quot;1&quot;/&gt;&lt;/Image&gt;&lt;Image&gt;&lt;filename val=&quot;C:\Users\JEFFKE~1\AppData\Local\Temp\PR\data\asimages\{82C1A719-06C9-4429-83BE-28323B9E6A07}_1.png_crop.png&quot;/&gt;&lt;left val=&quot;31&quot;/&gt;&lt;top val=&quot;105&quot;/&gt;&lt;width val=&quot;363&quot;/&gt;&lt;height val=&quot;65&quot;/&gt;&lt;hasText val=&quot;1&quot;/&gt;&lt;paraId val=&quot;2&quot;/&gt;&lt;/Image&gt;&lt;Image&gt;&lt;filename val=&quot;C:\Users\JEFFKE~1\AppData\Local\Temp\PR\data\asimages\{0ED57353-FF48-47C8-94F1-24A3470C70BB}_1.png_crop.png&quot;/&gt;&lt;left val=&quot;31&quot;/&gt;&lt;top val=&quot;189&quot;/&gt;&lt;width val=&quot;369&quot;/&gt;&lt;height val=&quot;41&quot;/&gt;&lt;hasText val=&quot;1&quot;/&gt;&lt;paraId val=&quot;3&quot;/&gt;&lt;/Image&gt;&lt;Image&gt;&lt;filename val=&quot;C:\Users\JEFFKE~1\AppData\Local\Temp\PR\data\asimages\{F3BBCB73-C1E7-47A8-A294-B533896CF95D}_1.png_crop.png&quot;/&gt;&lt;left val=&quot;31&quot;/&gt;&lt;top val=&quot;249&quot;/&gt;&lt;width val=&quot;473&quot;/&gt;&lt;height val=&quot;41&quot;/&gt;&lt;hasText val=&quot;1&quot;/&gt;&lt;paraId val=&quot;4&quot;/&gt;&lt;/Image&gt;&lt;Image&gt;&lt;filename val=&quot;C:\Users\JEFFKE~1\AppData\Local\Temp\PR\data\asimages\{4905FDE4-86F8-42B0-99C7-3FC31E49A979}_1.png_crop.png&quot;/&gt;&lt;left val=&quot;31&quot;/&gt;&lt;top val=&quot;309&quot;/&gt;&lt;width val=&quot;572&quot;/&gt;&lt;height val=&quot;41&quot;/&gt;&lt;hasText val=&quot;1&quot;/&gt;&lt;paraId val=&quot;5&quot;/&gt;&lt;/Image&gt;&lt;/TextEffect&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EFFKE~1\AppData\Local\Temp\PR\data\asimages\{0CF3065E-D455-491D-AB6F-FCCDB7E1676E}_2.png&quot;/&gt;&lt;left val=&quot;11&quot;/&gt;&lt;top val=&quot;381&quot;/&gt;&lt;width val=&quot;395&quot;/&gt;&lt;height val=&quot;30&quot;/&gt;&lt;hasText val=&quot;1&quot;/&gt;&lt;/Image&gt;&lt;/ThreeDShapeInfo&gt;"/>
</p:tagLst>
</file>

<file path=ppt/tags/tag150.xml><?xml version="1.0" encoding="utf-8"?>
<p:tagLst xmlns:a="http://schemas.openxmlformats.org/drawingml/2006/main" xmlns:r="http://schemas.openxmlformats.org/officeDocument/2006/relationships" xmlns:p="http://schemas.openxmlformats.org/presentationml/2006/main">
  <p:tag name="PPSNARRATIONPROPS" val="F:\AHRQ TS E-Learning\Module 9\Narration\M9 CHubbard_Slide22_1-2.wav"/>
  <p:tag name="PPSNARRATION" val="66,870263069,D:\Archive\F Drive\AHRQ TS E-Learning\Module 9\TS_2016_Module_9_v7.0_pptx\Media.ppcx"/>
  <p:tag name="HTML_SHAPEINFO" val="&lt;SlideThumbPath val=&quot;Slide22.PNG&quot;/&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0&quot;/&gt;&lt;lineCharCount val=&quot;23&quot;/&gt;&lt;lineCharCount val=&quot;17&quot;/&gt;&lt;/TableIndex&gt;&lt;/ShapeTextInfo&gt;"/>
  <p:tag name="PRESENTER_SHAPEINFO" val="&lt;ThreeDShapeInfo&gt;&lt;uuid val=&quot;{8D3661E4-8CA2-4ACD-8C62-752D5170B1F7}&quot;/&gt;&lt;isInvalidForFieldText val=&quot;0&quot;/&gt;&lt;Image&gt;&lt;filename val=&quot;C:\Users\JEFFKE~1\AppData\Local\Temp\PR\data\asimages\{8D3661E4-8CA2-4ACD-8C62-752D5170B1F7}_22.png&quot;/&gt;&lt;left val=&quot;427&quot;/&gt;&lt;top val=&quot;81&quot;/&gt;&lt;width val=&quot;259&quot;/&gt;&lt;height val=&quot;147&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sers\JEFFKE~1\AppData\Local\Temp\PR\data\asimages\{2C5380F8-29A9-49B6-8CC3-51DE3AE357AC}_22.png&quot;/&gt;&lt;left val=&quot;66&quot;/&gt;&lt;top val=&quot;-2&quot;/&gt;&lt;width val=&quot;644&quot;/&gt;&lt;height val=&quot;68&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1&quot;/&gt;&lt;lineCharCount val=&quot;24&quot;/&gt;&lt;lineCharCount val=&quot;41&quot;/&gt;&lt;lineCharCount val=&quot;31&quot;/&gt;&lt;lineCharCount val=&quot;19&quot;/&gt;&lt;lineCharCount val=&quot;37&quot;/&gt;&lt;lineCharCount val=&quot;38&quot;/&gt;&lt;lineCharCount val=&quot;46&quot;/&gt;&lt;/TableIndex&gt;&lt;/ShapeTextInfo&gt;"/>
  <p:tag name="HTML_SHAPEINFO" val="&lt;TextEffect&gt;&lt;Image&gt;&lt;filename val=&quot;C:\Users\JEFFKE~1\AppData\Local\Temp\PR\data\asimages\{6F7D65DE-B284-423E-8268-1F9B8A341923}_1.png_crop.png&quot;/&gt;&lt;left val=&quot;21&quot;/&gt;&lt;top val=&quot;69&quot;/&gt;&lt;width val=&quot;87&quot;/&gt;&lt;height val=&quot;13&quot;/&gt;&lt;hasText val=&quot;1&quot;/&gt;&lt;paraId val=&quot;1&quot;/&gt;&lt;/Image&gt;&lt;Image&gt;&lt;filename val=&quot;C:\Users\JEFFKE~1\AppData\Local\Temp\PR\data\asimages\{CE13B03D-5FD0-48DA-BB0A-B4C0AE247615}_1.png_crop.png&quot;/&gt;&lt;left val=&quot;31&quot;/&gt;&lt;top val=&quot;105&quot;/&gt;&lt;width val=&quot;362&quot;/&gt;&lt;height val=&quot;65&quot;/&gt;&lt;hasText val=&quot;1&quot;/&gt;&lt;paraId val=&quot;2&quot;/&gt;&lt;/Image&gt;&lt;Image&gt;&lt;filename val=&quot;C:\Users\JEFFKE~1\AppData\Local\Temp\PR\data\asimages\{AEDBA3D1-0476-41C6-94D6-5FE4F418D0A4}_1.png_crop.png&quot;/&gt;&lt;left val=&quot;31&quot;/&gt;&lt;top val=&quot;189&quot;/&gt;&lt;width val=&quot;401&quot;/&gt;&lt;height val=&quot;89&quot;/&gt;&lt;hasText val=&quot;1&quot;/&gt;&lt;paraId val=&quot;3&quot;/&gt;&lt;/Image&gt;&lt;/TextEffect&gt;"/>
</p:tagLst>
</file>

<file path=ppt/tags/tag154.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9\Narration\M9 BCraft_Slide23_1-2.wav"/>
  <p:tag name="PPSNARRATION" val="43,870263069,D:\Archive\F Drive\AHRQ TS E-Learning\Module 9\TS_2016_Module_9_v7.0_pptx\Media.ppcx"/>
  <p:tag name="HTML_SHAPEINFO" val="&lt;SlideThumbPath val=&quot;Slide23.PNG&quot;/&gt;"/>
</p:tagLst>
</file>

<file path=ppt/tags/tag1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40035BEF-15EB-4873-ACAA-F974A335D3A4}&quot;/&gt;&lt;isInvalidForFieldText val=&quot;0&quot;/&gt;&lt;Image&gt;&lt;filename val=&quot;C:\Users\JEFFKE~1\AppData\Local\Temp\PR\data\asimages\{40035BEF-15EB-4873-ACAA-F974A335D3A4}_23.png&quot;/&gt;&lt;left val=&quot;391&quot;/&gt;&lt;top val=&quot;50&quot;/&gt;&lt;width val=&quot;296&quot;/&gt;&lt;height val=&quot;525&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quot;/&gt;&lt;isInvalidForFieldText val=&quot;0&quot;/&gt;&lt;Image&gt;&lt;filename val=&quot;C:\Users\JEFFKE~1\AppData\Local\Temp\PR\data\asimages\{5154E296-8B28-4837-8A86-FF659043344D}_23.png&quot;/&gt;&lt;left val=&quot;66&quot;/&gt;&lt;top val=&quot;-2&quot;/&gt;&lt;width val=&quot;644&quot;/&gt;&lt;height val=&quot;68&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0&quot;/&gt;&lt;lineCharCount val=&quot;42&quot;/&gt;&lt;lineCharCount val=&quot;11&quot;/&gt;&lt;lineCharCount val=&quot;34&quot;/&gt;&lt;lineCharCount val=&quot;43&quot;/&gt;&lt;lineCharCount val=&quot;7&quot;/&gt;&lt;/TableIndex&gt;&lt;/ShapeTextInfo&gt;"/>
  <p:tag name="HTML_SHAPEINFO" val="&lt;TextEffect&gt;&lt;Image&gt;&lt;filename val=&quot;C:\Users\JEFFKE~1\AppData\Local\Temp\PR\data\asimages\{4E940BF3-C1E3-4075-BFB4-EB01F211082F}_1.png_crop.png&quot;/&gt;&lt;left val=&quot;21&quot;/&gt;&lt;top val=&quot;68&quot;/&gt;&lt;width val=&quot;342&quot;/&gt;&lt;height val=&quot;62&quot;/&gt;&lt;hasText val=&quot;1&quot;/&gt;&lt;paraId val=&quot;1&quot;/&gt;&lt;/Image&gt;&lt;Image&gt;&lt;filename val=&quot;C:\Users\JEFFKE~1\AppData\Local\Temp\PR\data\asimages\{228FA594-908E-477A-915C-F868AE5EF76E}_1.png_crop.png&quot;/&gt;&lt;left val=&quot;22&quot;/&gt;&lt;top val=&quot;153&quot;/&gt;&lt;width val=&quot;332&quot;/&gt;&lt;height val=&quot;62&quot;/&gt;&lt;hasText val=&quot;1&quot;/&gt;&lt;paraId val=&quot;2&quot;/&gt;&lt;/Image&gt;&lt;/TextEffect&gt;"/>
</p:tagLst>
</file>

<file path=ppt/tags/tag1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4266824F-AD18-4336-8F27-BBB71A878B5F}&quot;/&gt;&lt;isInvalidForFieldText val=&quot;0&quot;/&gt;&lt;Image&gt;&lt;filename val=&quot;C:\Users\JEFFKE~1\AppData\Local\Temp\PR\data\asimages\{4266824F-AD18-4336-8F27-BBB71A878B5F}_23.png&quot;/&gt;&lt;left val=&quot;382&quot;/&gt;&lt;top val=&quot;264&quot;/&gt;&lt;width val=&quot;115&quot;/&gt;&lt;height val=&quot;83&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9&quot;/&gt;&lt;lineCharCount val=&quot;35&quot;/&gt;&lt;/TableIndex&gt;&lt;/ShapeTextInfo&gt;"/>
  <p:tag name="PRESENTER_SHAPEINFO" val="&lt;ThreeDShapeInfo&gt;&lt;uuid val=&quot;{B894CC59-A65D-4C58-9F71-DD6B0718886A}&quot;/&gt;&lt;isInvalidForFieldText val=&quot;0&quot;/&gt;&lt;Image&gt;&lt;filename val=&quot;C:\Users\JEFFKE~1\AppData\Local\Temp\PR\data\asimages\{B894CC59-A65D-4C58-9F71-DD6B0718886A}_23.png&quot;/&gt;&lt;left val=&quot;90&quot;/&gt;&lt;top val=&quot;328&quot;/&gt;&lt;width val=&quot;303&quot;/&gt;&lt;height val=&quot;56&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0844ED8C-35F0-4832-9052-E7C1112FB53C}_2.png&quot;/&gt;&lt;left val=&quot;642&quot;/&gt;&lt;top val=&quot;384&quot;/&gt;&lt;width val=&quot;65&quot;/&gt;&lt;height val=&quot;23&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9\Narration\M9 BCraft_Slide24_1-2.wav"/>
  <p:tag name="PPSNARRATION" val="46,870263069,D:\Archive\F Drive\AHRQ TS E-Learning\Module 9\TS_2016_Module_9_v7.0_pptx\Media.ppcx"/>
  <p:tag name="HTML_SHAPEINFO" val="&lt;SlideThumbPath val=&quot;Slide24.PNG&quot;/&gt;"/>
</p:tagLst>
</file>

<file path=ppt/tags/tag1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831AB40-08DD-49F0-A8D6-7DE224A9E364}&quot;/&gt;&lt;isInvalidForFieldText val=&quot;0&quot;/&gt;&lt;Image&gt;&lt;filename val=&quot;C:\Users\JEFFKE~1\AppData\Local\Temp\PR\data\asimages\{B831AB40-08DD-49F0-A8D6-7DE224A9E364}_24.png&quot;/&gt;&lt;left val=&quot;391&quot;/&gt;&lt;top val=&quot;50&quot;/&gt;&lt;width val=&quot;296&quot;/&gt;&lt;height val=&quot;525&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quot;/&gt;&lt;isInvalidForFieldText val=&quot;0&quot;/&gt;&lt;Image&gt;&lt;filename val=&quot;C:\Users\JEFFKE~1\AppData\Local\Temp\PR\data\asimages\{8B390E6B-1CA5-4FAD-A6D4-F2336D412BDA}_24.png&quot;/&gt;&lt;left val=&quot;66&quot;/&gt;&lt;top val=&quot;-2&quot;/&gt;&lt;width val=&quot;644&quot;/&gt;&lt;height val=&quot;68&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2&quot;/&gt;&lt;lineCharCount val=&quot;45&quot;/&gt;&lt;lineCharCount val=&quot;41&quot;/&gt;&lt;lineCharCount val=&quot;10&quot;/&gt;&lt;lineCharCount val=&quot;45&quot;/&gt;&lt;lineCharCount val=&quot;10&quot;/&gt;&lt;lineCharCount val=&quot;47&quot;/&gt;&lt;lineCharCount val=&quot;40&quot;/&gt;&lt;/TableIndex&gt;&lt;/ShapeTextInfo&gt;"/>
  <p:tag name="HTML_SHAPEINFO" val="&lt;TextEffect&gt;&lt;Image&gt;&lt;filename val=&quot;C:\Users\JEFFKE~1\AppData\Local\Temp\PR\data\asimages\{F279C508-37B4-4752-A5FC-F74036FC0894}_1.png_crop.png&quot;/&gt;&lt;left val=&quot;22&quot;/&gt;&lt;top val=&quot;68&quot;/&gt;&lt;width val=&quot;331&quot;/&gt;&lt;height val=&quot;17&quot;/&gt;&lt;hasText val=&quot;1&quot;/&gt;&lt;paraId val=&quot;1&quot;/&gt;&lt;/Image&gt;&lt;Image&gt;&lt;filename val=&quot;C:\Users\JEFFKE~1\AppData\Local\Temp\PR\data\asimages\{8C5BA12F-7BE5-4C4D-A925-E6918B46526D}_1.png_crop.png&quot;/&gt;&lt;left val=&quot;21&quot;/&gt;&lt;top val=&quot;110&quot;/&gt;&lt;width val=&quot;324&quot;/&gt;&lt;height val=&quot;58&quot;/&gt;&lt;hasText val=&quot;1&quot;/&gt;&lt;paraId val=&quot;2&quot;/&gt;&lt;/Image&gt;&lt;Image&gt;&lt;filename val=&quot;C:\Users\JEFFKE~1\AppData\Local\Temp\PR\data\asimages\{4060F102-36E9-44F9-B0F5-B119C770B42B}_1.png_crop.png&quot;/&gt;&lt;left val=&quot;21&quot;/&gt;&lt;top val=&quot;193&quot;/&gt;&lt;width val=&quot;329&quot;/&gt;&lt;height val=&quot;34&quot;/&gt;&lt;hasText val=&quot;1&quot;/&gt;&lt;paraId val=&quot;3&quot;/&gt;&lt;/Image&gt;&lt;Image&gt;&lt;filename val=&quot;C:\Users\JEFFKE~1\AppData\Local\Temp\PR\data\asimages\{54C09DED-C28A-4283-AE8E-990F53CEE763}_1.png_crop.png&quot;/&gt;&lt;left val=&quot;21&quot;/&gt;&lt;top val=&quot;254&quot;/&gt;&lt;width val=&quot;328&quot;/&gt;&lt;height val=&quot;37&quot;/&gt;&lt;hasText val=&quot;1&quot;/&gt;&lt;paraId val=&quot;4&quot;/&gt;&lt;/Image&gt;&lt;/TextEffect&gt;"/>
</p:tagLst>
</file>

<file path=ppt/tags/tag164.xml><?xml version="1.0" encoding="utf-8"?>
<p:tagLst xmlns:a="http://schemas.openxmlformats.org/drawingml/2006/main" xmlns:r="http://schemas.openxmlformats.org/officeDocument/2006/relationships" xmlns:p="http://schemas.openxmlformats.org/presentationml/2006/main">
  <p:tag name="PPSNARRATIONPROPS" val="F:\AHRQ TS E-Learning\Module 9\Narration\M9 CHubbard_Slide25_1-2.wav"/>
  <p:tag name="PPSNARRATION" val="67,870263069,D:\Archive\F Drive\AHRQ TS E-Learning\Module 9\TS_2016_Module_9_v7.0_pptx\Media.ppcx"/>
  <p:tag name="HTML_SHAPEINFO" val="&lt;SlideThumbPath val=&quot;Slide25.PNG&quot;/&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HTML_SHAPEINFO" val="&lt;ThreeDShapeInfo&gt;&lt;uuid val=&quot;&quot;/&gt;&lt;isInvalidForFieldText val=&quot;0&quot;/&gt;&lt;Image&gt;&lt;filename val=&quot;C:\Users\JEFFKE~1\AppData\Local\Temp\PR\data\asimages\{C63855CA-5599-48BE-8B74-936ED95A0000}_25.png&quot;/&gt;&lt;left val=&quot;66&quot;/&gt;&lt;top val=&quot;-2&quot;/&gt;&lt;width val=&quot;644&quot;/&gt;&lt;height val=&quot;68&quot;/&gt;&lt;hasText val=&quot;1&quot;/&gt;&lt;/Image&gt;&lt;/ThreeDShape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3&quot;/&gt;&lt;lineCharCount val=&quot;40&quot;/&gt;&lt;lineCharCount val=&quot;17&quot;/&gt;&lt;lineCharCount val=&quot;26&quot;/&gt;&lt;lineCharCount val=&quot;34&quot;/&gt;&lt;lineCharCount val=&quot;34&quot;/&gt;&lt;lineCharCount val=&quot;7&quot;/&gt;&lt;/TableIndex&gt;&lt;/ShapeTextInfo&gt;"/>
  <p:tag name="HTML_SHAPEINFO" val="&lt;TextEffect&gt;&lt;Image&gt;&lt;filename val=&quot;C:\Users\JEFFKE~1\AppData\Local\Temp\PR\data\asimages\{C5BE4B29-21A7-48DD-AAAC-4512EB27FF5D}_1.png_crop.png&quot;/&gt;&lt;left val=&quot;21&quot;/&gt;&lt;top val=&quot;68&quot;/&gt;&lt;width val=&quot;192&quot;/&gt;&lt;height val=&quot;17&quot;/&gt;&lt;hasText val=&quot;1&quot;/&gt;&lt;paraId val=&quot;1&quot;/&gt;&lt;/Image&gt;&lt;Image&gt;&lt;filename val=&quot;C:\Users\JEFFKE~1\AppData\Local\Temp\PR\data\asimages\{7BB35D02-6823-4DDC-A637-874CB118DB06}_1.png_crop.png&quot;/&gt;&lt;left val=&quot;31&quot;/&gt;&lt;top val=&quot;105&quot;/&gt;&lt;width val=&quot;341&quot;/&gt;&lt;height val=&quot;17&quot;/&gt;&lt;hasText val=&quot;1&quot;/&gt;&lt;paraId val=&quot;2&quot;/&gt;&lt;/Image&gt;&lt;Image&gt;&lt;filename val=&quot;C:\Users\JEFFKE~1\AppData\Local\Temp\PR\data\asimages\{0A3DB59E-700B-4DDA-BBAA-37A3C48A87E1}_1.png_crop.png&quot;/&gt;&lt;left val=&quot;31&quot;/&gt;&lt;top val=&quot;141&quot;/&gt;&lt;width val=&quot;148&quot;/&gt;&lt;height val=&quot;17&quot;/&gt;&lt;hasText val=&quot;1&quot;/&gt;&lt;paraId val=&quot;3&quot;/&gt;&lt;/Image&gt;&lt;Image&gt;&lt;filename val=&quot;C:\Users\JEFFKE~1\AppData\Local\Temp\PR\data\asimages\{A0BF4092-9751-4722-9BCD-24F8448B8446}_1.png_crop.png&quot;/&gt;&lt;left val=&quot;31&quot;/&gt;&lt;top val=&quot;177&quot;/&gt;&lt;width val=&quot;229&quot;/&gt;&lt;height val=&quot;17&quot;/&gt;&lt;hasText val=&quot;1&quot;/&gt;&lt;paraId val=&quot;4&quot;/&gt;&lt;/Image&gt;&lt;Image&gt;&lt;filename val=&quot;C:\Users\JEFFKE~1\AppData\Local\Temp\PR\data\asimages\{ED07881F-6926-4E93-89C6-58D825CDF53C}_1.png_crop.png&quot;/&gt;&lt;left val=&quot;31&quot;/&gt;&lt;top val=&quot;213&quot;/&gt;&lt;width val=&quot;282&quot;/&gt;&lt;height val=&quot;17&quot;/&gt;&lt;hasText val=&quot;1&quot;/&gt;&lt;paraId val=&quot;5&quot;/&gt;&lt;/Image&gt;&lt;Image&gt;&lt;filename val=&quot;C:\Users\JEFFKE~1\AppData\Local\Temp\PR\data\asimages\{76F46680-5A54-4798-920B-A8F471F7197A}_1.png_crop.png&quot;/&gt;&lt;left val=&quot;31&quot;/&gt;&lt;top val=&quot;249&quot;/&gt;&lt;width val=&quot;287&quot;/&gt;&lt;height val=&quot;38&quot;/&gt;&lt;hasText val=&quot;1&quot;/&gt;&lt;paraId val=&quot;6&quot;/&gt;&lt;/Image&gt;&lt;/TextEffect&gt;"/>
</p:tagLst>
</file>

<file path=ppt/tags/tag1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38414DCA-F87F-46A0-A175-AE842901EE84}&quot;/&gt;&lt;isInvalidForFieldText val=&quot;0&quot;/&gt;&lt;Image&gt;&lt;filename val=&quot;C:\Users\JEFFKE~1\AppData\Local\Temp\PR\data\asimages\{38414DCA-F87F-46A0-A175-AE842901EE84}_25.png&quot;/&gt;&lt;left val=&quot;400&quot;/&gt;&lt;top val=&quot;64&quot;/&gt;&lt;width val=&quot;287&quot;/&gt;&lt;height val=&quot;317&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PSNARRATIONPROPS" val="F:\AHRQ TS E-Learning\Module 9\Narration\M9 CHubbard_Slide26_1-2.wav"/>
  <p:tag name="PPSNARRATION" val="68,870263069,D:\Archive\F Drive\AHRQ TS E-Learning\Module 9\TS_2016_Module_9_v7.0_pptx\Media.ppcx"/>
  <p:tag name="HTML_SHAPEINFO" val="&lt;SlideThumbPath val=&quot;Slide26.PNG&quot;/&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JEFFKE~1\AppData\Local\Temp\PR\data\asimages\{FBAD73A3-8B4A-41A2-8373-6F86F8D0E609}_26.png&quot;/&gt;&lt;left val=&quot;66&quot;/&gt;&lt;top val=&quot;-2&quot;/&gt;&lt;width val=&quot;644&quot;/&gt;&lt;height val=&quot;68&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9E64EEC9-5A4E-401F-ADDA-9FC412D7B143}&quot;/&gt;&lt;isInvalidForFieldText val=&quot;0&quot;/&gt;&lt;Image&gt;&lt;filename val=&quot;C:\Users\JEFFKE~1\AppData\Local\Temp\PR\data\asimages\{9E64EEC9-5A4E-401F-ADDA-9FC412D7B143}_MtorLt.png&quot;/&gt;&lt;left val=&quot;-4&quot;/&gt;&lt;top val=&quot;0&quot;/&gt;&lt;width val=&quot;83&quot;/&gt;&lt;height val=&quot;55&quot;/&gt;&lt;hasText val=&quot;1&quot;/&gt;&lt;/Image&gt;&lt;/ThreeDShape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79&quot;/&gt;&lt;lineCharCount val=&quot;5&quot;/&gt;&lt;lineCharCount val=&quot;67&quot;/&gt;&lt;lineCharCount val=&quot;37&quot;/&gt;&lt;lineCharCount val=&quot;78&quot;/&gt;&lt;lineCharCount val=&quot;32&quot;/&gt;&lt;lineCharCount val=&quot;48&quot;/&gt;&lt;/TableIndex&gt;&lt;/ShapeTextInfo&gt;"/>
  <p:tag name="HTML_SHAPEINFO" val="&lt;TextEffect&gt;&lt;Image&gt;&lt;filename val=&quot;C:\Users\JEFFKE~1\AppData\Local\Temp\PR\data\asimages\{F943BB72-9C88-4A65-83DB-F9459CCB4925}_1.png_crop.png&quot;/&gt;&lt;left val=&quot;21&quot;/&gt;&lt;top val=&quot;68&quot;/&gt;&lt;width val=&quot;665&quot;/&gt;&lt;height val=&quot;38&quot;/&gt;&lt;hasText val=&quot;1&quot;/&gt;&lt;paraId val=&quot;1&quot;/&gt;&lt;/Image&gt;&lt;Image&gt;&lt;filename val=&quot;C:\Users\JEFFKE~1\AppData\Local\Temp\PR\data\asimages\{233572B4-9FBA-41BA-A23C-20E4CB497B80}_1.png_crop.png&quot;/&gt;&lt;left val=&quot;21&quot;/&gt;&lt;top val=&quot;135&quot;/&gt;&lt;width val=&quot;517&quot;/&gt;&lt;height val=&quot;17&quot;/&gt;&lt;hasText val=&quot;1&quot;/&gt;&lt;paraId val=&quot;2&quot;/&gt;&lt;/Image&gt;&lt;Image&gt;&lt;filename val=&quot;C:\Users\JEFFKE~1\AppData\Local\Temp\PR\data\asimages\{E4932EE5-69EE-4E95-8295-9072FF8054D4}_1.png_crop.png&quot;/&gt;&lt;left val=&quot;31&quot;/&gt;&lt;top val=&quot;177&quot;/&gt;&lt;width val=&quot;334&quot;/&gt;&lt;height val=&quot;17&quot;/&gt;&lt;hasText val=&quot;1&quot;/&gt;&lt;paraId val=&quot;3&quot;/&gt;&lt;/Image&gt;&lt;Image&gt;&lt;filename val=&quot;C:\Users\JEFFKE~1\AppData\Local\Temp\PR\data\asimages\{A71CA690-F97F-4D85-909B-EF70976BFA5B}_1.png_crop.png&quot;/&gt;&lt;left val=&quot;31&quot;/&gt;&lt;top val=&quot;219&quot;/&gt;&lt;width val=&quot;652&quot;/&gt;&lt;height val=&quot;41&quot;/&gt;&lt;hasText val=&quot;1&quot;/&gt;&lt;paraId val=&quot;4&quot;/&gt;&lt;/Image&gt;&lt;Image&gt;&lt;filename val=&quot;C:\Users\JEFFKE~1\AppData\Local\Temp\PR\data\asimages\{638D4417-C26D-4767-885B-8F18AA6E52CE}_1.png_crop.png&quot;/&gt;&lt;left val=&quot;31&quot;/&gt;&lt;top val=&quot;285&quot;/&gt;&lt;width val=&quot;435&quot;/&gt;&lt;height val=&quot;17&quot;/&gt;&lt;hasText val=&quot;1&quot;/&gt;&lt;paraId val=&quot;5&quot;/&gt;&lt;/Image&gt;&lt;/TextEffect&gt;"/>
</p:tagLst>
</file>

<file path=ppt/tags/tag171.xml><?xml version="1.0" encoding="utf-8"?>
<p:tagLst xmlns:a="http://schemas.openxmlformats.org/drawingml/2006/main" xmlns:r="http://schemas.openxmlformats.org/officeDocument/2006/relationships" xmlns:p="http://schemas.openxmlformats.org/presentationml/2006/main">
  <p:tag name="PPSNARRATIONPROPS" val="F:\AHRQ TS E-Learning\Module 9\Narration\M9 CHubbard_Slide27_1-2.wav"/>
  <p:tag name="PPSNARRATION" val="69,870263069,D:\Archive\F Drive\AHRQ TS E-Learning\Module 9\TS_2016_Module_9_v7.0_pptx\Media.ppcx"/>
  <p:tag name="HTML_SHAPEINFO" val="&lt;SlideThumbPath val=&quot;Slide27.PNG&quot;/&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quot;/&gt;&lt;isInvalidForFieldText val=&quot;0&quot;/&gt;&lt;Image&gt;&lt;filename val=&quot;C:\Users\JEFFKE~1\AppData\Local\Temp\PR\data\asimages\{FFA7BDBE-5EBE-4207-99F5-30F7A755A098}_27.png&quot;/&gt;&lt;left val=&quot;66&quot;/&gt;&lt;top val=&quot;-2&quot;/&gt;&lt;width val=&quot;644&quot;/&gt;&lt;height val=&quot;68&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6&quot;/&gt;&lt;lineCharCount val=&quot;37&quot;/&gt;&lt;lineCharCount val=&quot;45&quot;/&gt;&lt;lineCharCount val=&quot;26&quot;/&gt;&lt;lineCharCount val=&quot;66&quot;/&gt;&lt;lineCharCount val=&quot;49&quot;/&gt;&lt;/TableIndex&gt;&lt;/ShapeTextInfo&gt;"/>
  <p:tag name="HTML_SHAPEINFO" val="&lt;TextEffect&gt;&lt;Image&gt;&lt;filename val=&quot;C:\Users\JEFFKE~1\AppData\Local\Temp\PR\data\asimages\{359ACD09-DAD8-4119-8E5E-2B313C70F305}_1.png_crop.png&quot;/&gt;&lt;left val=&quot;22&quot;/&gt;&lt;top val=&quot;68&quot;/&gt;&lt;width val=&quot;292&quot;/&gt;&lt;height val=&quot;17&quot;/&gt;&lt;hasText val=&quot;1&quot;/&gt;&lt;paraId val=&quot;1&quot;/&gt;&lt;/Image&gt;&lt;Image&gt;&lt;filename val=&quot;C:\Users\JEFFKE~1\AppData\Local\Temp\PR\data\asimages\{9D1D6F92-955D-49A9-B674-B050F7BD8803}_1.png_crop.png&quot;/&gt;&lt;left val=&quot;31&quot;/&gt;&lt;top val=&quot;111&quot;/&gt;&lt;width val=&quot;347&quot;/&gt;&lt;height val=&quot;17&quot;/&gt;&lt;hasText val=&quot;1&quot;/&gt;&lt;paraId val=&quot;2&quot;/&gt;&lt;/Image&gt;&lt;Image&gt;&lt;filename val=&quot;C:\Users\JEFFKE~1\AppData\Local\Temp\PR\data\asimages\{BE5C75BA-57F8-46ED-8567-CE088BFD399D}_1.png_crop.png&quot;/&gt;&lt;left val=&quot;31&quot;/&gt;&lt;top val=&quot;153&quot;/&gt;&lt;width val=&quot;369&quot;/&gt;&lt;height val=&quot;17&quot;/&gt;&lt;hasText val=&quot;1&quot;/&gt;&lt;paraId val=&quot;3&quot;/&gt;&lt;/Image&gt;&lt;Image&gt;&lt;filename val=&quot;C:\Users\JEFFKE~1\AppData\Local\Temp\PR\data\asimages\{E120CCA2-50CA-4EE7-A634-F165C902F981}_1.png_crop.png&quot;/&gt;&lt;left val=&quot;31&quot;/&gt;&lt;top val=&quot;195&quot;/&gt;&lt;width val=&quot;239&quot;/&gt;&lt;height val=&quot;14&quot;/&gt;&lt;hasText val=&quot;1&quot;/&gt;&lt;paraId val=&quot;4&quot;/&gt;&lt;/Image&gt;&lt;Image&gt;&lt;filename val=&quot;C:\Users\JEFFKE~1\AppData\Local\Temp\PR\data\asimages\{7BCE4C13-78F5-40CA-A050-B8E20969EEDE}_1.png_crop.png&quot;/&gt;&lt;left val=&quot;22&quot;/&gt;&lt;top val=&quot;237&quot;/&gt;&lt;width val=&quot;525&quot;/&gt;&lt;height val=&quot;17&quot;/&gt;&lt;hasText val=&quot;1&quot;/&gt;&lt;paraId val=&quot;5&quot;/&gt;&lt;/Image&gt;&lt;Image&gt;&lt;filename val=&quot;C:\Users\JEFFKE~1\AppData\Local\Temp\PR\data\asimages\{222088C8-3625-426E-BB7C-4A55294201F6}_1.png_crop.png&quot;/&gt;&lt;left val=&quot;23&quot;/&gt;&lt;top val=&quot;279&quot;/&gt;&lt;width val=&quot;409&quot;/&gt;&lt;height val=&quot;17&quot;/&gt;&lt;hasText val=&quot;1&quot;/&gt;&lt;paraId val=&quot;6&quot;/&gt;&lt;/Image&gt;&lt;/TextEffect&gt;"/>
</p:tagLst>
</file>

<file path=ppt/tags/tag174.xml><?xml version="1.0" encoding="utf-8"?>
<p:tagLst xmlns:a="http://schemas.openxmlformats.org/drawingml/2006/main" xmlns:r="http://schemas.openxmlformats.org/officeDocument/2006/relationships" xmlns:p="http://schemas.openxmlformats.org/presentationml/2006/main">
  <p:tag name="PPSNARRATIONPROPS" val="F:\AHRQ TS E-Learning\Module 9\Narration\M9 CHubbard_Slide28_1-2.wav"/>
  <p:tag name="PPSNARRATION" val="70,870263069,D:\Archive\F Drive\AHRQ TS E-Learning\Module 9\TS_2016_Module_9_v7.0_pptx\Media.ppcx"/>
  <p:tag name="HTML_SHAPEINFO" val="&lt;SlideThumbPath val=&quot;Slide28.PNG&quot;/&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 name="HTML_SHAPEINFO" val="&lt;ThreeDShapeInfo&gt;&lt;uuid val=&quot;&quot;/&gt;&lt;isInvalidForFieldText val=&quot;0&quot;/&gt;&lt;Image&gt;&lt;filename val=&quot;C:\Users\JEFFKE~1\AppData\Local\Temp\PR\data\asimages\{0CE54089-8B55-453C-BF9E-24A036527143}_28.png&quot;/&gt;&lt;left val=&quot;66&quot;/&gt;&lt;top val=&quot;-2&quot;/&gt;&lt;width val=&quot;644&quot;/&gt;&lt;height val=&quot;68&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2&quot;/&gt;&lt;lineCharCount val=&quot;53&quot;/&gt;&lt;lineCharCount val=&quot;50&quot;/&gt;&lt;lineCharCount val=&quot;42&quot;/&gt;&lt;lineCharCount val=&quot;25&quot;/&gt;&lt;/TableIndex&gt;&lt;/ShapeTextInfo&gt;"/>
  <p:tag name="HTML_SHAPEINFO" val="&lt;TextEffect&gt;&lt;Image&gt;&lt;filename val=&quot;C:\Users\JEFFKE~1\AppData\Local\Temp\PR\data\asimages\{71020A0B-844C-4A17-8774-2C8DF801E9C3}_1.png_crop.png&quot;/&gt;&lt;left val=&quot;23&quot;/&gt;&lt;top val=&quot;68&quot;/&gt;&lt;width val=&quot;327&quot;/&gt;&lt;height val=&quot;17&quot;/&gt;&lt;hasText val=&quot;1&quot;/&gt;&lt;paraId val=&quot;1&quot;/&gt;&lt;/Image&gt;&lt;Image&gt;&lt;filename val=&quot;C:\Users\JEFFKE~1\AppData\Local\Temp\PR\data\asimages\{F0EFA064-D976-4E69-8189-DDF915C4683A}_1.png_crop.png&quot;/&gt;&lt;left val=&quot;23&quot;/&gt;&lt;top val=&quot;117&quot;/&gt;&lt;width val=&quot;433&quot;/&gt;&lt;height val=&quot;17&quot;/&gt;&lt;hasText val=&quot;1&quot;/&gt;&lt;paraId val=&quot;2&quot;/&gt;&lt;/Image&gt;&lt;Image&gt;&lt;filename val=&quot;C:\Users\JEFFKE~1\AppData\Local\Temp\PR\data\asimages\{92F954B0-E144-4AF3-ADA7-D9044C2F22AD}_1.png_crop.png&quot;/&gt;&lt;left val=&quot;23&quot;/&gt;&lt;top val=&quot;165&quot;/&gt;&lt;width val=&quot;377&quot;/&gt;&lt;height val=&quot;17&quot;/&gt;&lt;hasText val=&quot;1&quot;/&gt;&lt;paraId val=&quot;3&quot;/&gt;&lt;/Image&gt;&lt;Image&gt;&lt;filename val=&quot;C:\Users\JEFFKE~1\AppData\Local\Temp\PR\data\asimages\{54D431B5-D2E9-425A-A82E-AE1600C50A0B}_1.png_crop.png&quot;/&gt;&lt;left val=&quot;22&quot;/&gt;&lt;top val=&quot;213&quot;/&gt;&lt;width val=&quot;331&quot;/&gt;&lt;height val=&quot;38&quot;/&gt;&lt;hasText val=&quot;1&quot;/&gt;&lt;paraId val=&quot;4&quot;/&gt;&lt;/Image&gt;&lt;/TextEffect&gt;"/>
</p:tagLst>
</file>

<file path=ppt/tags/tag177.xml><?xml version="1.0" encoding="utf-8"?>
<p:tagLst xmlns:a="http://schemas.openxmlformats.org/drawingml/2006/main" xmlns:r="http://schemas.openxmlformats.org/officeDocument/2006/relationships" xmlns:p="http://schemas.openxmlformats.org/presentationml/2006/main">
  <p:tag name="PPSNARRATIONPROPS" val="F:\AHRQ TS E-Learning\Module 9\Narration\M9 CHubbard_Slide29_1-2.wav"/>
  <p:tag name="PPSNARRATION" val="71,870263069,D:\Archive\F Drive\AHRQ TS E-Learning\Module 9\TS_2016_Module_9_v7.0_pptx\Media.ppcx"/>
  <p:tag name="HTML_SHAPEINFO" val="&lt;SlideThumbPath val=&quot;Slide29.PNG&quot;/&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JEFFKE~1\AppData\Local\Temp\PR\data\asimages\{0DD29731-8E27-4AA4-803F-88DC94131D69}_29.png&quot;/&gt;&lt;left val=&quot;66&quot;/&gt;&lt;top val=&quot;-2&quot;/&gt;&lt;width val=&quot;644&quot;/&gt;&lt;height val=&quot;68&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2&quot;/&gt;&lt;lineCharCount val=&quot;13&quot;/&gt;&lt;lineCharCount val=&quot;70&quot;/&gt;&lt;lineCharCount val=&quot;70&quot;/&gt;&lt;lineCharCount val=&quot;81&quot;/&gt;&lt;lineCharCount val=&quot;79&quot;/&gt;&lt;lineCharCount val=&quot;15&quot;/&gt;&lt;lineCharCount val=&quot;38&quot;/&gt;&lt;/TableIndex&gt;&lt;/ShapeTextInfo&gt;"/>
  <p:tag name="HTML_SHAPEINFO" val="&lt;TextEffect&gt;&lt;Image&gt;&lt;filename val=&quot;C:\Users\JEFFKE~1\AppData\Local\Temp\PR\data\asimages\{C7F98C7A-47D2-4CC4-900D-AC2A87F27594}_1.png_crop.png&quot;/&gt;&lt;left val=&quot;22&quot;/&gt;&lt;top val=&quot;68&quot;/&gt;&lt;width val=&quot;590&quot;/&gt;&lt;height val=&quot;41&quot;/&gt;&lt;hasText val=&quot;1&quot;/&gt;&lt;paraId val=&quot;1&quot;/&gt;&lt;/Image&gt;&lt;Image&gt;&lt;filename val=&quot;C:\Users\JEFFKE~1\AppData\Local\Temp\PR\data\asimages\{9DCC2737-49DC-4A02-B93B-A6F102997D84}_1.png_crop.png&quot;/&gt;&lt;left val=&quot;30&quot;/&gt;&lt;top val=&quot;135&quot;/&gt;&lt;width val=&quot;581&quot;/&gt;&lt;height val=&quot;17&quot;/&gt;&lt;hasText val=&quot;1&quot;/&gt;&lt;paraId val=&quot;2&quot;/&gt;&lt;/Image&gt;&lt;Image&gt;&lt;filename val=&quot;C:\Users\JEFFKE~1\AppData\Local\Temp\PR\data\asimages\{54EDB8D2-8E49-49FE-899F-DAA1FE82DEA7}_1.png_crop.png&quot;/&gt;&lt;left val=&quot;23&quot;/&gt;&lt;top val=&quot;177&quot;/&gt;&lt;width val=&quot;563&quot;/&gt;&lt;height val=&quot;17&quot;/&gt;&lt;hasText val=&quot;1&quot;/&gt;&lt;paraId val=&quot;3&quot;/&gt;&lt;/Image&gt;&lt;Image&gt;&lt;filename val=&quot;C:\Users\JEFFKE~1\AppData\Local\Temp\PR\data\asimages\{004F3370-C721-48D9-8DB6-955E71B8978B}_1.png_crop.png&quot;/&gt;&lt;left val=&quot;23&quot;/&gt;&lt;top val=&quot;218&quot;/&gt;&lt;width val=&quot;660&quot;/&gt;&lt;height val=&quot;18&quot;/&gt;&lt;hasText val=&quot;1&quot;/&gt;&lt;paraId val=&quot;4&quot;/&gt;&lt;/Image&gt;&lt;Image&gt;&lt;filename val=&quot;C:\Users\JEFFKE~1\AppData\Local\Temp\PR\data\asimages\{EB7808E1-9A58-424F-AD12-88924C337B59}_1.png_crop.png&quot;/&gt;&lt;left val=&quot;22&quot;/&gt;&lt;top val=&quot;261&quot;/&gt;&lt;width val=&quot;640&quot;/&gt;&lt;height val=&quot;38&quot;/&gt;&lt;hasText val=&quot;1&quot;/&gt;&lt;paraId val=&quot;5&quot;/&gt;&lt;/Image&gt;&lt;Image&gt;&lt;filename val=&quot;C:\Users\JEFFKE~1\AppData\Local\Temp\PR\data\asimages\{69957A17-773D-4B7C-BA64-BBB9075908B9}_1.png_crop.png&quot;/&gt;&lt;left val=&quot;30&quot;/&gt;&lt;top val=&quot;327&quot;/&gt;&lt;width val=&quot;335&quot;/&gt;&lt;height val=&quot;17&quot;/&gt;&lt;hasText val=&quot;1&quot;/&gt;&lt;paraId val=&quot;6&quot;/&gt;&lt;/Image&gt;&lt;/TextEffect&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1B4AF3-9AB1-4F1D-B48A-3F94021E7267}&quot;/&gt;&lt;isInvalidForFieldText val=&quot;0&quot;/&gt;&lt;Image&gt;&lt;filename val=&quot;C:\Users\JEFFKE~1\AppData\Local\Temp\PR\data\asimages\{C91B4AF3-9AB1-4F1D-B48A-3F94021E7267}_MtorLt.png&quot;/&gt;&lt;left val=&quot;494&quot;/&gt;&lt;top val=&quot;377&quot;/&gt;&lt;width val=&quot;42&quot;/&gt;&lt;height val=&quot;35&quot;/&gt;&lt;hasText val=&quot;1&quot;/&gt;&lt;/Image&gt;&lt;/ThreeDShapeInfo&gt;"/>
</p:tagLst>
</file>

<file path=ppt/tags/tag180.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9\Narration\M9 BCraft_Slide30_1-2.wav"/>
  <p:tag name="PPSNARRATION" val="48,870263069,D:\Archive\F Drive\AHRQ TS E-Learning\Module 9\TS_2016_Module_9_v7.0_pptx\Media.ppcx"/>
  <p:tag name="HTML_SHAPEINFO" val="&lt;SlideThumbPath val=&quot;Slide30.PNG&quot;/&gt;"/>
</p:tagLst>
</file>

<file path=ppt/tags/tag1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80FDFC7B-DF6C-4A59-B1C5-93430870659F}&quot;/&gt;&lt;isInvalidForFieldText val=&quot;0&quot;/&gt;&lt;Image&gt;&lt;filename val=&quot;C:\Users\JEFFKE~1\AppData\Local\Temp\PR\data\asimages\{80FDFC7B-DF6C-4A59-B1C5-93430870659F}_30.png&quot;/&gt;&lt;left val=&quot;362&quot;/&gt;&lt;top val=&quot;56&quot;/&gt;&lt;width val=&quot;254&quot;/&gt;&lt;height val=&quot;444&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JEFFKE~1\AppData\Local\Temp\PR\data\asimages\{88497AE7-AF80-4F4C-A57E-AFA26F145DB2}_30.png&quot;/&gt;&lt;left val=&quot;66&quot;/&gt;&lt;top val=&quot;-2&quot;/&gt;&lt;width val=&quot;644&quot;/&gt;&lt;height val=&quot;68&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6&quot;/&gt;&lt;lineCharCount val=&quot;27&quot;/&gt;&lt;lineCharCount val=&quot;39&quot;/&gt;&lt;lineCharCount val=&quot;19&quot;/&gt;&lt;lineCharCount val=&quot;39&quot;/&gt;&lt;lineCharCount val=&quot;24&quot;/&gt;&lt;lineCharCount val=&quot;38&quot;/&gt;&lt;lineCharCount val=&quot;9&quot;/&gt;&lt;/TableIndex&gt;&lt;/ShapeTextInfo&gt;"/>
  <p:tag name="HTML_SHAPEINFO" val="&lt;TextEffect&gt;&lt;Image&gt;&lt;filename val=&quot;C:\Users\JEFFKE~1\AppData\Local\Temp\PR\data\asimages\{B09927E9-3E7F-41E2-A277-8E2865171206}_1.png_crop.png&quot;/&gt;&lt;left val=&quot;22&quot;/&gt;&lt;top val=&quot;68&quot;/&gt;&lt;width val=&quot;320&quot;/&gt;&lt;height val=&quot;41&quot;/&gt;&lt;hasText val=&quot;1&quot;/&gt;&lt;paraId val=&quot;1&quot;/&gt;&lt;/Image&gt;&lt;Image&gt;&lt;filename val=&quot;C:\Users\JEFFKE~1\AppData\Local\Temp\PR\data\asimages\{ADDE65C7-1598-4AEE-B606-714E45A99F20}_1.png_crop.png&quot;/&gt;&lt;left val=&quot;21&quot;/&gt;&lt;top val=&quot;129&quot;/&gt;&lt;width val=&quot;322&quot;/&gt;&lt;height val=&quot;38&quot;/&gt;&lt;hasText val=&quot;1&quot;/&gt;&lt;paraId val=&quot;2&quot;/&gt;&lt;/Image&gt;&lt;Image&gt;&lt;filename val=&quot;C:\Users\JEFFKE~1\AppData\Local\Temp\PR\data\asimages\{39A60104-C079-46DA-911A-E20E461472A8}_1.png_crop.png&quot;/&gt;&lt;left val=&quot;21&quot;/&gt;&lt;top val=&quot;189&quot;/&gt;&lt;width val=&quot;320&quot;/&gt;&lt;height val=&quot;38&quot;/&gt;&lt;hasText val=&quot;1&quot;/&gt;&lt;paraId val=&quot;3&quot;/&gt;&lt;/Image&gt;&lt;Image&gt;&lt;filename val=&quot;C:\Users\JEFFKE~1\AppData\Local\Temp\PR\data\asimages\{FF9BE15E-F55F-4634-A769-12D9FCC9A783}_1.png_crop.png&quot;/&gt;&lt;left val=&quot;22&quot;/&gt;&lt;top val=&quot;249&quot;/&gt;&lt;width val=&quot;285&quot;/&gt;&lt;height val=&quot;38&quot;/&gt;&lt;hasText val=&quot;1&quot;/&gt;&lt;paraId val=&quot;4&quot;/&gt;&lt;/Image&gt;&lt;/TextEffect&gt;"/>
</p:tagLst>
</file>

<file path=ppt/tags/tag1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E33BA7F5-DADC-4788-BB2B-B04C9E56B373}&quot;/&gt;&lt;isInvalidForFieldText val=&quot;0&quot;/&gt;&lt;Image&gt;&lt;filename val=&quot;C:\Users\JEFFKE~1\AppData\Local\Temp\PR\data\asimages\{E33BA7F5-DADC-4788-BB2B-B04C9E56B373}_30.png&quot;/&gt;&lt;left val=&quot;435&quot;/&gt;&lt;top val=&quot;129&quot;/&gt;&lt;width val=&quot;254&quot;/&gt;&lt;height val=&quot;444&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9\Narration\M9 BCraft_Slide31_1-2.wav"/>
  <p:tag name="PPSNARRATION" val="49,870263069,D:\Archive\F Drive\AHRQ TS E-Learning\Module 9\TS_2016_Module_9_v7.0_pptx\Media.ppcx"/>
  <p:tag name="HTML_SHAPEINFO" val="&lt;SlideThumbPath val=&quot;Slide31.PNG&quot;/&gt;"/>
</p:tagLst>
</file>

<file path=ppt/tags/tag1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197F6D47-D1A6-4933-B12F-B3655C287F72}&quot;/&gt;&lt;isInvalidForFieldText val=&quot;0&quot;/&gt;&lt;Image&gt;&lt;filename val=&quot;C:\Users\JEFFKE~1\AppData\Local\Temp\PR\data\asimages\{197F6D47-D1A6-4933-B12F-B3655C287F72}_31.png&quot;/&gt;&lt;left val=&quot;362&quot;/&gt;&lt;top val=&quot;56&quot;/&gt;&lt;width val=&quot;254&quot;/&gt;&lt;height val=&quot;444&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 name="HTML_SHAPEINFO" val="&lt;ThreeDShapeInfo&gt;&lt;uuid val=&quot;&quot;/&gt;&lt;isInvalidForFieldText val=&quot;0&quot;/&gt;&lt;Image&gt;&lt;filename val=&quot;C:\Users\JEFFKE~1\AppData\Local\Temp\PR\data\asimages\{18BA3C11-A0C8-40FF-9621-E07CA53B5CFD}_31.png&quot;/&gt;&lt;left val=&quot;66&quot;/&gt;&lt;top val=&quot;-2&quot;/&gt;&lt;width val=&quot;644&quot;/&gt;&lt;height val=&quot;68&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0&quot;/&gt;&lt;lineCharCount val=&quot;33&quot;/&gt;&lt;lineCharCount val=&quot;25&quot;/&gt;&lt;lineCharCount val=&quot;30&quot;/&gt;&lt;lineCharCount val=&quot;42&quot;/&gt;&lt;lineCharCount val=&quot;32&quot;/&gt;&lt;lineCharCount val=&quot;10&quot;/&gt;&lt;lineCharCount val=&quot;37&quot;/&gt;&lt;lineCharCount val=&quot;33&quot;/&gt;&lt;lineCharCount val=&quot;22&quot;/&gt;&lt;lineCharCount val=&quot;29&quot;/&gt;&lt;lineCharCount val=&quot;12&quot;/&gt;&lt;/TableIndex&gt;&lt;/ShapeTextInfo&gt;"/>
  <p:tag name="HTML_SHAPEINFO" val="&lt;TextEffect&gt;&lt;Image&gt;&lt;filename val=&quot;C:\Users\JEFFKE~1\AppData\Local\Temp\PR\data\asimages\{B735BFED-3F30-4AE8-9D49-F53FD005D518}_1.png_crop.png&quot;/&gt;&lt;left val=&quot;21&quot;/&gt;&lt;top val=&quot;66&quot;/&gt;&lt;width val=&quot;298&quot;/&gt;&lt;height val=&quot;57&quot;/&gt;&lt;hasText val=&quot;1&quot;/&gt;&lt;paraId val=&quot;1&quot;/&gt;&lt;/Image&gt;&lt;Image&gt;&lt;filename val=&quot;C:\Users\JEFFKE~1\AppData\Local\Temp\PR\data\asimages\{4CB9DB31-6181-4B10-A186-034F29A05976}_1.png_crop.png&quot;/&gt;&lt;left val=&quot;21&quot;/&gt;&lt;top val=&quot;143&quot;/&gt;&lt;width val=&quot;240&quot;/&gt;&lt;height val=&quot;17&quot;/&gt;&lt;hasText val=&quot;1&quot;/&gt;&lt;paraId val=&quot;2&quot;/&gt;&lt;/Image&gt;&lt;Image&gt;&lt;filename val=&quot;C:\Users\JEFFKE~1\AppData\Local\Temp\PR\data\asimages\{2D405167-C46C-43F6-BD8C-EDB83129653B}_1.png_crop.png&quot;/&gt;&lt;left val=&quot;31&quot;/&gt;&lt;top val=&quot;176&quot;/&gt;&lt;width val=&quot;321&quot;/&gt;&lt;height val=&quot;51&quot;/&gt;&lt;hasText val=&quot;1&quot;/&gt;&lt;paraId val=&quot;3&quot;/&gt;&lt;/Image&gt;&lt;Image&gt;&lt;filename val=&quot;C:\Users\JEFFKE~1\AppData\Local\Temp\PR\data\asimages\{6A3D9A78-504A-4DC1-92C8-C1C69A0B6BEB}_1.png_crop.png&quot;/&gt;&lt;left val=&quot;31&quot;/&gt;&lt;top val=&quot;247&quot;/&gt;&lt;width val=&quot;317&quot;/&gt;&lt;height val=&quot;54&quot;/&gt;&lt;hasText val=&quot;1&quot;/&gt;&lt;paraId val=&quot;4&quot;/&gt;&lt;/Image&gt;&lt;Image&gt;&lt;filename val=&quot;C:\Users\JEFFKE~1\AppData\Local\Temp\PR\data\asimages\{84ACEB02-4F97-4429-B591-CA94A1FFC294}_1.png_crop.png&quot;/&gt;&lt;left val=&quot;31&quot;/&gt;&lt;top val=&quot;317&quot;/&gt;&lt;width val=&quot;225&quot;/&gt;&lt;height val=&quot;35&quot;/&gt;&lt;hasText val=&quot;1&quot;/&gt;&lt;paraId val=&quot;5&quot;/&gt;&lt;/Image&gt;&lt;/TextEffect&gt;"/>
</p:tagLst>
</file>

<file path=ppt/tags/tag189.xml><?xml version="1.0" encoding="utf-8"?>
<p:tagLst xmlns:a="http://schemas.openxmlformats.org/drawingml/2006/main" xmlns:r="http://schemas.openxmlformats.org/officeDocument/2006/relationships" xmlns:p="http://schemas.openxmlformats.org/presentationml/2006/main">
  <p:tag name="PRESENTER_SHAPEINFO" val="&lt;ThreeDShapeInfo&gt;&lt;uuid val=&quot;{2599D2A6-3071-481B-AB9F-C07AF32D7396}&quot;/&gt;&lt;isInvalidForFieldText val=&quot;0&quot;/&gt;&lt;Image&gt;&lt;filename val=&quot;C:\Users\JEFFKE~1\AppData\Local\Temp\PR\data\asimages\{2599D2A6-3071-481B-AB9F-C07AF32D7396}_31.png&quot;/&gt;&lt;left val=&quot;435&quot;/&gt;&lt;top val=&quot;129&quot;/&gt;&lt;width val=&quot;254&quot;/&gt;&lt;height val=&quot;444&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417E7D0A-2A7F-4D6E-81FC-CD72E7080BC3}&quot;/&gt;&lt;isInvalidForFieldText val=&quot;0&quot;/&gt;&lt;Image&gt;&lt;filename val=&quot;C:\Users\JEFFKE~1\AppData\Local\Temp\PR\data\asimages\{417E7D0A-2A7F-4D6E-81FC-CD72E7080BC3}_MtorLt.png&quot;/&gt;&lt;left val=&quot;597&quot;/&gt;&lt;top val=&quot;377&quot;/&gt;&lt;width val=&quot;42&quot;/&gt;&lt;height val=&quot;35&quot;/&gt;&lt;hasText val=&quot;1&quot;/&gt;&lt;/Image&gt;&lt;/ThreeDShapeInfo&gt;"/>
</p:tagLst>
</file>

<file path=ppt/tags/tag190.xml><?xml version="1.0" encoding="utf-8"?>
<p:tagLst xmlns:a="http://schemas.openxmlformats.org/drawingml/2006/main" xmlns:r="http://schemas.openxmlformats.org/officeDocument/2006/relationships" xmlns:p="http://schemas.openxmlformats.org/presentationml/2006/main">
  <p:tag name="PPSNARRATIONPROPS" val="F:\AHRQ TS E-Learning\Module 9\Narration\M9 BCraft_Slide32_1-2.wav"/>
  <p:tag name="PPSNARRATION" val="72,870263069,D:\Archive\F Drive\AHRQ TS E-Learning\Module 9\TS_2016_Module_9_v7.0_pptx\Media.ppcx"/>
  <p:tag name="HTML_SHAPEINFO" val="&lt;SlideThumbPath val=&quot;Slide32.PNG&quot;/&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EFFKE~1\AppData\Local\Temp\PR\data\asimages\{0F83C87F-F163-4D69-A93F-E5EA1F1C6237}_32.png&quot;/&gt;&lt;left val=&quot;66&quot;/&gt;&lt;top val=&quot;-2&quot;/&gt;&lt;width val=&quot;644&quot;/&gt;&lt;height val=&quot;68&quot;/&gt;&lt;hasText val=&quot;1&quot;/&gt;&lt;/Image&gt;&lt;/ThreeDShape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quot;/&gt;&lt;lineCharCount val=&quot;45&quot;/&gt;&lt;lineCharCount val=&quot;45&quot;/&gt;&lt;lineCharCount val=&quot;67&quot;/&gt;&lt;lineCharCount val=&quot;35&quot;/&gt;&lt;lineCharCount val=&quot;8&quot;/&gt;&lt;lineCharCount val=&quot;22&quot;/&gt;&lt;lineCharCount val=&quot;28&quot;/&gt;&lt;lineCharCount val=&quot;24&quot;/&gt;&lt;/TableIndex&gt;&lt;/ShapeTextInfo&gt;"/>
  <p:tag name="HTML_SHAPEINFO" val="&lt;TextEffect&gt;&lt;Image&gt;&lt;filename val=&quot;C:\Users\JEFFKE~1\AppData\Local\Temp\PR\data\asimages\{20594D0D-346C-4E99-AEAF-7AD32F851BAF}_1.png_crop.png&quot;/&gt;&lt;left val=&quot;23&quot;/&gt;&lt;top val=&quot;67&quot;/&gt;&lt;width val=&quot;34&quot;/&gt;&lt;height val=&quot;13&quot;/&gt;&lt;hasText val=&quot;1&quot;/&gt;&lt;paraId val=&quot;1&quot;/&gt;&lt;/Image&gt;&lt;Image&gt;&lt;filename val=&quot;C:\Users\JEFFKE~1\AppData\Local\Temp\PR\data\asimages\{2386FB2C-886C-4B50-82F7-D581BAA8400E}_1.png_crop.png&quot;/&gt;&lt;left val=&quot;31&quot;/&gt;&lt;top val=&quot;100&quot;/&gt;&lt;width val=&quot;397&quot;/&gt;&lt;height val=&quot;17&quot;/&gt;&lt;hasText val=&quot;1&quot;/&gt;&lt;paraId val=&quot;2&quot;/&gt;&lt;/Image&gt;&lt;Image&gt;&lt;filename val=&quot;C:\Users\JEFFKE~1\AppData\Local\Temp\PR\data\asimages\{E8C143D9-9D0F-4C9F-A7D7-E92C62B826E1}_1.png_crop.png&quot;/&gt;&lt;left val=&quot;31&quot;/&gt;&lt;top val=&quot;134&quot;/&gt;&lt;width val=&quot;386&quot;/&gt;&lt;height val=&quot;17&quot;/&gt;&lt;hasText val=&quot;1&quot;/&gt;&lt;paraId val=&quot;3&quot;/&gt;&lt;/Image&gt;&lt;Image&gt;&lt;filename val=&quot;C:\Users\JEFFKE~1\AppData\Local\Temp\PR\data\asimages\{45B73FDB-B6C6-4D5B-97DA-2851E1D1EBDF}_1.png_crop.png&quot;/&gt;&lt;left val=&quot;31&quot;/&gt;&lt;top val=&quot;167&quot;/&gt;&lt;width val=&quot;586&quot;/&gt;&lt;height val=&quot;17&quot;/&gt;&lt;hasText val=&quot;1&quot;/&gt;&lt;paraId val=&quot;4&quot;/&gt;&lt;/Image&gt;&lt;Image&gt;&lt;filename val=&quot;C:\Users\JEFFKE~1\AppData\Local\Temp\PR\data\asimages\{FA9C1992-3892-43A8-9496-DDA846EFB07E}_1.png_crop.png&quot;/&gt;&lt;left val=&quot;31&quot;/&gt;&lt;top val=&quot;201&quot;/&gt;&lt;width val=&quot;317&quot;/&gt;&lt;height val=&quot;17&quot;/&gt;&lt;hasText val=&quot;1&quot;/&gt;&lt;paraId val=&quot;5&quot;/&gt;&lt;/Image&gt;&lt;Image&gt;&lt;filename val=&quot;C:\Users\JEFFKE~1\AppData\Local\Temp\PR\data\asimages\{C89D366A-D206-4CD3-B0BC-40C660E06BFB}_1.png_crop.png&quot;/&gt;&lt;left val=&quot;23&quot;/&gt;&lt;top val=&quot;236&quot;/&gt;&lt;width val=&quot;66&quot;/&gt;&lt;height val=&quot;13&quot;/&gt;&lt;hasText val=&quot;1&quot;/&gt;&lt;paraId val=&quot;6&quot;/&gt;&lt;/Image&gt;&lt;Image&gt;&lt;filename val=&quot;C:\Users\JEFFKE~1\AppData\Local\Temp\PR\data\asimages\{4B33E59D-7A07-4E11-90B0-6F0C47A69609}_1.png_crop.png&quot;/&gt;&lt;left val=&quot;31&quot;/&gt;&lt;top val=&quot;268&quot;/&gt;&lt;width val=&quot;195&quot;/&gt;&lt;height val=&quot;14&quot;/&gt;&lt;hasText val=&quot;1&quot;/&gt;&lt;paraId val=&quot;7&quot;/&gt;&lt;/Image&gt;&lt;Image&gt;&lt;filename val=&quot;C:\Users\JEFFKE~1\AppData\Local\Temp\PR\data\asimages\{82E5AC58-7C82-4091-8B9B-48121557A31D}_1.png_crop.png&quot;/&gt;&lt;left val=&quot;31&quot;/&gt;&lt;top val=&quot;302&quot;/&gt;&lt;width val=&quot;245&quot;/&gt;&lt;height val=&quot;17&quot;/&gt;&lt;hasText val=&quot;1&quot;/&gt;&lt;paraId val=&quot;8&quot;/&gt;&lt;/Image&gt;&lt;Image&gt;&lt;filename val=&quot;C:\Users\JEFFKE~1\AppData\Local\Temp\PR\data\asimages\{BFA55C01-50A2-4C2E-BEF5-7DCC2271A2D0}_1.png_crop.png&quot;/&gt;&lt;left val=&quot;31&quot;/&gt;&lt;top val=&quot;336&quot;/&gt;&lt;width val=&quot;213&quot;/&gt;&lt;height val=&quot;14&quot;/&gt;&lt;hasText val=&quot;1&quot;/&gt;&lt;paraId val=&quot;9&quot;/&gt;&lt;/Image&gt;&lt;/TextEffect&gt;"/>
</p:tagLst>
</file>

<file path=ppt/tags/tag193.xml><?xml version="1.0" encoding="utf-8"?>
<p:tagLst xmlns:a="http://schemas.openxmlformats.org/drawingml/2006/main" xmlns:r="http://schemas.openxmlformats.org/officeDocument/2006/relationships" xmlns:p="http://schemas.openxmlformats.org/presentationml/2006/main">
  <p:tag name="PPSNARRATIONPROPS" val="F:\AHRQ TS E-Learning\Module 9\Narration\M9 BCraft_Slide33_1-2.wav"/>
  <p:tag name="PPSNARRATION" val="44,870263069,D:\Archive\F Drive\AHRQ TS E-Learning\Module 9\TS_2016_Module_9_v7.0_pptx\Media.ppcx"/>
  <p:tag name="HTML_SHAPEINFO" val="&lt;SlideThumbPath val=&quot;Slide33.PNG&quot;/&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JEFFKE~1\AppData\Local\Temp\PR\data\asimages\{707BA4A2-E739-40DA-89A0-5ACDED17A677}_33.png&quot;/&gt;&lt;left val=&quot;66&quot;/&gt;&lt;top val=&quot;-2&quot;/&gt;&lt;width val=&quot;644&quot;/&gt;&lt;height val=&quot;68&quot;/&gt;&lt;hasText val=&quot;1&quot;/&gt;&lt;/Image&gt;&lt;/ThreeDShape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1&quot;/&gt;&lt;lineCharCount val=&quot;33&quot;/&gt;&lt;lineCharCount val=&quot;34&quot;/&gt;&lt;lineCharCount val=&quot;6&quot;/&gt;&lt;lineCharCount val=&quot;34&quot;/&gt;&lt;lineCharCount val=&quot;6&quot;/&gt;&lt;lineCharCount val=&quot;26&quot;/&gt;&lt;lineCharCount val=&quot;22&quot;/&gt;&lt;/TableIndex&gt;&lt;/ShapeTextInfo&gt;"/>
  <p:tag name="HTML_SHAPEINFO" val="&lt;TextEffect&gt;&lt;Image&gt;&lt;filename val=&quot;C:\Users\JEFFKE~1\AppData\Local\Temp\PR\data\asimages\{229CC52A-1641-443D-BF6F-5DD6BF84DD04}_1.png_crop.png&quot;/&gt;&lt;left val=&quot;23&quot;/&gt;&lt;top val=&quot;68&quot;/&gt;&lt;width val=&quot;241&quot;/&gt;&lt;height val=&quot;17&quot;/&gt;&lt;hasText val=&quot;1&quot;/&gt;&lt;paraId val=&quot;1&quot;/&gt;&lt;/Image&gt;&lt;Image&gt;&lt;filename val=&quot;C:\Users\JEFFKE~1\AppData\Local\Temp\PR\data\asimages\{F3EF0C87-6804-48C6-818A-50AA6ADDF258}_1.png_crop.png&quot;/&gt;&lt;left val=&quot;30&quot;/&gt;&lt;top val=&quot;105&quot;/&gt;&lt;width val=&quot;289&quot;/&gt;&lt;height val=&quot;17&quot;/&gt;&lt;hasText val=&quot;1&quot;/&gt;&lt;paraId val=&quot;2&quot;/&gt;&lt;/Image&gt;&lt;Image&gt;&lt;filename val=&quot;C:\Users\JEFFKE~1\AppData\Local\Temp\PR\data\asimages\{FD600FB0-2A61-44E1-8FB5-BF2ED742A0F5}_1.png_crop.png&quot;/&gt;&lt;left val=&quot;30&quot;/&gt;&lt;top val=&quot;141&quot;/&gt;&lt;width val=&quot;297&quot;/&gt;&lt;height val=&quot;38&quot;/&gt;&lt;hasText val=&quot;1&quot;/&gt;&lt;paraId val=&quot;3&quot;/&gt;&lt;/Image&gt;&lt;Image&gt;&lt;filename val=&quot;C:\Users\JEFFKE~1\AppData\Local\Temp\PR\data\asimages\{64BEE978-8BB6-4FFC-9D35-53A6280F5B23}_1.png_crop.png&quot;/&gt;&lt;left val=&quot;30&quot;/&gt;&lt;top val=&quot;201&quot;/&gt;&lt;width val=&quot;281&quot;/&gt;&lt;height val=&quot;38&quot;/&gt;&lt;hasText val=&quot;1&quot;/&gt;&lt;paraId val=&quot;4&quot;/&gt;&lt;/Image&gt;&lt;Image&gt;&lt;filename val=&quot;C:\Users\JEFFKE~1\AppData\Local\Temp\PR\data\asimages\{211D9AFE-7499-4B8C-993D-E628F372BF38}_1.png_crop.png&quot;/&gt;&lt;left val=&quot;30&quot;/&gt;&lt;top val=&quot;261&quot;/&gt;&lt;width val=&quot;241&quot;/&gt;&lt;height val=&quot;41&quot;/&gt;&lt;hasText val=&quot;1&quot;/&gt;&lt;paraId val=&quot;5&quot;/&gt;&lt;/Image&gt;&lt;/TextEffect&gt;"/>
</p:tagLst>
</file>

<file path=ppt/tags/tag19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33636F6-F494-4E2B-BFB2-C6EB56FFE81A}&quot;/&gt;&lt;isInvalidForFieldText val=&quot;0&quot;/&gt;&lt;Image&gt;&lt;filename val=&quot;C:\Users\JEFFKE~1\AppData\Local\Temp\PR\data\asimages\{933636F6-F494-4E2B-BFB2-C6EB56FFE81A}_33.png&quot;/&gt;&lt;left val=&quot;355&quot;/&gt;&lt;top val=&quot;95&quot;/&gt;&lt;width val=&quot;338&quot;/&gt;&lt;height val=&quot;240&quot;/&gt;&lt;hasText val=&quot;1&quot;/&gt;&lt;/Image&gt;&lt;/ThreeDShapeInfo&gt;"/>
</p:tagLst>
</file>

<file path=ppt/tags/tag197.xml><?xml version="1.0" encoding="utf-8"?>
<p:tagLst xmlns:a="http://schemas.openxmlformats.org/drawingml/2006/main" xmlns:r="http://schemas.openxmlformats.org/officeDocument/2006/relationships" xmlns:p="http://schemas.openxmlformats.org/presentationml/2006/main">
  <p:tag name="PPSNARRATIONPROPS" val="F:\AHRQ TS E-Learning\Module 9\Narration\M9 BCraft_Slide34_1-2.wav"/>
  <p:tag name="PPSNARRATION" val="45,870263069,D:\Archive\F Drive\AHRQ TS E-Learning\Module 9\TS_2016_Module_9_v7.0_pptx\Media.ppcx"/>
  <p:tag name="HTML_SHAPEINFO" val="&lt;SlideThumbPath val=&quot;Slide34.PNG&quot;/&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8D11DC1F-B1B2-480A-81A6-2C59AA6C068B}_34.png&quot;/&gt;&lt;left val=&quot;66&quot;/&gt;&lt;top val=&quot;-2&quot;/&gt;&lt;width val=&quot;644&quot;/&gt;&lt;height val=&quot;68&quot;/&gt;&lt;hasText val=&quot;1&quot;/&gt;&lt;/Image&gt;&lt;/ThreeDShape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1&quot;/&gt;&lt;lineCharCount val=&quot;37&quot;/&gt;&lt;lineCharCount val=&quot;7&quot;/&gt;&lt;lineCharCount val=&quot;36&quot;/&gt;&lt;lineCharCount val=&quot;38&quot;/&gt;&lt;lineCharCount val=&quot;38&quot;/&gt;&lt;lineCharCount val=&quot;36&quot;/&gt;&lt;lineCharCount val=&quot;47&quot;/&gt;&lt;lineCharCount val=&quot;40&quot;/&gt;&lt;/TableIndex&gt;&lt;/ShapeTextInfo&gt;"/>
  <p:tag name="HTML_SHAPEINFO" val="&lt;TextEffect&gt;&lt;Image&gt;&lt;filename val=&quot;C:\Users\JEFFKE~1\AppData\Local\Temp\PR\data\asimages\{6FF1496A-7256-4D12-9DB2-4B34D4CA7093}_1.png_crop.png&quot;/&gt;&lt;left val=&quot;21&quot;/&gt;&lt;top val=&quot;68&quot;/&gt;&lt;width val=&quot;313&quot;/&gt;&lt;height val=&quot;62&quot;/&gt;&lt;hasText val=&quot;1&quot;/&gt;&lt;paraId val=&quot;1&quot;/&gt;&lt;/Image&gt;&lt;Image&gt;&lt;filename val=&quot;C:\Users\JEFFKE~1\AppData\Local\Temp\PR\data\asimages\{95EFF37A-6058-4895-97DD-801DD19119FB}_1.png_crop.png&quot;/&gt;&lt;left val=&quot;21&quot;/&gt;&lt;top val=&quot;159&quot;/&gt;&lt;width val=&quot;345&quot;/&gt;&lt;height val=&quot;89&quot;/&gt;&lt;hasText val=&quot;1&quot;/&gt;&lt;paraId val=&quot;2&quot;/&gt;&lt;/Image&gt;&lt;Image&gt;&lt;filename val=&quot;C:\Users\JEFFKE~1\AppData\Local\Temp\PR\data\asimages\{24CDCB50-F061-4EDF-B6E7-6733EA708426}_1.png_crop.png&quot;/&gt;&lt;left val=&quot;23&quot;/&gt;&lt;top val=&quot;291&quot;/&gt;&lt;width val=&quot;307&quot;/&gt;&lt;height val=&quot;41&quot;/&gt;&lt;hasText val=&quot;1&quot;/&gt;&lt;paraId val=&quot;3&quot;/&gt;&lt;/Image&gt;&lt;/TextEffect&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A6E0318A-1A46-42BD-A180-93924FA4141E}&quot;/&gt;&lt;isInvalidForFieldText val=&quot;0&quot;/&gt;&lt;Image&gt;&lt;filename val=&quot;C:\Users\JEFFKE~1\AppData\Local\Temp\PR\data\asimages\{A6E0318A-1A46-42BD-A180-93924FA4141E}_MtorLt.png&quot;/&gt;&lt;left val=&quot;503&quot;/&gt;&lt;top val=&quot;379&quot;/&gt;&lt;width val=&quot;25&quot;/&gt;&lt;height val=&quot;25&quot;/&gt;&lt;hasText val=&quot;1&quot;/&gt;&lt;/Image&gt;&lt;/ThreeDShape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quot;/&gt;&lt;isInvalidForFieldText val=&quot;0&quot;/&gt;&lt;Image&gt;&lt;filename val=&quot;C:\Users\JEFFKE~1\AppData\Local\Temp\PR\data\asimages\{28E103C7-9CCF-4BA1-BD76-A7D38B617E4B}_34.png&quot;/&gt;&lt;left val=&quot;584&quot;/&gt;&lt;top val=&quot;126&quot;/&gt;&lt;width val=&quot;72&quot;/&gt;&lt;height val=&quot;30&quot;/&gt;&lt;hasText val=&quot;1&quot;/&gt;&lt;/Image&gt;&lt;/ThreeDShape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1C586658-A2A8-413E-B680-CA05FD1A3B90}_34.png&quot;/&gt;&lt;left val=&quot;570&quot;/&gt;&lt;top val=&quot;221&quot;/&gt;&lt;width val=&quot;69&quot;/&gt;&lt;height val=&quot;30&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4F19B2E5-E516-42A1-95AA-297CFB56FD58}&quot;/&gt;&lt;isInvalidForFieldText val=&quot;0&quot;/&gt;&lt;Image&gt;&lt;filename val=&quot;C:\Users\JEFFKE~1\AppData\Local\Temp\PR\data\asimages\{4F19B2E5-E516-42A1-95AA-297CFB56FD58}_MtorLt.png&quot;/&gt;&lt;left val=&quot;605&quot;/&gt;&lt;top val=&quot;379&quot;/&gt;&lt;width val=&quot;25&quot;/&gt;&lt;height val=&quot;2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D1E7FE66-B202-4370-B7C3-1B8747336993}&quot;/&gt;&lt;isInvalidForFieldText val=&quot;0&quot;/&gt;&lt;Image&gt;&lt;filename val=&quot;C:\Users\JEFFKE~1\AppData\Local\Temp\PR\data\asimages\{D1E7FE66-B202-4370-B7C3-1B8747336993}_MtorLt.png&quot;/&gt;&lt;left val=&quot;498&quot;/&gt;&lt;top val=&quot;378&quot;/&gt;&lt;width val=&quot;34&quot;/&gt;&lt;height val=&quot;27&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2B52B68A-48F8-4BC7-A7C9-9BA49D58266E}&quot;/&gt;&lt;isInvalidForFieldText val=&quot;0&quot;/&gt;&lt;Image&gt;&lt;filename val=&quot;C:\Users\JEFFKE~1\AppData\Local\Temp\PR\data\asimages\{2B52B68A-48F8-4BC7-A7C9-9BA49D58266E}_MtorLt.png&quot;/&gt;&lt;left val=&quot;601&quot;/&gt;&lt;top val=&quot;378&quot;/&gt;&lt;width val=&quot;34&quot;/&gt;&lt;height val=&quot;27&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A0252CA0-DB11-468B-B1AC-17B0AFC1BDE0}&quot;/&gt;&lt;isInvalidForFieldText val=&quot;0&quot;/&gt;&lt;Image&gt;&lt;filename val=&quot;C:\Users\JEFFKE~1\AppData\Local\Temp\PR\data\asimages\{A0252CA0-DB11-468B-B1AC-17B0AFC1BDE0}_MtorLt.png&quot;/&gt;&lt;left val=&quot;-3&quot;/&gt;&lt;top val=&quot;382&quot;/&gt;&lt;width val=&quot;727&quot;/&gt;&lt;height val=&quot;27&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EFFKE~1\AppData\Local\Temp\PR\data\asimages\{6250B256-5FD1-4656-865B-C929AF39EFB5}_4.png&quot;/&gt;&lt;left val=&quot;11&quot;/&gt;&lt;top val=&quot;381&quot;/&gt;&lt;width val=&quot;395&quot;/&gt;&lt;height val=&quot;30&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91EF4589-6DED-4763-A04D-A26F9AB74A6A}_4.png&quot;/&gt;&lt;left val=&quot;642&quot;/&gt;&lt;top val=&quot;384&quot;/&gt;&lt;width val=&quot;65&quot;/&gt;&lt;height val=&quot;23&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32B6FAFF-BE91-4DF4-9FC5-17C85D91986D}&quot;/&gt;&lt;isInvalidForFieldText val=&quot;0&quot;/&gt;&lt;Image&gt;&lt;filename val=&quot;C:\Users\JEFFKE~1\AppData\Local\Temp\PR\data\asimages\{32B6FAFF-BE91-4DF4-9FC5-17C85D91986D}_MtorLt.png&quot;/&gt;&lt;left val=&quot;-4&quot;/&gt;&lt;top val=&quot;0&quot;/&gt;&lt;width val=&quot;83&quot;/&gt;&lt;height val=&quot;5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00421CA3-BBC2-427B-A5CE-C58B61690ABB}&quot;/&gt;&lt;isInvalidForFieldText val=&quot;0&quot;/&gt;&lt;Image&gt;&lt;filename val=&quot;C:\Users\JEFFKE~1\AppData\Local\Temp\PR\data\asimages\{00421CA3-BBC2-427B-A5CE-C58B61690ABB}_MtorLt.png&quot;/&gt;&lt;left val=&quot;494&quot;/&gt;&lt;top val=&quot;377&quot;/&gt;&lt;width val=&quot;42&quot;/&gt;&lt;height val=&quot;3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BB31CAE-24D6-4E55-94EC-0E3DF3D90A77}&quot;/&gt;&lt;isInvalidForFieldText val=&quot;0&quot;/&gt;&lt;Image&gt;&lt;filename val=&quot;C:\Users\JEFFKE~1\AppData\Local\Temp\PR\data\asimages\{DBB31CAE-24D6-4E55-94EC-0E3DF3D90A77}_MtorLt.png&quot;/&gt;&lt;left val=&quot;597&quot;/&gt;&lt;top val=&quot;377&quot;/&gt;&lt;width val=&quot;42&quot;/&gt;&lt;height val=&quot;3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BA7DDECC-374C-474D-8FFB-12F47C0E3A3A}&quot;/&gt;&lt;isInvalidForFieldText val=&quot;0&quot;/&gt;&lt;Image&gt;&lt;filename val=&quot;C:\Users\JEFFKE~1\AppData\Local\Temp\PR\data\asimages\{BA7DDECC-374C-474D-8FFB-12F47C0E3A3A}_MtorLt.png&quot;/&gt;&lt;left val=&quot;503&quot;/&gt;&lt;top val=&quot;379&quot;/&gt;&lt;width val=&quot;25&quot;/&gt;&lt;height val=&quot;2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4769A911-4CE3-4B14-BB11-1445B94A9989}&quot;/&gt;&lt;isInvalidForFieldText val=&quot;0&quot;/&gt;&lt;Image&gt;&lt;filename val=&quot;C:\Users\JEFFKE~1\AppData\Local\Temp\PR\data\asimages\{4769A911-4CE3-4B14-BB11-1445B94A9989}_MtorLt.png&quot;/&gt;&lt;left val=&quot;605&quot;/&gt;&lt;top val=&quot;379&quot;/&gt;&lt;width val=&quot;25&quot;/&gt;&lt;height val=&quot;2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5B161AC9-029E-4462-BB9E-C01EE0DDE480}&quot;/&gt;&lt;isInvalidForFieldText val=&quot;0&quot;/&gt;&lt;Image&gt;&lt;filename val=&quot;C:\Users\JEFFKE~1\AppData\Local\Temp\PR\data\asimages\{5B161AC9-029E-4462-BB9E-C01EE0DDE480}_MtorLt.png&quot;/&gt;&lt;left val=&quot;498&quot;/&gt;&lt;top val=&quot;378&quot;/&gt;&lt;width val=&quot;34&quot;/&gt;&lt;height val=&quot;27&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FB0DA4E6-ED12-404E-A7B8-2122455A3D5F}&quot;/&gt;&lt;isInvalidForFieldText val=&quot;0&quot;/&gt;&lt;Image&gt;&lt;filename val=&quot;C:\Users\JEFFKE~1\AppData\Local\Temp\PR\data\asimages\{FB0DA4E6-ED12-404E-A7B8-2122455A3D5F}_MtorLt.png&quot;/&gt;&lt;left val=&quot;601&quot;/&gt;&lt;top val=&quot;378&quot;/&gt;&lt;width val=&quot;34&quot;/&gt;&lt;height val=&quot;27&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5E85870-EA11-4FDC-8F84-FBD585FEA950}&quot;/&gt;&lt;isInvalidForFieldText val=&quot;0&quot;/&gt;&lt;Image&gt;&lt;filename val=&quot;C:\Users\JEFFKE~1\AppData\Local\Temp\PR\data\asimages\{75E85870-EA11-4FDC-8F84-FBD585FEA950}_MtorLt.png&quot;/&gt;&lt;left val=&quot;-3&quot;/&gt;&lt;top val=&quot;382&quot;/&gt;&lt;width val=&quot;727&quot;/&gt;&lt;height val=&quot;27&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EFFKE~1\AppData\Local\Temp\PR\data\asimages\{29B3918C-8221-451C-B3B9-8E230D40B8BE}_34.png&quot;/&gt;&lt;left val=&quot;11&quot;/&gt;&lt;top val=&quot;381&quot;/&gt;&lt;width val=&quot;395&quot;/&gt;&lt;height val=&quot;30&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42F1A29B-1512-4E03-9806-E6DE004BF90D}_34.png&quot;/&gt;&lt;left val=&quot;642&quot;/&gt;&lt;top val=&quot;384&quot;/&gt;&lt;width val=&quot;65&quot;/&gt;&lt;height val=&quot;23&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44FC08DD-B176-41F4-89A3-F4FAF90FF2BB}&quot;/&gt;&lt;isInvalidForFieldText val=&quot;0&quot;/&gt;&lt;Image&gt;&lt;filename val=&quot;C:\Users\JEFFKE~1\AppData\Local\Temp\PR\data\asimages\{44FC08DD-B176-41F4-89A3-F4FAF90FF2BB}_MtorLt.png&quot;/&gt;&lt;left val=&quot;-4&quot;/&gt;&lt;top val=&quot;0&quot;/&gt;&lt;width val=&quot;83&quot;/&gt;&lt;height val=&quot;5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1B8224AF-5C94-48E5-8323-5BE8E8D2F442}&quot;/&gt;&lt;isInvalidForFieldText val=&quot;0&quot;/&gt;&lt;Image&gt;&lt;filename val=&quot;C:\Users\JEFFKE~1\AppData\Local\Temp\PR\data\asimages\{1B8224AF-5C94-48E5-8323-5BE8E8D2F442}_MtorLt.png&quot;/&gt;&lt;left val=&quot;494&quot;/&gt;&lt;top val=&quot;377&quot;/&gt;&lt;width val=&quot;42&quot;/&gt;&lt;height val=&quot;3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82D49962-E3D1-4934-A191-2393187479E1}&quot;/&gt;&lt;isInvalidForFieldText val=&quot;0&quot;/&gt;&lt;Image&gt;&lt;filename val=&quot;C:\Users\JEFFKE~1\AppData\Local\Temp\PR\data\asimages\{82D49962-E3D1-4934-A191-2393187479E1}_MtorLt.png&quot;/&gt;&lt;left val=&quot;503&quot;/&gt;&lt;top val=&quot;379&quot;/&gt;&lt;width val=&quot;25&quot;/&gt;&lt;height val=&quot;2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94F44711-F6DF-4D0D-AE16-E2A4DFFD3BE6}&quot;/&gt;&lt;isInvalidForFieldText val=&quot;0&quot;/&gt;&lt;Image&gt;&lt;filename val=&quot;C:\Users\JEFFKE~1\AppData\Local\Temp\PR\data\asimages\{94F44711-F6DF-4D0D-AE16-E2A4DFFD3BE6}_MtorLt.png&quot;/&gt;&lt;left val=&quot;498&quot;/&gt;&lt;top val=&quot;378&quot;/&gt;&lt;width val=&quot;34&quot;/&gt;&lt;height val=&quot;27&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PSNARRATIONPROPS" val="F:\AHRQ TS E-Learning\Module 9\Narration\M9 BCraft_Slide1_1-2.wav"/>
  <p:tag name="PPSNARRATION" val="5,870263069,D:\Archive\F Drive\AHRQ TS E-Learning\Module 9\TS_2016_Module_9_v7.0_pptx\Media.ppcx"/>
  <p:tag name="HTML_SHAPEINFO" val="&lt;SlideThumbPath val=&quot;Slide1.PNG&quot;/&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PRESENTER_SHAPEINFO" val="&lt;ThreeDShapeInfo&gt;&lt;uuid val=&quot;{3F06A067-C787-4D2C-92BE-6B7FC5F120F8}&quot;/&gt;&lt;isInvalidForFieldText val=&quot;0&quot;/&gt;&lt;Image&gt;&lt;filename val=&quot;C:\Users\JEFFKE~1\AppData\Local\Temp\PR\data\asimages\{3F06A067-C787-4D2C-92BE-6B7FC5F120F8}_1.png&quot;/&gt;&lt;left val=&quot;0&quot;/&gt;&lt;top val=&quot;188&quot;/&gt;&lt;width val=&quot;720&quot;/&gt;&lt;height val=&quot;5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EFFKE~1\AppData\Local\Temp\PR\data\asimages\{A52CD9DA-9DDB-4D17-A607-1F6A7CC50B22}_1.png&quot;/&gt;&lt;left val=&quot;0&quot;/&gt;&lt;top val=&quot;155&quot;/&gt;&lt;width val=&quot;720&quot;/&gt;&lt;height val=&quot;56&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sers\JEFFKE~1\AppData\Local\Temp\PR\data\asimages\{0379157F-8B5A-4F63-BF2E-83D5ADA938DF}_1.png&quot;/&gt;&lt;left val=&quot;0&quot;/&gt;&lt;top val=&quot;89&quot;/&gt;&lt;width val=&quot;720&quot;/&gt;&lt;height val=&quot;43&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92E4F3A6-2782-411A-A1DF-ABE8CF513F8D}&quot;/&gt;&lt;isInvalidForFieldText val=&quot;0&quot;/&gt;&lt;Image&gt;&lt;filename val=&quot;C:\Users\JEFFKE~1\AppData\Local\Temp\PR\data\asimages\{92E4F3A6-2782-411A-A1DF-ABE8CF513F8D}_1.png&quot;/&gt;&lt;left val=&quot;603&quot;/&gt;&lt;top val=&quot;338&quot;/&gt;&lt;width val=&quot;29&quot;/&gt;&lt;height val=&quot;40&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PSNARRATIONPROPS" val="F:\AHRQ TS E-Learning\Module 9\Narration\TH_NEW_SLIDE_2_FULL.wav"/>
  <p:tag name="PPSNARRATION" val="1,870263069,D:\Archive\F Drive\AHRQ TS E-Learning\Module 9\TS_2016_Module_9_v7.0_pptx\Media.ppcx"/>
  <p:tag name="HTML_SHAPEINFO" val="&lt;SlideThumbPath val=&quot;Slide2.PNG&quot;/&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EFFKE~1\AppData\Local\Temp\PR\data\asimages\{CEF9EB97-3FE3-46FF-8BCA-4B39CCD407EA}_2.png&quot;/&gt;&lt;left val=&quot;66&quot;/&gt;&lt;top val=&quot;-2&quot;/&gt;&lt;width val=&quot;644&quot;/&gt;&lt;height val=&quot;68&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81&quot;/&gt;&lt;lineCharCount val=&quot;52&quot;/&gt;&lt;lineCharCount val=&quot;72&quot;/&gt;&lt;lineCharCount val=&quot;63&quot;/&gt;&lt;lineCharCount val=&quot;80&quot;/&gt;&lt;/TableIndex&gt;&lt;/ShapeTextInfo&gt;"/>
  <p:tag name="HTML_SHAPEINFO" val="&lt;TextEffect&gt;&lt;Image&gt;&lt;filename val=&quot;C:\Users\JEFFKE~1\AppData\Local\Temp\PR\data\asimages\{D1312608-0D6C-462E-9FAD-2B181CC5902C}_1.png_crop.png&quot;/&gt;&lt;left val=&quot;21&quot;/&gt;&lt;top val=&quot;68&quot;/&gt;&lt;width val=&quot;652&quot;/&gt;&lt;height val=&quot;41&quot;/&gt;&lt;hasText val=&quot;1&quot;/&gt;&lt;paraId val=&quot;1&quot;/&gt;&lt;/Image&gt;&lt;Image&gt;&lt;filename val=&quot;C:\Users\JEFFKE~1\AppData\Local\Temp\PR\data\asimages\{3D421B39-A0C9-4CDA-81C9-1799D774BF9E}_1.png_crop.png&quot;/&gt;&lt;left val=&quot;23&quot;/&gt;&lt;top val=&quot;129&quot;/&gt;&lt;width val=&quot;574&quot;/&gt;&lt;height val=&quot;17&quot;/&gt;&lt;hasText val=&quot;1&quot;/&gt;&lt;paraId val=&quot;2&quot;/&gt;&lt;/Image&gt;&lt;Image&gt;&lt;filename val=&quot;C:\Users\JEFFKE~1\AppData\Local\Temp\PR\data\asimages\{1E09DC54-8A04-462A-9A7B-7C69443D1B70}_1.png_crop.png&quot;/&gt;&lt;left val=&quot;22&quot;/&gt;&lt;top val=&quot;165&quot;/&gt;&lt;width val=&quot;522&quot;/&gt;&lt;height val=&quot;17&quot;/&gt;&lt;hasText val=&quot;1&quot;/&gt;&lt;paraId val=&quot;3&quot;/&gt;&lt;/Image&gt;&lt;Image&gt;&lt;filename val=&quot;C:\Users\JEFFKE~1\AppData\Local\Temp\PR\data\asimages\{D17B3894-96A5-4A0A-83B8-9D7E0BF47B33}_1.png_crop.png&quot;/&gt;&lt;left val=&quot;23&quot;/&gt;&lt;top val=&quot;201&quot;/&gt;&lt;width val=&quot;658&quot;/&gt;&lt;height val=&quot;17&quot;/&gt;&lt;hasText val=&quot;1&quot;/&gt;&lt;paraId val=&quot;4&quot;/&gt;&lt;/Image&gt;&lt;/TextEffect&gt;"/>
</p:tagLst>
</file>

<file path=ppt/tags/tag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BAF27E0E-9822-4535-B9B3-9CE8AE914C9E}&quot;/&gt;&lt;isInvalidForFieldText val=&quot;0&quot;/&gt;&lt;Image&gt;&lt;filename val=&quot;C:\Users\JEFFKE~1\AppData\Local\Temp\PR\data\asimages\{BAF27E0E-9822-4535-B9B3-9CE8AE914C9E}_2.png&quot;/&gt;&lt;left val=&quot;236&quot;/&gt;&lt;top val=&quot;272&quot;/&gt;&lt;width val=&quot;275&quot;/&gt;&lt;height val=&quot;12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83CD7A44-C186-4F5F-973C-89ACA75A7E84}&quot;/&gt;&lt;isInvalidForFieldText val=&quot;0&quot;/&gt;&lt;Image&gt;&lt;filename val=&quot;C:\Users\JEFFKE~1\AppData\Local\Temp\PR\data\asimages\{83CD7A44-C186-4F5F-973C-89ACA75A7E84}_MtorLt.png&quot;/&gt;&lt;left val=&quot;597&quot;/&gt;&lt;top val=&quot;377&quot;/&gt;&lt;width val=&quot;42&quot;/&gt;&lt;height val=&quot;35&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69FC69E9-526A-4346-B46A-B9D74011D5EC}&quot;/&gt;&lt;isInvalidForFieldText val=&quot;0&quot;/&gt;&lt;Image&gt;&lt;filename val=&quot;C:\Users\JEFFKE~1\AppData\Local\Temp\PR\data\asimages\{69FC69E9-526A-4346-B46A-B9D74011D5EC}_2.png&quot;/&gt;&lt;left val=&quot;586&quot;/&gt;&lt;top val=&quot;272&quot;/&gt;&lt;width val=&quot;120&quot;/&gt;&lt;height val=&quot;123&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5&quot;/&gt;&lt;lineCharCount val=&quot;12&quot;/&gt;&lt;lineCharCount val=&quot;1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5&quot;/&gt;&lt;lineCharCount val=&quot;17&quot;/&gt;&lt;lineCharCount val=&quot;14&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PSNARRATIONPROPS" val="F:\AHRQ TS E-Learning\Module 9\Narration\SLIDE_3_For_ALL.wav"/>
  <p:tag name="PPSNARRATION" val="2,870263069,D:\Archive\F Drive\AHRQ TS E-Learning\Module 9\TS_2016_Module_9_v7.0_pptx\Media.ppcx"/>
  <p:tag name="HTML_SHAPEINFO" val="&lt;SlideThumbPath val=&quot;Slide3.PNG&quot;/&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JEFFKE~1\AppData\Local\Temp\PR\data\asimages\{B542054B-68FB-48C7-9B1E-827097F71E98}_3.png&quot;/&gt;&lt;left val=&quot;66&quot;/&gt;&lt;top val=&quot;-2&quot;/&gt;&lt;width val=&quot;644&quot;/&gt;&lt;height val=&quot;68&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1&quot;/&gt;&lt;lineCharCount val=&quot;18&quot;/&gt;&lt;lineCharCount val=&quot;24&quot;/&gt;&lt;lineCharCount val=&quot;18&quot;/&gt;&lt;lineCharCount val=&quot;14&quot;/&gt;&lt;lineCharCount val=&quot;18&quot;/&gt;&lt;lineCharCount val=&quot;4&quot;/&gt;&lt;lineCharCount val=&quot;23&quot;/&gt;&lt;lineCharCount val=&quot;6&quot;/&gt;&lt;/TableIndex&gt;&lt;/ShapeTextInfo&gt;"/>
  <p:tag name="HTML_SHAPEINFO" val="&lt;TextEffect&gt;&lt;Image&gt;&lt;filename val=&quot;C:\Users\JEFFKE~1\AppData\Local\Temp\PR\data\asimages\{BAB6E5E4-E98E-48E2-AD22-D742A643D134}_1.png_crop.png&quot;/&gt;&lt;left val=&quot;22&quot;/&gt;&lt;top val=&quot;66&quot;/&gt;&lt;width val=&quot;484&quot;/&gt;&lt;height val=&quot;17&quot;/&gt;&lt;hasText val=&quot;1&quot;/&gt;&lt;paraId val=&quot;1&quot;/&gt;&lt;/Image&gt;&lt;Image&gt;&lt;filename val=&quot;C:\Users\JEFFKE~1\AppData\Local\Temp\PR\data\asimages\{076D52DA-3FB8-4997-BF7F-56EAE26E4FEE}_1.png_crop.png&quot;/&gt;&lt;left val=&quot;76&quot;/&gt;&lt;top val=&quot;100&quot;/&gt;&lt;width val=&quot;143&quot;/&gt;&lt;height val=&quot;14&quot;/&gt;&lt;hasText val=&quot;1&quot;/&gt;&lt;paraId val=&quot;2&quot;/&gt;&lt;/Image&gt;&lt;Image&gt;&lt;filename val=&quot;C:\Users\JEFFKE~1\AppData\Local\Temp\PR\data\asimages\{DE663729-4F6E-4EF6-84B7-29E4634DCE29}_1.png_crop.png&quot;/&gt;&lt;left val=&quot;89&quot;/&gt;&lt;top val=&quot;134&quot;/&gt;&lt;width val=&quot;243&quot;/&gt;&lt;height val=&quot;17&quot;/&gt;&lt;hasText val=&quot;1&quot;/&gt;&lt;paraId val=&quot;3&quot;/&gt;&lt;/Image&gt;&lt;Image&gt;&lt;filename val=&quot;C:\Users\JEFFKE~1\AppData\Local\Temp\PR\data\asimages\{C4F3EDD7-9F1C-4F0E-94C0-FD45BF68BD9B}_1.png_crop.png&quot;/&gt;&lt;left val=&quot;89&quot;/&gt;&lt;top val=&quot;167&quot;/&gt;&lt;width val=&quot;158&quot;/&gt;&lt;height val=&quot;17&quot;/&gt;&lt;hasText val=&quot;1&quot;/&gt;&lt;paraId val=&quot;4&quot;/&gt;&lt;/Image&gt;&lt;Image&gt;&lt;filename val=&quot;C:\Users\JEFFKE~1\AppData\Local\Temp\PR\data\asimages\{7B5C67DB-7CC3-4D4E-9AF7-CF3759B1ECE6}_1.png_crop.png&quot;/&gt;&lt;left val=&quot;89&quot;/&gt;&lt;top val=&quot;201&quot;/&gt;&lt;width val=&quot;126&quot;/&gt;&lt;height val=&quot;14&quot;/&gt;&lt;hasText val=&quot;1&quot;/&gt;&lt;paraId val=&quot;5&quot;/&gt;&lt;/Image&gt;&lt;Image&gt;&lt;filename val=&quot;C:\Users\JEFFKE~1\AppData\Local\Temp\PR\data\asimages\{F05E463E-9B7B-4E1D-A17B-010CA9B47CA4}_1.png_crop.png&quot;/&gt;&lt;left val=&quot;89&quot;/&gt;&lt;top val=&quot;235&quot;/&gt;&lt;width val=&quot;180&quot;/&gt;&lt;height val=&quot;14&quot;/&gt;&lt;hasText val=&quot;1&quot;/&gt;&lt;paraId val=&quot;6&quot;/&gt;&lt;/Image&gt;&lt;Image&gt;&lt;filename val=&quot;C:\Users\JEFFKE~1\AppData\Local\Temp\PR\data\asimages\{FB19AB75-16CC-45D2-BBEE-BF0556CC4B56}_1.png_crop.png&quot;/&gt;&lt;left val=&quot;76&quot;/&gt;&lt;top val=&quot;269&quot;/&gt;&lt;width val=&quot;33&quot;/&gt;&lt;height val=&quot;13&quot;/&gt;&lt;hasText val=&quot;1&quot;/&gt;&lt;paraId val=&quot;7&quot;/&gt;&lt;/Image&gt;&lt;Image&gt;&lt;filename val=&quot;C:\Users\JEFFKE~1\AppData\Local\Temp\PR\data\asimages\{FCC9F7ED-9F0D-48AA-BB5E-714443196916}_1.png_crop.png&quot;/&gt;&lt;left val=&quot;89&quot;/&gt;&lt;top val=&quot;302&quot;/&gt;&lt;width val=&quot;209&quot;/&gt;&lt;height val=&quot;14&quot;/&gt;&lt;hasText val=&quot;1&quot;/&gt;&lt;paraId val=&quot;8&quot;/&gt;&lt;/Image&gt;&lt;Image&gt;&lt;filename val=&quot;C:\Users\JEFFKE~1\AppData\Local\Temp\PR\data\asimages\{9FF81A84-5B9E-4CE4-AB9B-05E64C4A4FC1}_1.png_crop.png&quot;/&gt;&lt;left val=&quot;89&quot;/&gt;&lt;top val=&quot;336&quot;/&gt;&lt;width val=&quot;75&quot;/&gt;&lt;height val=&quot;14&quot;/&gt;&lt;hasText val=&quot;1&quot;/&gt;&lt;paraId val=&quot;9&quot;/&gt;&lt;/Image&gt;&lt;/TextEffect&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2&quot;/&gt;&lt;/TableIndex&gt;&lt;/ShapeTextInfo&gt;"/>
  <p:tag name="PRESENTER_SHAPEINFO" val="&lt;ThreeDShapeInfo&gt;&lt;uuid val=&quot;{F94C4E08-8695-4257-B2F3-EB0270766E64}&quot;/&gt;&lt;isInvalidForFieldText val=&quot;0&quot;/&gt;&lt;Image&gt;&lt;filename val=&quot;C:\Users\JEFFKE~1\AppData\Local\Temp\PR\data\asimages\{F94C4E08-8695-4257-B2F3-EB0270766E64}_3.png&quot;/&gt;&lt;left val=&quot;360&quot;/&gt;&lt;top val=&quot;110&quot;/&gt;&lt;width val=&quot;310&quot;/&gt;&lt;height val=&quot;244&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PSNARRATIONPROPS" val="F:\AHRQ TS E-Learning\Module 9\Narration\M9 BCraft_Slide4_1-2.wav"/>
  <p:tag name="PPSNARRATION" val="3,870263069,D:\Archive\F Drive\AHRQ TS E-Learning\Module 9\TS_2016_Module_9_v7.0_pptx\Media.ppcx"/>
  <p:tag name="HTML_SHAPEINFO" val="&lt;SlideThumbPath val=&quot;Slide4.PNG&quot;/&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JEFFKE~1\AppData\Local\Temp\PR\data\asimages\{527C2CF3-472E-438F-A450-BB4A6ECC5240}_4.png&quot;/&gt;&lt;left val=&quot;66&quot;/&gt;&lt;top val=&quot;-2&quot;/&gt;&lt;width val=&quot;644&quot;/&gt;&lt;height val=&quot;68&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5&quot;/&gt;&lt;lineCharCount val=&quot;44&quot;/&gt;&lt;lineCharCount val=&quot;44&quot;/&gt;&lt;lineCharCount val=&quot;41&quot;/&gt;&lt;lineCharCount val=&quot;50&quot;/&gt;&lt;lineCharCount val=&quot;40&quot;/&gt;&lt;/TableIndex&gt;&lt;/ShapeTextInfo&gt;"/>
  <p:tag name="HTML_SHAPEINFO" val="&lt;TextEffect&gt;&lt;Image&gt;&lt;filename val=&quot;C:\Users\JEFFKE~1\AppData\Local\Temp\PR\data\asimages\{63B8DA0C-0DD5-4D1C-A5F1-1D88FA18BFF2}_1.png_crop.png&quot;/&gt;&lt;left val=&quot;21&quot;/&gt;&lt;top val=&quot;68&quot;/&gt;&lt;width val=&quot;354&quot;/&gt;&lt;height val=&quot;41&quot;/&gt;&lt;hasText val=&quot;1&quot;/&gt;&lt;paraId val=&quot;1&quot;/&gt;&lt;/Image&gt;&lt;Image&gt;&lt;filename val=&quot;C:\Users\JEFFKE~1\AppData\Local\Temp\PR\data\asimages\{5E08CAE9-05AA-4873-BFBF-89FD9C42CB30}_1.png_crop.png&quot;/&gt;&lt;left val=&quot;23&quot;/&gt;&lt;top val=&quot;135&quot;/&gt;&lt;width val=&quot;357&quot;/&gt;&lt;height val=&quot;17&quot;/&gt;&lt;hasText val=&quot;1&quot;/&gt;&lt;paraId val=&quot;2&quot;/&gt;&lt;/Image&gt;&lt;Image&gt;&lt;filename val=&quot;C:\Users\JEFFKE~1\AppData\Local\Temp\PR\data\asimages\{72644925-AB84-43C0-A266-1A5CFD78663B}_1.png_crop.png&quot;/&gt;&lt;left val=&quot;21&quot;/&gt;&lt;top val=&quot;177&quot;/&gt;&lt;width val=&quot;359&quot;/&gt;&lt;height val=&quot;65&quot;/&gt;&lt;hasText val=&quot;1&quot;/&gt;&lt;paraId val=&quot;3&quot;/&gt;&lt;/Image&gt;&lt;/TextEffect&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1A290D30-C371-460A-B5E0-39A5458A55DC}&quot;/&gt;&lt;isInvalidForFieldText val=&quot;0&quot;/&gt;&lt;Image&gt;&lt;filename val=&quot;C:\Users\JEFFKE~1\AppData\Local\Temp\PR\data\asimages\{1A290D30-C371-460A-B5E0-39A5458A55DC}_MtorLt.png&quot;/&gt;&lt;left val=&quot;605&quot;/&gt;&lt;top val=&quot;379&quot;/&gt;&lt;width val=&quot;25&quot;/&gt;&lt;height val=&quot;25&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00EBA6E9-AF94-45DD-8EFE-324686DB0530}&quot;/&gt;&lt;isInvalidForFieldText val=&quot;0&quot;/&gt;&lt;Image&gt;&lt;filename val=&quot;C:\Users\JEFFKE~1\AppData\Local\Temp\PR\data\asimages\{00EBA6E9-AF94-45DD-8EFE-324686DB0530}_4.png&quot;/&gt;&lt;left val=&quot;418&quot;/&gt;&lt;top val=&quot;55&quot;/&gt;&lt;width val=&quot;238&quot;/&gt;&lt;height val=&quot;308&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PSNARRATIONPROPS" val="F:\AHRQ TS E-Learning\Module 9\Narration\M9 BCraft_Slide5_1-2.wav"/>
  <p:tag name="PPSNARRATION" val="50,870263069,D:\Archive\F Drive\AHRQ TS E-Learning\Module 9\TS_2016_Module_9_v7.0_pptx\Media.ppcx"/>
  <p:tag name="HTML_SHAPEINFO" val="&lt;SlideThumbPath val=&quot;Slide5.PNG&quot;/&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JEFFKE~1\AppData\Local\Temp\PR\data\asimages\{F5092E75-F08A-446A-9D33-D4CC65439B49}_5.png&quot;/&gt;&lt;left val=&quot;66&quot;/&gt;&lt;top val=&quot;-2&quot;/&gt;&lt;width val=&quot;644&quot;/&gt;&lt;height val=&quot;68&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24&quot;/&gt;&lt;lineCharCount val=&quot;41&quot;/&gt;&lt;lineCharCount val=&quot;38&quot;/&gt;&lt;lineCharCount val=&quot;23&quot;/&gt;&lt;lineCharCount val=&quot;1&quot;/&gt;&lt;/TableIndex&gt;&lt;/ShapeTextInfo&gt;"/>
  <p:tag name="HTML_SHAPEINFO" val="&lt;TextEffect&gt;&lt;Image&gt;&lt;filename val=&quot;C:\Users\JEFFKE~1\AppData\Local\Temp\PR\data\asimages\{08DB9502-D6EA-46B8-A486-A1193FA54F19}_1.png_crop.png&quot;/&gt;&lt;left val=&quot;21&quot;/&gt;&lt;top val=&quot;68&quot;/&gt;&lt;width val=&quot;300&quot;/&gt;&lt;height val=&quot;41&quot;/&gt;&lt;hasText val=&quot;1&quot;/&gt;&lt;paraId val=&quot;1&quot;/&gt;&lt;/Image&gt;&lt;Image&gt;&lt;filename val=&quot;C:\Users\JEFFKE~1\AppData\Local\Temp\PR\data\asimages\{1DB7403B-7943-4B0F-B080-405F454AF433}_1.png_crop.png&quot;/&gt;&lt;left val=&quot;21&quot;/&gt;&lt;top val=&quot;153&quot;/&gt;&lt;width val=&quot;326&quot;/&gt;&lt;height val=&quot;65&quot;/&gt;&lt;hasText val=&quot;1&quot;/&gt;&lt;paraId val=&quot;2&quot;/&gt;&lt;/Image&gt;&lt;Image&gt;&lt;filename val=&quot;C:\Users\JEFFKE~1\AppData\Local\Temp\PR\data\asimages\{D88CCF55-F0C3-452E-9206-FA547D63733C}_1.png_crop.png&quot;/&gt;&lt;left val=&quot;377&quot;/&gt;&lt;top val=&quot;377&quot;/&gt;&lt;width val=&quot;0&quot;/&gt;&lt;height val=&quot;0&quot;/&gt;&lt;hasText val=&quot;1&quot;/&gt;&lt;paraId val=&quot;3&quot;/&gt;&lt;/Image&gt;&lt;/TextEffect&gt;"/>
</p:tagLst>
</file>

<file path=ppt/tags/tag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74AA9842-E7D4-45B9-884C-B1D93D43CD21}&quot;/&gt;&lt;isInvalidForFieldText val=&quot;0&quot;/&gt;&lt;Image&gt;&lt;filename val=&quot;C:\Users\JEFFKE~1\AppData\Local\Temp\PR\data\asimages\{74AA9842-E7D4-45B9-884C-B1D93D43CD21}_5.png&quot;/&gt;&lt;left val=&quot;392&quot;/&gt;&lt;top val=&quot;43&quot;/&gt;&lt;width val=&quot;265&quot;/&gt;&lt;height val=&quot;335&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PSNARRATIONPROPS" val="F:\AHRQ TS E-Learning\Module 9\Narration\M9 BCraft_Slide6_1-2.wav"/>
  <p:tag name="PPSNARRATION" val="6,870263069,D:\Archive\F Drive\AHRQ TS E-Learning\Module 9\TS_2016_Module_9_v7.0_pptx\Media.ppcx"/>
  <p:tag name="HTML_SHAPEINFO" val="&lt;SlideThumbPath val=&quot;Slide6.PNG&quot;/&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A80E81BB-9313-4832-A92D-839651D8707C}_6.png&quot;/&gt;&lt;left val=&quot;66&quot;/&gt;&lt;top val=&quot;-2&quot;/&gt;&lt;width val=&quot;644&quot;/&gt;&lt;height val=&quot;68&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8&quot;/&gt;&lt;lineCharCount val=&quot;27&quot;/&gt;&lt;lineCharCount val=&quot;39&quot;/&gt;&lt;lineCharCount val=&quot;40&quot;/&gt;&lt;/TableIndex&gt;&lt;/ShapeTextInfo&gt;"/>
  <p:tag name="HTML_SHAPEINFO" val="&lt;TextEffect&gt;&lt;Image&gt;&lt;filename val=&quot;C:\Users\JEFFKE~1\AppData\Local\Temp\PR\data\asimages\{45A3542A-3CFE-42D2-9EEC-EBE81295A46D}_1.png_crop.png&quot;/&gt;&lt;left val=&quot;21&quot;/&gt;&lt;top val=&quot;68&quot;/&gt;&lt;width val=&quot;286&quot;/&gt;&lt;height val=&quot;41&quot;/&gt;&lt;hasText val=&quot;1&quot;/&gt;&lt;paraId val=&quot;1&quot;/&gt;&lt;/Image&gt;&lt;Image&gt;&lt;filename val=&quot;C:\Users\JEFFKE~1\AppData\Local\Temp\PR\data\asimages\{358A470C-BF98-4565-8755-3A432BC0699D}_1.png_crop.png&quot;/&gt;&lt;left val=&quot;22&quot;/&gt;&lt;top val=&quot;141&quot;/&gt;&lt;width val=&quot;301&quot;/&gt;&lt;height val=&quot;38&quot;/&gt;&lt;hasText val=&quot;1&quot;/&gt;&lt;paraId val=&quot;2&quot;/&gt;&lt;/Image&gt;&lt;/TextEffect&gt;"/>
</p:tagLst>
</file>

<file path=ppt/tags/tag88.xml><?xml version="1.0" encoding="utf-8"?>
<p:tagLst xmlns:a="http://schemas.openxmlformats.org/drawingml/2006/main" xmlns:r="http://schemas.openxmlformats.org/officeDocument/2006/relationships" xmlns:p="http://schemas.openxmlformats.org/presentationml/2006/main">
  <p:tag name="PRESENTER_SHAPEINFO" val="&lt;ThreeDShapeInfo&gt;&lt;uuid val=&quot;{1191E77A-4AC9-4EBF-9802-F0D09736FEF4}&quot;/&gt;&lt;isInvalidForFieldText val=&quot;0&quot;/&gt;&lt;Image&gt;&lt;filename val=&quot;C:\Users\JEFFKE~1\AppData\Local\Temp\PR\data\asimages\{1191E77A-4AC9-4EBF-9802-F0D09736FEF4}_6.png&quot;/&gt;&lt;left val=&quot;391&quot;/&gt;&lt;top val=&quot;50&quot;/&gt;&lt;width val=&quot;296&quot;/&gt;&lt;height val=&quot;525&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PSNARRATIONPROPS" val="F:\AHRQ TS E-Learning\Module 9\Narration\M9 BCraft_Slide7_1-2.wav"/>
  <p:tag name="PPSNARRATION" val="51,870263069,D:\Archive\F Drive\AHRQ TS E-Learning\Module 9\TS_2016_Module_9_v7.0_pptx\Media.ppcx"/>
  <p:tag name="HTML_SHAPEINFO" val="&lt;SlideThumbPath val=&quot;Slide7.PNG&quot;/&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984E80C5-5363-4C81-9F62-43FB542F8A29}&quot;/&gt;&lt;isInvalidForFieldText val=&quot;0&quot;/&gt;&lt;Image&gt;&lt;filename val=&quot;C:\Users\JEFFKE~1\AppData\Local\Temp\PR\data\asimages\{984E80C5-5363-4C81-9F62-43FB542F8A29}_MtorLt.png&quot;/&gt;&lt;left val=&quot;601&quot;/&gt;&lt;top val=&quot;378&quot;/&gt;&lt;width val=&quot;34&quot;/&gt;&lt;height val=&quot;27&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EFFKE~1\AppData\Local\Temp\PR\data\asimages\{74E49066-6B20-43FD-AFB4-D7046A899DCB}_7.png&quot;/&gt;&lt;left val=&quot;66&quot;/&gt;&lt;top val=&quot;-2&quot;/&gt;&lt;width val=&quot;644&quot;/&gt;&lt;height val=&quot;68&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96C7508C-7CE4-42C6-9F93-741522C133AF}&quot;/&gt;&lt;isInvalidForFieldText val=&quot;0&quot;/&gt;&lt;Image&gt;&lt;filename val=&quot;C:\Users\JEFFKE~1\AppData\Local\Temp\PR\data\asimages\{96C7508C-7CE4-42C6-9F93-741522C133AF}_7.png&quot;/&gt;&lt;left val=&quot;421&quot;/&gt;&lt;top val=&quot;110&quot;/&gt;&lt;width val=&quot;93&quot;/&gt;&lt;height val=&quot;38&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INFO" val="&lt;ThreeDShapeInfo&gt;&lt;uuid val=&quot;{1EB34C73-7DDC-4F71-B81E-1BCD93FF68FB}&quot;/&gt;&lt;isInvalidForFieldText val=&quot;0&quot;/&gt;&lt;Image&gt;&lt;filename val=&quot;C:\Users\JEFFKE~1\AppData\Local\Temp\PR\data\asimages\{1EB34C73-7DDC-4F71-B81E-1BCD93FF68FB}_7.png&quot;/&gt;&lt;left val=&quot;410&quot;/&gt;&lt;top val=&quot;132&quot;/&gt;&lt;width val=&quot;65&quot;/&gt;&lt;height val=&quot;54&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INFO" val="&lt;ThreeDShapeInfo&gt;&lt;uuid val=&quot;{E2C18F37-C6AB-4C14-A649-E901C469DEEF}&quot;/&gt;&lt;isInvalidForFieldText val=&quot;0&quot;/&gt;&lt;Image&gt;&lt;filename val=&quot;C:\Users\JEFFKE~1\AppData\Local\Temp\PR\data\asimages\{E2C18F37-C6AB-4C14-A649-E901C469DEEF}_7.png&quot;/&gt;&lt;left val=&quot;463&quot;/&gt;&lt;top val=&quot;132&quot;/&gt;&lt;width val=&quot;68&quot;/&gt;&lt;height val=&quot;54&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PSNARRATIONPROPS" val="F:\AHRQ TS E-Learning\Module 9\Narration\M9 CHubbard_Slide8_1-2.wav"/>
  <p:tag name="PPSNARRATION" val="52,870263069,D:\Archive\F Drive\AHRQ TS E-Learning\Module 9\TS_2016_Module_9_v7.0_pptx\Media.ppcx"/>
  <p:tag name="HTML_SHAPEINFO" val="&lt;SlideThumbPath val=&quot;Slide8.PNG&quot;/&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JEFFKE~1\AppData\Local\Temp\PR\data\asimages\{CE7CC6C0-F16A-45BF-ABB7-D5D749225BEC}_8.png&quot;/&gt;&lt;left val=&quot;66&quot;/&gt;&lt;top val=&quot;-2&quot;/&gt;&lt;width val=&quot;644&quot;/&gt;&lt;height val=&quot;68&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7&quot;/&gt;&lt;lineCharCount val=&quot;10&quot;/&gt;&lt;lineCharCount val=&quot;49&quot;/&gt;&lt;lineCharCount val=&quot;24&quot;/&gt;&lt;lineCharCount val=&quot;44&quot;/&gt;&lt;lineCharCount val=&quot;11&quot;/&gt;&lt;lineCharCount val=&quot;51&quot;/&gt;&lt;lineCharCount val=&quot;11&quot;/&gt;&lt;/TableIndex&gt;&lt;/ShapeTextInfo&gt;"/>
  <p:tag name="HTML_SHAPEINFO" val="&lt;TextEffect&gt;&lt;Image&gt;&lt;filename val=&quot;C:\Users\JEFFKE~1\AppData\Local\Temp\PR\data\asimages\{9C514308-EA98-46AF-9BE0-AD8AF7CC640E}_1.png_crop.png&quot;/&gt;&lt;left val=&quot;23&quot;/&gt;&lt;top val=&quot;68&quot;/&gt;&lt;width val=&quot;358&quot;/&gt;&lt;height val=&quot;41&quot;/&gt;&lt;hasText val=&quot;1&quot;/&gt;&lt;paraId val=&quot;1&quot;/&gt;&lt;/Image&gt;&lt;Image&gt;&lt;filename val=&quot;C:\Users\JEFFKE~1\AppData\Local\Temp\PR\data\asimages\{BBAC6FB5-C650-4056-9640-4DAB43461674}_1.png_crop.png&quot;/&gt;&lt;left val=&quot;22&quot;/&gt;&lt;top val=&quot;141&quot;/&gt;&lt;width val=&quot;389&quot;/&gt;&lt;height val=&quot;41&quot;/&gt;&lt;hasText val=&quot;1&quot;/&gt;&lt;paraId val=&quot;2&quot;/&gt;&lt;/Image&gt;&lt;Image&gt;&lt;filename val=&quot;C:\Users\JEFFKE~1\AppData\Local\Temp\PR\data\asimages\{E69DF5C8-801E-43D0-B356-A034108FFCA8}_1.png_crop.png&quot;/&gt;&lt;left val=&quot;22&quot;/&gt;&lt;top val=&quot;213&quot;/&gt;&lt;width val=&quot;378&quot;/&gt;&lt;height val=&quot;38&quot;/&gt;&lt;hasText val=&quot;1&quot;/&gt;&lt;paraId val=&quot;3&quot;/&gt;&lt;/Image&gt;&lt;Image&gt;&lt;filename val=&quot;C:\Users\JEFFKE~1\AppData\Local\Temp\PR\data\asimages\{F144AD9A-9417-4600-B4B6-F8ABD2749F85}_1.png_crop.png&quot;/&gt;&lt;left val=&quot;22&quot;/&gt;&lt;top val=&quot;285&quot;/&gt;&lt;width val=&quot;404&quot;/&gt;&lt;height val=&quot;38&quot;/&gt;&lt;hasText val=&quot;1&quot;/&gt;&lt;paraId val=&quot;4&quot;/&gt;&lt;/Image&gt;&lt;/TextEffect&gt;"/>
</p:tagLst>
</file>

<file path=ppt/tags/tag99.xml><?xml version="1.0" encoding="utf-8"?>
<p:tagLst xmlns:a="http://schemas.openxmlformats.org/drawingml/2006/main" xmlns:r="http://schemas.openxmlformats.org/officeDocument/2006/relationships" xmlns:p="http://schemas.openxmlformats.org/presentationml/2006/main">
  <p:tag name="PRESENTER_SHAPEINFO" val="&lt;ThreeDShapeInfo&gt;&lt;uuid val=&quot;{D63355EC-DDD0-474D-A54D-E70D3AB733FE}&quot;/&gt;&lt;isInvalidForFieldText val=&quot;0&quot;/&gt;&lt;Image&gt;&lt;filename val=&quot;C:\Users\JEFFKE~1\AppData\Local\Temp\PR\data\asimages\{D63355EC-DDD0-474D-A54D-E70D3AB733FE}_8.png&quot;/&gt;&lt;left val=&quot;457&quot;/&gt;&lt;top val=&quot;51&quot;/&gt;&lt;width val=&quot;226&quot;/&gt;&lt;height val=&quot;324&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FNEMasterTemplateForThemePreview.pptx</Template>
  <TotalTime>0</TotalTime>
  <Words>8838</Words>
  <Application>Microsoft Office PowerPoint</Application>
  <PresentationFormat>On-screen Show (16:9)</PresentationFormat>
  <Paragraphs>380</Paragraphs>
  <Slides>34</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Times New Roman</vt:lpstr>
      <vt:lpstr>Office Theme</vt:lpstr>
      <vt:lpstr>Module 9: Coaching Workshop</vt:lpstr>
      <vt:lpstr>How This Online Course Works</vt:lpstr>
      <vt:lpstr>The Materials You Will Use</vt:lpstr>
      <vt:lpstr>Please Print the Instructor Guide</vt:lpstr>
      <vt:lpstr>Additional Resources</vt:lpstr>
      <vt:lpstr>Slide 2: Objectives</vt:lpstr>
      <vt:lpstr>TeamSTEPPS Phases</vt:lpstr>
      <vt:lpstr>Coaching (Slide 4)</vt:lpstr>
      <vt:lpstr>Why is Coaching Important? (Slide 5)</vt:lpstr>
      <vt:lpstr>Why Is Coaching Important in TeamSTEPPS? (Slide 6)</vt:lpstr>
      <vt:lpstr>The Role of a TeamSTEPPS Coach (Slide 7)</vt:lpstr>
      <vt:lpstr>The Coach as a Role Model</vt:lpstr>
      <vt:lpstr>Coaches Provide Feedback That Is….   (Slide 9)</vt:lpstr>
      <vt:lpstr>The Coach as a Motivator  (Slide 10)</vt:lpstr>
      <vt:lpstr>Providing Opportunities to Practice (Slide 11)</vt:lpstr>
      <vt:lpstr>Slide 12: Effective Coaches Exercise</vt:lpstr>
      <vt:lpstr>Slide 12: Effective Coaches Exercise</vt:lpstr>
      <vt:lpstr>Coaching Competencies (Slide 13)</vt:lpstr>
      <vt:lpstr>Coaching Competency: Communication</vt:lpstr>
      <vt:lpstr>Coaching Competency: Performance Improvement</vt:lpstr>
      <vt:lpstr>Coaching Competency: Relationship Building</vt:lpstr>
      <vt:lpstr>Coaching Competency: Execution</vt:lpstr>
      <vt:lpstr>Slide 14: Coaching Self-Assessment Exercise</vt:lpstr>
      <vt:lpstr>Slide 14: Coaching Self-Assessment Exercise</vt:lpstr>
      <vt:lpstr>Implementing Coaching in TeamSTEPPS (Slide 15)</vt:lpstr>
      <vt:lpstr>Develop a Coaching Plan (Slide 16)</vt:lpstr>
      <vt:lpstr>Identifying and Preparing TeamSTEPPS Coaches</vt:lpstr>
      <vt:lpstr>Prepare Staff for TeamSTEPPS Coaching (Slide 18)</vt:lpstr>
      <vt:lpstr>Organizational Support for Coaches</vt:lpstr>
      <vt:lpstr>Slides 20 &amp; 21: Coaching Exercise</vt:lpstr>
      <vt:lpstr>Slides 20 &amp; 21: Coaching Exercise: Discussion</vt:lpstr>
      <vt:lpstr>Coaching Tips</vt:lpstr>
      <vt:lpstr>Module 9 Summary</vt:lpstr>
      <vt:lpstr>Module 9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TeamSTEPPS 2.0 Module 9: Coaching Workshop</dc:title>
  <dc:subject>TeamSTEPPS</dc:subject>
  <dc:creator>Agency for Health Care Research and Quality (AHRQ)</dc:creator>
  <cp:lastModifiedBy/>
  <cp:revision>1</cp:revision>
  <dcterms:created xsi:type="dcterms:W3CDTF">2018-11-02T22:26:59Z</dcterms:created>
  <dcterms:modified xsi:type="dcterms:W3CDTF">2018-11-02T22:34:49Z</dcterms:modified>
  <cp:category>TeamSTEPPS</cp:category>
  <cp:contentStatus/>
</cp:coreProperties>
</file>