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5"/>
  </p:notesMasterIdLst>
  <p:handoutMasterIdLst>
    <p:handoutMasterId r:id="rId26"/>
  </p:handoutMasterIdLst>
  <p:sldIdLst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1" autoAdjust="0"/>
    <p:restoredTop sz="86918" autoAdjust="0"/>
  </p:normalViewPr>
  <p:slideViewPr>
    <p:cSldViewPr snapToGrid="0">
      <p:cViewPr>
        <p:scale>
          <a:sx n="88" d="100"/>
          <a:sy n="88" d="100"/>
        </p:scale>
        <p:origin x="-324" y="210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9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65479" y="9098967"/>
            <a:ext cx="771865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C-3-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81635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37020" y="9196230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Communication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Communication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81E9855-2EF2-45F9-86BE-861206B1DCF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1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A27CE87-F423-4DC1-B620-AF285484AED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92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E249572-A2C4-4AA1-8DE4-9005255434B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771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4A137E9-58A2-4693-9829-CD794CB86FEE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5481" indent="-235481"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779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A260A8D-5E8C-4B64-A666-B0061205965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320176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76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3DD4ED-1C4A-4EEE-923D-8E5764083FF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88491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D32DB78-3369-4E4E-AA65-B23DFF45C466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105809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9BDC22B-A2CC-4572-A2F2-996442B4B13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364591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7CC1006-C158-424D-97F6-A9D197CA451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974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5B314B6-0B65-4B7B-85A1-5B8DB72EA23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1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86DB79B-3FB6-4F9F-9A25-4910B5B36D0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747713"/>
            <a:ext cx="4941888" cy="3706812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105" y="4712065"/>
            <a:ext cx="559738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1143BC2-8C2E-4352-91B1-AA7799BB1C5A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741363"/>
            <a:ext cx="4960938" cy="37195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8" y="4712065"/>
            <a:ext cx="5592417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269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833909-C808-412C-A747-07F1100934A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</p:spTree>
    <p:extLst>
      <p:ext uri="{BB962C8B-B14F-4D97-AF65-F5344CB8AC3E}">
        <p14:creationId xmlns:p14="http://schemas.microsoft.com/office/powerpoint/2010/main" val="86716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7571"/>
            <a:ext cx="3308074" cy="4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89" tIns="49194" rIns="98389" bIns="49194"/>
          <a:lstStyle>
            <a:lvl1pPr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defTabSz="1001202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defTabSz="1001202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4F122E6-6AD8-4D58-B821-E0CC2DF3E5C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47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42945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5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9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3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373257" y="165215"/>
            <a:ext cx="1770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Communication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  <p:sldLayoutId id="214748376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zDOARcgH_Ew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z4Y9MAgkmI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t3j_LXB76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UYalA1nm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youtu.be/SuYbwgoJQV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0400" y="1027115"/>
            <a:ext cx="5276850" cy="647696"/>
          </a:xfrm>
        </p:spPr>
        <p:txBody>
          <a:bodyPr/>
          <a:lstStyle/>
          <a:p>
            <a:r>
              <a:rPr lang="en-US" altLang="en-US" sz="3600"/>
              <a:t>Communication </a:t>
            </a:r>
            <a:endParaRPr lang="en-US" sz="3600" dirty="0"/>
          </a:p>
        </p:txBody>
      </p:sp>
      <p:grpSp>
        <p:nvGrpSpPr>
          <p:cNvPr id="2" name="Group 1" descr="Kotter Penguins - Communication"/>
          <p:cNvGrpSpPr/>
          <p:nvPr/>
        </p:nvGrpSpPr>
        <p:grpSpPr>
          <a:xfrm>
            <a:off x="3200400" y="1808163"/>
            <a:ext cx="5486400" cy="3906837"/>
            <a:chOff x="3200400" y="1808163"/>
            <a:chExt cx="5486400" cy="3906837"/>
          </a:xfrm>
        </p:grpSpPr>
        <p:pic>
          <p:nvPicPr>
            <p:cNvPr id="5122" name="Picture 2" descr="shannon_weaver_pengui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808163"/>
              <a:ext cx="5486400" cy="390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5"/>
            <p:cNvSpPr txBox="1">
              <a:spLocks noChangeArrowheads="1"/>
            </p:cNvSpPr>
            <p:nvPr/>
          </p:nvSpPr>
          <p:spPr bwMode="auto">
            <a:xfrm>
              <a:off x="5486400" y="4556125"/>
              <a:ext cx="1022350" cy="701675"/>
            </a:xfrm>
            <a:prstGeom prst="rect">
              <a:avLst/>
            </a:prstGeom>
            <a:solidFill>
              <a:srgbClr val="FFFFFF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Assumptions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Fatigue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Distractions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HIPAA</a:t>
              </a:r>
              <a:endParaRPr lang="en-US" altLang="en-US" sz="1800"/>
            </a:p>
          </p:txBody>
        </p:sp>
      </p:grpSp>
      <p:pic>
        <p:nvPicPr>
          <p:cNvPr id="10" name="Picture 12" descr="Department of Health and Human Services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72933" y="6101181"/>
            <a:ext cx="644577" cy="5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AHRQ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876568" y="6101180"/>
            <a:ext cx="1733582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DHA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649958" y="6101180"/>
            <a:ext cx="1568479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SBAR Provides…</a:t>
            </a:r>
          </a:p>
        </p:txBody>
      </p:sp>
      <p:sp>
        <p:nvSpPr>
          <p:cNvPr id="14340" name="Rectangle 11" descr="alt=&quot;&quot;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b="1" dirty="0" smtClean="0">
                <a:ea typeface="ヒラギノ角ゴ Pro W3" pitchFamily="127" charset="-128"/>
              </a:rPr>
              <a:t>A framework for team members to effectively communicate information to one another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Communicate the following information: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S</a:t>
            </a:r>
            <a:r>
              <a:rPr lang="en-US" altLang="en-US" dirty="0" smtClean="0">
                <a:ea typeface="ヒラギノ角ゴ Pro W3" pitchFamily="127" charset="-128"/>
              </a:rPr>
              <a:t>ituation―What is going on with the resident?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B</a:t>
            </a:r>
            <a:r>
              <a:rPr lang="en-US" altLang="en-US" dirty="0" smtClean="0">
                <a:ea typeface="ヒラギノ角ゴ Pro W3" pitchFamily="127" charset="-128"/>
              </a:rPr>
              <a:t>ackground―What is the clinical background or context?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A</a:t>
            </a:r>
            <a:r>
              <a:rPr lang="en-US" altLang="en-US" dirty="0" smtClean="0">
                <a:ea typeface="ヒラギノ角ゴ Pro W3" pitchFamily="127" charset="-128"/>
              </a:rPr>
              <a:t>ssessment―What do I think the problem is?</a:t>
            </a:r>
          </a:p>
          <a:p>
            <a:pPr lvl="1" eaLnBrk="1" hangingPunct="1"/>
            <a:r>
              <a:rPr lang="en-US" altLang="en-US" b="1" dirty="0" smtClean="0">
                <a:ea typeface="ヒラギノ角ゴ Pro W3" pitchFamily="127" charset="-128"/>
              </a:rPr>
              <a:t>R</a:t>
            </a:r>
            <a:r>
              <a:rPr lang="en-US" altLang="en-US" dirty="0" smtClean="0">
                <a:ea typeface="ヒラギノ角ゴ Pro W3" pitchFamily="127" charset="-128"/>
              </a:rPr>
              <a:t>ecommendation―What would I recommend?</a:t>
            </a:r>
          </a:p>
        </p:txBody>
      </p:sp>
    </p:spTree>
    <p:extLst>
      <p:ext uri="{BB962C8B-B14F-4D97-AF65-F5344CB8AC3E}">
        <p14:creationId xmlns:p14="http://schemas.microsoft.com/office/powerpoint/2010/main" val="4100834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877888" y="787400"/>
            <a:ext cx="7737475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SBAR Video</a:t>
            </a:r>
            <a:endParaRPr lang="en-US" altLang="en-US" sz="1600" smtClean="0">
              <a:ea typeface="ヒラギノ角ゴ Pro W3" pitchFamily="127" charset="-128"/>
            </a:endParaRPr>
          </a:p>
        </p:txBody>
      </p:sp>
      <p:pic>
        <p:nvPicPr>
          <p:cNvPr id="6" name="Picture 33" descr="SBAR vide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050" y="1968500"/>
            <a:ext cx="5137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 descr="Kotter Penguin – Video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4611688"/>
            <a:ext cx="985838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94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SBAR Exercise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300" y="2247900"/>
            <a:ext cx="40640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Create an SBAR example based on your role.</a:t>
            </a:r>
          </a:p>
        </p:txBody>
      </p:sp>
      <p:pic>
        <p:nvPicPr>
          <p:cNvPr id="16389" name="Picture 4" descr="Kotter Penguin –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290888"/>
            <a:ext cx="166211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Call-Out is…</a:t>
            </a:r>
          </a:p>
        </p:txBody>
      </p:sp>
      <p:sp>
        <p:nvSpPr>
          <p:cNvPr id="174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19630" y="1881188"/>
            <a:ext cx="777240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	</a:t>
            </a:r>
            <a:r>
              <a:rPr lang="en-US" altLang="en-US" b="1" dirty="0" smtClean="0">
                <a:ea typeface="ヒラギノ角ゴ Pro W3" pitchFamily="127" charset="-128"/>
              </a:rPr>
              <a:t>A strategy used to communicate </a:t>
            </a:r>
            <a:br>
              <a:rPr lang="en-US" altLang="en-US" b="1" dirty="0" smtClean="0">
                <a:ea typeface="ヒラギノ角ゴ Pro W3" pitchFamily="127" charset="-128"/>
              </a:rPr>
            </a:br>
            <a:r>
              <a:rPr lang="en-US" altLang="en-US" b="1" dirty="0" smtClean="0">
                <a:ea typeface="ヒラギノ角ゴ Pro W3" pitchFamily="127" charset="-128"/>
              </a:rPr>
              <a:t>important or critical information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It informs all team members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simultaneously during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emergency situations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It helps team members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anticipate next steps</a:t>
            </a:r>
          </a:p>
        </p:txBody>
      </p:sp>
      <p:pic>
        <p:nvPicPr>
          <p:cNvPr id="17411" name="Picture 11" descr="Kotter Penguin – Call-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536700"/>
            <a:ext cx="3302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289550"/>
            <a:ext cx="107791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81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8905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Check-Back is…</a:t>
            </a:r>
          </a:p>
        </p:txBody>
      </p:sp>
      <p:pic>
        <p:nvPicPr>
          <p:cNvPr id="18437" name="Picture 4" descr="Check-Back flow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68580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913313"/>
            <a:ext cx="13192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88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Ctr="0"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 is…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8229600" cy="453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transfer of information during transitions in care across the continuum </a:t>
            </a:r>
          </a:p>
          <a:p>
            <a:pPr lvl="1" eaLnBrk="1" hangingPunct="1"/>
            <a:r>
              <a:rPr lang="en-US" altLang="en-US" dirty="0" smtClean="0">
                <a:ea typeface="ヒラギノ角ゴ Pro W3" pitchFamily="127" charset="-128"/>
              </a:rPr>
              <a:t>Includes an opportunity to ask questions, clarify, and confirm </a:t>
            </a:r>
          </a:p>
        </p:txBody>
      </p:sp>
      <p:pic>
        <p:nvPicPr>
          <p:cNvPr id="19458" name="Picture 10" descr="Kotter Penguin – Hand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2963385"/>
            <a:ext cx="4754562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5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846138" y="1092200"/>
            <a:ext cx="7739062" cy="914400"/>
          </a:xfrm>
        </p:spPr>
        <p:txBody>
          <a:bodyPr lIns="92075" tIns="46038" rIns="92075" bIns="46038" anchorCtr="0"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 Consists of…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4125" y="2205038"/>
            <a:ext cx="6743700" cy="3081337"/>
          </a:xfrm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Transfer of responsibility and accountability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Clarity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Verbal communication of information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Acknowledgment by receiver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Opportunity to review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 smtClean="0">
              <a:ea typeface="ヒラギノ角ゴ Pro W3" pitchFamily="127" charset="-128"/>
            </a:endParaRPr>
          </a:p>
        </p:txBody>
      </p:sp>
      <p:pic>
        <p:nvPicPr>
          <p:cNvPr id="20485" name="Picture 16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410075"/>
            <a:ext cx="1614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2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762000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“I PASS </a:t>
            </a:r>
            <a:r>
              <a:rPr lang="en-US" altLang="en-US" sz="2000" dirty="0" smtClean="0">
                <a:ea typeface="ヒラギノ角ゴ Pro W3" pitchFamily="127" charset="-128"/>
              </a:rPr>
              <a:t>THE</a:t>
            </a:r>
            <a:r>
              <a:rPr lang="en-US" altLang="en-US" sz="3200" dirty="0" smtClean="0">
                <a:ea typeface="ヒラギノ角ゴ Pro W3" pitchFamily="127" charset="-128"/>
              </a:rPr>
              <a:t> BATON”</a:t>
            </a:r>
            <a:r>
              <a:rPr lang="en-US" altLang="en-US" dirty="0" smtClean="0">
                <a:ea typeface="ヒラギノ角ゴ Pro W3" pitchFamily="127" charset="-128"/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552" y="1600200"/>
            <a:ext cx="7987048" cy="4532313"/>
          </a:xfrm>
        </p:spPr>
        <p:txBody>
          <a:bodyPr/>
          <a:lstStyle/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1400" dirty="0" smtClean="0"/>
              <a:t>ntroduction:	Introduce yourself and your role/job (include resident)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4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1400" dirty="0" smtClean="0"/>
              <a:t>atient/Resident:	Identifiers, age, sex, location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 smtClean="0"/>
              <a:t>ssessment:	Present chief complaint, vital signs, symptoms, and </a:t>
            </a:r>
            <a:br>
              <a:rPr lang="en-US" sz="1400" dirty="0" smtClean="0"/>
            </a:br>
            <a:r>
              <a:rPr lang="en-US" sz="1400" dirty="0" smtClean="0"/>
              <a:t>diagnosis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 smtClean="0"/>
              <a:t>ituation:	Current status/circumstances, including code status, </a:t>
            </a:r>
            <a:br>
              <a:rPr lang="en-US" sz="1400" dirty="0" smtClean="0"/>
            </a:br>
            <a:r>
              <a:rPr lang="en-US" sz="1400" dirty="0" smtClean="0"/>
              <a:t>level of uncertainty, recent changes, and response to treatment 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400" dirty="0" smtClean="0"/>
              <a:t>afety:	Critical lab values/reports, socioeconomic factors, allergies, and alerts </a:t>
            </a:r>
            <a:br>
              <a:rPr lang="en-US" sz="1400" dirty="0" smtClean="0"/>
            </a:br>
            <a:r>
              <a:rPr lang="en-US" sz="1400" dirty="0" smtClean="0"/>
              <a:t>(falls, isolation, etc.)</a:t>
            </a:r>
          </a:p>
          <a:p>
            <a:pPr marL="1262063" indent="-1262063" eaLnBrk="1" hangingPunct="1">
              <a:spcBef>
                <a:spcPct val="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400" i="1" dirty="0" smtClean="0"/>
              <a:t>THE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1400" dirty="0" smtClean="0"/>
              <a:t>ackground:	</a:t>
            </a:r>
            <a:r>
              <a:rPr lang="en-US" sz="1400" dirty="0" err="1" smtClean="0"/>
              <a:t>Comorbidities</a:t>
            </a:r>
            <a:r>
              <a:rPr lang="en-US" sz="1400" dirty="0" smtClean="0"/>
              <a:t>, previous episodes, current medications, and family history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400" dirty="0" smtClean="0"/>
              <a:t>ctions:	What actions were taken or are required? Provide brief rationale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1400" dirty="0" smtClean="0"/>
              <a:t>iming:	Level of urgency and explicit timing and prioritization of actions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400" dirty="0" smtClean="0"/>
              <a:t>wnership:	Who is responsible (nurse/doctor/team)? </a:t>
            </a:r>
            <a:br>
              <a:rPr lang="en-US" sz="1400" dirty="0" smtClean="0"/>
            </a:br>
            <a:r>
              <a:rPr lang="en-US" sz="1400" dirty="0" smtClean="0"/>
              <a:t>Include resident/family responsibilities</a:t>
            </a:r>
          </a:p>
          <a:p>
            <a:pPr marL="1481138" indent="-1481138" eaLnBrk="1" hangingPunct="1"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defRPr/>
            </a:pPr>
            <a:r>
              <a:rPr lang="en-US" sz="1600" dirty="0" smtClean="0">
                <a:solidFill>
                  <a:srgbClr val="E1393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400" dirty="0" smtClean="0"/>
              <a:t>ext:	What will happen next? Anticipated changes? </a:t>
            </a:r>
            <a:br>
              <a:rPr lang="en-US" sz="1400" dirty="0" smtClean="0"/>
            </a:br>
            <a:r>
              <a:rPr lang="en-US" sz="1400" dirty="0" smtClean="0"/>
              <a:t>What is the plan? Are there contingency plans?</a:t>
            </a:r>
          </a:p>
        </p:txBody>
      </p:sp>
      <p:grpSp>
        <p:nvGrpSpPr>
          <p:cNvPr id="21509" name="Group 8" descr="Kotter Penguin – I PASS THE BATON"/>
          <p:cNvGrpSpPr>
            <a:grpSpLocks/>
          </p:cNvGrpSpPr>
          <p:nvPr/>
        </p:nvGrpSpPr>
        <p:grpSpPr bwMode="auto">
          <a:xfrm>
            <a:off x="7162800" y="1179513"/>
            <a:ext cx="1774825" cy="1716087"/>
            <a:chOff x="4384" y="960"/>
            <a:chExt cx="1118" cy="1081"/>
          </a:xfrm>
        </p:grpSpPr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4384" y="960"/>
              <a:ext cx="1092" cy="10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1512" name="Picture 6" descr="pass_baton_of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2CFF04"/>
                </a:clrFrom>
                <a:clrTo>
                  <a:srgbClr val="2CFF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" y="969"/>
              <a:ext cx="1108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0" name="Picture 9" descr="Kotter Penguin – Vide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981575"/>
            <a:ext cx="12668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57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127" charset="-128"/>
              </a:rPr>
              <a:t>Other Example Handoff Tools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7950" y="1801813"/>
            <a:ext cx="6934200" cy="4367212"/>
          </a:xfrm>
        </p:spPr>
        <p:txBody>
          <a:bodyPr/>
          <a:lstStyle/>
          <a:p>
            <a:r>
              <a:rPr lang="en-US" altLang="en-US" dirty="0" smtClean="0">
                <a:ea typeface="ヒラギノ角ゴ Pro W3" pitchFamily="127" charset="-128"/>
              </a:rPr>
              <a:t>I PASS</a:t>
            </a:r>
          </a:p>
          <a:p>
            <a:pPr lvl="1"/>
            <a:r>
              <a:rPr lang="en-US" altLang="en-US" sz="2000" b="1" dirty="0" smtClean="0">
                <a:ea typeface="ヒラギノ角ゴ Pro W3" pitchFamily="127" charset="-128"/>
              </a:rPr>
              <a:t>I</a:t>
            </a:r>
            <a:r>
              <a:rPr lang="en-US" altLang="en-US" sz="2000" dirty="0" smtClean="0">
                <a:ea typeface="ヒラギノ角ゴ Pro W3" pitchFamily="127" charset="-128"/>
              </a:rPr>
              <a:t>llness severity; </a:t>
            </a:r>
            <a:r>
              <a:rPr lang="en-US" altLang="en-US" sz="2000" b="1" dirty="0" smtClean="0">
                <a:ea typeface="ヒラギノ角ゴ Pro W3" pitchFamily="127" charset="-128"/>
              </a:rPr>
              <a:t>P</a:t>
            </a:r>
            <a:r>
              <a:rPr lang="en-US" altLang="en-US" sz="2000" dirty="0" smtClean="0">
                <a:ea typeface="ヒラギノ角ゴ Pro W3" pitchFamily="127" charset="-128"/>
              </a:rPr>
              <a:t>atient/Resident Summary; </a:t>
            </a:r>
            <a:r>
              <a:rPr lang="en-US" altLang="en-US" sz="2000" b="1" dirty="0" smtClean="0">
                <a:ea typeface="ヒラギノ角ゴ Pro W3" pitchFamily="127" charset="-128"/>
              </a:rPr>
              <a:t>A</a:t>
            </a:r>
            <a:r>
              <a:rPr lang="en-US" altLang="en-US" sz="2000" dirty="0" smtClean="0">
                <a:ea typeface="ヒラギノ角ゴ Pro W3" pitchFamily="127" charset="-128"/>
              </a:rPr>
              <a:t>ction list for the new team; </a:t>
            </a:r>
            <a:r>
              <a:rPr lang="en-US" altLang="en-US" sz="2000" b="1" dirty="0" smtClean="0">
                <a:ea typeface="ヒラギノ角ゴ Pro W3" pitchFamily="127" charset="-128"/>
              </a:rPr>
              <a:t>S</a:t>
            </a:r>
            <a:r>
              <a:rPr lang="en-US" altLang="en-US" sz="2000" dirty="0" smtClean="0">
                <a:ea typeface="ヒラギノ角ゴ Pro W3" pitchFamily="127" charset="-128"/>
              </a:rPr>
              <a:t>ituation awareness and contingency plans; </a:t>
            </a:r>
            <a:r>
              <a:rPr lang="en-US" altLang="en-US" sz="2000" b="1" dirty="0" smtClean="0">
                <a:ea typeface="ヒラギノ角ゴ Pro W3" pitchFamily="127" charset="-128"/>
              </a:rPr>
              <a:t>S</a:t>
            </a:r>
            <a:r>
              <a:rPr lang="en-US" altLang="en-US" sz="2000" dirty="0" smtClean="0">
                <a:ea typeface="ヒラギノ角ゴ Pro W3" pitchFamily="127" charset="-128"/>
              </a:rPr>
              <a:t>ynthesis and “read back” of the information</a:t>
            </a:r>
          </a:p>
          <a:p>
            <a:pPr lvl="0"/>
            <a:r>
              <a:rPr lang="en-US" dirty="0" smtClean="0">
                <a:ea typeface="ヒラギノ角ゴ Pro W3" pitchFamily="127" charset="-128"/>
              </a:rPr>
              <a:t>HAND-IT</a:t>
            </a:r>
            <a:endParaRPr lang="en-US" dirty="0">
              <a:ea typeface="ヒラギノ角ゴ Pro W3" pitchFamily="127" charset="-128"/>
            </a:endParaRPr>
          </a:p>
          <a:p>
            <a:pPr lvl="1"/>
            <a:r>
              <a:rPr lang="en-US" sz="2000" b="1" dirty="0" smtClean="0">
                <a:ea typeface="ヒラギノ角ゴ Pro W3" pitchFamily="127" charset="-128"/>
              </a:rPr>
              <a:t>H</a:t>
            </a:r>
            <a:r>
              <a:rPr lang="en-US" sz="2000" dirty="0" smtClean="0">
                <a:ea typeface="ヒラギノ角ゴ Pro W3" pitchFamily="127" charset="-128"/>
              </a:rPr>
              <a:t>andoff </a:t>
            </a:r>
            <a:r>
              <a:rPr lang="en-US" sz="2000" b="1" dirty="0">
                <a:ea typeface="ヒラギノ角ゴ Pro W3" pitchFamily="127" charset="-128"/>
              </a:rPr>
              <a:t>I</a:t>
            </a:r>
            <a:r>
              <a:rPr lang="en-US" sz="2000" dirty="0">
                <a:ea typeface="ヒラギノ角ゴ Pro W3" pitchFamily="127" charset="-128"/>
              </a:rPr>
              <a:t>ntervention </a:t>
            </a:r>
            <a:r>
              <a:rPr lang="en-US" sz="2000" b="1" dirty="0" smtClean="0">
                <a:ea typeface="ヒラギノ角ゴ Pro W3" pitchFamily="127" charset="-128"/>
              </a:rPr>
              <a:t>T</a:t>
            </a:r>
            <a:r>
              <a:rPr lang="en-US" sz="2000" dirty="0" smtClean="0">
                <a:ea typeface="ヒラギノ角ゴ Pro W3" pitchFamily="127" charset="-128"/>
              </a:rPr>
              <a:t>ool</a:t>
            </a:r>
            <a:endParaRPr lang="en-US" altLang="en-US" sz="2000" dirty="0" smtClean="0">
              <a:ea typeface="ヒラギノ角ゴ Pro W3" pitchFamily="127" charset="-128"/>
            </a:endParaRPr>
          </a:p>
          <a:p>
            <a:endParaRPr lang="en-US" altLang="en-US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1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630238"/>
            <a:ext cx="75438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Tools &amp; Strategies Summary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0" y="1600200"/>
            <a:ext cx="3352800" cy="5292725"/>
          </a:xfrm>
          <a:solidFill>
            <a:srgbClr val="E1393E"/>
          </a:solidFill>
        </p:spPr>
        <p:txBody>
          <a:bodyPr tIns="182880"/>
          <a:lstStyle/>
          <a:p>
            <a:pPr marL="344488" indent="-231775" algn="ctr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smtClean="0">
                <a:solidFill>
                  <a:schemeClr val="bg1"/>
                </a:solidFill>
                <a:ea typeface="ヒラギノ角ゴ Pro W3" pitchFamily="127" charset="-128"/>
              </a:rPr>
              <a:t>BARRIERS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Inconsistency in Team Membership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Time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Information Sharing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Hierarchy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Defensiveness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Conventional Thinking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Complacency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Varying Communication Styles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Conflict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Coordination and Followup with Coworkers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Distractions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Fatigue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Workload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Misinterpretation of Cues</a:t>
            </a:r>
          </a:p>
          <a:p>
            <a:pPr marL="344488" indent="-231775" eaLnBrk="1" hangingPunct="1">
              <a:lnSpc>
                <a:spcPct val="100000"/>
              </a:lnSpc>
              <a:spcBef>
                <a:spcPct val="10000"/>
              </a:spcBef>
              <a:buClr>
                <a:schemeClr val="bg1"/>
              </a:buClr>
            </a:pPr>
            <a:r>
              <a:rPr lang="en-US" altLang="en-US" sz="1600" smtClean="0">
                <a:solidFill>
                  <a:schemeClr val="bg1"/>
                </a:solidFill>
                <a:ea typeface="ヒラギノ角ゴ Pro W3" pitchFamily="127" charset="-128"/>
              </a:rPr>
              <a:t>Lack of Role Clarity</a:t>
            </a:r>
            <a:endParaRPr lang="en-US" altLang="en-US" sz="1600" smtClean="0">
              <a:ea typeface="ヒラギノ角ゴ Pro W3" pitchFamily="127" charset="-128"/>
            </a:endParaRP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3352800" y="1600200"/>
            <a:ext cx="2895600" cy="5257800"/>
          </a:xfrm>
          <a:prstGeom prst="rect">
            <a:avLst/>
          </a:prstGeom>
          <a:solidFill>
            <a:srgbClr val="F5EE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2880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ts val="60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2000" b="1" dirty="0"/>
              <a:t>TOOLS and STRATEGIES</a:t>
            </a:r>
          </a:p>
          <a:p>
            <a:pPr lvl="1" indent="-228600" algn="l">
              <a:spcBef>
                <a:spcPct val="25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1600" dirty="0"/>
              <a:t>Communication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SBAR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Call-Out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Check-Back</a:t>
            </a:r>
          </a:p>
          <a:p>
            <a:pPr marL="685800" lvl="1" indent="-228600" algn="l">
              <a:spcBef>
                <a:spcPct val="25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sz="1500" dirty="0"/>
              <a:t>Handoff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48400" y="1600200"/>
            <a:ext cx="2895600" cy="5292725"/>
          </a:xfrm>
          <a:prstGeom prst="rect">
            <a:avLst/>
          </a:prstGeom>
          <a:solidFill>
            <a:srgbClr val="0174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/>
          <a:lstStyle>
            <a:lvl1pPr marL="457200" indent="-277813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OUTCOMES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Shared Mental Model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Adaptability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Orientation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Mutual Trust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dirty="0">
                <a:solidFill>
                  <a:schemeClr val="bg1"/>
                </a:solidFill>
              </a:rPr>
              <a:t>Team Performance</a:t>
            </a:r>
          </a:p>
          <a:p>
            <a:pPr algn="l" eaLnBrk="1" hangingPunct="1">
              <a:lnSpc>
                <a:spcPct val="100000"/>
              </a:lnSpc>
              <a:buClr>
                <a:schemeClr val="bg1"/>
              </a:buClr>
            </a:pPr>
            <a:r>
              <a:rPr lang="en-US" altLang="en-US" sz="1600" i="1" dirty="0" smtClean="0">
                <a:solidFill>
                  <a:schemeClr val="bg1"/>
                </a:solidFill>
              </a:rPr>
              <a:t>Resident Safety</a:t>
            </a:r>
            <a:r>
              <a:rPr lang="en-US" altLang="en-US" sz="1600" i="1" dirty="0">
                <a:solidFill>
                  <a:schemeClr val="bg1"/>
                </a:solidFill>
              </a:rPr>
              <a:t>!!</a:t>
            </a:r>
            <a:endParaRPr lang="en-US" altLang="en-US" sz="16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425" y="1703388"/>
            <a:ext cx="7445375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how communication affects team processes and outcomes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Define effective communication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communication challenges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TeamSTEPPS tools and strategies that can improve a team’s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7890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/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Applying TeamSTEPPS Exercise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16138"/>
            <a:ext cx="7315200" cy="3543300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Is </a:t>
            </a:r>
            <a:r>
              <a:rPr lang="en-US" dirty="0"/>
              <a:t>your teamwork issue related to communication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If </a:t>
            </a:r>
            <a:r>
              <a:rPr lang="en-US" dirty="0"/>
              <a:t>yes, what is the communication issue?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en-US" dirty="0" smtClean="0"/>
              <a:t>Which TeamSTEPPS tools and/or </a:t>
            </a:r>
            <a:r>
              <a:rPr lang="en-US" dirty="0"/>
              <a:t>strategies might you consider implementing to address the issue? 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4581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TeamSTEPPS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066800"/>
            <a:ext cx="5475288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063" y="876300"/>
            <a:ext cx="4046537" cy="914400"/>
          </a:xfrm>
        </p:spPr>
        <p:txBody>
          <a:bodyPr/>
          <a:lstStyle/>
          <a:p>
            <a:r>
              <a:rPr lang="en-US" smtClean="0"/>
              <a:t>Communication</a:t>
            </a:r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2667786" cy="3543300"/>
          </a:xfrm>
        </p:spPr>
        <p:txBody>
          <a:bodyPr/>
          <a:lstStyle/>
          <a:p>
            <a:r>
              <a:rPr lang="en-US" sz="1800" smtClean="0"/>
              <a:t>Effective communication skills are vital for resident safety</a:t>
            </a:r>
          </a:p>
          <a:p>
            <a:r>
              <a:rPr lang="en-US" sz="1800" smtClean="0"/>
              <a:t>Enables team members to effectively relay information</a:t>
            </a:r>
          </a:p>
          <a:p>
            <a:r>
              <a:rPr lang="en-US" sz="1800" smtClean="0"/>
              <a:t>The mode by which most TeamSTEPPS strategies and tools are executed</a:t>
            </a:r>
          </a:p>
          <a:p>
            <a:pPr lvl="1"/>
            <a:endParaRPr lang="en-US" sz="1800" dirty="0"/>
          </a:p>
        </p:txBody>
      </p:sp>
      <p:grpSp>
        <p:nvGrpSpPr>
          <p:cNvPr id="4108" name="Group 12" descr="Communication"/>
          <p:cNvGrpSpPr>
            <a:grpSpLocks/>
          </p:cNvGrpSpPr>
          <p:nvPr/>
        </p:nvGrpSpPr>
        <p:grpSpPr bwMode="auto">
          <a:xfrm>
            <a:off x="4966803" y="3589818"/>
            <a:ext cx="1111250" cy="698500"/>
            <a:chOff x="602" y="1596"/>
            <a:chExt cx="737" cy="440"/>
          </a:xfrm>
        </p:grpSpPr>
        <p:sp>
          <p:nvSpPr>
            <p:cNvPr id="7175" name="Freeform 11"/>
            <p:cNvSpPr>
              <a:spLocks/>
            </p:cNvSpPr>
            <p:nvPr/>
          </p:nvSpPr>
          <p:spPr bwMode="auto">
            <a:xfrm>
              <a:off x="602" y="1739"/>
              <a:ext cx="679" cy="133"/>
            </a:xfrm>
            <a:custGeom>
              <a:avLst/>
              <a:gdLst>
                <a:gd name="T0" fmla="*/ 48 w 672"/>
                <a:gd name="T1" fmla="*/ 0 h 144"/>
                <a:gd name="T2" fmla="*/ 576 w 672"/>
                <a:gd name="T3" fmla="*/ 0 h 144"/>
                <a:gd name="T4" fmla="*/ 672 w 672"/>
                <a:gd name="T5" fmla="*/ 96 h 144"/>
                <a:gd name="T6" fmla="*/ 576 w 672"/>
                <a:gd name="T7" fmla="*/ 144 h 144"/>
                <a:gd name="T8" fmla="*/ 0 w 672"/>
                <a:gd name="T9" fmla="*/ 144 h 144"/>
                <a:gd name="T10" fmla="*/ 0 w 672"/>
                <a:gd name="T11" fmla="*/ 0 h 144"/>
                <a:gd name="T12" fmla="*/ 48 w 672"/>
                <a:gd name="T13" fmla="*/ 0 h 1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2" h="144">
                  <a:moveTo>
                    <a:pt x="48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576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176" name="Picture 10" descr="framework_skils_comm_arro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1596"/>
              <a:ext cx="73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89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9906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Importance of Communication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0313" y="1955800"/>
            <a:ext cx="7151687" cy="35067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Joint Commission data continues to demonstrate the importance of communication in patient safety</a:t>
            </a:r>
          </a:p>
          <a:p>
            <a:pPr lvl="1" eaLnBrk="1" hangingPunct="1">
              <a:defRPr/>
            </a:pPr>
            <a:r>
              <a:rPr lang="en-US" dirty="0" smtClean="0"/>
              <a:t>1995 - 2005</a:t>
            </a:r>
            <a:r>
              <a:rPr lang="en-US" dirty="0"/>
              <a:t>: Ineffective communication</a:t>
            </a:r>
            <a:br>
              <a:rPr lang="en-US" dirty="0"/>
            </a:br>
            <a:r>
              <a:rPr lang="en-US" dirty="0"/>
              <a:t>identified as root cause for nearly 66 percent of all </a:t>
            </a:r>
            <a:r>
              <a:rPr lang="en-US" dirty="0" smtClean="0"/>
              <a:t>reported sentinel events*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2010 - 2013</a:t>
            </a:r>
            <a:r>
              <a:rPr lang="en-US" dirty="0"/>
              <a:t>: </a:t>
            </a:r>
            <a:r>
              <a:rPr lang="en-US" dirty="0" smtClean="0"/>
              <a:t>Ineffective communication among </a:t>
            </a:r>
            <a:r>
              <a:rPr lang="en-US" dirty="0"/>
              <a:t>top 3 root causes of sentinel events reported**</a:t>
            </a:r>
          </a:p>
          <a:p>
            <a:pPr marL="344488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i="1" dirty="0" smtClean="0"/>
          </a:p>
          <a:p>
            <a:pPr lvl="1" eaLnBrk="1" hangingPunct="1">
              <a:defRPr/>
            </a:pPr>
            <a:endParaRPr lang="en-US" sz="1800" i="1" dirty="0" smtClean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854325" y="5408613"/>
            <a:ext cx="614521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860425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090613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4pPr>
            <a:lvl5pPr marL="13208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5pPr>
            <a:lvl6pPr marL="17780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6pPr>
            <a:lvl7pPr marL="22352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7pPr>
            <a:lvl8pPr marL="26924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8pPr>
            <a:lvl9pPr marL="3149600" indent="-228600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4163" lvl="1" indent="-173038" eaLnBrk="1" hangingPunct="1">
              <a:buFont typeface="Wingdings" pitchFamily="2" charset="2"/>
              <a:buNone/>
              <a:defRPr/>
            </a:pPr>
            <a:r>
              <a:rPr lang="en-US" sz="1600" i="1" kern="0" dirty="0" smtClean="0"/>
              <a:t>* (</a:t>
            </a:r>
            <a:r>
              <a:rPr lang="en-US" sz="1600" i="1" kern="0" dirty="0"/>
              <a:t>JC Root Causes and Percentages for Sentinel Events (All Categories) January 1995−December 2005)</a:t>
            </a:r>
          </a:p>
          <a:p>
            <a:pPr marL="346075" lvl="1" indent="-234950" eaLnBrk="1" hangingPunct="1">
              <a:buFont typeface="Wingdings" pitchFamily="2" charset="2"/>
              <a:buNone/>
              <a:defRPr/>
            </a:pPr>
            <a:r>
              <a:rPr lang="en-US" sz="1600" i="1" kern="0" dirty="0" smtClean="0"/>
              <a:t>** (JC Sentinel Event Data (Root Causes by Event Type) 2004-2012)</a:t>
            </a:r>
          </a:p>
        </p:txBody>
      </p:sp>
    </p:spTree>
    <p:extLst>
      <p:ext uri="{BB962C8B-B14F-4D97-AF65-F5344CB8AC3E}">
        <p14:creationId xmlns:p14="http://schemas.microsoft.com/office/powerpoint/2010/main" val="423299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903288" y="735013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Communication is…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82750"/>
            <a:ext cx="7415213" cy="42608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process by which information is exchanged between individuals, departments, work areas, or organizations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The lifeline of the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Core Team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Effective when it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permeates every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aspect of an 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organization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ea typeface="ヒラギノ角ゴ Pro W3" pitchFamily="127" charset="-128"/>
            </a:endParaRPr>
          </a:p>
        </p:txBody>
      </p:sp>
      <p:grpSp>
        <p:nvGrpSpPr>
          <p:cNvPr id="9221" name="Group 4" descr="Image of source sending a message to the receiver. "/>
          <p:cNvGrpSpPr>
            <a:grpSpLocks/>
          </p:cNvGrpSpPr>
          <p:nvPr/>
        </p:nvGrpSpPr>
        <p:grpSpPr bwMode="auto">
          <a:xfrm>
            <a:off x="4267200" y="2763838"/>
            <a:ext cx="4679950" cy="3332162"/>
            <a:chOff x="2644" y="1522"/>
            <a:chExt cx="2948" cy="2099"/>
          </a:xfrm>
        </p:grpSpPr>
        <p:pic>
          <p:nvPicPr>
            <p:cNvPr id="9222" name="Picture 5" descr="shannon_weaver_pengui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" y="1522"/>
              <a:ext cx="2948" cy="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3830" y="2971"/>
              <a:ext cx="69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Assumptions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Fatigue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Distractions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HIPAA</a:t>
              </a: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3503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title"/>
          </p:nvPr>
        </p:nvSpPr>
        <p:spPr>
          <a:xfrm>
            <a:off x="822530" y="760311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Standards of Effective Communication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09368" y="1533833"/>
            <a:ext cx="7543800" cy="4689986"/>
          </a:xfrm>
        </p:spPr>
        <p:txBody>
          <a:bodyPr/>
          <a:lstStyle/>
          <a:p>
            <a:pPr eaLnBrk="1" hangingPunct="1"/>
            <a:r>
              <a:rPr lang="en-US" altLang="en-US" sz="2200" b="1" dirty="0" smtClean="0">
                <a:ea typeface="ヒラギノ角ゴ Pro W3" pitchFamily="127" charset="-128"/>
              </a:rPr>
              <a:t>Complete</a:t>
            </a:r>
            <a:r>
              <a:rPr lang="en-US" altLang="en-US" sz="2200" dirty="0" smtClean="0">
                <a:ea typeface="ヒラギノ角ゴ Pro W3" pitchFamily="127" charset="-128"/>
              </a:rPr>
              <a:t>	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Communicate all relevant information</a:t>
            </a:r>
          </a:p>
          <a:p>
            <a:pPr eaLnBrk="1" hangingPunct="1"/>
            <a:r>
              <a:rPr lang="en-US" altLang="en-US" sz="2200" b="1" dirty="0" smtClean="0">
                <a:ea typeface="ヒラギノ角ゴ Pro W3" pitchFamily="127" charset="-128"/>
              </a:rPr>
              <a:t>Clear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Convey information that is plainly understood </a:t>
            </a:r>
          </a:p>
          <a:p>
            <a:pPr eaLnBrk="1" hangingPunct="1"/>
            <a:r>
              <a:rPr lang="en-US" altLang="en-US" sz="2200" b="1" dirty="0" smtClean="0">
                <a:ea typeface="ヒラギノ角ゴ Pro W3" pitchFamily="127" charset="-128"/>
              </a:rPr>
              <a:t>Brief	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Communicate the information in a concise manner</a:t>
            </a:r>
          </a:p>
          <a:p>
            <a:pPr eaLnBrk="1" hangingPunct="1"/>
            <a:r>
              <a:rPr lang="en-US" altLang="en-US" sz="2200" b="1" dirty="0" smtClean="0">
                <a:ea typeface="ヒラギノ角ゴ Pro W3" pitchFamily="127" charset="-128"/>
              </a:rPr>
              <a:t>Timely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Offer and request information in an appropriate timeframe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Verify authenticity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altLang="en-US" sz="2200" dirty="0" smtClean="0">
                <a:ea typeface="ヒラギノ角ゴ Pro W3" pitchFamily="127" charset="-128"/>
              </a:rPr>
              <a:t>Validate or acknowledge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2626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6" descr="Kotter Penguins – Brief Commun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250950"/>
            <a:ext cx="24003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Kotter Penguins – Clear Commun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1030288"/>
            <a:ext cx="288925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Kotter Penguins – Timely Commun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733800"/>
            <a:ext cx="4181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1050925"/>
            <a:ext cx="1803400" cy="6889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Brief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237163" y="1096963"/>
            <a:ext cx="2360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663300"/>
                </a:solidFill>
              </a:rPr>
              <a:t>Clear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744788" y="3859213"/>
            <a:ext cx="1695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663300"/>
                </a:solidFill>
              </a:rPr>
              <a:t>Timely</a:t>
            </a:r>
          </a:p>
        </p:txBody>
      </p:sp>
    </p:spTree>
    <p:extLst>
      <p:ext uri="{BB962C8B-B14F-4D97-AF65-F5344CB8AC3E}">
        <p14:creationId xmlns:p14="http://schemas.microsoft.com/office/powerpoint/2010/main" val="1805951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881063" y="83820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Communication Challenges</a:t>
            </a:r>
          </a:p>
        </p:txBody>
      </p:sp>
      <p:sp>
        <p:nvSpPr>
          <p:cNvPr id="122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6324600" cy="35433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Language barrier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Distractions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Physical proximity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Personalities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Workload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Varying communication styles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Conflict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Lack of information verification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 smtClean="0">
                <a:ea typeface="ヒラギノ角ゴ Pro W3" pitchFamily="127" charset="-128"/>
              </a:rPr>
              <a:t>Shift change</a:t>
            </a:r>
          </a:p>
        </p:txBody>
      </p:sp>
    </p:spTree>
    <p:extLst>
      <p:ext uri="{BB962C8B-B14F-4D97-AF65-F5344CB8AC3E}">
        <p14:creationId xmlns:p14="http://schemas.microsoft.com/office/powerpoint/2010/main" val="1282330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Information Exchange Strategies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19225" y="2020888"/>
            <a:ext cx="7267575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Situation – Background – Assessment – Recommendation (SBAR)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Call-Out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Check-Back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Handoffs </a:t>
            </a:r>
          </a:p>
        </p:txBody>
      </p:sp>
    </p:spTree>
    <p:extLst>
      <p:ext uri="{BB962C8B-B14F-4D97-AF65-F5344CB8AC3E}">
        <p14:creationId xmlns:p14="http://schemas.microsoft.com/office/powerpoint/2010/main" val="36914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CC1083-5A10-40A0-AFCF-AEA4DF3904B1}">
  <ds:schemaRefs>
    <ds:schemaRef ds:uri="http://purl.org/dc/dcmitype/"/>
    <ds:schemaRef ds:uri="6d949564-4ca2-4f24-b2ec-e225cb0e4b21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274EC8D-A6DF-4E80-B9DF-9363D38378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E160C-CAF0-4D61-9351-BD80C78A0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5871</TotalTime>
  <Words>456</Words>
  <Application>Microsoft Office PowerPoint</Application>
  <PresentationFormat>On-screen Show (4:3)</PresentationFormat>
  <Paragraphs>147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2_Main_Olive</vt:lpstr>
      <vt:lpstr>Communication </vt:lpstr>
      <vt:lpstr>Objectives</vt:lpstr>
      <vt:lpstr>Communication</vt:lpstr>
      <vt:lpstr>Importance of Communication</vt:lpstr>
      <vt:lpstr>Communication is…</vt:lpstr>
      <vt:lpstr>Standards of Effective Communication</vt:lpstr>
      <vt:lpstr>Brief</vt:lpstr>
      <vt:lpstr>Communication Challenges</vt:lpstr>
      <vt:lpstr>Information Exchange Strategies</vt:lpstr>
      <vt:lpstr>SBAR Provides…</vt:lpstr>
      <vt:lpstr>SBAR Video</vt:lpstr>
      <vt:lpstr>SBAR Exercise</vt:lpstr>
      <vt:lpstr>Call-Out is…</vt:lpstr>
      <vt:lpstr>Check-Back is…</vt:lpstr>
      <vt:lpstr>Handoff is…</vt:lpstr>
      <vt:lpstr>Handoff Consists of…</vt:lpstr>
      <vt:lpstr>“I PASS THE BATON” </vt:lpstr>
      <vt:lpstr>Other Example Handoff Tools</vt:lpstr>
      <vt:lpstr>Tools &amp; Strategies Summary</vt:lpstr>
      <vt:lpstr> Applying TeamSTEPPS Exercise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Slides</dc:title>
  <dc:subject>Health care</dc:subject>
  <dc:creator>Agency for Healthcare Research and Quality</dc:creator>
  <cp:keywords>Health care, long-term care</cp:keywords>
  <dc:description/>
  <cp:lastModifiedBy>Windows User</cp:lastModifiedBy>
  <cp:revision>181</cp:revision>
  <cp:lastPrinted>2017-04-01T16:29:19Z</cp:lastPrinted>
  <dcterms:created xsi:type="dcterms:W3CDTF">2005-06-03T10:15:22Z</dcterms:created>
  <dcterms:modified xsi:type="dcterms:W3CDTF">2017-10-19T13:24:24Z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