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398" r:id="rId3"/>
    <p:sldId id="399" r:id="rId4"/>
    <p:sldId id="404" r:id="rId5"/>
    <p:sldId id="400" r:id="rId6"/>
    <p:sldId id="401" r:id="rId7"/>
    <p:sldId id="402" r:id="rId8"/>
    <p:sldId id="403" r:id="rId9"/>
    <p:sldId id="341" r:id="rId10"/>
    <p:sldId id="371" r:id="rId11"/>
    <p:sldId id="369" r:id="rId12"/>
    <p:sldId id="372" r:id="rId13"/>
    <p:sldId id="405" r:id="rId14"/>
    <p:sldId id="406" r:id="rId15"/>
    <p:sldId id="407" r:id="rId16"/>
    <p:sldId id="376" r:id="rId17"/>
    <p:sldId id="395" r:id="rId18"/>
    <p:sldId id="396" r:id="rId19"/>
    <p:sldId id="388" r:id="rId20"/>
    <p:sldId id="408" r:id="rId21"/>
    <p:sldId id="384" r:id="rId22"/>
    <p:sldId id="409" r:id="rId23"/>
    <p:sldId id="410" r:id="rId24"/>
    <p:sldId id="411" r:id="rId25"/>
    <p:sldId id="413" r:id="rId26"/>
    <p:sldId id="414" r:id="rId27"/>
    <p:sldId id="415" r:id="rId28"/>
    <p:sldId id="387" r:id="rId29"/>
    <p:sldId id="393" r:id="rId30"/>
    <p:sldId id="385" r:id="rId31"/>
    <p:sldId id="338" r:id="rId32"/>
    <p:sldId id="339" r:id="rId33"/>
  </p:sldIdLst>
  <p:sldSz cx="9144000" cy="6858000" type="screen4x3"/>
  <p:notesSz cx="7010400" cy="92964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Baker" initials="DB" lastIdx="3" clrIdx="0"/>
  <p:cmAuthor id="1" name="Andrea Amodeo" initials="AA" lastIdx="2" clrIdx="1"/>
  <p:cmAuthor id="2" name="Hund, Christopher" initials="H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0099CC"/>
    <a:srgbClr val="FF9966"/>
    <a:srgbClr val="006699"/>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7" autoAdjust="0"/>
    <p:restoredTop sz="86357" autoAdjust="0"/>
  </p:normalViewPr>
  <p:slideViewPr>
    <p:cSldViewPr>
      <p:cViewPr varScale="1">
        <p:scale>
          <a:sx n="59" d="100"/>
          <a:sy n="59" d="100"/>
        </p:scale>
        <p:origin x="66" y="528"/>
      </p:cViewPr>
      <p:guideLst>
        <p:guide orient="horz" pos="2160"/>
        <p:guide pos="2880"/>
      </p:guideLst>
    </p:cSldViewPr>
  </p:slideViewPr>
  <p:outlineViewPr>
    <p:cViewPr>
      <p:scale>
        <a:sx n="33" d="100"/>
        <a:sy n="33" d="100"/>
      </p:scale>
      <p:origin x="0" y="-2960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65D25F1-6A9D-4415-B86D-A4B8FC459E7D}" type="datetimeFigureOut">
              <a:rPr lang="en-US" smtClean="0"/>
              <a:pPr/>
              <a:t>4/17/2017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BAA79D-18EC-4085-B710-78EEB5E0D3AC}" type="slidenum">
              <a:rPr lang="en-US" smtClean="0"/>
              <a:pPr/>
              <a:t>‹#›</a:t>
            </a:fld>
            <a:endParaRPr lang="en-US" dirty="0"/>
          </a:p>
        </p:txBody>
      </p:sp>
    </p:spTree>
    <p:extLst>
      <p:ext uri="{BB962C8B-B14F-4D97-AF65-F5344CB8AC3E}">
        <p14:creationId xmlns:p14="http://schemas.microsoft.com/office/powerpoint/2010/main" val="213441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71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0995680-41C7-41E4-B1D3-ED33CC1C4122}" type="slidenum">
              <a:rPr lang="en-US"/>
              <a:pPr>
                <a:defRPr/>
              </a:pPr>
              <a:t>‹#›</a:t>
            </a:fld>
            <a:endParaRPr lang="en-US" dirty="0"/>
          </a:p>
        </p:txBody>
      </p:sp>
    </p:spTree>
    <p:extLst>
      <p:ext uri="{BB962C8B-B14F-4D97-AF65-F5344CB8AC3E}">
        <p14:creationId xmlns:p14="http://schemas.microsoft.com/office/powerpoint/2010/main" val="1490893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DA929B76-F24D-46D4-9C52-92763CCC9E3C}" type="slidenum">
              <a:rPr lang="en-US" smtClean="0"/>
              <a:pPr/>
              <a:t>1</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2281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defRPr/>
            </a:pPr>
            <a:fld id="{A2F3A5F2-75A0-42C9-A4CB-07E0B3CA2DA9}" type="slidenum">
              <a:rPr lang="en-US" altLang="en-US" smtClean="0"/>
              <a:pPr eaLnBrk="1" hangingPunct="1">
                <a:defRPr/>
              </a:pPr>
              <a:t>7</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a:p>
        </p:txBody>
      </p:sp>
    </p:spTree>
    <p:extLst>
      <p:ext uri="{BB962C8B-B14F-4D97-AF65-F5344CB8AC3E}">
        <p14:creationId xmlns:p14="http://schemas.microsoft.com/office/powerpoint/2010/main" val="18260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3A9A2-6399-47FE-81D9-C8F5F5203F18}" type="slidenum">
              <a:rPr lang="en-US" smtClean="0"/>
              <a:pPr/>
              <a:t>10</a:t>
            </a:fld>
            <a:endParaRPr lang="en-US"/>
          </a:p>
        </p:txBody>
      </p:sp>
    </p:spTree>
    <p:extLst>
      <p:ext uri="{BB962C8B-B14F-4D97-AF65-F5344CB8AC3E}">
        <p14:creationId xmlns:p14="http://schemas.microsoft.com/office/powerpoint/2010/main" val="405544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3A9A2-6399-47FE-81D9-C8F5F5203F18}" type="slidenum">
              <a:rPr lang="en-US" smtClean="0"/>
              <a:pPr/>
              <a:t>12</a:t>
            </a:fld>
            <a:endParaRPr lang="en-US"/>
          </a:p>
        </p:txBody>
      </p:sp>
    </p:spTree>
    <p:extLst>
      <p:ext uri="{BB962C8B-B14F-4D97-AF65-F5344CB8AC3E}">
        <p14:creationId xmlns:p14="http://schemas.microsoft.com/office/powerpoint/2010/main" val="152557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28</a:t>
            </a:fld>
            <a:endParaRPr lang="en-US" dirty="0"/>
          </a:p>
        </p:txBody>
      </p:sp>
    </p:spTree>
    <p:extLst>
      <p:ext uri="{BB962C8B-B14F-4D97-AF65-F5344CB8AC3E}">
        <p14:creationId xmlns:p14="http://schemas.microsoft.com/office/powerpoint/2010/main" val="23106836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4"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15"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16"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17"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18" descr="Slide_title2_05"/>
          <p:cNvPicPr>
            <a:picLocks noChangeAspect="1" noChangeArrowheads="1"/>
          </p:cNvPicPr>
          <p:nvPr/>
        </p:nvPicPr>
        <p:blipFill>
          <a:blip r:embed="rId7" cstate="print"/>
          <a:srcRect/>
          <a:stretch>
            <a:fillRect/>
          </a:stretch>
        </p:blipFill>
        <p:spPr bwMode="auto">
          <a:xfrm>
            <a:off x="2268538"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userDrawn="1"/>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4103"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449EC3FE-FADA-4B31-B5D8-E68A7C7F6884}" type="slidenum">
              <a:rPr lang="en-US"/>
              <a:pPr>
                <a:defRPr/>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E3241DC-5769-49AA-9DE7-406679AF3CA8}" type="slidenum">
              <a:rPr lang="en-US"/>
              <a:pPr>
                <a:defRPr/>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AE6F5CA2-2927-4E01-B100-F3FEFEF17E7A}" type="slidenum">
              <a:rPr lang="en-US"/>
              <a:pPr>
                <a:defRPr/>
              </a:pPr>
              <a:t>‹#›</a:t>
            </a:fld>
            <a:r>
              <a:rPr lang="en-US" dirty="0"/>
              <a:t>  </a:t>
            </a:r>
          </a:p>
        </p:txBody>
      </p:sp>
      <p:sp>
        <p:nvSpPr>
          <p:cNvPr id="5" name="TextBox 4"/>
          <p:cNvSpPr txBox="1"/>
          <p:nvPr userDrawn="1"/>
        </p:nvSpPr>
        <p:spPr>
          <a:xfrm>
            <a:off x="7402923" y="76200"/>
            <a:ext cx="1704313" cy="577081"/>
          </a:xfrm>
          <a:prstGeom prst="rect">
            <a:avLst/>
          </a:prstGeom>
          <a:noFill/>
        </p:spPr>
        <p:txBody>
          <a:bodyPr wrap="none" rtlCol="0">
            <a:spAutoFit/>
          </a:bodyPr>
          <a:lstStyle/>
          <a:p>
            <a:pPr algn="ctr"/>
            <a:r>
              <a:rPr lang="en-US" sz="1050" b="1" dirty="0" smtClean="0">
                <a:solidFill>
                  <a:schemeClr val="bg1"/>
                </a:solidFill>
              </a:rPr>
              <a:t>Team Training in </a:t>
            </a:r>
          </a:p>
          <a:p>
            <a:pPr algn="ctr"/>
            <a:r>
              <a:rPr lang="en-US" sz="1050" b="1" dirty="0" smtClean="0">
                <a:solidFill>
                  <a:schemeClr val="bg1"/>
                </a:solidFill>
              </a:rPr>
              <a:t>Healthcare</a:t>
            </a:r>
          </a:p>
          <a:p>
            <a:pPr algn="ctr"/>
            <a:r>
              <a:rPr lang="en-US" sz="1050" b="1" dirty="0" smtClean="0">
                <a:solidFill>
                  <a:schemeClr val="bg1"/>
                </a:solidFill>
              </a:rPr>
              <a:t> &amp; TeamSTEPPS at JHU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DF6AB06-9014-4BDF-A4FC-783DB3385256}" type="slidenum">
              <a:rPr lang="en-US"/>
              <a:pPr>
                <a:defRPr/>
              </a:pPr>
              <a:t>‹#›</a:t>
            </a:fld>
            <a:r>
              <a:rPr lang="en-US" dirty="0"/>
              <a:t>  </a:t>
            </a:r>
          </a:p>
        </p:txBody>
      </p:sp>
      <p:sp>
        <p:nvSpPr>
          <p:cNvPr id="5" name="TextBox 4"/>
          <p:cNvSpPr txBox="1"/>
          <p:nvPr userDrawn="1"/>
        </p:nvSpPr>
        <p:spPr>
          <a:xfrm>
            <a:off x="7402923" y="76200"/>
            <a:ext cx="1704313" cy="577081"/>
          </a:xfrm>
          <a:prstGeom prst="rect">
            <a:avLst/>
          </a:prstGeom>
          <a:noFill/>
        </p:spPr>
        <p:txBody>
          <a:bodyPr wrap="none" rtlCol="0">
            <a:spAutoFit/>
          </a:bodyPr>
          <a:lstStyle/>
          <a:p>
            <a:pPr algn="ctr"/>
            <a:r>
              <a:rPr lang="en-US" sz="1050" b="1" dirty="0" smtClean="0">
                <a:solidFill>
                  <a:schemeClr val="bg1"/>
                </a:solidFill>
              </a:rPr>
              <a:t>Team Training in </a:t>
            </a:r>
          </a:p>
          <a:p>
            <a:pPr algn="ctr"/>
            <a:r>
              <a:rPr lang="en-US" sz="1050" b="1" dirty="0" smtClean="0">
                <a:solidFill>
                  <a:schemeClr val="bg1"/>
                </a:solidFill>
              </a:rPr>
              <a:t>Healthcare</a:t>
            </a:r>
          </a:p>
          <a:p>
            <a:pPr algn="ctr"/>
            <a:r>
              <a:rPr lang="en-US" sz="1050" b="1" dirty="0" smtClean="0">
                <a:solidFill>
                  <a:schemeClr val="bg1"/>
                </a:solidFill>
              </a:rPr>
              <a:t> &amp; TeamSTEPPS at JHU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39FC6470-43C5-483F-9432-9A2A444C8B4C}" type="slidenum">
              <a:rPr lang="en-US"/>
              <a:pPr>
                <a:defRPr/>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5B6533BF-9ACA-42F2-8357-C799E621F770}" type="slidenum">
              <a:rPr lang="en-US"/>
              <a:pPr>
                <a:defRPr/>
              </a:pPr>
              <a:t>‹#›</a:t>
            </a:fld>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6D6BF478-7076-48A9-8A87-EA04181D4A97}" type="slidenum">
              <a:rPr lang="en-US"/>
              <a:pPr>
                <a:defRPr/>
              </a:pPr>
              <a:t>‹#›</a:t>
            </a:fld>
            <a:r>
              <a:rPr lang="en-US" dirty="0"/>
              <a:t>  </a:t>
            </a:r>
          </a:p>
        </p:txBody>
      </p:sp>
      <p:sp>
        <p:nvSpPr>
          <p:cNvPr id="4" name="TextBox 3"/>
          <p:cNvSpPr txBox="1"/>
          <p:nvPr userDrawn="1"/>
        </p:nvSpPr>
        <p:spPr>
          <a:xfrm>
            <a:off x="7402921" y="76200"/>
            <a:ext cx="1704313" cy="57708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FFFFE1"/>
                </a:solidFill>
                <a:effectLst/>
                <a:uLnTx/>
                <a:uFillTx/>
                <a:latin typeface="Arial" charset="0"/>
              </a:rPr>
              <a:t>Team Training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FFFFE1"/>
                </a:solidFill>
                <a:effectLst/>
                <a:uLnTx/>
                <a:uFillTx/>
                <a:latin typeface="Arial" charset="0"/>
              </a:rPr>
              <a:t>Healthcare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FFFFE1"/>
                </a:solidFill>
                <a:effectLst/>
                <a:uLnTx/>
                <a:uFillTx/>
                <a:latin typeface="Arial" charset="0"/>
              </a:rPr>
              <a:t> &amp; TeamSTEPPS at JHU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B43DDB91-9C45-4D7F-8E3C-A1F9D363F50C}" type="slidenum">
              <a:rPr lang="en-US"/>
              <a:pPr>
                <a:defRPr/>
              </a:pPr>
              <a:t>‹#›</a:t>
            </a:fld>
            <a:r>
              <a:rPr lang="en-US" dirty="0"/>
              <a:t>  </a:t>
            </a:r>
          </a:p>
        </p:txBody>
      </p:sp>
      <p:sp>
        <p:nvSpPr>
          <p:cNvPr id="4" name="TextBox 3"/>
          <p:cNvSpPr txBox="1"/>
          <p:nvPr userDrawn="1"/>
        </p:nvSpPr>
        <p:spPr>
          <a:xfrm>
            <a:off x="7421354" y="76200"/>
            <a:ext cx="1667443" cy="57708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FFFFE1"/>
                </a:solidFill>
                <a:effectLst/>
                <a:uLnTx/>
                <a:uFillTx/>
                <a:latin typeface="Arial" charset="0"/>
              </a:rPr>
              <a:t>Team Training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FFFFE1"/>
                </a:solidFill>
                <a:effectLst/>
                <a:uLnTx/>
                <a:uFillTx/>
                <a:latin typeface="Arial" charset="0"/>
              </a:rPr>
              <a:t>Healthcare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FFFFE1"/>
                </a:solidFill>
                <a:effectLst/>
                <a:uLnTx/>
                <a:uFillTx/>
                <a:latin typeface="Arial" charset="0"/>
              </a:rPr>
              <a:t> &amp;TeamSTEPPS at JHU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42AF8E9A-C483-4665-9F8D-385778D6C4EB}" type="slidenum">
              <a:rPr lang="en-US"/>
              <a:pPr>
                <a:defRPr/>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8D28A851-C01C-44E9-9CB7-A62A08A3DB2B}" type="slidenum">
              <a:rPr lang="en-US"/>
              <a:pPr>
                <a:defRPr/>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09"/>
          <p:cNvPicPr>
            <a:picLocks noChangeAspect="1" noChangeArrowheads="1"/>
          </p:cNvPicPr>
          <p:nvPr/>
        </p:nvPicPr>
        <p:blipFill>
          <a:blip r:embed="rId13" cstate="print"/>
          <a:srcRect/>
          <a:stretch>
            <a:fillRect/>
          </a:stretch>
        </p:blipFill>
        <p:spPr bwMode="auto">
          <a:xfrm>
            <a:off x="0" y="0"/>
            <a:ext cx="9144000" cy="868363"/>
          </a:xfrm>
          <a:prstGeom prst="rect">
            <a:avLst/>
          </a:prstGeom>
          <a:noFill/>
          <a:ln w="9525">
            <a:noFill/>
            <a:miter lim="800000"/>
            <a:headEnd/>
            <a:tailEnd/>
          </a:ln>
        </p:spPr>
      </p:pic>
      <p:pic>
        <p:nvPicPr>
          <p:cNvPr id="1027" name="Picture 3" descr="Slide_content_2_10"/>
          <p:cNvPicPr>
            <a:picLocks noChangeAspect="1" noChangeArrowheads="1"/>
          </p:cNvPicPr>
          <p:nvPr/>
        </p:nvPicPr>
        <p:blipFill>
          <a:blip r:embed="rId14"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defRPr>
            </a:lvl1pPr>
          </a:lstStyle>
          <a:p>
            <a:pPr>
              <a:defRPr/>
            </a:pPr>
            <a:r>
              <a:rPr lang="en-US" dirty="0"/>
              <a:t> </a:t>
            </a:r>
            <a:fld id="{15BD6829-3944-4E2E-9EAC-1C157C305A40}" type="slidenum">
              <a:rPr lang="en-US"/>
              <a:pPr>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3079"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rPr>
              <a:t>T</a:t>
            </a:r>
            <a:r>
              <a:rPr lang="en-US" sz="800" b="1" dirty="0">
                <a:solidFill>
                  <a:srgbClr val="542200"/>
                </a:solidFill>
              </a:rPr>
              <a:t>EAM</a:t>
            </a:r>
            <a:r>
              <a:rPr lang="en-US" sz="1000" b="1" dirty="0">
                <a:solidFill>
                  <a:srgbClr val="542200"/>
                </a:solidFill>
              </a:rPr>
              <a:t>STEPPS 05.2</a:t>
            </a:r>
          </a:p>
        </p:txBody>
      </p:sp>
      <p:pic>
        <p:nvPicPr>
          <p:cNvPr id="1032" name="Picture 8" descr="Slide_content2_02"/>
          <p:cNvPicPr>
            <a:picLocks noChangeAspect="1" noChangeArrowheads="1"/>
          </p:cNvPicPr>
          <p:nvPr/>
        </p:nvPicPr>
        <p:blipFill>
          <a:blip r:embed="rId15"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6"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3082"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rPr>
              <a:t>Mod 1 05.2   Page </a:t>
            </a:r>
            <a:fld id="{82093DB8-F62B-4505-9316-D7A4B138DF08}" type="slidenum">
              <a:rPr lang="en-US" sz="900" b="1">
                <a:solidFill>
                  <a:schemeClr val="accent1"/>
                </a:solidFill>
              </a:rPr>
              <a:pPr>
                <a:spcBef>
                  <a:spcPct val="50000"/>
                </a:spcBef>
                <a:defRPr/>
              </a:pPr>
              <a:t>‹#›</a:t>
            </a:fld>
            <a:endParaRPr lang="en-US" sz="900" b="1" dirty="0">
              <a:solidFill>
                <a:schemeClr val="accent1"/>
              </a:solidFill>
            </a:endParaRPr>
          </a:p>
        </p:txBody>
      </p:sp>
      <p:pic>
        <p:nvPicPr>
          <p:cNvPr id="1035" name="Picture 11" descr="Slide_content_2_10"/>
          <p:cNvPicPr>
            <a:picLocks noChangeAspect="1" noChangeArrowheads="1"/>
          </p:cNvPicPr>
          <p:nvPr userDrawn="1"/>
        </p:nvPicPr>
        <p:blipFill>
          <a:blip r:embed="rId17" cstate="print"/>
          <a:srcRect/>
          <a:stretch>
            <a:fillRect/>
          </a:stretch>
        </p:blipFill>
        <p:spPr bwMode="auto">
          <a:xfrm>
            <a:off x="0" y="3806825"/>
            <a:ext cx="2976563" cy="3051175"/>
          </a:xfrm>
          <a:prstGeom prst="rect">
            <a:avLst/>
          </a:prstGeom>
          <a:noFill/>
          <a:ln w="9525">
            <a:noFill/>
            <a:miter lim="800000"/>
            <a:headEnd/>
            <a:tailEnd/>
          </a:ln>
        </p:spPr>
      </p:pic>
      <p:sp>
        <p:nvSpPr>
          <p:cNvPr id="3085" name="Rectangle 13"/>
          <p:cNvSpPr>
            <a:spLocks noChangeArrowheads="1"/>
          </p:cNvSpPr>
          <p:nvPr userDrawn="1"/>
        </p:nvSpPr>
        <p:spPr bwMode="auto">
          <a:xfrm>
            <a:off x="581025" y="188913"/>
            <a:ext cx="3308350" cy="855662"/>
          </a:xfrm>
          <a:prstGeom prst="rect">
            <a:avLst/>
          </a:prstGeom>
          <a:solidFill>
            <a:srgbClr val="FFFFFF"/>
          </a:solidFill>
          <a:ln w="9525">
            <a:solidFill>
              <a:schemeClr val="bg1"/>
            </a:solidFill>
            <a:miter lim="800000"/>
            <a:headEnd/>
            <a:tailEnd/>
          </a:ln>
          <a:effectLst/>
        </p:spPr>
        <p:txBody>
          <a:bodyPr wrap="none" anchor="ctr"/>
          <a:lstStyle/>
          <a:p>
            <a:pPr>
              <a:defRPr/>
            </a:pPr>
            <a:endParaRPr lang="en-US" dirty="0"/>
          </a:p>
        </p:txBody>
      </p:sp>
      <p:sp>
        <p:nvSpPr>
          <p:cNvPr id="3086" name="Text Box 14"/>
          <p:cNvSpPr txBox="1">
            <a:spLocks noChangeArrowheads="1"/>
          </p:cNvSpPr>
          <p:nvPr userDrawn="1"/>
        </p:nvSpPr>
        <p:spPr bwMode="auto">
          <a:xfrm>
            <a:off x="477838" y="319088"/>
            <a:ext cx="6677025" cy="473075"/>
          </a:xfrm>
          <a:prstGeom prst="rect">
            <a:avLst/>
          </a:prstGeom>
          <a:noFill/>
          <a:ln w="9525">
            <a:noFill/>
            <a:miter lim="800000"/>
            <a:headEnd/>
            <a:tailEnd/>
          </a:ln>
          <a:effectLst/>
        </p:spPr>
        <p:txBody>
          <a:bodyPr>
            <a:spAutoFit/>
          </a:bodyPr>
          <a:lstStyle/>
          <a:p>
            <a:pPr>
              <a:spcBef>
                <a:spcPct val="50000"/>
              </a:spcBef>
              <a:defRPr/>
            </a:pPr>
            <a:r>
              <a:rPr lang="en-US" sz="2500" b="1" i="1" dirty="0">
                <a:solidFill>
                  <a:srgbClr val="80431A"/>
                </a:solidFill>
              </a:rPr>
              <a:t>TeamSTEPPS</a:t>
            </a:r>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AHRQTeamSTEPPS@ah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AHRQTeamSTEPPS@aha.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3048000" y="4343400"/>
            <a:ext cx="6400800" cy="1752600"/>
          </a:xfrm>
          <a:noFill/>
        </p:spPr>
        <p:txBody>
          <a:bodyPr/>
          <a:lstStyle/>
          <a:p>
            <a:pPr marL="0" indent="0" algn="ctr" eaLnBrk="1" hangingPunct="1">
              <a:buFont typeface="Wingdings" pitchFamily="2" charset="2"/>
              <a:buNone/>
            </a:pPr>
            <a:r>
              <a:rPr lang="en-US" sz="3200" dirty="0" smtClean="0">
                <a:solidFill>
                  <a:srgbClr val="336699"/>
                </a:solidFill>
              </a:rPr>
              <a:t/>
            </a:r>
            <a:br>
              <a:rPr lang="en-US" sz="3200" dirty="0" smtClean="0">
                <a:solidFill>
                  <a:srgbClr val="336699"/>
                </a:solidFill>
              </a:rPr>
            </a:br>
            <a:endParaRPr lang="en-US" sz="3600" dirty="0" smtClean="0">
              <a:solidFill>
                <a:srgbClr val="0099CC"/>
              </a:solidFill>
            </a:endParaRPr>
          </a:p>
        </p:txBody>
      </p:sp>
      <p:pic>
        <p:nvPicPr>
          <p:cNvPr id="3075" name="Picture 6" descr="TeamSTEPPS"/>
          <p:cNvPicPr>
            <a:picLocks noChangeAspect="1" noChangeArrowheads="1"/>
          </p:cNvPicPr>
          <p:nvPr/>
        </p:nvPicPr>
        <p:blipFill>
          <a:blip r:embed="rId3" cstate="print"/>
          <a:srcRect/>
          <a:stretch>
            <a:fillRect/>
          </a:stretch>
        </p:blipFill>
        <p:spPr bwMode="auto">
          <a:xfrm>
            <a:off x="3657600" y="990600"/>
            <a:ext cx="4343400" cy="1001713"/>
          </a:xfrm>
          <a:prstGeom prst="rect">
            <a:avLst/>
          </a:prstGeom>
          <a:noFill/>
          <a:ln w="9525">
            <a:noFill/>
            <a:miter lim="800000"/>
            <a:headEnd/>
            <a:tailEnd/>
          </a:ln>
        </p:spPr>
      </p:pic>
      <p:pic>
        <p:nvPicPr>
          <p:cNvPr id="3076" name="Picture 10" descr="Front Page X"/>
          <p:cNvPicPr>
            <a:picLocks noChangeAspect="1" noChangeArrowheads="1"/>
          </p:cNvPicPr>
          <p:nvPr/>
        </p:nvPicPr>
        <p:blipFill>
          <a:blip r:embed="rId4" cstate="print"/>
          <a:srcRect/>
          <a:stretch>
            <a:fillRect/>
          </a:stretch>
        </p:blipFill>
        <p:spPr bwMode="auto">
          <a:xfrm>
            <a:off x="0" y="2057400"/>
            <a:ext cx="9144000" cy="2379663"/>
          </a:xfrm>
          <a:prstGeom prst="rect">
            <a:avLst/>
          </a:prstGeom>
          <a:noFill/>
          <a:ln w="9525">
            <a:noFill/>
            <a:miter lim="800000"/>
            <a:headEnd/>
            <a:tailEnd/>
          </a:ln>
        </p:spPr>
      </p:pic>
      <p:sp>
        <p:nvSpPr>
          <p:cNvPr id="5" name="Rectangle 3"/>
          <p:cNvSpPr txBox="1">
            <a:spLocks noChangeArrowheads="1"/>
          </p:cNvSpPr>
          <p:nvPr/>
        </p:nvSpPr>
        <p:spPr bwMode="auto">
          <a:xfrm>
            <a:off x="2667000" y="4495800"/>
            <a:ext cx="6477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buClr>
                <a:schemeClr val="folHlink"/>
              </a:buClr>
              <a:buSzPct val="90000"/>
              <a:defRPr/>
            </a:pPr>
            <a:r>
              <a:rPr lang="en-US" sz="2400" b="1" kern="0" dirty="0">
                <a:solidFill>
                  <a:srgbClr val="0099CC"/>
                </a:solidFill>
                <a:latin typeface="+mn-lt"/>
              </a:rPr>
              <a:t>Team Training in Healthcare and TeamSTEPPS at </a:t>
            </a:r>
            <a:r>
              <a:rPr lang="en-US" sz="2400" b="1" kern="0" dirty="0" smtClean="0">
                <a:solidFill>
                  <a:srgbClr val="0099CC"/>
                </a:solidFill>
                <a:latin typeface="+mn-lt"/>
              </a:rPr>
              <a:t>Johns Hopkins </a:t>
            </a:r>
          </a:p>
          <a:p>
            <a:pPr lvl="0" algn="ctr">
              <a:spcBef>
                <a:spcPct val="20000"/>
              </a:spcBef>
              <a:buClr>
                <a:schemeClr val="folHlink"/>
              </a:buClr>
              <a:buSzPct val="90000"/>
              <a:defRPr/>
            </a:pPr>
            <a:r>
              <a:rPr lang="en-US" sz="2400" kern="0" dirty="0" smtClean="0">
                <a:solidFill>
                  <a:srgbClr val="0099CC"/>
                </a:solidFill>
                <a:latin typeface="+mn-lt"/>
              </a:rPr>
              <a:t>December 11, 2013</a:t>
            </a:r>
            <a:r>
              <a:rPr kumimoji="0" lang="en-US" sz="2400" i="0" u="none" strike="noStrike" kern="0" cap="none" spc="0" normalizeH="0" noProof="0" dirty="0" smtClean="0">
                <a:ln>
                  <a:noFill/>
                </a:ln>
                <a:solidFill>
                  <a:srgbClr val="0099CC"/>
                </a:solidFill>
                <a:effectLst/>
                <a:uLnTx/>
                <a:uFillTx/>
                <a:latin typeface="+mn-lt"/>
              </a:rPr>
              <a:t> </a:t>
            </a:r>
            <a:endParaRPr kumimoji="0" lang="en-US" sz="2400" i="0" u="none" strike="noStrike" kern="0" cap="none" spc="0" normalizeH="0" baseline="0" noProof="0" dirty="0" smtClean="0">
              <a:ln>
                <a:noFill/>
              </a:ln>
              <a:solidFill>
                <a:srgbClr val="0099CC"/>
              </a:solidFill>
              <a:effectLst/>
              <a:uLnTx/>
              <a:uFillTx/>
              <a:latin typeface="+mn-lt"/>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5000" b="1" i="0" u="none" strike="noStrike" kern="0" cap="none" spc="0" normalizeH="0" baseline="0" noProof="0" dirty="0" smtClean="0">
              <a:ln>
                <a:noFill/>
              </a:ln>
              <a:solidFill>
                <a:srgbClr val="0099C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838200" y="1752600"/>
            <a:ext cx="7543800" cy="4114800"/>
          </a:xfrm>
        </p:spPr>
        <p:txBody>
          <a:bodyPr/>
          <a:lstStyle/>
          <a:p>
            <a:r>
              <a:rPr lang="en-US" dirty="0" smtClean="0"/>
              <a:t>Portions of my work are funded by:</a:t>
            </a:r>
          </a:p>
          <a:p>
            <a:pPr lvl="1"/>
            <a:r>
              <a:rPr lang="en-US" i="1" dirty="0" smtClean="0"/>
              <a:t>ARHQ</a:t>
            </a:r>
          </a:p>
          <a:p>
            <a:pPr lvl="1"/>
            <a:r>
              <a:rPr lang="en-US" i="1" dirty="0" smtClean="0"/>
              <a:t>The Johns Hopkins Institute for Clinical &amp; Translational Research</a:t>
            </a:r>
          </a:p>
          <a:p>
            <a:pPr lvl="1"/>
            <a:r>
              <a:rPr lang="en-US" i="1" dirty="0" smtClean="0"/>
              <a:t>Veterans Administration</a:t>
            </a:r>
          </a:p>
          <a:p>
            <a:pPr lvl="1"/>
            <a:r>
              <a:rPr lang="en-US" i="1" dirty="0" smtClean="0"/>
              <a:t>VHA, Inc. Foundation</a:t>
            </a:r>
          </a:p>
          <a:p>
            <a:r>
              <a:rPr lang="en-US" dirty="0" smtClean="0"/>
              <a:t>No other relationships to disclose</a:t>
            </a:r>
            <a:endParaRPr lang="en-US" dirty="0"/>
          </a:p>
          <a:p>
            <a:pPr lvl="1"/>
            <a:endParaRPr lang="en-US" dirty="0"/>
          </a:p>
        </p:txBody>
      </p:sp>
    </p:spTree>
    <p:extLst>
      <p:ext uri="{BB962C8B-B14F-4D97-AF65-F5344CB8AC3E}">
        <p14:creationId xmlns:p14="http://schemas.microsoft.com/office/powerpoint/2010/main" val="1074693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Question</a:t>
            </a:r>
            <a:endParaRPr lang="en-US" dirty="0"/>
          </a:p>
        </p:txBody>
      </p:sp>
      <p:sp>
        <p:nvSpPr>
          <p:cNvPr id="3" name="Content Placeholder 2"/>
          <p:cNvSpPr>
            <a:spLocks noGrp="1"/>
          </p:cNvSpPr>
          <p:nvPr>
            <p:ph idx="1"/>
          </p:nvPr>
        </p:nvSpPr>
        <p:spPr/>
        <p:txBody>
          <a:bodyPr/>
          <a:lstStyle/>
          <a:p>
            <a:pPr marL="0" indent="0" algn="ctr">
              <a:spcBef>
                <a:spcPts val="1200"/>
              </a:spcBef>
              <a:buNone/>
            </a:pPr>
            <a:r>
              <a:rPr lang="en-US" dirty="0" smtClean="0"/>
              <a:t>How are you integrating elements of what we know from the science of team-training into your implementation </a:t>
            </a:r>
            <a:r>
              <a:rPr lang="en-US" dirty="0"/>
              <a:t>of </a:t>
            </a:r>
            <a:r>
              <a:rPr lang="en-US" dirty="0" smtClean="0"/>
              <a:t>TeamSTEPPS?</a:t>
            </a:r>
          </a:p>
          <a:p>
            <a:pPr marL="0" indent="0" algn="ctr">
              <a:spcBef>
                <a:spcPts val="1200"/>
              </a:spcBef>
              <a:buNone/>
            </a:pPr>
            <a:r>
              <a:rPr lang="en-US" dirty="0" smtClean="0"/>
              <a:t>(</a:t>
            </a:r>
            <a:r>
              <a:rPr lang="en-US" dirty="0"/>
              <a:t>or how </a:t>
            </a:r>
            <a:r>
              <a:rPr lang="en-US" dirty="0" smtClean="0"/>
              <a:t>might  </a:t>
            </a:r>
            <a:r>
              <a:rPr lang="en-US" dirty="0"/>
              <a:t>you </a:t>
            </a:r>
            <a:r>
              <a:rPr lang="en-US" dirty="0" smtClean="0"/>
              <a:t>be planning </a:t>
            </a:r>
            <a:r>
              <a:rPr lang="en-US" dirty="0"/>
              <a:t>to</a:t>
            </a:r>
            <a:r>
              <a:rPr lang="en-US" dirty="0" smtClean="0"/>
              <a:t>)</a:t>
            </a:r>
          </a:p>
          <a:p>
            <a:pPr>
              <a:spcBef>
                <a:spcPts val="1200"/>
              </a:spcBef>
              <a:buNone/>
            </a:pPr>
            <a:endParaRPr lang="en-US"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Cooperative Science</a:t>
            </a:r>
            <a:endParaRPr lang="en-US" dirty="0"/>
          </a:p>
        </p:txBody>
      </p:sp>
      <p:sp>
        <p:nvSpPr>
          <p:cNvPr id="3" name="Content Placeholder 2"/>
          <p:cNvSpPr>
            <a:spLocks noGrp="1"/>
          </p:cNvSpPr>
          <p:nvPr>
            <p:ph idx="4294967295"/>
          </p:nvPr>
        </p:nvSpPr>
        <p:spPr>
          <a:xfrm>
            <a:off x="685800" y="1981200"/>
            <a:ext cx="7772400" cy="3200400"/>
          </a:xfrm>
        </p:spPr>
        <p:txBody>
          <a:bodyPr/>
          <a:lstStyle/>
          <a:p>
            <a:pPr marL="0" indent="0">
              <a:buNone/>
            </a:pPr>
            <a:r>
              <a:rPr lang="en-US" dirty="0" smtClean="0"/>
              <a:t>“…</a:t>
            </a:r>
            <a:r>
              <a:rPr lang="en-US" dirty="0"/>
              <a:t>It has become necessary to develop medicine as a cooperative science</a:t>
            </a:r>
            <a:r>
              <a:rPr lang="en-US" dirty="0" smtClean="0"/>
              <a:t>;  the </a:t>
            </a:r>
            <a:r>
              <a:rPr lang="en-US" dirty="0"/>
              <a:t>clinician, the specialist, and the laboratory workers uniting for the good </a:t>
            </a:r>
            <a:r>
              <a:rPr lang="en-US" dirty="0" smtClean="0"/>
              <a:t>of the </a:t>
            </a:r>
            <a:r>
              <a:rPr lang="en-US" dirty="0"/>
              <a:t>patient, each assisting in elucidation of the problem at hand, and </a:t>
            </a:r>
            <a:r>
              <a:rPr lang="en-US" dirty="0" smtClean="0"/>
              <a:t>each dependent </a:t>
            </a:r>
            <a:r>
              <a:rPr lang="en-US" dirty="0"/>
              <a:t>upon the other for support</a:t>
            </a:r>
            <a:r>
              <a:rPr lang="en-US" dirty="0" smtClean="0"/>
              <a:t>.”</a:t>
            </a:r>
          </a:p>
        </p:txBody>
      </p:sp>
      <p:sp>
        <p:nvSpPr>
          <p:cNvPr id="2" name="TextBox 1"/>
          <p:cNvSpPr txBox="1"/>
          <p:nvPr/>
        </p:nvSpPr>
        <p:spPr>
          <a:xfrm>
            <a:off x="1676400" y="4724400"/>
            <a:ext cx="7086600" cy="1354217"/>
          </a:xfrm>
          <a:prstGeom prst="rect">
            <a:avLst/>
          </a:prstGeom>
          <a:noFill/>
        </p:spPr>
        <p:txBody>
          <a:bodyPr wrap="square" rtlCol="0">
            <a:spAutoFit/>
          </a:bodyPr>
          <a:lstStyle/>
          <a:p>
            <a:pPr marL="400050" lvl="1" indent="0" algn="r">
              <a:buNone/>
            </a:pPr>
            <a:r>
              <a:rPr lang="en-US" sz="2800" dirty="0">
                <a:solidFill>
                  <a:srgbClr val="254B8E"/>
                </a:solidFill>
                <a:latin typeface="+mn-lt"/>
                <a:ea typeface="ＭＳ Ｐゴシック" charset="-128"/>
                <a:cs typeface="ＭＳ Ｐゴシック" charset="-128"/>
              </a:rPr>
              <a:t> </a:t>
            </a:r>
            <a:r>
              <a:rPr lang="en-US" dirty="0">
                <a:latin typeface="+mn-lt"/>
              </a:rPr>
              <a:t>–William J. Mayo, Commencement</a:t>
            </a:r>
          </a:p>
          <a:p>
            <a:pPr marL="400050" lvl="1" indent="0" algn="r">
              <a:buNone/>
            </a:pPr>
            <a:r>
              <a:rPr lang="en-US" dirty="0">
                <a:latin typeface="+mn-lt"/>
              </a:rPr>
              <a:t>speech at Rush Medical College</a:t>
            </a:r>
          </a:p>
          <a:p>
            <a:pPr marL="400050" lvl="1" indent="0" algn="r">
              <a:buNone/>
            </a:pPr>
            <a:r>
              <a:rPr lang="en-US" b="1" dirty="0">
                <a:latin typeface="+mn-lt"/>
              </a:rPr>
              <a:t>1910</a:t>
            </a:r>
          </a:p>
          <a:p>
            <a:endParaRPr lang="en-US" dirty="0"/>
          </a:p>
        </p:txBody>
      </p:sp>
    </p:spTree>
    <p:extLst>
      <p:ext uri="{BB962C8B-B14F-4D97-AF65-F5344CB8AC3E}">
        <p14:creationId xmlns:p14="http://schemas.microsoft.com/office/powerpoint/2010/main" val="380358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photo is an image taken from an article found in the Annals of Internal Medicine wher eteam training is encouraged as a patient safety strategy ready for adoption in 2013." title="Photo"/>
          <p:cNvPicPr>
            <a:picLocks noChangeAspect="1"/>
          </p:cNvPicPr>
          <p:nvPr/>
        </p:nvPicPr>
        <p:blipFill>
          <a:blip r:embed="rId2"/>
          <a:stretch>
            <a:fillRect/>
          </a:stretch>
        </p:blipFill>
        <p:spPr>
          <a:xfrm>
            <a:off x="3189" y="77265"/>
            <a:ext cx="9103297" cy="6774873"/>
          </a:xfrm>
          <a:prstGeom prst="rect">
            <a:avLst/>
          </a:prstGeom>
        </p:spPr>
      </p:pic>
    </p:spTree>
    <p:extLst>
      <p:ext uri="{BB962C8B-B14F-4D97-AF65-F5344CB8AC3E}">
        <p14:creationId xmlns:p14="http://schemas.microsoft.com/office/powerpoint/2010/main" val="155172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a:t>
            </a:r>
            <a:r>
              <a:rPr lang="en-US" dirty="0" smtClean="0"/>
              <a:t>Laparoscopic Technology Example</a:t>
            </a:r>
            <a:endParaRPr lang="en-US" dirty="0"/>
          </a:p>
        </p:txBody>
      </p:sp>
      <p:sp>
        <p:nvSpPr>
          <p:cNvPr id="3" name="Content Placeholder 2"/>
          <p:cNvSpPr>
            <a:spLocks noGrp="1"/>
          </p:cNvSpPr>
          <p:nvPr>
            <p:ph idx="1"/>
          </p:nvPr>
        </p:nvSpPr>
        <p:spPr/>
        <p:txBody>
          <a:bodyPr/>
          <a:lstStyle/>
          <a:p>
            <a:pPr marL="0" indent="0">
              <a:buNone/>
            </a:pPr>
            <a:r>
              <a:rPr lang="en-US" sz="2000" dirty="0"/>
              <a:t>“…if [people] accept the need to adopt a particular practice, implementation should occur non-problematically</a:t>
            </a:r>
            <a:r>
              <a:rPr lang="en-US" sz="2000" dirty="0" smtClean="0"/>
              <a: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1800" dirty="0"/>
          </a:p>
          <a:p>
            <a:pPr marL="0" indent="0">
              <a:buNone/>
            </a:pPr>
            <a:r>
              <a:rPr lang="en-US" sz="1400" b="0" dirty="0" err="1"/>
              <a:t>Poulsen</a:t>
            </a:r>
            <a:r>
              <a:rPr lang="en-US" sz="1400" b="0" dirty="0"/>
              <a:t> PB, </a:t>
            </a:r>
            <a:r>
              <a:rPr lang="en-US" sz="1400" b="0" dirty="0" err="1"/>
              <a:t>Adamsen</a:t>
            </a:r>
            <a:r>
              <a:rPr lang="en-US" sz="1400" b="0" dirty="0"/>
              <a:t>, S, </a:t>
            </a:r>
            <a:r>
              <a:rPr lang="en-US" sz="1400" b="0" dirty="0" err="1"/>
              <a:t>Vondeling</a:t>
            </a:r>
            <a:r>
              <a:rPr lang="en-US" sz="1400" b="0" dirty="0"/>
              <a:t> H, Jorgensen, T. </a:t>
            </a:r>
            <a:r>
              <a:rPr lang="en-US" sz="1400" b="0" dirty="0" err="1"/>
              <a:t>Diffussion</a:t>
            </a:r>
            <a:r>
              <a:rPr lang="en-US" sz="1400" b="0" dirty="0"/>
              <a:t> of laparoscopic technologies in Denmark. Health Policy. 1998; 45(2): 149-167.</a:t>
            </a:r>
          </a:p>
          <a:p>
            <a:pPr marL="0" indent="0">
              <a:buNone/>
            </a:pPr>
            <a:r>
              <a:rPr lang="en-US" sz="2000" dirty="0"/>
              <a:t/>
            </a:r>
            <a:br>
              <a:rPr lang="en-US" sz="2000" dirty="0"/>
            </a:br>
            <a:endParaRPr lang="en-US" sz="2000" dirty="0"/>
          </a:p>
        </p:txBody>
      </p:sp>
      <p:pic>
        <p:nvPicPr>
          <p:cNvPr id="4" name="Picture 3" descr="This image is a time of adoption from January 1991 to January  1997. All measures increased." title="Image"/>
          <p:cNvPicPr>
            <a:picLocks noChangeAspect="1"/>
          </p:cNvPicPr>
          <p:nvPr/>
        </p:nvPicPr>
        <p:blipFill>
          <a:blip r:embed="rId2"/>
          <a:stretch>
            <a:fillRect/>
          </a:stretch>
        </p:blipFill>
        <p:spPr>
          <a:xfrm>
            <a:off x="2590800" y="2743200"/>
            <a:ext cx="3886200" cy="3138854"/>
          </a:xfrm>
          <a:prstGeom prst="rect">
            <a:avLst/>
          </a:prstGeom>
        </p:spPr>
      </p:pic>
    </p:spTree>
    <p:extLst>
      <p:ext uri="{BB962C8B-B14F-4D97-AF65-F5344CB8AC3E}">
        <p14:creationId xmlns:p14="http://schemas.microsoft.com/office/powerpoint/2010/main" val="263239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Review</a:t>
            </a:r>
            <a:endParaRPr lang="en-US" dirty="0"/>
          </a:p>
        </p:txBody>
      </p:sp>
      <p:sp>
        <p:nvSpPr>
          <p:cNvPr id="3" name="Content Placeholder 2"/>
          <p:cNvSpPr>
            <a:spLocks noGrp="1"/>
          </p:cNvSpPr>
          <p:nvPr>
            <p:ph idx="1"/>
          </p:nvPr>
        </p:nvSpPr>
        <p:spPr>
          <a:xfrm>
            <a:off x="914400" y="3061662"/>
            <a:ext cx="7772400" cy="2502525"/>
          </a:xfrm>
        </p:spPr>
        <p:txBody>
          <a:bodyPr/>
          <a:lstStyle/>
          <a:p>
            <a:pPr>
              <a:spcBef>
                <a:spcPts val="300"/>
              </a:spcBef>
              <a:spcAft>
                <a:spcPts val="300"/>
              </a:spcAft>
            </a:pPr>
            <a:r>
              <a:rPr lang="en-US" sz="1600" dirty="0"/>
              <a:t>3,679 articles </a:t>
            </a:r>
            <a:r>
              <a:rPr lang="en-US" sz="1600" dirty="0">
                <a:sym typeface="Wingdings" pitchFamily="2" charset="2"/>
              </a:rPr>
              <a:t> 33 studies included </a:t>
            </a:r>
            <a:r>
              <a:rPr lang="en-US" sz="1400" dirty="0">
                <a:sym typeface="Wingdings" pitchFamily="2" charset="2"/>
              </a:rPr>
              <a:t>(reported in 35 papers)</a:t>
            </a:r>
            <a:endParaRPr lang="en-US" sz="1600" dirty="0">
              <a:sym typeface="Wingdings" pitchFamily="2" charset="2"/>
            </a:endParaRPr>
          </a:p>
          <a:p>
            <a:pPr>
              <a:spcBef>
                <a:spcPts val="300"/>
              </a:spcBef>
              <a:spcAft>
                <a:spcPts val="300"/>
              </a:spcAft>
            </a:pPr>
            <a:r>
              <a:rPr lang="en-US" sz="1600" dirty="0">
                <a:sym typeface="Wingdings" pitchFamily="2" charset="2"/>
              </a:rPr>
              <a:t>57% = Multi-faceted interventions</a:t>
            </a:r>
          </a:p>
          <a:p>
            <a:pPr lvl="1">
              <a:spcBef>
                <a:spcPts val="300"/>
              </a:spcBef>
              <a:spcAft>
                <a:spcPts val="300"/>
              </a:spcAft>
            </a:pPr>
            <a:r>
              <a:rPr lang="en-US" sz="1400" dirty="0">
                <a:sym typeface="Wingdings" pitchFamily="2" charset="2"/>
              </a:rPr>
              <a:t>60% included team-training</a:t>
            </a:r>
          </a:p>
          <a:p>
            <a:pPr lvl="1">
              <a:spcBef>
                <a:spcPts val="300"/>
              </a:spcBef>
              <a:spcAft>
                <a:spcPts val="300"/>
              </a:spcAft>
            </a:pPr>
            <a:r>
              <a:rPr lang="en-US" sz="1400" dirty="0">
                <a:sym typeface="Wingdings" pitchFamily="2" charset="2"/>
              </a:rPr>
              <a:t>24% included executive </a:t>
            </a:r>
            <a:r>
              <a:rPr lang="en-US" sz="1400" dirty="0" err="1">
                <a:sym typeface="Wingdings" pitchFamily="2" charset="2"/>
              </a:rPr>
              <a:t>walkrounds</a:t>
            </a:r>
            <a:endParaRPr lang="en-US" sz="1400" dirty="0">
              <a:sym typeface="Wingdings" pitchFamily="2" charset="2"/>
            </a:endParaRPr>
          </a:p>
          <a:p>
            <a:pPr lvl="1">
              <a:spcBef>
                <a:spcPts val="300"/>
              </a:spcBef>
              <a:spcAft>
                <a:spcPts val="300"/>
              </a:spcAft>
            </a:pPr>
            <a:r>
              <a:rPr lang="en-US" sz="1400" dirty="0">
                <a:sym typeface="Wingdings" pitchFamily="2" charset="2"/>
              </a:rPr>
              <a:t>24% included comprehensive unit based safety program (CUSP)</a:t>
            </a:r>
          </a:p>
          <a:p>
            <a:pPr>
              <a:spcBef>
                <a:spcPts val="300"/>
              </a:spcBef>
              <a:spcAft>
                <a:spcPts val="300"/>
              </a:spcAft>
            </a:pPr>
            <a:r>
              <a:rPr lang="en-US" sz="1600" dirty="0">
                <a:sym typeface="Wingdings" pitchFamily="2" charset="2"/>
              </a:rPr>
              <a:t>72% significantly improved safety culture survey scores</a:t>
            </a:r>
          </a:p>
          <a:p>
            <a:pPr>
              <a:spcBef>
                <a:spcPts val="300"/>
              </a:spcBef>
              <a:spcAft>
                <a:spcPts val="300"/>
              </a:spcAft>
            </a:pPr>
            <a:r>
              <a:rPr lang="en-US" sz="1600" dirty="0">
                <a:sym typeface="Wingdings" pitchFamily="2" charset="2"/>
              </a:rPr>
              <a:t>11 studies also reported patient outcomes </a:t>
            </a:r>
          </a:p>
          <a:p>
            <a:pPr lvl="1">
              <a:spcBef>
                <a:spcPts val="300"/>
              </a:spcBef>
              <a:spcAft>
                <a:spcPts val="300"/>
              </a:spcAft>
            </a:pPr>
            <a:r>
              <a:rPr lang="en-US" sz="1400" dirty="0">
                <a:sym typeface="Wingdings" pitchFamily="2" charset="2"/>
              </a:rPr>
              <a:t>55% sig. improvement</a:t>
            </a:r>
          </a:p>
          <a:p>
            <a:pPr lvl="2">
              <a:spcBef>
                <a:spcPts val="300"/>
              </a:spcBef>
              <a:spcAft>
                <a:spcPts val="300"/>
              </a:spcAft>
            </a:pPr>
            <a:r>
              <a:rPr lang="en-US" sz="1400" dirty="0">
                <a:sym typeface="Wingdings" pitchFamily="2" charset="2"/>
              </a:rPr>
              <a:t>Rates of reported errors resulting in pt. harm </a:t>
            </a:r>
            <a:r>
              <a:rPr lang="en-US" sz="1000" dirty="0">
                <a:sym typeface="Wingdings" pitchFamily="2" charset="2"/>
              </a:rPr>
              <a:t>(</a:t>
            </a:r>
            <a:r>
              <a:rPr lang="en-US" sz="1000" dirty="0" err="1">
                <a:sym typeface="Wingdings" pitchFamily="2" charset="2"/>
              </a:rPr>
              <a:t>Abstoss</a:t>
            </a:r>
            <a:r>
              <a:rPr lang="en-US" sz="1000" dirty="0">
                <a:sym typeface="Wingdings" pitchFamily="2" charset="2"/>
              </a:rPr>
              <a:t> et al., 2011)</a:t>
            </a:r>
          </a:p>
          <a:p>
            <a:pPr lvl="2">
              <a:spcBef>
                <a:spcPts val="300"/>
              </a:spcBef>
              <a:spcAft>
                <a:spcPts val="300"/>
              </a:spcAft>
            </a:pPr>
            <a:r>
              <a:rPr lang="en-US" sz="1400" dirty="0">
                <a:sym typeface="Wingdings" pitchFamily="2" charset="2"/>
              </a:rPr>
              <a:t>Rates of RRS activations that resulted in codes </a:t>
            </a:r>
            <a:r>
              <a:rPr lang="en-US" sz="1000" dirty="0">
                <a:sym typeface="Wingdings" pitchFamily="2" charset="2"/>
              </a:rPr>
              <a:t>(</a:t>
            </a:r>
            <a:r>
              <a:rPr lang="en-US" sz="1000" dirty="0"/>
              <a:t>Donahue, </a:t>
            </a:r>
            <a:r>
              <a:rPr lang="en-US" sz="1000" dirty="0">
                <a:sym typeface="Wingdings" pitchFamily="2" charset="2"/>
              </a:rPr>
              <a:t>2011)</a:t>
            </a:r>
            <a:r>
              <a:rPr lang="en-US" sz="1400" dirty="0">
                <a:sym typeface="Wingdings" pitchFamily="2" charset="2"/>
              </a:rPr>
              <a:t>	</a:t>
            </a:r>
          </a:p>
          <a:p>
            <a:pPr lvl="2">
              <a:spcBef>
                <a:spcPts val="300"/>
              </a:spcBef>
              <a:spcAft>
                <a:spcPts val="300"/>
              </a:spcAft>
            </a:pPr>
            <a:r>
              <a:rPr lang="en-US" sz="1400" dirty="0">
                <a:sym typeface="Wingdings" pitchFamily="2" charset="2"/>
              </a:rPr>
              <a:t>Adverse outcomes </a:t>
            </a:r>
            <a:r>
              <a:rPr lang="en-US" sz="1000" dirty="0">
                <a:sym typeface="Wingdings" pitchFamily="2" charset="2"/>
              </a:rPr>
              <a:t>(</a:t>
            </a:r>
            <a:r>
              <a:rPr lang="en-US" sz="1000" dirty="0"/>
              <a:t>Riley, et al.,  2011)</a:t>
            </a:r>
            <a:r>
              <a:rPr lang="en-US" sz="1400" dirty="0">
                <a:sym typeface="Wingdings" pitchFamily="2" charset="2"/>
              </a:rPr>
              <a:t>	</a:t>
            </a:r>
          </a:p>
          <a:p>
            <a:endParaRPr lang="en-US" sz="1800" dirty="0"/>
          </a:p>
        </p:txBody>
      </p:sp>
      <p:pic>
        <p:nvPicPr>
          <p:cNvPr id="4" name="Picture 2" descr="This image is a screenshot of an article from the Annals of Internal Medicine called, Promoting a Culture of Safety as a Patient Safety Strategy. " title="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76399"/>
            <a:ext cx="5138737" cy="1385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54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What We Know</a:t>
            </a:r>
            <a:endParaRPr lang="en-US" sz="3200" dirty="0"/>
          </a:p>
        </p:txBody>
      </p:sp>
      <p:sp>
        <p:nvSpPr>
          <p:cNvPr id="4" name="Content Placeholder 3"/>
          <p:cNvSpPr>
            <a:spLocks noGrp="1"/>
          </p:cNvSpPr>
          <p:nvPr>
            <p:ph idx="1"/>
          </p:nvPr>
        </p:nvSpPr>
        <p:spPr/>
        <p:txBody>
          <a:bodyPr/>
          <a:lstStyle/>
          <a:p>
            <a:r>
              <a:rPr lang="en-US" dirty="0"/>
              <a:t>Team-training </a:t>
            </a:r>
            <a:r>
              <a:rPr lang="en-US" dirty="0" smtClean="0"/>
              <a:t>can improve patient safety, but…</a:t>
            </a:r>
          </a:p>
          <a:p>
            <a:pPr lvl="1"/>
            <a:r>
              <a:rPr lang="en-US" dirty="0" smtClean="0"/>
              <a:t>Implementation </a:t>
            </a:r>
            <a:r>
              <a:rPr lang="en-US" dirty="0"/>
              <a:t>strategy </a:t>
            </a:r>
            <a:r>
              <a:rPr lang="en-US" dirty="0" smtClean="0"/>
              <a:t>matters</a:t>
            </a:r>
          </a:p>
          <a:p>
            <a:pPr lvl="1"/>
            <a:r>
              <a:rPr lang="en-US" dirty="0" smtClean="0"/>
              <a:t>Sustainment/continuous improvement strategy matters</a:t>
            </a:r>
          </a:p>
          <a:p>
            <a:pPr lvl="1"/>
            <a:r>
              <a:rPr lang="en-US" dirty="0" smtClean="0"/>
              <a:t>Context matters</a:t>
            </a:r>
          </a:p>
          <a:p>
            <a:pPr lvl="1"/>
            <a:endParaRPr lang="en-US" dirty="0"/>
          </a:p>
        </p:txBody>
      </p:sp>
    </p:spTree>
    <p:extLst>
      <p:ext uri="{BB962C8B-B14F-4D97-AF65-F5344CB8AC3E}">
        <p14:creationId xmlns:p14="http://schemas.microsoft.com/office/powerpoint/2010/main" val="18352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1063" y="876300"/>
            <a:ext cx="4910137" cy="914400"/>
          </a:xfrm>
        </p:spPr>
        <p:txBody>
          <a:bodyPr/>
          <a:lstStyle/>
          <a:p>
            <a:r>
              <a:rPr lang="en-US" sz="2800" dirty="0" smtClean="0"/>
              <a:t>Team-Training as a Patient Safety Practice </a:t>
            </a:r>
            <a:r>
              <a:rPr lang="en-US" sz="1200" dirty="0" smtClean="0"/>
              <a:t>(Weaver &amp; Rosen, 2013)</a:t>
            </a:r>
            <a:endParaRPr lang="en-US" sz="1200" dirty="0"/>
          </a:p>
        </p:txBody>
      </p:sp>
      <p:sp>
        <p:nvSpPr>
          <p:cNvPr id="3" name="Content Placeholder 2"/>
          <p:cNvSpPr>
            <a:spLocks noGrp="1"/>
          </p:cNvSpPr>
          <p:nvPr>
            <p:ph idx="1"/>
          </p:nvPr>
        </p:nvSpPr>
        <p:spPr>
          <a:xfrm>
            <a:off x="838200" y="1905000"/>
            <a:ext cx="6477000" cy="3543300"/>
          </a:xfrm>
        </p:spPr>
        <p:txBody>
          <a:bodyPr/>
          <a:lstStyle/>
          <a:p>
            <a:r>
              <a:rPr lang="en-US" sz="1600" dirty="0" smtClean="0"/>
              <a:t>Moderate to high quality evidence that systematic team-training programs can meaningfully improve:</a:t>
            </a:r>
          </a:p>
          <a:p>
            <a:r>
              <a:rPr lang="en-US" sz="1600" dirty="0" smtClean="0"/>
              <a:t>Care processes </a:t>
            </a:r>
          </a:p>
          <a:p>
            <a:pPr lvl="1"/>
            <a:r>
              <a:rPr lang="en-US" sz="1600" dirty="0" smtClean="0"/>
              <a:t>Use of evidence-based practice</a:t>
            </a:r>
          </a:p>
          <a:p>
            <a:pPr lvl="1"/>
            <a:r>
              <a:rPr lang="en-US" sz="1600" dirty="0" smtClean="0"/>
              <a:t>Handoffs</a:t>
            </a:r>
          </a:p>
          <a:p>
            <a:r>
              <a:rPr lang="en-US" sz="1600" dirty="0" smtClean="0"/>
              <a:t>Efficiency</a:t>
            </a:r>
          </a:p>
          <a:p>
            <a:pPr lvl="1"/>
            <a:r>
              <a:rPr lang="en-US" sz="1600" dirty="0" smtClean="0"/>
              <a:t>Reduced care delays</a:t>
            </a:r>
          </a:p>
          <a:p>
            <a:pPr lvl="1"/>
            <a:r>
              <a:rPr lang="en-US" sz="1600" dirty="0" smtClean="0"/>
              <a:t>Decision time</a:t>
            </a:r>
          </a:p>
          <a:p>
            <a:r>
              <a:rPr lang="en-US" sz="1600" dirty="0" smtClean="0"/>
              <a:t>Safety outcomes</a:t>
            </a:r>
          </a:p>
          <a:p>
            <a:pPr lvl="1"/>
            <a:r>
              <a:rPr lang="en-US" sz="1600" dirty="0" smtClean="0"/>
              <a:t>Adverse events with teamwork </a:t>
            </a:r>
            <a:r>
              <a:rPr lang="en-US" sz="1600" dirty="0" smtClean="0"/>
              <a:t>and communication related root </a:t>
            </a:r>
            <a:r>
              <a:rPr lang="en-US" sz="1600" dirty="0" smtClean="0"/>
              <a:t>causes</a:t>
            </a:r>
          </a:p>
          <a:p>
            <a:pPr lvl="1"/>
            <a:r>
              <a:rPr lang="en-US" sz="1600" dirty="0" smtClean="0"/>
              <a:t>Infection rates</a:t>
            </a:r>
          </a:p>
          <a:p>
            <a:pPr lvl="1"/>
            <a:r>
              <a:rPr lang="en-US" sz="1600" dirty="0" smtClean="0"/>
              <a:t>Other harm related </a:t>
            </a:r>
            <a:r>
              <a:rPr lang="en-US" sz="1600" dirty="0" smtClean="0"/>
              <a:t>outcomes</a:t>
            </a:r>
          </a:p>
          <a:p>
            <a:r>
              <a:rPr lang="en-US" sz="1600" dirty="0" smtClean="0"/>
              <a:t>Occupational health</a:t>
            </a:r>
          </a:p>
          <a:p>
            <a:pPr lvl="1"/>
            <a:r>
              <a:rPr lang="en-US" sz="1600" dirty="0" err="1" smtClean="0">
                <a:solidFill>
                  <a:srgbClr val="000000"/>
                </a:solidFill>
              </a:rPr>
              <a:t>Needlesticks</a:t>
            </a:r>
            <a:endParaRPr lang="en-US" sz="1600" dirty="0" smtClean="0">
              <a:solidFill>
                <a:srgbClr val="000000"/>
              </a:solidFill>
            </a:endParaRPr>
          </a:p>
          <a:p>
            <a:pPr lvl="1"/>
            <a:r>
              <a:rPr lang="en-US" sz="1600" dirty="0" smtClean="0">
                <a:solidFill>
                  <a:srgbClr val="000000"/>
                </a:solidFill>
              </a:rPr>
              <a:t>Patient </a:t>
            </a:r>
            <a:r>
              <a:rPr lang="en-US" sz="1600" dirty="0">
                <a:solidFill>
                  <a:srgbClr val="000000"/>
                </a:solidFill>
              </a:rPr>
              <a:t>care experience</a:t>
            </a:r>
          </a:p>
          <a:p>
            <a:pPr lvl="2"/>
            <a:endParaRPr lang="en-US" sz="1800" dirty="0" smtClean="0"/>
          </a:p>
          <a:p>
            <a:endParaRPr lang="en-US" sz="2000" dirty="0" smtClean="0"/>
          </a:p>
          <a:p>
            <a:endParaRPr lang="en-US" dirty="0"/>
          </a:p>
        </p:txBody>
      </p:sp>
      <p:pic>
        <p:nvPicPr>
          <p:cNvPr id="1026" name="Picture 2" descr="Image of a cover of: Making Health Care Safer II: An Updated Critical Analysis of the Evidence for Patient Safety Practices" title="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678" y="914400"/>
            <a:ext cx="2101763" cy="3467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44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Programs That Demonstrate Such Effects Share Several Characteristics…</a:t>
            </a:r>
            <a:endParaRPr lang="en-US" sz="2800" dirty="0"/>
          </a:p>
        </p:txBody>
      </p:sp>
      <p:sp>
        <p:nvSpPr>
          <p:cNvPr id="3" name="Content Placeholder 2"/>
          <p:cNvSpPr>
            <a:spLocks noGrp="1"/>
          </p:cNvSpPr>
          <p:nvPr>
            <p:ph idx="1"/>
          </p:nvPr>
        </p:nvSpPr>
        <p:spPr>
          <a:xfrm>
            <a:off x="609600" y="1752600"/>
            <a:ext cx="8534400" cy="4495800"/>
          </a:xfrm>
        </p:spPr>
        <p:txBody>
          <a:bodyPr/>
          <a:lstStyle/>
          <a:p>
            <a:r>
              <a:rPr lang="en-US" sz="1800" dirty="0" smtClean="0"/>
              <a:t>Systematic, mindful approach to implementation</a:t>
            </a:r>
          </a:p>
          <a:p>
            <a:pPr lvl="1"/>
            <a:r>
              <a:rPr lang="en-US" sz="1800" dirty="0" smtClean="0"/>
              <a:t>Train-the-trainer is common model</a:t>
            </a:r>
          </a:p>
          <a:p>
            <a:r>
              <a:rPr lang="en-US" sz="1800" dirty="0" smtClean="0"/>
              <a:t>Part of the “big picture”</a:t>
            </a:r>
          </a:p>
          <a:p>
            <a:pPr lvl="1"/>
            <a:r>
              <a:rPr lang="en-US" sz="1800" dirty="0" smtClean="0"/>
              <a:t>Woven into fabric of organization’s or team’s approach to improvement</a:t>
            </a:r>
          </a:p>
          <a:p>
            <a:r>
              <a:rPr lang="en-US" sz="1800" dirty="0" smtClean="0"/>
              <a:t>Leadership and peer support</a:t>
            </a:r>
          </a:p>
          <a:p>
            <a:pPr lvl="1"/>
            <a:r>
              <a:rPr lang="en-US" sz="1800" dirty="0" smtClean="0"/>
              <a:t>Time to participate for both implementation team and all team members</a:t>
            </a:r>
          </a:p>
          <a:p>
            <a:r>
              <a:rPr lang="en-US" sz="1800" dirty="0" smtClean="0"/>
              <a:t>Investment in transferring training into practice</a:t>
            </a:r>
          </a:p>
          <a:p>
            <a:pPr lvl="1"/>
            <a:r>
              <a:rPr lang="en-US" sz="1800" dirty="0" smtClean="0"/>
              <a:t>Coaching </a:t>
            </a:r>
          </a:p>
          <a:p>
            <a:pPr lvl="2"/>
            <a:r>
              <a:rPr lang="en-US" sz="1800" dirty="0" smtClean="0"/>
              <a:t>Frontline focused &amp; implementation team focused support</a:t>
            </a:r>
          </a:p>
          <a:p>
            <a:pPr lvl="1"/>
            <a:r>
              <a:rPr lang="en-US" sz="1800" dirty="0"/>
              <a:t>Training plus…</a:t>
            </a:r>
          </a:p>
          <a:p>
            <a:pPr lvl="2"/>
            <a:r>
              <a:rPr lang="en-US" sz="1800" dirty="0" smtClean="0"/>
              <a:t>Support tools &amp; reminders</a:t>
            </a:r>
          </a:p>
          <a:p>
            <a:pPr lvl="2"/>
            <a:r>
              <a:rPr lang="en-US" sz="1800" dirty="0" smtClean="0"/>
              <a:t>Structures that reinforce good teamwork (e.g., briefings &amp; debriefings as an organizational habit)</a:t>
            </a:r>
            <a:endParaRPr lang="en-US" sz="1800" dirty="0"/>
          </a:p>
        </p:txBody>
      </p:sp>
    </p:spTree>
    <p:extLst>
      <p:ext uri="{BB962C8B-B14F-4D97-AF65-F5344CB8AC3E}">
        <p14:creationId xmlns:p14="http://schemas.microsoft.com/office/powerpoint/2010/main" val="175981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cap="none" dirty="0" smtClean="0"/>
              <a:t>Team Training Experiences at Johns Hopkins</a:t>
            </a:r>
            <a:endParaRPr lang="en-US" sz="3600" cap="none" dirty="0"/>
          </a:p>
        </p:txBody>
      </p:sp>
      <p:sp>
        <p:nvSpPr>
          <p:cNvPr id="3" name="Content Placeholder 2"/>
          <p:cNvSpPr>
            <a:spLocks noGrp="1"/>
          </p:cNvSpPr>
          <p:nvPr>
            <p:ph idx="1"/>
          </p:nvPr>
        </p:nvSpPr>
        <p:spPr/>
        <p:txBody>
          <a:bodyPr/>
          <a:lstStyle/>
          <a:p>
            <a:pPr marL="0" indent="0">
              <a:buNone/>
            </a:pPr>
            <a:r>
              <a:rPr lang="en-US" dirty="0"/>
              <a:t>Michael A. Rosen, PhD</a:t>
            </a:r>
          </a:p>
          <a:p>
            <a:pPr marL="0" indent="0">
              <a:buNone/>
            </a:pPr>
            <a:r>
              <a:rPr lang="en-US" dirty="0"/>
              <a:t>Assistant Professor</a:t>
            </a:r>
          </a:p>
          <a:p>
            <a:pPr marL="0" indent="0">
              <a:buNone/>
            </a:pPr>
            <a:r>
              <a:rPr lang="en-US" dirty="0"/>
              <a:t>Dept. of Anesthesiology &amp; Critical Care Medicine, </a:t>
            </a:r>
          </a:p>
          <a:p>
            <a:pPr marL="0" indent="0">
              <a:buNone/>
            </a:pPr>
            <a:r>
              <a:rPr lang="en-US" dirty="0"/>
              <a:t>&amp; Armstrong Institute for Patient Safety and Quality,</a:t>
            </a:r>
          </a:p>
          <a:p>
            <a:pPr marL="0" indent="0">
              <a:buNone/>
            </a:pPr>
            <a:r>
              <a:rPr lang="en-US" dirty="0"/>
              <a:t>Johns Hopkins University School of Medicine</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Acknowledgements</a:t>
            </a:r>
          </a:p>
        </p:txBody>
      </p:sp>
      <p:sp>
        <p:nvSpPr>
          <p:cNvPr id="7" name="Content Placeholder 2"/>
          <p:cNvSpPr>
            <a:spLocks noGrp="1"/>
          </p:cNvSpPr>
          <p:nvPr>
            <p:ph idx="1"/>
          </p:nvPr>
        </p:nvSpPr>
        <p:spPr>
          <a:xfrm>
            <a:off x="914400" y="1828800"/>
            <a:ext cx="7772400" cy="4495800"/>
          </a:xfrm>
        </p:spPr>
        <p:txBody>
          <a:bodyPr/>
          <a:lstStyle/>
          <a:p>
            <a:pPr>
              <a:defRPr/>
            </a:pPr>
            <a:r>
              <a:rPr lang="en-US" sz="2600" dirty="0" smtClean="0"/>
              <a:t>Project Sponsors</a:t>
            </a:r>
          </a:p>
          <a:p>
            <a:pPr lvl="1">
              <a:defRPr/>
            </a:pPr>
            <a:r>
              <a:rPr lang="en-US" sz="2200" dirty="0" smtClean="0"/>
              <a:t>Jim Battles, PhD (AHRQ)</a:t>
            </a:r>
          </a:p>
          <a:p>
            <a:pPr lvl="1">
              <a:defRPr/>
            </a:pPr>
            <a:r>
              <a:rPr lang="en-US" sz="2200" dirty="0" smtClean="0"/>
              <a:t>Heidi King, MS (DoD)</a:t>
            </a:r>
          </a:p>
          <a:p>
            <a:pPr marL="457200" lvl="1" indent="0">
              <a:buFont typeface="Wingdings" pitchFamily="2" charset="2"/>
              <a:buNone/>
              <a:defRPr/>
            </a:pPr>
            <a:endParaRPr lang="en-US" sz="1000" dirty="0" smtClean="0"/>
          </a:p>
          <a:p>
            <a:pPr>
              <a:defRPr/>
            </a:pPr>
            <a:r>
              <a:rPr lang="en-US" sz="2600" dirty="0" smtClean="0"/>
              <a:t>Project Team</a:t>
            </a:r>
          </a:p>
          <a:p>
            <a:pPr lvl="1">
              <a:defRPr/>
            </a:pPr>
            <a:r>
              <a:rPr lang="en-US" sz="2200" b="1" dirty="0" smtClean="0"/>
              <a:t>Health Research &amp; Educational Trust (HRET)</a:t>
            </a:r>
          </a:p>
          <a:p>
            <a:pPr lvl="2">
              <a:defRPr/>
            </a:pPr>
            <a:r>
              <a:rPr lang="en-US" sz="2200" dirty="0" smtClean="0"/>
              <a:t>Barb Edson (Project Director)</a:t>
            </a:r>
          </a:p>
          <a:p>
            <a:pPr lvl="2">
              <a:defRPr/>
            </a:pPr>
            <a:r>
              <a:rPr lang="en-US" sz="2200" dirty="0" smtClean="0"/>
              <a:t>Chris Hund (Project Manager)</a:t>
            </a:r>
          </a:p>
          <a:p>
            <a:pPr lvl="1">
              <a:defRPr/>
            </a:pPr>
            <a:r>
              <a:rPr lang="en-US" sz="2200" b="1" dirty="0" smtClean="0"/>
              <a:t>IMPAQ International </a:t>
            </a:r>
          </a:p>
          <a:p>
            <a:pPr lvl="2">
              <a:defRPr/>
            </a:pPr>
            <a:r>
              <a:rPr lang="en-US" sz="2200" dirty="0" smtClean="0"/>
              <a:t>David Baker (Team Lead) </a:t>
            </a:r>
          </a:p>
        </p:txBody>
      </p:sp>
    </p:spTree>
    <p:extLst>
      <p:ext uri="{BB962C8B-B14F-4D97-AF65-F5344CB8AC3E}">
        <p14:creationId xmlns:p14="http://schemas.microsoft.com/office/powerpoint/2010/main" val="4090381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Abbreviated Timeline of Team Training at Johns Hopkins</a:t>
            </a:r>
          </a:p>
        </p:txBody>
      </p:sp>
      <p:pic>
        <p:nvPicPr>
          <p:cNvPr id="3" name="Picture 2" descr="This photo depicst the timeline for team training at John Hopkins. In 2000, the ORs shut down for a day of training led by international experts in aviation CRM. Colossal failure. In 2004, MedTeams implemented in 2004 in obstetrics. Program is STILL being taught. Between 2004 and 2012,, there was implementation of different tos and training programs in many units. Some flourish. Some fizzle. In 2012, there was integration of teamwork training into safety and quality infrastructure. An ongoing process to balance local ownership and system wide support and accountability. " title="Image "/>
          <p:cNvPicPr>
            <a:picLocks noChangeAspect="1"/>
          </p:cNvPicPr>
          <p:nvPr/>
        </p:nvPicPr>
        <p:blipFill>
          <a:blip r:embed="rId2"/>
          <a:stretch>
            <a:fillRect/>
          </a:stretch>
        </p:blipFill>
        <p:spPr>
          <a:xfrm>
            <a:off x="3629" y="1783952"/>
            <a:ext cx="9064171" cy="5045019"/>
          </a:xfrm>
          <a:prstGeom prst="rect">
            <a:avLst/>
          </a:prstGeom>
        </p:spPr>
      </p:pic>
    </p:spTree>
    <p:extLst>
      <p:ext uri="{BB962C8B-B14F-4D97-AF65-F5344CB8AC3E}">
        <p14:creationId xmlns:p14="http://schemas.microsoft.com/office/powerpoint/2010/main" val="198878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3" y="838200"/>
            <a:ext cx="7739062" cy="914400"/>
          </a:xfrm>
        </p:spPr>
        <p:txBody>
          <a:bodyPr>
            <a:normAutofit fontScale="90000"/>
          </a:bodyPr>
          <a:lstStyle/>
          <a:p>
            <a:pPr>
              <a:defRPr/>
            </a:pPr>
            <a:r>
              <a:rPr lang="en-US" dirty="0" smtClean="0"/>
              <a:t>Model of Leadership Accountability</a:t>
            </a:r>
            <a:endParaRPr lang="en-US" dirty="0"/>
          </a:p>
        </p:txBody>
      </p:sp>
      <p:pic>
        <p:nvPicPr>
          <p:cNvPr id="21507" name="Picture 2" descr="This impage depicts John Hopkin's model of leadership accountability. At the top, there is a chain that lists the Board, CEO, CEO Director Reports, Department Heads, Unit Leaders, Front Line and the Patient. There are 3 levels that affect each link in the chain. Those are accountability and feedback, capacity, and time and resources." title="Image"/>
          <p:cNvPicPr>
            <a:picLocks noChangeAspect="1"/>
          </p:cNvPicPr>
          <p:nvPr/>
        </p:nvPicPr>
        <p:blipFill>
          <a:blip r:embed="rId2" cstate="print"/>
          <a:srcRect/>
          <a:stretch>
            <a:fillRect/>
          </a:stretch>
        </p:blipFill>
        <p:spPr bwMode="auto">
          <a:xfrm>
            <a:off x="0" y="1608138"/>
            <a:ext cx="9144000" cy="5097462"/>
          </a:xfrm>
          <a:prstGeom prst="rect">
            <a:avLst/>
          </a:prstGeom>
          <a:noFill/>
          <a:ln w="9525">
            <a:noFill/>
            <a:miter lim="800000"/>
            <a:headEnd/>
            <a:tailEnd/>
          </a:ln>
        </p:spPr>
      </p:pic>
    </p:spTree>
    <p:extLst>
      <p:ext uri="{BB962C8B-B14F-4D97-AF65-F5344CB8AC3E}">
        <p14:creationId xmlns:p14="http://schemas.microsoft.com/office/powerpoint/2010/main" val="242372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Comprises Team Performance?</a:t>
            </a:r>
          </a:p>
        </p:txBody>
      </p:sp>
      <p:pic>
        <p:nvPicPr>
          <p:cNvPr id="3" name="Picture 2" descr="Image of the TeamSTEPPS triangle with three boxes with arrows pointing towards the triangle. The boxes are: Knolwedge, attitudes and skills. There is red text in the lower left that says, &quot;...team performance is a science...consequences of errors are great...&quot;" title="Image"/>
          <p:cNvPicPr>
            <a:picLocks noChangeAspect="1"/>
          </p:cNvPicPr>
          <p:nvPr/>
        </p:nvPicPr>
        <p:blipFill>
          <a:blip r:embed="rId2"/>
          <a:stretch>
            <a:fillRect/>
          </a:stretch>
        </p:blipFill>
        <p:spPr>
          <a:xfrm>
            <a:off x="0" y="1620725"/>
            <a:ext cx="9144000" cy="5237275"/>
          </a:xfrm>
          <a:prstGeom prst="rect">
            <a:avLst/>
          </a:prstGeom>
        </p:spPr>
      </p:pic>
    </p:spTree>
    <p:extLst>
      <p:ext uri="{BB962C8B-B14F-4D97-AF65-F5344CB8AC3E}">
        <p14:creationId xmlns:p14="http://schemas.microsoft.com/office/powerpoint/2010/main" val="163336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39062" cy="914400"/>
          </a:xfrm>
        </p:spPr>
        <p:txBody>
          <a:bodyPr/>
          <a:lstStyle/>
          <a:p>
            <a:r>
              <a:rPr lang="en-US" sz="2400" dirty="0"/>
              <a:t>Examples of Key Topics Have Been Identified</a:t>
            </a:r>
          </a:p>
        </p:txBody>
      </p:sp>
      <p:pic>
        <p:nvPicPr>
          <p:cNvPr id="3" name="Picture 2" descr="This image is of several screenshots about key topics that ahve been identified in the literature such as curriculum topics identified by physician focus group participants and curriculum topics identified by nursing focus group participants." title="Image"/>
          <p:cNvPicPr>
            <a:picLocks noChangeAspect="1"/>
          </p:cNvPicPr>
          <p:nvPr/>
        </p:nvPicPr>
        <p:blipFill>
          <a:blip r:embed="rId2"/>
          <a:stretch>
            <a:fillRect/>
          </a:stretch>
        </p:blipFill>
        <p:spPr>
          <a:xfrm>
            <a:off x="26963" y="1479626"/>
            <a:ext cx="9117037" cy="5352583"/>
          </a:xfrm>
          <a:prstGeom prst="rect">
            <a:avLst/>
          </a:prstGeom>
        </p:spPr>
      </p:pic>
    </p:spTree>
    <p:extLst>
      <p:ext uri="{BB962C8B-B14F-4D97-AF65-F5344CB8AC3E}">
        <p14:creationId xmlns:p14="http://schemas.microsoft.com/office/powerpoint/2010/main" val="248009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Armstrong Institute Framework for Building  Patient Safety &amp; Quality Capacity Across JHMI</a:t>
            </a:r>
          </a:p>
        </p:txBody>
      </p:sp>
      <p:pic>
        <p:nvPicPr>
          <p:cNvPr id="3" name="Picture 2" descr="Image of a triangle with three sections. At the base is all healthcare professionals, followed by small department of unit leaders with responsibility for improveing safety-quality and at the top is hospital or large department. Along the side of the triangle starting at the bottom are PSQ participation competencies, followed by PSQ implementation and basic evaluation competencies and at the top is PSQ implementation and advanced evaluation competencies" title="Image"/>
          <p:cNvPicPr>
            <a:picLocks noChangeAspect="1"/>
          </p:cNvPicPr>
          <p:nvPr/>
        </p:nvPicPr>
        <p:blipFill>
          <a:blip r:embed="rId2"/>
          <a:stretch>
            <a:fillRect/>
          </a:stretch>
        </p:blipFill>
        <p:spPr>
          <a:xfrm>
            <a:off x="76200" y="1751739"/>
            <a:ext cx="8915400" cy="5106261"/>
          </a:xfrm>
          <a:prstGeom prst="rect">
            <a:avLst/>
          </a:prstGeom>
        </p:spPr>
      </p:pic>
    </p:spTree>
    <p:extLst>
      <p:ext uri="{BB962C8B-B14F-4D97-AF65-F5344CB8AC3E}">
        <p14:creationId xmlns:p14="http://schemas.microsoft.com/office/powerpoint/2010/main" val="157050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Armstrong Institute Framework for Building  Patient Safety &amp; Quality Capacity Across JHMI</a:t>
            </a:r>
          </a:p>
        </p:txBody>
      </p:sp>
      <p:pic>
        <p:nvPicPr>
          <p:cNvPr id="3" name="Picture 2" descr="Image of a triangle with three sections. At the base is all healthcare professionals, followed by small department of unit leaders with responsibility for improving safety-quality and at the top is hospital or large department. Along the side of the triangle starting at the bottom are PSQ participation competencies, followed by PSQ implementation and basic evaluation competencies and at the top is PSQ implementation and advanced evaluation competencies. To the right of the triangle is an image of the TeamSTEPPS triangle and red box that has the following text: Describe how safety is a property of systems&#10;Explain principles of safe design&#10;Apply safe design principles in teamwork as well as technical work&#10;Incorporate diverse inputs into decision-making process&#10;Appreciate the importance of teamwork&#10;Practice the habits of effective team members&#10;" title="Image"/>
          <p:cNvPicPr>
            <a:picLocks noChangeAspect="1"/>
          </p:cNvPicPr>
          <p:nvPr/>
        </p:nvPicPr>
        <p:blipFill>
          <a:blip r:embed="rId2"/>
          <a:stretch>
            <a:fillRect/>
          </a:stretch>
        </p:blipFill>
        <p:spPr>
          <a:xfrm>
            <a:off x="25400" y="1816100"/>
            <a:ext cx="8990595" cy="4997565"/>
          </a:xfrm>
          <a:prstGeom prst="rect">
            <a:avLst/>
          </a:prstGeom>
        </p:spPr>
      </p:pic>
    </p:spTree>
    <p:extLst>
      <p:ext uri="{BB962C8B-B14F-4D97-AF65-F5344CB8AC3E}">
        <p14:creationId xmlns:p14="http://schemas.microsoft.com/office/powerpoint/2010/main" val="9818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Armstrong Institute Framework for Building  Patient Safety &amp; Quality Capacity Across JHMI</a:t>
            </a:r>
          </a:p>
        </p:txBody>
      </p:sp>
      <p:pic>
        <p:nvPicPr>
          <p:cNvPr id="3" name="Picture 2" descr="Image of a triangle with three sections. At the base is all healthcare professionals, followed by small department of unit leaders with responsibility for improving safety-quality and at the top is hospital or large department. Along the side of the triangle starting at the bottom are PSQ participation competencies, followed by PSQ implementation and basic evaluation competencies and at the top is PSQ implementation and advanced evaluation competencies. To the right of the triangle is a logo of the Patient Safety Certificate Program and a blue box that has the following text: L1 plus…&#10;Create and sustain a patient safety culture that has patient-centered care as its linchpin&#10;Apply evidence-based practices to develop and support effective multidisciplinary teams working to improve  patient  outcomes&#10;Use a systems-based approach to identify and reduce defects&#10;Develop patient safety initiatives for real and lasting change&#10;Act as change agents in their organization as they lead efforts to continuously learn from defects and improve patient safety and quality care&#10;&#10;" title="Image"/>
          <p:cNvPicPr>
            <a:picLocks noChangeAspect="1"/>
          </p:cNvPicPr>
          <p:nvPr/>
        </p:nvPicPr>
        <p:blipFill>
          <a:blip r:embed="rId2"/>
          <a:stretch>
            <a:fillRect/>
          </a:stretch>
        </p:blipFill>
        <p:spPr>
          <a:xfrm>
            <a:off x="60324" y="1676400"/>
            <a:ext cx="8855075" cy="5051488"/>
          </a:xfrm>
          <a:prstGeom prst="rect">
            <a:avLst/>
          </a:prstGeom>
        </p:spPr>
      </p:pic>
    </p:spTree>
    <p:extLst>
      <p:ext uri="{BB962C8B-B14F-4D97-AF65-F5344CB8AC3E}">
        <p14:creationId xmlns:p14="http://schemas.microsoft.com/office/powerpoint/2010/main" val="142746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Armstrong Institute Framework for Building  Patient Safety &amp; Quality Capacity Across JHMI</a:t>
            </a:r>
          </a:p>
        </p:txBody>
      </p:sp>
      <p:pic>
        <p:nvPicPr>
          <p:cNvPr id="3" name="Picture 2" descr="Image of a triangle with three sections. At the base is all healthcare professionals, followed by small department of unit leaders with responsibility for improving safety-quality and at the top is hospital or large department. Along the side of the triangle starting at the bottom are PSQ participation competencies, followed by PSQ implementation and basic evaluation competencies and at the top is PSQ implementation and advanced evaluation competencies. To the right of the triangle is the TeamSTEPPS logo along with a blue box with the following text:&#10;&#10;-MPH, partnered wtih Bloomberg School of Public Health&#10;-Lean Sigma Black Belt&#10;-TeamSTEPPS Master Trainer(s)&#10;-Advanced Human Factors Engineering&#10;" title="Image"/>
          <p:cNvPicPr>
            <a:picLocks noChangeAspect="1"/>
          </p:cNvPicPr>
          <p:nvPr/>
        </p:nvPicPr>
        <p:blipFill>
          <a:blip r:embed="rId2"/>
          <a:stretch>
            <a:fillRect/>
          </a:stretch>
        </p:blipFill>
        <p:spPr>
          <a:xfrm>
            <a:off x="915458" y="1790700"/>
            <a:ext cx="7704667" cy="4953000"/>
          </a:xfrm>
          <a:prstGeom prst="rect">
            <a:avLst/>
          </a:prstGeom>
        </p:spPr>
      </p:pic>
    </p:spTree>
    <p:extLst>
      <p:ext uri="{BB962C8B-B14F-4D97-AF65-F5344CB8AC3E}">
        <p14:creationId xmlns:p14="http://schemas.microsoft.com/office/powerpoint/2010/main" val="60707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Integrating TeamSTEPPS with Accountability Systems</a:t>
            </a:r>
            <a:endParaRPr lang="en-US" sz="2800" dirty="0"/>
          </a:p>
        </p:txBody>
      </p:sp>
      <p:sp>
        <p:nvSpPr>
          <p:cNvPr id="4" name="Content Placeholder 3"/>
          <p:cNvSpPr>
            <a:spLocks noGrp="1"/>
          </p:cNvSpPr>
          <p:nvPr>
            <p:ph idx="1"/>
          </p:nvPr>
        </p:nvSpPr>
        <p:spPr>
          <a:xfrm>
            <a:off x="914400" y="2020888"/>
            <a:ext cx="7772400" cy="3998912"/>
          </a:xfrm>
        </p:spPr>
        <p:txBody>
          <a:bodyPr/>
          <a:lstStyle/>
          <a:p>
            <a:r>
              <a:rPr lang="en-US" dirty="0" smtClean="0"/>
              <a:t>Structural approaches</a:t>
            </a:r>
          </a:p>
          <a:p>
            <a:pPr lvl="1"/>
            <a:r>
              <a:rPr lang="en-US" sz="2000" dirty="0" smtClean="0"/>
              <a:t>Do you have a team of Master Trainers? Enough to support your training needs?</a:t>
            </a:r>
          </a:p>
          <a:p>
            <a:pPr lvl="1"/>
            <a:r>
              <a:rPr lang="en-US" sz="2000" dirty="0" smtClean="0"/>
              <a:t>Do you have dedicated training time for </a:t>
            </a:r>
            <a:r>
              <a:rPr lang="en-US" sz="2000" dirty="0" err="1" smtClean="0"/>
              <a:t>TeamSTEPPS</a:t>
            </a:r>
            <a:r>
              <a:rPr lang="en-US" sz="2000" dirty="0" smtClean="0"/>
              <a:t>?</a:t>
            </a:r>
          </a:p>
          <a:p>
            <a:pPr lvl="1"/>
            <a:r>
              <a:rPr lang="en-US" sz="2000" dirty="0" smtClean="0"/>
              <a:t>What proportion of staff have received training?</a:t>
            </a:r>
            <a:endParaRPr lang="en-US" sz="1800" dirty="0" smtClean="0"/>
          </a:p>
          <a:p>
            <a:pPr lvl="1"/>
            <a:r>
              <a:rPr lang="en-US" sz="2000" dirty="0" smtClean="0"/>
              <a:t>Is </a:t>
            </a:r>
            <a:r>
              <a:rPr lang="en-US" sz="2000" dirty="0" err="1" smtClean="0"/>
              <a:t>TeamSTEPPS</a:t>
            </a:r>
            <a:r>
              <a:rPr lang="en-US" sz="2000" dirty="0" smtClean="0"/>
              <a:t> integrated with orientation?</a:t>
            </a:r>
            <a:endParaRPr lang="en-US" sz="1800" dirty="0" smtClean="0"/>
          </a:p>
          <a:p>
            <a:r>
              <a:rPr lang="en-US" dirty="0" smtClean="0"/>
              <a:t>Process approaches</a:t>
            </a:r>
          </a:p>
          <a:p>
            <a:pPr lvl="1"/>
            <a:r>
              <a:rPr lang="en-US" sz="2000" dirty="0" smtClean="0"/>
              <a:t>Targeting </a:t>
            </a:r>
            <a:r>
              <a:rPr lang="en-US" sz="2000" dirty="0" err="1" smtClean="0"/>
              <a:t>TeamSTEPPS</a:t>
            </a:r>
            <a:r>
              <a:rPr lang="en-US" sz="2000" dirty="0" smtClean="0"/>
              <a:t> related process metrics for improvement</a:t>
            </a:r>
          </a:p>
          <a:p>
            <a:pPr lvl="2"/>
            <a:r>
              <a:rPr lang="en-US" sz="2000" dirty="0" smtClean="0"/>
              <a:t>E.g., the quality of pre-operative briefings </a:t>
            </a:r>
            <a:endParaRPr lang="en-US" sz="1800" dirty="0"/>
          </a:p>
        </p:txBody>
      </p:sp>
    </p:spTree>
    <p:extLst>
      <p:ext uri="{BB962C8B-B14F-4D97-AF65-F5344CB8AC3E}">
        <p14:creationId xmlns:p14="http://schemas.microsoft.com/office/powerpoint/2010/main" val="2938155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1143000"/>
          </a:xfrm>
        </p:spPr>
        <p:txBody>
          <a:bodyPr/>
          <a:lstStyle/>
          <a:p>
            <a:r>
              <a:rPr lang="en-US" sz="2800" dirty="0" smtClean="0"/>
              <a:t>Example of Accountability for TeamSTEPPS: Briefing Audit Tool</a:t>
            </a:r>
            <a:endParaRPr lang="en-US" sz="2800" dirty="0"/>
          </a:p>
        </p:txBody>
      </p:sp>
      <p:sp>
        <p:nvSpPr>
          <p:cNvPr id="3" name="Content Placeholder 2"/>
          <p:cNvSpPr>
            <a:spLocks noGrp="1"/>
          </p:cNvSpPr>
          <p:nvPr>
            <p:ph idx="1"/>
          </p:nvPr>
        </p:nvSpPr>
        <p:spPr>
          <a:xfrm>
            <a:off x="533400" y="1981200"/>
            <a:ext cx="7315200" cy="4114800"/>
          </a:xfrm>
        </p:spPr>
        <p:txBody>
          <a:bodyPr/>
          <a:lstStyle/>
          <a:p>
            <a:r>
              <a:rPr lang="en-US" sz="1800" dirty="0" smtClean="0"/>
              <a:t>Simple (and reliable) data collection</a:t>
            </a:r>
          </a:p>
          <a:p>
            <a:r>
              <a:rPr lang="en-US" sz="1800" dirty="0" smtClean="0"/>
              <a:t>Focuses on </a:t>
            </a:r>
            <a:r>
              <a:rPr lang="en-US" sz="1800" u="sng" dirty="0" smtClean="0"/>
              <a:t>quality</a:t>
            </a:r>
            <a:r>
              <a:rPr lang="en-US" sz="1800" dirty="0" smtClean="0"/>
              <a:t> of briefing</a:t>
            </a:r>
          </a:p>
          <a:p>
            <a:r>
              <a:rPr lang="en-US" sz="1800" dirty="0" smtClean="0"/>
              <a:t>Chosen as a performance metric for FY 2014 in surgical </a:t>
            </a:r>
            <a:r>
              <a:rPr lang="en-US" sz="1800" dirty="0" smtClean="0"/>
              <a:t>department</a:t>
            </a:r>
          </a:p>
          <a:p>
            <a:endParaRPr lang="en-US" sz="2000" dirty="0"/>
          </a:p>
          <a:p>
            <a:endParaRPr lang="en-US" sz="2000" dirty="0" smtClean="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100" b="0" dirty="0"/>
              <a:t>Details of briefing audit tool: </a:t>
            </a:r>
          </a:p>
          <a:p>
            <a:pPr marL="0" indent="0">
              <a:buNone/>
            </a:pPr>
            <a:r>
              <a:rPr lang="en-US" sz="1100" b="0" dirty="0"/>
              <a:t>Johnston, F. M., </a:t>
            </a:r>
            <a:r>
              <a:rPr lang="en-US" sz="1100" b="0" dirty="0" err="1"/>
              <a:t>Tergas</a:t>
            </a:r>
            <a:r>
              <a:rPr lang="en-US" sz="1100" b="0" dirty="0"/>
              <a:t>, A. I., Bennett, J. L., Valero, V., Morrissey, C. K., Fader, A. N., ... &amp; Wick, E. C. (2013). Measuring Briefing and Checklist Compliance in Surgery A Tool for Quality Improvement. </a:t>
            </a:r>
            <a:r>
              <a:rPr lang="en-US" sz="1100" b="0" i="1" dirty="0"/>
              <a:t>American Journal of Medical Quality</a:t>
            </a:r>
            <a:r>
              <a:rPr lang="en-US" sz="1100" b="0" dirty="0"/>
              <a:t>, 1062860613509402.</a:t>
            </a:r>
          </a:p>
          <a:p>
            <a:pPr marL="0" indent="0">
              <a:buNone/>
            </a:pPr>
            <a:endParaRPr lang="en-US" sz="2000" dirty="0" smtClean="0"/>
          </a:p>
        </p:txBody>
      </p:sp>
      <p:pic>
        <p:nvPicPr>
          <p:cNvPr id="4" name="Picture 3" descr="This is an image of the debriefing audit tool." title="Image"/>
          <p:cNvPicPr>
            <a:picLocks noChangeAspect="1"/>
          </p:cNvPicPr>
          <p:nvPr/>
        </p:nvPicPr>
        <p:blipFill>
          <a:blip r:embed="rId2" cstate="print">
            <a:alphaModFix/>
            <a:extLst>
              <a:ext uri="{28A0092B-C50C-407E-A947-70E740481C1C}">
                <a14:useLocalDpi xmlns:a14="http://schemas.microsoft.com/office/drawing/2010/main" val="0"/>
              </a:ext>
            </a:extLst>
          </a:blip>
          <a:srcRect t="47778" r="63746" b="8889"/>
          <a:stretch>
            <a:fillRect/>
          </a:stretch>
        </p:blipFill>
        <p:spPr>
          <a:xfrm>
            <a:off x="5029200" y="3007116"/>
            <a:ext cx="1845035" cy="2853933"/>
          </a:xfrm>
          <a:prstGeom prst="rect">
            <a:avLst/>
          </a:prstGeom>
          <a:solidFill>
            <a:schemeClr val="bg1"/>
          </a:solidFill>
        </p:spPr>
      </p:pic>
      <p:pic>
        <p:nvPicPr>
          <p:cNvPr id="1026" name="Picture 2" descr="This picutre of a graph depicts participation while pausing other tasks across the following: scrub, circulator, anethesia resident, anesthesia CRNA, anesthesia attending, surgicla resident and attending surgeon. Attending surgeon, ciruclator and anesthesia CRM pauses other tasks the most." title="Image"/>
          <p:cNvPicPr>
            <a:picLocks noChangeAspect="1" noChangeArrowheads="1"/>
          </p:cNvPicPr>
          <p:nvPr/>
        </p:nvPicPr>
        <p:blipFill>
          <a:blip r:embed="rId3" cstate="print"/>
          <a:srcRect/>
          <a:stretch>
            <a:fillRect/>
          </a:stretch>
        </p:blipFill>
        <p:spPr bwMode="auto">
          <a:xfrm>
            <a:off x="914400" y="3276600"/>
            <a:ext cx="3429000" cy="2571750"/>
          </a:xfrm>
          <a:prstGeom prst="rect">
            <a:avLst/>
          </a:prstGeom>
          <a:noFill/>
        </p:spPr>
      </p:pic>
    </p:spTree>
    <p:extLst>
      <p:ext uri="{BB962C8B-B14F-4D97-AF65-F5344CB8AC3E}">
        <p14:creationId xmlns:p14="http://schemas.microsoft.com/office/powerpoint/2010/main" val="294974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762000"/>
            <a:ext cx="7739063" cy="914400"/>
          </a:xfrm>
        </p:spPr>
        <p:txBody>
          <a:bodyPr/>
          <a:lstStyle/>
          <a:p>
            <a:r>
              <a:rPr lang="en-US" altLang="en-US" dirty="0" smtClean="0"/>
              <a:t>TeamSTEPPS Master Training</a:t>
            </a:r>
          </a:p>
        </p:txBody>
      </p:sp>
      <p:sp>
        <p:nvSpPr>
          <p:cNvPr id="9219" name="Content Placeholder 2"/>
          <p:cNvSpPr>
            <a:spLocks noGrp="1"/>
          </p:cNvSpPr>
          <p:nvPr>
            <p:ph idx="1"/>
          </p:nvPr>
        </p:nvSpPr>
        <p:spPr>
          <a:xfrm>
            <a:off x="914400" y="1524000"/>
            <a:ext cx="7848600" cy="4724400"/>
          </a:xfrm>
        </p:spPr>
        <p:txBody>
          <a:bodyPr/>
          <a:lstStyle/>
          <a:p>
            <a:r>
              <a:rPr lang="en-US" altLang="en-US" sz="2600" smtClean="0"/>
              <a:t>Two-day training course</a:t>
            </a:r>
          </a:p>
          <a:p>
            <a:r>
              <a:rPr lang="en-US" altLang="en-US" sz="2600" smtClean="0"/>
              <a:t>Train-the-trainer approach</a:t>
            </a:r>
          </a:p>
          <a:p>
            <a:r>
              <a:rPr lang="en-US" altLang="en-US" sz="2600" smtClean="0"/>
              <a:t>Prepares you to serve as a TeamSTEPPS Master Trainer by</a:t>
            </a:r>
          </a:p>
          <a:p>
            <a:pPr lvl="1"/>
            <a:r>
              <a:rPr lang="en-US" altLang="en-US" sz="2200" smtClean="0"/>
              <a:t>Providing instruction on TeamSTEPPS tools and strategies</a:t>
            </a:r>
          </a:p>
          <a:p>
            <a:pPr lvl="1"/>
            <a:r>
              <a:rPr lang="en-US" altLang="en-US" sz="2200" smtClean="0"/>
              <a:t>Providing an opportunity to develop and plan your TeamSTEPPS implementation</a:t>
            </a:r>
          </a:p>
          <a:p>
            <a:r>
              <a:rPr lang="en-US" altLang="en-US" sz="2600" smtClean="0"/>
              <a:t>Prepares you to serve as a leader for implementing TeamSTEPPS within your organization</a:t>
            </a:r>
          </a:p>
          <a:p>
            <a:endParaRPr lang="en-US" altLang="en-US" smtClean="0"/>
          </a:p>
        </p:txBody>
      </p:sp>
    </p:spTree>
    <p:extLst>
      <p:ext uri="{BB962C8B-B14F-4D97-AF65-F5344CB8AC3E}">
        <p14:creationId xmlns:p14="http://schemas.microsoft.com/office/powerpoint/2010/main" val="3354793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smtClean="0"/>
              <a:t>What’s the most effective way to </a:t>
            </a:r>
            <a:r>
              <a:rPr lang="en-US" u="sng" dirty="0" smtClean="0"/>
              <a:t>build capacity </a:t>
            </a:r>
            <a:r>
              <a:rPr lang="en-US" dirty="0" smtClean="0"/>
              <a:t>for </a:t>
            </a:r>
            <a:r>
              <a:rPr lang="en-US" dirty="0" err="1" smtClean="0"/>
              <a:t>TeamSTEPPS</a:t>
            </a:r>
            <a:r>
              <a:rPr lang="en-US" dirty="0" smtClean="0"/>
              <a:t> in your organization?</a:t>
            </a:r>
          </a:p>
          <a:p>
            <a:endParaRPr lang="en-US" dirty="0" smtClean="0"/>
          </a:p>
          <a:p>
            <a:r>
              <a:rPr lang="en-US" dirty="0" smtClean="0"/>
              <a:t>How do you </a:t>
            </a:r>
            <a:r>
              <a:rPr lang="en-US" u="sng" dirty="0" smtClean="0"/>
              <a:t>create accountability</a:t>
            </a:r>
            <a:r>
              <a:rPr lang="en-US" dirty="0" smtClean="0"/>
              <a:t> for </a:t>
            </a:r>
            <a:r>
              <a:rPr lang="en-US" dirty="0" err="1" smtClean="0"/>
              <a:t>TeamSTEPPS</a:t>
            </a:r>
            <a:r>
              <a:rPr lang="en-US" dirty="0" smtClean="0"/>
              <a:t> implementation and good team behavior?</a:t>
            </a:r>
          </a:p>
          <a:p>
            <a:endParaRPr lang="en-US" dirty="0" smtClean="0"/>
          </a:p>
          <a:p>
            <a:r>
              <a:rPr lang="en-US" dirty="0" smtClean="0"/>
              <a:t>How do you </a:t>
            </a:r>
            <a:r>
              <a:rPr lang="en-US" u="sng" dirty="0" smtClean="0"/>
              <a:t>allocate time and resources</a:t>
            </a:r>
            <a:r>
              <a:rPr lang="en-US" dirty="0" smtClean="0"/>
              <a:t> for implementing and sustaining </a:t>
            </a:r>
            <a:r>
              <a:rPr lang="en-US" dirty="0" err="1" smtClean="0"/>
              <a:t>TeamSTEPPS</a:t>
            </a:r>
            <a:r>
              <a:rPr lang="en-US" dirty="0" smtClean="0"/>
              <a:t>?</a:t>
            </a:r>
            <a:endParaRPr lang="en-US" dirty="0"/>
          </a:p>
        </p:txBody>
      </p:sp>
    </p:spTree>
    <p:extLst>
      <p:ext uri="{BB962C8B-B14F-4D97-AF65-F5344CB8AC3E}">
        <p14:creationId xmlns:p14="http://schemas.microsoft.com/office/powerpoint/2010/main" val="3048633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For more information, please contact our team at: </a:t>
            </a:r>
          </a:p>
          <a:p>
            <a:pPr marL="0" indent="0" algn="ctr">
              <a:buNone/>
            </a:pPr>
            <a:r>
              <a:rPr lang="en-US" u="sng" dirty="0" smtClean="0">
                <a:hlinkClick r:id="rId2"/>
              </a:rPr>
              <a:t>AHRQTeamSTEPPS@aha.org</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Upcoming TeamSTEPPS Events</a:t>
            </a:r>
          </a:p>
        </p:txBody>
      </p:sp>
      <p:sp>
        <p:nvSpPr>
          <p:cNvPr id="7" name="Content Placeholder 2"/>
          <p:cNvSpPr>
            <a:spLocks noGrp="1"/>
          </p:cNvSpPr>
          <p:nvPr>
            <p:ph idx="1"/>
          </p:nvPr>
        </p:nvSpPr>
        <p:spPr>
          <a:xfrm>
            <a:off x="914400" y="1828800"/>
            <a:ext cx="7772400" cy="4495800"/>
          </a:xfrm>
        </p:spPr>
        <p:txBody>
          <a:bodyPr/>
          <a:lstStyle/>
          <a:p>
            <a:pPr>
              <a:defRPr/>
            </a:pPr>
            <a:r>
              <a:rPr lang="en-US" sz="2600" dirty="0" smtClean="0"/>
              <a:t>Monthly Webinars</a:t>
            </a:r>
          </a:p>
          <a:p>
            <a:pPr lvl="1">
              <a:defRPr/>
            </a:pPr>
            <a:r>
              <a:rPr lang="en-US" sz="2200" dirty="0"/>
              <a:t>S</a:t>
            </a:r>
            <a:r>
              <a:rPr lang="en-US" sz="2200" dirty="0" smtClean="0"/>
              <a:t>cheduled through September 2014</a:t>
            </a:r>
          </a:p>
          <a:p>
            <a:pPr lvl="1">
              <a:defRPr/>
            </a:pPr>
            <a:r>
              <a:rPr lang="en-US" sz="2200" dirty="0"/>
              <a:t>Topics, speakers, and registration information will be posted on the </a:t>
            </a:r>
            <a:r>
              <a:rPr lang="en-US" sz="2200" dirty="0" smtClean="0"/>
              <a:t>website</a:t>
            </a:r>
            <a:endParaRPr lang="en-US" sz="2200" dirty="0"/>
          </a:p>
          <a:p>
            <a:pPr marL="457200" lvl="1" indent="0">
              <a:buFont typeface="Wingdings" pitchFamily="2" charset="2"/>
              <a:buNone/>
              <a:defRPr/>
            </a:pPr>
            <a:endParaRPr lang="en-US" sz="1000" dirty="0" smtClean="0"/>
          </a:p>
          <a:p>
            <a:pPr>
              <a:defRPr/>
            </a:pPr>
            <a:r>
              <a:rPr lang="en-US" sz="2600" dirty="0" smtClean="0"/>
              <a:t>Annual Conference</a:t>
            </a:r>
          </a:p>
          <a:p>
            <a:pPr lvl="1">
              <a:defRPr/>
            </a:pPr>
            <a:r>
              <a:rPr lang="en-US" sz="2200" dirty="0" smtClean="0"/>
              <a:t>June 11-12, 2014 in Minneapolis, MN</a:t>
            </a:r>
          </a:p>
          <a:p>
            <a:pPr lvl="1">
              <a:defRPr/>
            </a:pPr>
            <a:r>
              <a:rPr lang="en-US" sz="2200" dirty="0" smtClean="0"/>
              <a:t>Call for presenters has been released</a:t>
            </a:r>
          </a:p>
          <a:p>
            <a:pPr lvl="2">
              <a:defRPr/>
            </a:pPr>
            <a:r>
              <a:rPr lang="en-US" sz="2200" dirty="0" smtClean="0"/>
              <a:t>January 10, 2014 due date</a:t>
            </a:r>
          </a:p>
        </p:txBody>
      </p:sp>
    </p:spTree>
    <p:extLst>
      <p:ext uri="{BB962C8B-B14F-4D97-AF65-F5344CB8AC3E}">
        <p14:creationId xmlns:p14="http://schemas.microsoft.com/office/powerpoint/2010/main" val="542035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Help Line </a:t>
            </a:r>
            <a:r>
              <a:rPr lang="en-US" altLang="en-US" b="0" dirty="0" smtClean="0"/>
              <a:t>(312) 422-2609</a:t>
            </a:r>
            <a:endParaRPr lang="en-US" altLang="en-US" dirty="0" smtClean="0">
              <a:solidFill>
                <a:srgbClr val="FF0000"/>
              </a:solidFill>
            </a:endParaRPr>
          </a:p>
        </p:txBody>
      </p:sp>
      <p:sp>
        <p:nvSpPr>
          <p:cNvPr id="3" name="Content Placeholder 2"/>
          <p:cNvSpPr>
            <a:spLocks noGrp="1"/>
          </p:cNvSpPr>
          <p:nvPr>
            <p:ph idx="1"/>
          </p:nvPr>
        </p:nvSpPr>
        <p:spPr>
          <a:xfrm>
            <a:off x="914400" y="2020888"/>
            <a:ext cx="7772400" cy="4151312"/>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lgn="ctr">
              <a:buFont typeface="Wingdings" pitchFamily="2" charset="2"/>
              <a:buNone/>
              <a:defRPr/>
            </a:pPr>
            <a:r>
              <a:rPr lang="en-US" dirty="0" smtClean="0"/>
              <a:t>Or email: </a:t>
            </a:r>
            <a:r>
              <a:rPr lang="en-US" dirty="0" smtClean="0">
                <a:hlinkClick r:id="rId2"/>
              </a:rPr>
              <a:t>AHRQTeamSTEPPS@aha.org</a:t>
            </a:r>
            <a:r>
              <a:rPr lang="en-US" dirty="0" smtClean="0"/>
              <a:t> </a:t>
            </a:r>
            <a:endParaRPr lang="en-US" dirty="0"/>
          </a:p>
        </p:txBody>
      </p:sp>
    </p:spTree>
    <p:extLst>
      <p:ext uri="{BB962C8B-B14F-4D97-AF65-F5344CB8AC3E}">
        <p14:creationId xmlns:p14="http://schemas.microsoft.com/office/powerpoint/2010/main" val="75658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Rules of Engagement </a:t>
            </a:r>
          </a:p>
        </p:txBody>
      </p:sp>
      <p:sp>
        <p:nvSpPr>
          <p:cNvPr id="5" name="Content Placeholder 2"/>
          <p:cNvSpPr>
            <a:spLocks noGrp="1"/>
          </p:cNvSpPr>
          <p:nvPr>
            <p:ph idx="1"/>
          </p:nvPr>
        </p:nvSpPr>
        <p:spPr>
          <a:xfrm>
            <a:off x="914400" y="1981200"/>
            <a:ext cx="7772400" cy="3543300"/>
          </a:xfrm>
        </p:spPr>
        <p:txBody>
          <a:bodyPr/>
          <a:lstStyle/>
          <a:p>
            <a:pPr>
              <a:defRPr/>
            </a:pPr>
            <a:r>
              <a:rPr lang="en-US" dirty="0" smtClean="0"/>
              <a:t>Written questions are encouraged throughout the presentation and will be answered during the Q&amp;A session </a:t>
            </a:r>
          </a:p>
          <a:p>
            <a:pPr marL="0" indent="0">
              <a:buFont typeface="Wingdings" pitchFamily="2" charset="2"/>
              <a:buNone/>
              <a:defRPr/>
            </a:pPr>
            <a:endParaRPr lang="en-US" sz="1000" dirty="0" smtClean="0"/>
          </a:p>
          <a:p>
            <a:pPr>
              <a:defRPr/>
            </a:pPr>
            <a:r>
              <a:rPr lang="en-US" dirty="0" smtClean="0"/>
              <a:t>A Q&amp;A session will be held at the end of the presentation </a:t>
            </a:r>
          </a:p>
          <a:p>
            <a:pPr marL="0" indent="0">
              <a:buFont typeface="Wingdings" pitchFamily="2" charset="2"/>
              <a:buNone/>
              <a:defRPr/>
            </a:pPr>
            <a:endParaRPr lang="en-US" sz="1000" dirty="0" smtClean="0"/>
          </a:p>
          <a:p>
            <a:pPr>
              <a:defRPr/>
            </a:pPr>
            <a:r>
              <a:rPr lang="en-US" dirty="0" smtClean="0"/>
              <a:t>The lines will open for call-in questions during the Q&amp;A session</a:t>
            </a:r>
          </a:p>
        </p:txBody>
      </p:sp>
    </p:spTree>
    <p:extLst>
      <p:ext uri="{BB962C8B-B14F-4D97-AF65-F5344CB8AC3E}">
        <p14:creationId xmlns:p14="http://schemas.microsoft.com/office/powerpoint/2010/main" val="1283975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914400"/>
            <a:ext cx="7739063" cy="914400"/>
          </a:xfrm>
        </p:spPr>
        <p:txBody>
          <a:bodyPr/>
          <a:lstStyle/>
          <a:p>
            <a:pPr eaLnBrk="1" hangingPunct="1"/>
            <a:r>
              <a:rPr lang="en-US" altLang="en-US" dirty="0" smtClean="0"/>
              <a:t>Today’s Webinar Presenters</a:t>
            </a:r>
          </a:p>
        </p:txBody>
      </p:sp>
      <p:sp>
        <p:nvSpPr>
          <p:cNvPr id="12291" name="Rectangle 3"/>
          <p:cNvSpPr>
            <a:spLocks noGrp="1" noChangeArrowheads="1"/>
          </p:cNvSpPr>
          <p:nvPr>
            <p:ph type="body" idx="1"/>
          </p:nvPr>
        </p:nvSpPr>
        <p:spPr>
          <a:xfrm>
            <a:off x="762000" y="1905000"/>
            <a:ext cx="8077200" cy="4191000"/>
          </a:xfrm>
        </p:spPr>
        <p:txBody>
          <a:bodyPr/>
          <a:lstStyle/>
          <a:p>
            <a:pPr eaLnBrk="1" hangingPunct="1"/>
            <a:r>
              <a:rPr lang="en-US" dirty="0"/>
              <a:t>Michael Rosen, </a:t>
            </a:r>
            <a:r>
              <a:rPr lang="en-US" dirty="0" smtClean="0"/>
              <a:t>PhD and Sallie J. Weaver, PhD</a:t>
            </a:r>
          </a:p>
          <a:p>
            <a:pPr marL="0" indent="0" eaLnBrk="1" hangingPunct="1">
              <a:buNone/>
            </a:pPr>
            <a:endParaRPr lang="en-US" sz="1200" dirty="0" smtClean="0"/>
          </a:p>
          <a:p>
            <a:pPr lvl="1" eaLnBrk="1" hangingPunct="1"/>
            <a:r>
              <a:rPr lang="en-US" sz="1800" dirty="0"/>
              <a:t>Assistant </a:t>
            </a:r>
            <a:r>
              <a:rPr lang="en-US" sz="1800" dirty="0" smtClean="0"/>
              <a:t>Professors, Department </a:t>
            </a:r>
            <a:r>
              <a:rPr lang="en-US" sz="1800" dirty="0"/>
              <a:t>of Anesthesiology and Critical Care Medicine and Armstrong Institute for Patient Safety and </a:t>
            </a:r>
            <a:r>
              <a:rPr lang="en-US" sz="1800" dirty="0" smtClean="0"/>
              <a:t>Quality, Johns </a:t>
            </a:r>
            <a:r>
              <a:rPr lang="en-US" sz="1800" dirty="0"/>
              <a:t>Hopkins University School of </a:t>
            </a:r>
            <a:r>
              <a:rPr lang="en-US" sz="1800" dirty="0" smtClean="0"/>
              <a:t>Medicine</a:t>
            </a:r>
            <a:endParaRPr lang="en-US" sz="1800" dirty="0"/>
          </a:p>
        </p:txBody>
      </p:sp>
    </p:spTree>
    <p:extLst>
      <p:ext uri="{BB962C8B-B14F-4D97-AF65-F5344CB8AC3E}">
        <p14:creationId xmlns:p14="http://schemas.microsoft.com/office/powerpoint/2010/main" val="206932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Goals of this Webinar</a:t>
            </a:r>
          </a:p>
        </p:txBody>
      </p:sp>
      <p:sp>
        <p:nvSpPr>
          <p:cNvPr id="13315" name="Content Placeholder 2"/>
          <p:cNvSpPr>
            <a:spLocks noGrp="1"/>
          </p:cNvSpPr>
          <p:nvPr>
            <p:ph idx="1"/>
          </p:nvPr>
        </p:nvSpPr>
        <p:spPr/>
        <p:txBody>
          <a:bodyPr/>
          <a:lstStyle/>
          <a:p>
            <a:pPr lvl="0">
              <a:spcBef>
                <a:spcPts val="1200"/>
              </a:spcBef>
            </a:pPr>
            <a:r>
              <a:rPr lang="en-US" dirty="0"/>
              <a:t>Provide a review of the current state of team training in healthcare</a:t>
            </a:r>
          </a:p>
          <a:p>
            <a:pPr lvl="0">
              <a:spcBef>
                <a:spcPts val="1200"/>
              </a:spcBef>
            </a:pPr>
            <a:r>
              <a:rPr lang="en-US" dirty="0"/>
              <a:t>Discuss TeamSTEPPS’ role in the current state of team training in healthcare</a:t>
            </a:r>
          </a:p>
          <a:p>
            <a:pPr lvl="0">
              <a:spcBef>
                <a:spcPts val="1200"/>
              </a:spcBef>
            </a:pPr>
            <a:r>
              <a:rPr lang="en-US" dirty="0"/>
              <a:t>Share examples of the </a:t>
            </a:r>
            <a:r>
              <a:rPr lang="en-US" dirty="0" smtClean="0"/>
              <a:t>implementation </a:t>
            </a:r>
            <a:r>
              <a:rPr lang="en-US" dirty="0"/>
              <a:t>of TeamSTEPPS at Johns </a:t>
            </a:r>
            <a:r>
              <a:rPr lang="en-US" dirty="0" smtClean="0"/>
              <a:t>Hopkins</a:t>
            </a:r>
            <a:endParaRPr lang="en-US" altLang="en-US" b="0" dirty="0" smtClean="0"/>
          </a:p>
        </p:txBody>
      </p:sp>
    </p:spTree>
    <p:extLst>
      <p:ext uri="{BB962C8B-B14F-4D97-AF65-F5344CB8AC3E}">
        <p14:creationId xmlns:p14="http://schemas.microsoft.com/office/powerpoint/2010/main" val="80455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cap="none" dirty="0" smtClean="0"/>
              <a:t>Team-Training Science: </a:t>
            </a:r>
            <a:br>
              <a:rPr lang="en-US" sz="3600" cap="none" dirty="0" smtClean="0"/>
            </a:br>
            <a:r>
              <a:rPr lang="en-US" sz="3600" cap="none" dirty="0" smtClean="0"/>
              <a:t>Where are We Now?</a:t>
            </a:r>
            <a:endParaRPr lang="en-US" sz="3600" cap="none" dirty="0"/>
          </a:p>
        </p:txBody>
      </p:sp>
      <p:sp>
        <p:nvSpPr>
          <p:cNvPr id="3" name="Content Placeholder 2"/>
          <p:cNvSpPr>
            <a:spLocks noGrp="1"/>
          </p:cNvSpPr>
          <p:nvPr>
            <p:ph idx="1"/>
          </p:nvPr>
        </p:nvSpPr>
        <p:spPr/>
        <p:txBody>
          <a:bodyPr/>
          <a:lstStyle/>
          <a:p>
            <a:pPr marL="0" indent="0">
              <a:buNone/>
            </a:pPr>
            <a:r>
              <a:rPr lang="en-US" dirty="0"/>
              <a:t>Sallie J. Weaver, PhD</a:t>
            </a:r>
          </a:p>
          <a:p>
            <a:pPr marL="0" indent="0">
              <a:buNone/>
            </a:pPr>
            <a:r>
              <a:rPr lang="en-US" dirty="0"/>
              <a:t>Assistant Professor</a:t>
            </a:r>
          </a:p>
          <a:p>
            <a:pPr marL="0" indent="0">
              <a:buNone/>
            </a:pPr>
            <a:r>
              <a:rPr lang="en-US" dirty="0"/>
              <a:t>Dept. of Anesthesiology &amp; Critical Care Medicine, </a:t>
            </a:r>
          </a:p>
          <a:p>
            <a:pPr marL="0" indent="0">
              <a:buNone/>
            </a:pPr>
            <a:r>
              <a:rPr lang="en-US" dirty="0"/>
              <a:t>&amp; Armstrong Institute for Patient Safety and Quality,</a:t>
            </a:r>
          </a:p>
          <a:p>
            <a:pPr marL="0" indent="0">
              <a:buNone/>
            </a:pPr>
            <a:r>
              <a:rPr lang="en-US" dirty="0"/>
              <a:t>Johns Hopkins University School of Medicine</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Placeholder for TeamSTEPPS Introduction  (IMPAQ to populate)&amp;quot;&quot;/&gt;&lt;property id=&quot;20307&quot; value=&quot;334&quot;/&gt;&lt;/object&gt;&lt;object type=&quot;3&quot; unique_id=&quot;10006&quot;&gt;&lt;property id=&quot;20148&quot; value=&quot;5&quot;/&gt;&lt;property id=&quot;20300&quot; value=&quot;Slide 3 - &amp;quot;Team-Training Science: &amp;#x0D;&amp;#x0A;Where are we now?&amp;quot;&quot;/&gt;&lt;property id=&quot;20307&quot; value=&quot;341&quot;/&gt;&lt;/object&gt;&lt;object type=&quot;3&quot; unique_id=&quot;10007&quot;&gt;&lt;property id=&quot;20148&quot; value=&quot;5&quot;/&gt;&lt;property id=&quot;20300&quot; value=&quot;Slide 5 - &amp;quot;Thought Question&amp;quot;&quot;/&gt;&lt;property id=&quot;20307&quot; value=&quot;369&quot;/&gt;&lt;/object&gt;&lt;object type=&quot;3&quot; unique_id=&quot;10008&quot;&gt;&lt;property id=&quot;20148&quot; value=&quot;5&quot;/&gt;&lt;property id=&quot;20300&quot; value=&quot;Slide 25 - &amp;quot;Questions and Answers&amp;quot;&quot;/&gt;&lt;property id=&quot;20307&quot; value=&quot;338&quot;/&gt;&lt;/object&gt;&lt;object type=&quot;3&quot; unique_id=&quot;10009&quot;&gt;&lt;property id=&quot;20148&quot; value=&quot;5&quot;/&gt;&lt;property id=&quot;20300&quot; value=&quot;Slide 26 - &amp;quot;Thank You!&amp;quot;&quot;/&gt;&lt;property id=&quot;20307&quot; value=&quot;339&quot;/&gt;&lt;/object&gt;&lt;object type=&quot;3&quot; unique_id=&quot;10098&quot;&gt;&lt;property id=&quot;20148&quot; value=&quot;5&quot;/&gt;&lt;property id=&quot;20300&quot; value=&quot;Slide 4 - &amp;quot;Disclosures&amp;quot;&quot;/&gt;&lt;property id=&quot;20307&quot; value=&quot;371&quot;/&gt;&lt;/object&gt;&lt;object type=&quot;3&quot; unique_id=&quot;10130&quot;&gt;&lt;property id=&quot;20148&quot; value=&quot;5&quot;/&gt;&lt;property id=&quot;20300&quot; value=&quot;Slide 6&quot;/&gt;&lt;property id=&quot;20307&quot; value=&quot;372&quot;/&gt;&lt;/object&gt;&lt;object type=&quot;3&quot; unique_id=&quot;10131&quot;&gt;&lt;property id=&quot;20148&quot; value=&quot;5&quot;/&gt;&lt;property id=&quot;20300&quot; value=&quot;Slide 7&quot;/&gt;&lt;property id=&quot;20307&quot; value=&quot;373&quot;/&gt;&lt;/object&gt;&lt;object type=&quot;3&quot; unique_id=&quot;10132&quot;&gt;&lt;property id=&quot;20148&quot; value=&quot;5&quot;/&gt;&lt;property id=&quot;20300&quot; value=&quot;Slide 8 - &amp;quot;“…if [people] accept the need to adopt a particular practice, implementation should occur non-problematically”&amp;#x0D;&amp;#x0A;&amp;quot;&quot;/&gt;&lt;property id=&quot;20307&quot; value=&quot;374&quot;/&gt;&lt;/object&gt;&lt;object type=&quot;3&quot; unique_id=&quot;10133&quot;&gt;&lt;property id=&quot;20148&quot; value=&quot;5&quot;/&gt;&lt;property id=&quot;20300&quot; value=&quot;Slide 9&quot;/&gt;&lt;property id=&quot;20307&quot; value=&quot;375&quot;/&gt;&lt;/object&gt;&lt;object type=&quot;3&quot; unique_id=&quot;10641&quot;&gt;&lt;property id=&quot;20148&quot; value=&quot;5&quot;/&gt;&lt;property id=&quot;20300&quot; value=&quot;Slide 10 - &amp;quot;What we know&amp;quot;&quot;/&gt;&lt;property id=&quot;20307&quot; value=&quot;376&quot;/&gt;&lt;/object&gt;&lt;object type=&quot;3&quot; unique_id=&quot;10819&quot;&gt;&lt;property id=&quot;20148&quot; value=&quot;5&quot;/&gt;&lt;property id=&quot;20300&quot; value=&quot;Slide 11 - &amp;quot;Team-Training as a Patient Safety Practice (Weaver &amp;amp; Rosen, 2013)&amp;quot;&quot;/&gt;&lt;property id=&quot;20307&quot; value=&quot;395&quot;/&gt;&lt;/object&gt;&lt;object type=&quot;3&quot; unique_id=&quot;10820&quot;&gt;&lt;property id=&quot;20148&quot; value=&quot;5&quot;/&gt;&lt;property id=&quot;20300&quot; value=&quot;Slide 12 - &amp;quot;Programs that demonstrated such effects share several characteristics…&amp;quot;&quot;/&gt;&lt;property id=&quot;20307&quot; value=&quot;396&quot;/&gt;&lt;/object&gt;&lt;object type=&quot;3&quot; unique_id=&quot;10821&quot;&gt;&lt;property id=&quot;20148&quot; value=&quot;5&quot;/&gt;&lt;property id=&quot;20300&quot; value=&quot;Slide 13 - &amp;quot;Team Training Experiences at Johns Hopkins&amp;quot;&quot;/&gt;&lt;property id=&quot;20307&quot; value=&quot;388&quot;/&gt;&lt;/object&gt;&lt;object type=&quot;3&quot; unique_id=&quot;10822&quot;&gt;&lt;property id=&quot;20148&quot; value=&quot;5&quot;/&gt;&lt;property id=&quot;20300&quot; value=&quot;Slide 14 - &amp;quot;Abbreviated Timeline of Team Training at Johns Hopkins&amp;quot;&quot;/&gt;&lt;property id=&quot;20307&quot; value=&quot;391&quot;/&gt;&lt;/object&gt;&lt;object type=&quot;3&quot; unique_id=&quot;10823&quot;&gt;&lt;property id=&quot;20148&quot; value=&quot;5&quot;/&gt;&lt;property id=&quot;20300&quot; value=&quot;Slide 15 - &amp;quot;Model of Leadership Accountability&amp;quot;&quot;/&gt;&lt;property id=&quot;20307&quot; value=&quot;384&quot;/&gt;&lt;/object&gt;&lt;object type=&quot;3&quot; unique_id=&quot;10824&quot;&gt;&lt;property id=&quot;20148&quot; value=&quot;5&quot;/&gt;&lt;property id=&quot;20300&quot; value=&quot;Slide 16 - &amp;quot;What Comprises Team Performance?&amp;quot;&quot;/&gt;&lt;property id=&quot;20307&quot; value=&quot;392&quot;/&gt;&lt;/object&gt;&lt;object type=&quot;3&quot; unique_id=&quot;10825&quot;&gt;&lt;property id=&quot;20148&quot; value=&quot;5&quot;/&gt;&lt;property id=&quot;20300&quot; value=&quot;Slide 17 - &amp;quot;Examples of key topics have been identified&amp;quot;&quot;/&gt;&lt;property id=&quot;20307&quot; value=&quot;394&quot;/&gt;&lt;/object&gt;&lt;object type=&quot;3&quot; unique_id=&quot;10826&quot;&gt;&lt;property id=&quot;20148&quot; value=&quot;5&quot;/&gt;&lt;property id=&quot;20300&quot; value=&quot;Slide 18 - &amp;quot;Armstrong Institute Framework for building  Patient Safety &amp;amp; Quality Capacity across JHMI&amp;quot;&quot;/&gt;&lt;property id=&quot;20307&quot; value=&quot;380&quot;/&gt;&lt;/object&gt;&lt;object type=&quot;3&quot; unique_id=&quot;10827&quot;&gt;&lt;property id=&quot;20148&quot; value=&quot;5&quot;/&gt;&lt;property id=&quot;20300&quot; value=&quot;Slide 19 - &amp;quot;Armstrong Institute Framework for building  Patient Safety &amp;amp; Quality Capacity across JHMI&amp;quot;&quot;/&gt;&lt;property id=&quot;20307&quot; value=&quot;381&quot;/&gt;&lt;/object&gt;&lt;object type=&quot;3&quot; unique_id=&quot;10828&quot;&gt;&lt;property id=&quot;20148&quot; value=&quot;5&quot;/&gt;&lt;property id=&quot;20300&quot; value=&quot;Slide 20 - &amp;quot;Armstrong Institute Framework for building  Patient Safety &amp;amp; Quality Capacity across JHMI&amp;quot;&quot;/&gt;&lt;property id=&quot;20307&quot; value=&quot;382&quot;/&gt;&lt;/object&gt;&lt;object type=&quot;3&quot; unique_id=&quot;10829&quot;&gt;&lt;property id=&quot;20148&quot; value=&quot;5&quot;/&gt;&lt;property id=&quot;20300&quot; value=&quot;Slide 21 - &amp;quot;Armstrong Institute Framework for building  Patient Safety &amp;amp; Quality Capacity across JHMI&amp;quot;&quot;/&gt;&lt;property id=&quot;20307&quot; value=&quot;383&quot;/&gt;&lt;/object&gt;&lt;object type=&quot;3&quot; unique_id=&quot;10830&quot;&gt;&lt;property id=&quot;20148&quot; value=&quot;5&quot;/&gt;&lt;property id=&quot;20300&quot; value=&quot;Slide 22 - &amp;quot;Integrating TeamSTEPPS with Accountability Systems&amp;quot;&quot;/&gt;&lt;property id=&quot;20307&quot; value=&quot;387&quot;/&gt;&lt;/object&gt;&lt;object type=&quot;3&quot; unique_id=&quot;10831&quot;&gt;&lt;property id=&quot;20148&quot; value=&quot;5&quot;/&gt;&lt;property id=&quot;20300&quot; value=&quot;Slide 23 - &amp;quot;Example of accountability for TeamSTEPPS: briefing audit tool&amp;quot;&quot;/&gt;&lt;property id=&quot;20307&quot; value=&quot;393&quot;/&gt;&lt;/object&gt;&lt;object type=&quot;3&quot; unique_id=&quot;10832&quot;&gt;&lt;property id=&quot;20148&quot; value=&quot;5&quot;/&gt;&lt;property id=&quot;20300&quot; value=&quot;Slide 24 - &amp;quot;Summary&amp;quot;&quot;/&gt;&lt;property id=&quot;20307&quot; value=&quot;385&quot;/&gt;&lt;/object&gt;&lt;object type=&quot;3&quot; unique_id=&quot;11007&quot;&gt;&lt;property id=&quot;20148&quot; value=&quot;5&quot;/&gt;&lt;property id=&quot;20300&quot; value=&quot;Slide 27 - &amp;quot;References&amp;quot;&quot;/&gt;&lt;property id=&quot;20307&quot; value=&quot;397&quot;/&gt;&lt;/object&gt;&lt;/object&gt;&lt;/object&gt;&lt;/database&gt;"/>
  <p:tag name="SECTOMILLISECCONVERTED" val="1"/>
</p:tagLst>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13083</TotalTime>
  <Words>1086</Words>
  <Application>Microsoft Office PowerPoint</Application>
  <PresentationFormat>On-screen Show (4:3)</PresentationFormat>
  <Paragraphs>187</Paragraphs>
  <Slides>32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ＭＳ Ｐゴシック</vt:lpstr>
      <vt:lpstr>Arial</vt:lpstr>
      <vt:lpstr>Wingdings</vt:lpstr>
      <vt:lpstr>2_Main_Olive</vt:lpstr>
      <vt:lpstr>PowerPoint Presentation</vt:lpstr>
      <vt:lpstr>Acknowledgements</vt:lpstr>
      <vt:lpstr>TeamSTEPPS Master Training</vt:lpstr>
      <vt:lpstr>Upcoming TeamSTEPPS Events</vt:lpstr>
      <vt:lpstr>Help Line (312) 422-2609</vt:lpstr>
      <vt:lpstr>Rules of Engagement </vt:lpstr>
      <vt:lpstr>Today’s Webinar Presenters</vt:lpstr>
      <vt:lpstr>Goals of this Webinar</vt:lpstr>
      <vt:lpstr>Team-Training Science:  Where are We Now?</vt:lpstr>
      <vt:lpstr>Disclosures</vt:lpstr>
      <vt:lpstr>Thought Question</vt:lpstr>
      <vt:lpstr>Cooperative Science</vt:lpstr>
      <vt:lpstr>PowerPoint Presentation</vt:lpstr>
      <vt:lpstr>Diffusion of Laparoscopic Technology Example</vt:lpstr>
      <vt:lpstr>Systematic Review</vt:lpstr>
      <vt:lpstr>What We Know</vt:lpstr>
      <vt:lpstr>Team-Training as a Patient Safety Practice (Weaver &amp; Rosen, 2013)</vt:lpstr>
      <vt:lpstr>Programs That Demonstrate Such Effects Share Several Characteristics…</vt:lpstr>
      <vt:lpstr>Team Training Experiences at Johns Hopkins</vt:lpstr>
      <vt:lpstr>Abbreviated Timeline of Team Training at Johns Hopkins</vt:lpstr>
      <vt:lpstr>Model of Leadership Accountability</vt:lpstr>
      <vt:lpstr>What Comprises Team Performance?</vt:lpstr>
      <vt:lpstr>Examples of Key Topics Have Been Identified</vt:lpstr>
      <vt:lpstr>Armstrong Institute Framework for Building  Patient Safety &amp; Quality Capacity Across JHMI</vt:lpstr>
      <vt:lpstr>Armstrong Institute Framework for Building  Patient Safety &amp; Quality Capacity Across JHMI</vt:lpstr>
      <vt:lpstr>Armstrong Institute Framework for Building  Patient Safety &amp; Quality Capacity Across JHMI</vt:lpstr>
      <vt:lpstr>Armstrong Institute Framework for Building  Patient Safety &amp; Quality Capacity Across JHMI</vt:lpstr>
      <vt:lpstr>Integrating TeamSTEPPS with Accountability Systems</vt:lpstr>
      <vt:lpstr>Example of Accountability for TeamSTEPPS: Briefing Audit Tool</vt:lpstr>
      <vt:lpstr>Summary</vt:lpstr>
      <vt:lpstr>Questions and Answers</vt:lpstr>
      <vt:lpstr>Thank You!</vt:lpstr>
    </vt:vector>
  </TitlesOfParts>
  <Company>AHRQ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Training in Healthcare and TeamSTEPPS at Johns Hopkins</dc:title>
  <dc:creator>Michael Rosen and Sallie Weaver</dc:creator>
  <cp:keywords>TeamSTEPPS, implementation</cp:keywords>
  <cp:lastModifiedBy>Braun, Jennifer</cp:lastModifiedBy>
  <cp:revision>733</cp:revision>
  <dcterms:created xsi:type="dcterms:W3CDTF">2006-03-15T17:59:51Z</dcterms:created>
  <dcterms:modified xsi:type="dcterms:W3CDTF">2017-04-17T20:58:58Z</dcterms:modified>
</cp:coreProperties>
</file>