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256" r:id="rId2"/>
    <p:sldId id="415" r:id="rId3"/>
    <p:sldId id="416" r:id="rId4"/>
    <p:sldId id="418" r:id="rId5"/>
    <p:sldId id="420" r:id="rId6"/>
    <p:sldId id="421" r:id="rId7"/>
    <p:sldId id="422" r:id="rId8"/>
    <p:sldId id="268" r:id="rId9"/>
    <p:sldId id="413" r:id="rId10"/>
    <p:sldId id="317" r:id="rId11"/>
    <p:sldId id="414" r:id="rId12"/>
    <p:sldId id="383" r:id="rId13"/>
    <p:sldId id="385" r:id="rId14"/>
    <p:sldId id="386" r:id="rId15"/>
    <p:sldId id="388" r:id="rId16"/>
    <p:sldId id="389" r:id="rId17"/>
    <p:sldId id="390" r:id="rId18"/>
    <p:sldId id="392" r:id="rId19"/>
    <p:sldId id="393" r:id="rId20"/>
    <p:sldId id="394" r:id="rId21"/>
    <p:sldId id="395" r:id="rId22"/>
    <p:sldId id="397" r:id="rId23"/>
    <p:sldId id="398" r:id="rId24"/>
    <p:sldId id="399" r:id="rId25"/>
    <p:sldId id="401" r:id="rId26"/>
    <p:sldId id="403" r:id="rId27"/>
    <p:sldId id="404" r:id="rId28"/>
    <p:sldId id="405" r:id="rId29"/>
    <p:sldId id="406" r:id="rId30"/>
    <p:sldId id="408" r:id="rId31"/>
    <p:sldId id="410" r:id="rId32"/>
    <p:sldId id="411" r:id="rId33"/>
    <p:sldId id="412" r:id="rId34"/>
    <p:sldId id="373" r:id="rId35"/>
    <p:sldId id="374" r:id="rId36"/>
    <p:sldId id="375" r:id="rId37"/>
    <p:sldId id="377" r:id="rId38"/>
    <p:sldId id="379" r:id="rId39"/>
    <p:sldId id="380" r:id="rId40"/>
    <p:sldId id="381" r:id="rId41"/>
    <p:sldId id="382" r:id="rId42"/>
    <p:sldId id="338" r:id="rId43"/>
    <p:sldId id="423" r:id="rId44"/>
    <p:sldId id="339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Baker" initials="DB" lastIdx="3" clrIdx="0"/>
  <p:cmAuthor id="1" name="Andrea Amodeo" initials="AA" lastIdx="2" clrIdx="1"/>
  <p:cmAuthor id="2" name="Hund, Christopher" initials="HC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CC"/>
    <a:srgbClr val="FF9966"/>
    <a:srgbClr val="006699"/>
    <a:srgbClr val="6D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>
      <p:cViewPr varScale="1">
        <p:scale>
          <a:sx n="52" d="100"/>
          <a:sy n="52" d="100"/>
        </p:scale>
        <p:origin x="78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1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83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D25F1-6A9D-4415-B86D-A4B8FC459E7D}" type="datetimeFigureOut">
              <a:rPr lang="en-US" smtClean="0"/>
              <a:pPr/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AA79D-18EC-4085-B710-78EEB5E0D3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1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995680-41C7-41E4-B1D3-ED33CC1C41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93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29B76-F24D-46D4-9C52-92763CCC9E3C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6135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80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60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62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15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700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97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92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52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31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4000" y="-11796713"/>
            <a:ext cx="16635413" cy="12477751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And what about the role of patients in patient safety?</a:t>
            </a:r>
          </a:p>
          <a:p>
            <a:r>
              <a:rPr lang="en-US" smtClean="0">
                <a:latin typeface="Times New Roman" pitchFamily="18" charset="0"/>
              </a:rPr>
              <a:t>Most of our pt safety strategies…</a:t>
            </a:r>
          </a:p>
          <a:p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…To understand the role of patients, we really need to “hear the issues” from patients’ perspective.</a:t>
            </a:r>
          </a:p>
          <a:p>
            <a:r>
              <a:rPr lang="en-US" smtClean="0">
                <a:latin typeface="Times New Roman" pitchFamily="18" charset="0"/>
              </a:rPr>
              <a:t>I know any of us are patients at any given time, but we’re “tainted”. </a:t>
            </a:r>
          </a:p>
          <a:p>
            <a:r>
              <a:rPr lang="en-US" smtClean="0">
                <a:latin typeface="Times New Roman" pitchFamily="18" charset="0"/>
              </a:rPr>
              <a:t>Want to share Tiffany’s story.</a:t>
            </a:r>
          </a:p>
        </p:txBody>
      </p:sp>
    </p:spTree>
    <p:extLst>
      <p:ext uri="{BB962C8B-B14F-4D97-AF65-F5344CB8AC3E}">
        <p14:creationId xmlns:p14="http://schemas.microsoft.com/office/powerpoint/2010/main" val="292578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52E4A-1CA8-47C1-81D0-143F94D6C642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923834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4000" y="-11796713"/>
            <a:ext cx="16635413" cy="12477751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And what about the role of patients in patient safety?</a:t>
            </a:r>
          </a:p>
          <a:p>
            <a:r>
              <a:rPr lang="en-US" smtClean="0">
                <a:latin typeface="Times New Roman" pitchFamily="18" charset="0"/>
              </a:rPr>
              <a:t>Most of our pt safety strategies…</a:t>
            </a:r>
          </a:p>
          <a:p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…To understand the role of patients, we really need to “hear the issues” from patients’ perspective.</a:t>
            </a:r>
          </a:p>
          <a:p>
            <a:r>
              <a:rPr lang="en-US" smtClean="0">
                <a:latin typeface="Times New Roman" pitchFamily="18" charset="0"/>
              </a:rPr>
              <a:t>I know any of us are patients at any given time, but we’re “tainted”. </a:t>
            </a:r>
          </a:p>
          <a:p>
            <a:r>
              <a:rPr lang="en-US" smtClean="0">
                <a:latin typeface="Times New Roman" pitchFamily="18" charset="0"/>
              </a:rPr>
              <a:t>Want to share Tiffany’s story.</a:t>
            </a:r>
          </a:p>
        </p:txBody>
      </p:sp>
    </p:spTree>
    <p:extLst>
      <p:ext uri="{BB962C8B-B14F-4D97-AF65-F5344CB8AC3E}">
        <p14:creationId xmlns:p14="http://schemas.microsoft.com/office/powerpoint/2010/main" val="828646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1950" cy="12485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2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87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185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04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33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-4940300" y="-3348038"/>
            <a:ext cx="11793538" cy="124872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/>
          </p:nvPr>
        </p:nvSpPr>
        <p:spPr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1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844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8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0"/>
            <a:ext cx="6911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Slide_title2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938"/>
            <a:ext cx="22812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Slide_title2_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6163"/>
            <a:ext cx="227171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Slide_title2_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8363"/>
            <a:ext cx="48355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Slide_title2_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538" y="3541713"/>
            <a:ext cx="113665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lide_title2_01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278063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449EC3FE-FADA-4B31-B5D8-E68A7C7F688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DE3241DC-5769-49AA-9DE7-406679AF3CA8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875" y="576263"/>
            <a:ext cx="7620000" cy="795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524000"/>
            <a:ext cx="3733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37338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810000"/>
            <a:ext cx="37338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302737" y="97974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Patient Engagement</a:t>
            </a:r>
            <a:endParaRPr lang="en-US" sz="1400" b="1" baseline="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baseline="0" dirty="0" smtClean="0">
                <a:solidFill>
                  <a:schemeClr val="bg1"/>
                </a:solidFill>
              </a:rPr>
              <a:t>Webinar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DE3241DC-5769-49AA-9DE7-406679AF3CA8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2135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AE6F5CA2-2927-4E01-B100-F3FEFEF17E7A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302737" y="97974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Patient Engagement</a:t>
            </a:r>
            <a:endParaRPr lang="en-US" sz="1400" b="1" baseline="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baseline="0" dirty="0" smtClean="0">
                <a:solidFill>
                  <a:schemeClr val="bg1"/>
                </a:solidFill>
              </a:rPr>
              <a:t>Webinar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2DF6AB06-9014-4BDF-A4FC-783DB3385256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302735" y="97974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Patient Engagement</a:t>
            </a:r>
            <a:endParaRPr lang="en-US" sz="1400" b="1" baseline="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baseline="0" dirty="0" smtClean="0">
                <a:solidFill>
                  <a:schemeClr val="bg1"/>
                </a:solidFill>
              </a:rPr>
              <a:t>Webinar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39FC6470-43C5-483F-9432-9A2A444C8B4C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302737" y="97974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Patient Engagement</a:t>
            </a:r>
            <a:endParaRPr lang="en-US" sz="1400" b="1" baseline="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baseline="0" dirty="0" smtClean="0">
                <a:solidFill>
                  <a:schemeClr val="bg1"/>
                </a:solidFill>
              </a:rPr>
              <a:t>Webinar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5B6533BF-9ACA-42F2-8357-C799E621F770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6D6BF478-7076-48A9-8A87-EA04181D4A97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302734" y="97974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Patient Engagement</a:t>
            </a:r>
            <a:endParaRPr lang="en-US" sz="1400" b="1" baseline="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Webinar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B43DDB91-9C45-4D7F-8E3C-A1F9D363F50C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302731" y="97974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Patient Engagement</a:t>
            </a:r>
            <a:endParaRPr lang="en-US" sz="1400" b="1" baseline="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Webinar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42AF8E9A-C483-4665-9F8D-385778D6C4EB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8D28A851-C01C-44E9-9CB7-A62A08A3DB2B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de_content_2_0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Slide_content_2_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" bIns="9144" anchor="ctr" anchorCtr="1"/>
          <a:lstStyle/>
          <a:p>
            <a:pPr>
              <a:defRPr/>
            </a:pPr>
            <a:r>
              <a:rPr lang="en-US" sz="1000" b="1" dirty="0">
                <a:solidFill>
                  <a:srgbClr val="542200"/>
                </a:solidFill>
              </a:rPr>
              <a:t>T</a:t>
            </a:r>
            <a:r>
              <a:rPr lang="en-US" sz="800" b="1" dirty="0">
                <a:solidFill>
                  <a:srgbClr val="542200"/>
                </a:solidFill>
              </a:rPr>
              <a:t>EAM</a:t>
            </a:r>
            <a:r>
              <a:rPr lang="en-US" sz="1000" b="1" dirty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7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accent1"/>
                </a:solidFill>
              </a:rPr>
              <a:t>Mod 1 05.2   Page </a:t>
            </a:r>
            <a:fld id="{82093DB8-F62B-4505-9316-D7A4B138DF08}" type="slidenum">
              <a:rPr lang="en-US" sz="900" b="1">
                <a:solidFill>
                  <a:schemeClr val="accent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pic>
        <p:nvPicPr>
          <p:cNvPr id="1035" name="Picture 11" descr="Slide_content_2_10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806825"/>
            <a:ext cx="29765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Rectangle 13"/>
          <p:cNvSpPr>
            <a:spLocks noChangeArrowheads="1"/>
          </p:cNvSpPr>
          <p:nvPr userDrawn="1"/>
        </p:nvSpPr>
        <p:spPr bwMode="auto">
          <a:xfrm>
            <a:off x="581025" y="188913"/>
            <a:ext cx="3308350" cy="85566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86" name="Text Box 14"/>
          <p:cNvSpPr txBox="1">
            <a:spLocks noChangeArrowheads="1"/>
          </p:cNvSpPr>
          <p:nvPr userDrawn="1"/>
        </p:nvSpPr>
        <p:spPr bwMode="auto">
          <a:xfrm>
            <a:off x="477838" y="319088"/>
            <a:ext cx="66770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500" b="1" i="1" dirty="0">
                <a:solidFill>
                  <a:srgbClr val="80431A"/>
                </a:solidFill>
              </a:rPr>
              <a:t>TeamSTEPPS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teamsteppsportal.org/forum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AHRQTeamSTEPPS@aha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HRQTeamSTEPPS@aha.o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0" y="4343400"/>
            <a:ext cx="6400800" cy="1752600"/>
          </a:xfrm>
          <a:noFill/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3200" dirty="0" smtClean="0">
                <a:solidFill>
                  <a:srgbClr val="336699"/>
                </a:solidFill>
              </a:rPr>
              <a:t/>
            </a:r>
            <a:br>
              <a:rPr lang="en-US" sz="3200" dirty="0" smtClean="0">
                <a:solidFill>
                  <a:srgbClr val="336699"/>
                </a:solidFill>
              </a:rPr>
            </a:br>
            <a:endParaRPr lang="en-US" sz="3600" dirty="0" smtClean="0">
              <a:solidFill>
                <a:srgbClr val="0099CC"/>
              </a:solidFill>
            </a:endParaRPr>
          </a:p>
        </p:txBody>
      </p:sp>
      <p:pic>
        <p:nvPicPr>
          <p:cNvPr id="3075" name="Picture 6" descr="TeamSTEP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990600"/>
            <a:ext cx="43434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0" descr="Front Page 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7400"/>
            <a:ext cx="91440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4495800"/>
            <a:ext cx="6477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+mn-lt"/>
              </a:rPr>
              <a:t>TeamSTEPPS for Patients 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+mn-lt"/>
              </a:rPr>
              <a:t>and Patient Engagement </a:t>
            </a:r>
          </a:p>
          <a:p>
            <a:pPr lvl="0" algn="ctr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+mn-lt"/>
              </a:rPr>
              <a:t>March 13, 2013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5000" b="1" i="0" u="none" strike="noStrike" kern="0" cap="none" spc="0" normalizeH="0" baseline="0" noProof="0" dirty="0" smtClean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Discuss Patient Safety from a Patient’s Perspective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Describe how to create a “safe place” for patients and families in order to strengthen the patient-provider partnership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Discuss </a:t>
            </a:r>
            <a:r>
              <a:rPr lang="en-US" dirty="0" err="1" smtClean="0"/>
              <a:t>TeamSTEPPS</a:t>
            </a:r>
            <a:r>
              <a:rPr lang="en-US" dirty="0" smtClean="0"/>
              <a:t> tools that can facilitate patient engagement</a:t>
            </a:r>
          </a:p>
          <a:p>
            <a:pPr>
              <a:spcBef>
                <a:spcPts val="1200"/>
              </a:spcBef>
              <a:buNone/>
            </a:pP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895600"/>
            <a:ext cx="8000999" cy="2873375"/>
          </a:xfrm>
        </p:spPr>
        <p:txBody>
          <a:bodyPr/>
          <a:lstStyle/>
          <a:p>
            <a:r>
              <a:rPr lang="en-US" sz="3600" dirty="0" smtClean="0"/>
              <a:t>From a Patient’s Perspective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274638"/>
            <a:ext cx="3200400" cy="6354762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Diagnosed at 6 months old with the gift </a:t>
            </a:r>
            <a:br>
              <a:rPr lang="en-US" dirty="0" smtClean="0"/>
            </a:br>
            <a:r>
              <a:rPr lang="en-US" dirty="0" smtClean="0"/>
              <a:t>of cystic fibrosis</a:t>
            </a:r>
          </a:p>
        </p:txBody>
      </p:sp>
      <p:pic>
        <p:nvPicPr>
          <p:cNvPr id="16388" name="Picture 3" descr="Picture of presenter as a ch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4963"/>
            <a:ext cx="5114925" cy="6188075"/>
          </a:xfrm>
          <a:prstGeom prst="rect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096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3886200" cy="56388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 smtClean="0"/>
              <a:t>I had my first hospital stay at Age 12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My first experience with “walking the fine line”</a:t>
            </a:r>
          </a:p>
        </p:txBody>
      </p:sp>
      <p:pic>
        <p:nvPicPr>
          <p:cNvPr id="18436" name="Picture 3" descr="Picture of pres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2925" y="838200"/>
            <a:ext cx="4199503" cy="5486400"/>
          </a:xfrm>
          <a:prstGeom prst="rect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096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304800"/>
            <a:ext cx="4114800" cy="63246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This was just the beginning…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would be countless more days spent in the hospital during my lifetime</a:t>
            </a:r>
          </a:p>
        </p:txBody>
      </p:sp>
      <p:pic>
        <p:nvPicPr>
          <p:cNvPr id="19460" name="Picture 3" descr="IV ba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4156075" cy="6183313"/>
          </a:xfrm>
          <a:prstGeom prst="rect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096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05200" cy="6202362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The doctors put me on the list for a bilateral lung transplant.</a:t>
            </a:r>
          </a:p>
        </p:txBody>
      </p:sp>
      <p:pic>
        <p:nvPicPr>
          <p:cNvPr id="21508" name="Picture 3" descr="Presenter with O2 tank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762000"/>
            <a:ext cx="4622800" cy="5638800"/>
          </a:xfrm>
          <a:prstGeom prst="rect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096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pPr eaLnBrk="1" hangingPunct="1"/>
            <a:r>
              <a:rPr lang="en-US" dirty="0" smtClean="0"/>
              <a:t>I waited 4 years for my “call”</a:t>
            </a:r>
          </a:p>
        </p:txBody>
      </p:sp>
      <p:pic>
        <p:nvPicPr>
          <p:cNvPr id="22532" name="Picture 4" descr="iStock_000003556768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90800"/>
            <a:ext cx="2701925" cy="3579813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565525" y="3124200"/>
            <a:ext cx="50450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sz="3600">
                <a:solidFill>
                  <a:srgbClr val="000000"/>
                </a:solidFill>
              </a:rPr>
              <a:t>I was 95 pounds and my lung function was 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en-US" sz="3600">
                <a:solidFill>
                  <a:srgbClr val="000000"/>
                </a:solidFill>
              </a:rPr>
              <a:t>25% of capacity 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 descr="alt=&quot;&quot;"/>
          <p:cNvSpPr>
            <a:spLocks noChangeArrowheads="1"/>
          </p:cNvSpPr>
          <p:nvPr/>
        </p:nvSpPr>
        <p:spPr bwMode="auto">
          <a:xfrm>
            <a:off x="0" y="1981200"/>
            <a:ext cx="9144000" cy="13716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73100" indent="-673100" eaLnBrk="1" hangingPunct="1">
              <a:spcBef>
                <a:spcPts val="800"/>
              </a:spcBef>
              <a:tabLst>
                <a:tab pos="674688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Facing Medical Error</a:t>
            </a:r>
            <a:br>
              <a:rPr lang="en-US" dirty="0"/>
            </a:br>
            <a:endParaRPr lang="en-US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/>
        <p:txBody>
          <a:bodyPr anchor="t"/>
          <a:lstStyle/>
          <a:p>
            <a:pPr marL="0" indent="0" algn="l" eaLnBrk="1" hangingPunct="1">
              <a:spcBef>
                <a:spcPts val="800"/>
              </a:spcBef>
              <a:buNone/>
              <a:tabLst>
                <a:tab pos="674688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2800" dirty="0"/>
              <a:t>	</a:t>
            </a:r>
            <a:r>
              <a:rPr lang="en-US" sz="3200" b="1" dirty="0" smtClean="0"/>
              <a:t>Surgical </a:t>
            </a:r>
            <a:r>
              <a:rPr lang="en-US" sz="3200" b="1" dirty="0" smtClean="0"/>
              <a:t>Error</a:t>
            </a:r>
            <a:r>
              <a:rPr lang="en-US" sz="3200" dirty="0" smtClean="0"/>
              <a:t>: </a:t>
            </a:r>
          </a:p>
          <a:p>
            <a:pPr marL="0" indent="0" algn="l" eaLnBrk="1" hangingPunct="1">
              <a:spcBef>
                <a:spcPts val="800"/>
              </a:spcBef>
              <a:buNone/>
              <a:tabLst>
                <a:tab pos="674688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3200" dirty="0" smtClean="0"/>
              <a:t>	“Wet Run” and an apology</a:t>
            </a:r>
          </a:p>
          <a:p>
            <a:pPr marL="0" indent="0" algn="l" eaLnBrk="1" hangingPunct="1">
              <a:spcBef>
                <a:spcPts val="800"/>
              </a:spcBef>
              <a:buNone/>
              <a:tabLst>
                <a:tab pos="674688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3200" dirty="0" smtClean="0"/>
              <a:t>	</a:t>
            </a:r>
          </a:p>
          <a:p>
            <a:pPr marL="0" indent="0" algn="l" eaLnBrk="1" hangingPunct="1">
              <a:spcBef>
                <a:spcPts val="800"/>
              </a:spcBef>
              <a:buNone/>
              <a:tabLst>
                <a:tab pos="674688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3200" dirty="0" smtClean="0"/>
              <a:t>Ripple Effect of Reactions:</a:t>
            </a:r>
          </a:p>
          <a:p>
            <a:pPr marL="673100" indent="-673100" algn="l" eaLnBrk="1" hangingPunct="1">
              <a:spcBef>
                <a:spcPts val="800"/>
              </a:spcBef>
              <a:buFont typeface="Arial" pitchFamily="34" charset="0"/>
              <a:buChar char="•"/>
              <a:tabLst>
                <a:tab pos="674688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3200" dirty="0" smtClean="0"/>
              <a:t>In the OR</a:t>
            </a:r>
          </a:p>
          <a:p>
            <a:pPr marL="673100" indent="-673100" algn="l" eaLnBrk="1" hangingPunct="1">
              <a:spcBef>
                <a:spcPts val="800"/>
              </a:spcBef>
              <a:buFont typeface="Arial" pitchFamily="34" charset="0"/>
              <a:buChar char="•"/>
              <a:tabLst>
                <a:tab pos="674688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3200" dirty="0" smtClean="0"/>
              <a:t>In the Transplant Protocols</a:t>
            </a:r>
          </a:p>
          <a:p>
            <a:pPr marL="673100" indent="-673100" algn="l" eaLnBrk="1" hangingPunct="1">
              <a:spcBef>
                <a:spcPts val="800"/>
              </a:spcBef>
              <a:buFont typeface="Arial" pitchFamily="34" charset="0"/>
              <a:buChar char="•"/>
              <a:tabLst>
                <a:tab pos="674688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sz="3200" dirty="0" smtClean="0"/>
              <a:t>In Safety Procedures Hospital Wide</a:t>
            </a:r>
          </a:p>
        </p:txBody>
      </p:sp>
    </p:spTree>
  </p:cSld>
  <p:clrMapOvr>
    <a:masterClrMapping/>
  </p:clrMapOvr>
  <p:transition advTm="4096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April 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, 2000</a:t>
            </a:r>
          </a:p>
        </p:txBody>
      </p:sp>
      <p:pic>
        <p:nvPicPr>
          <p:cNvPr id="25604" name="Picture 4" descr="ICU after tx"/>
          <p:cNvPicPr>
            <a:picLocks noChangeAspect="1" noChangeArrowheads="1"/>
          </p:cNvPicPr>
          <p:nvPr/>
        </p:nvPicPr>
        <p:blipFill>
          <a:blip r:embed="rId2" cstate="print"/>
          <a:srcRect l="1476"/>
          <a:stretch>
            <a:fillRect/>
          </a:stretch>
        </p:blipFill>
        <p:spPr bwMode="auto">
          <a:xfrm>
            <a:off x="1371600" y="1099736"/>
            <a:ext cx="6248400" cy="4234264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274638"/>
            <a:ext cx="4267200" cy="6430962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In June of 2002, my lung function started to drop.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I was diagnosed with my second terminal illness 6 months later. </a:t>
            </a:r>
            <a:br>
              <a:rPr lang="en-US" dirty="0" smtClean="0"/>
            </a:br>
            <a:r>
              <a:rPr lang="en-US" dirty="0" smtClean="0"/>
              <a:t>I had Chronic Rejection.</a:t>
            </a:r>
          </a:p>
        </p:txBody>
      </p:sp>
      <p:pic>
        <p:nvPicPr>
          <p:cNvPr id="26628" name="Picture 3" descr="Lung xr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3810000" cy="5080000"/>
          </a:xfrm>
          <a:prstGeom prst="rect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096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495800"/>
          </a:xfrm>
        </p:spPr>
        <p:txBody>
          <a:bodyPr/>
          <a:lstStyle/>
          <a:p>
            <a:r>
              <a:rPr lang="en-US" sz="2600" dirty="0" smtClean="0"/>
              <a:t>Project Sponsors</a:t>
            </a:r>
          </a:p>
          <a:p>
            <a:pPr lvl="1"/>
            <a:r>
              <a:rPr lang="en-US" sz="2200" dirty="0" smtClean="0"/>
              <a:t>Jim Battles, PhD (AHRQ)</a:t>
            </a:r>
          </a:p>
          <a:p>
            <a:pPr lvl="1"/>
            <a:r>
              <a:rPr lang="en-US" sz="2200" dirty="0" smtClean="0"/>
              <a:t>Heidi King, MS (DoD)</a:t>
            </a:r>
          </a:p>
          <a:p>
            <a:r>
              <a:rPr lang="en-US" sz="2600" dirty="0" smtClean="0"/>
              <a:t>Project Team</a:t>
            </a:r>
          </a:p>
          <a:p>
            <a:pPr lvl="1"/>
            <a:r>
              <a:rPr lang="en-US" sz="2200" b="1" dirty="0" smtClean="0"/>
              <a:t>Health Research &amp; Educational Trust (HRET)</a:t>
            </a:r>
          </a:p>
          <a:p>
            <a:pPr lvl="2"/>
            <a:r>
              <a:rPr lang="en-US" sz="2200" dirty="0" smtClean="0"/>
              <a:t>Barb Edson (Project Director)</a:t>
            </a:r>
          </a:p>
          <a:p>
            <a:pPr lvl="2"/>
            <a:r>
              <a:rPr lang="en-US" sz="2200" dirty="0" smtClean="0"/>
              <a:t>Chris Hund (Project Manager)</a:t>
            </a:r>
          </a:p>
          <a:p>
            <a:pPr lvl="1"/>
            <a:r>
              <a:rPr lang="en-US" sz="2200" b="1" dirty="0" smtClean="0"/>
              <a:t>IMPAQ International </a:t>
            </a:r>
          </a:p>
          <a:p>
            <a:pPr lvl="2"/>
            <a:r>
              <a:rPr lang="en-US" sz="2200" dirty="0" smtClean="0"/>
              <a:t>David Baker (Team Lead) </a:t>
            </a:r>
          </a:p>
        </p:txBody>
      </p:sp>
    </p:spTree>
    <p:extLst>
      <p:ext uri="{BB962C8B-B14F-4D97-AF65-F5344CB8AC3E}">
        <p14:creationId xmlns:p14="http://schemas.microsoft.com/office/powerpoint/2010/main" val="1277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The Deafening Diagnosis</a:t>
            </a:r>
          </a:p>
        </p:txBody>
      </p:sp>
    </p:spTree>
  </p:cSld>
  <p:clrMapOvr>
    <a:masterClrMapping/>
  </p:clrMapOvr>
  <p:transition advTm="4096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Within a year, my lung function had dropped to 10% of capacity.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was 73 pounds.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was dying and the doctors gave me 6 more months to live.</a:t>
            </a:r>
          </a:p>
        </p:txBody>
      </p:sp>
    </p:spTree>
  </p:cSld>
  <p:clrMapOvr>
    <a:masterClrMapping/>
  </p:clrMapOvr>
  <p:transition advTm="4096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5638"/>
            <a:ext cx="8686800" cy="6126162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I asked my doctors if I could have a second lung transplant.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They said no.</a:t>
            </a:r>
          </a:p>
        </p:txBody>
      </p:sp>
    </p:spTree>
  </p:cSld>
  <p:clrMapOvr>
    <a:masterClrMapping/>
  </p:clrMapOvr>
  <p:transition advTm="4096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4238"/>
            <a:ext cx="8229600" cy="1706562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After the stages of grief…the soft arms of acceptance</a:t>
            </a:r>
          </a:p>
        </p:txBody>
      </p:sp>
    </p:spTree>
  </p:cSld>
  <p:clrMapOvr>
    <a:masterClrMapping/>
  </p:clrMapOvr>
  <p:transition advTm="4096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We got a new transplant coordinator.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She wanted to help.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She fought for me and got me on the transplant list again.</a:t>
            </a:r>
          </a:p>
        </p:txBody>
      </p:sp>
    </p:spTree>
  </p:cSld>
  <p:clrMapOvr>
    <a:masterClrMapping/>
  </p:clrMapOvr>
  <p:transition advTm="4096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274638"/>
            <a:ext cx="3505200" cy="6278562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Despite my team’s concern, the recovery was easier than the first time.</a:t>
            </a:r>
          </a:p>
        </p:txBody>
      </p:sp>
      <p:pic>
        <p:nvPicPr>
          <p:cNvPr id="35844" name="Picture 3" descr="patient in recov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27150"/>
            <a:ext cx="4938713" cy="4235450"/>
          </a:xfrm>
          <a:prstGeom prst="rect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096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 descr="patient paragliding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Today! </a:t>
            </a:r>
          </a:p>
        </p:txBody>
      </p:sp>
      <p:pic>
        <p:nvPicPr>
          <p:cNvPr id="37892" name="Picture 3" descr="patient paragli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10145"/>
            <a:ext cx="77724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4096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8914" name="Rectangle 1" descr="dog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DDDDDD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8916" name="Picture 3" descr="do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406400"/>
              <a:ext cx="3914775" cy="45037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8917" name="Picture 4" descr="Patient and dogs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3200" y="3073400"/>
              <a:ext cx="3076575" cy="337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990600"/>
            <a:ext cx="45720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Loved and Lost</a:t>
            </a:r>
          </a:p>
        </p:txBody>
      </p:sp>
    </p:spTree>
  </p:cSld>
  <p:clrMapOvr>
    <a:masterClrMapping/>
  </p:clrMapOvr>
  <p:transition advTm="4096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 descr="alt=&quot;&quot;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45720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Love…again</a:t>
            </a:r>
          </a:p>
        </p:txBody>
      </p:sp>
      <p:pic>
        <p:nvPicPr>
          <p:cNvPr id="39940" name="Picture 4" descr="Picture of adopted do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3603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96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descr="Picture of patient and family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881063" y="457200"/>
            <a:ext cx="7739062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Sister, Daughter, Friend</a:t>
            </a:r>
          </a:p>
        </p:txBody>
      </p:sp>
      <p:pic>
        <p:nvPicPr>
          <p:cNvPr id="40964" name="Picture 4" descr="2007_1117Mountains0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410200" cy="492125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739062" cy="914400"/>
          </a:xfrm>
        </p:spPr>
        <p:txBody>
          <a:bodyPr/>
          <a:lstStyle/>
          <a:p>
            <a:pPr lvl="0"/>
            <a:r>
              <a:rPr lang="en-US" dirty="0" smtClean="0"/>
              <a:t>TeamSTEPPS Master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848600" cy="4724400"/>
          </a:xfrm>
        </p:spPr>
        <p:txBody>
          <a:bodyPr/>
          <a:lstStyle/>
          <a:p>
            <a:r>
              <a:rPr lang="en-US" sz="2600" dirty="0" smtClean="0"/>
              <a:t>Two-day training </a:t>
            </a:r>
            <a:r>
              <a:rPr lang="en-US" sz="2600" dirty="0"/>
              <a:t>c</a:t>
            </a:r>
            <a:r>
              <a:rPr lang="en-US" sz="2600" dirty="0" smtClean="0"/>
              <a:t>ourse</a:t>
            </a:r>
          </a:p>
          <a:p>
            <a:r>
              <a:rPr lang="en-US" sz="2600" dirty="0" smtClean="0"/>
              <a:t>Train-the-trainer </a:t>
            </a:r>
            <a:r>
              <a:rPr lang="en-US" sz="2600" dirty="0"/>
              <a:t>a</a:t>
            </a:r>
            <a:r>
              <a:rPr lang="en-US" sz="2600" dirty="0" smtClean="0"/>
              <a:t>pproach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Prepares you to serve as a TeamSTEPPS Master Trainer by</a:t>
            </a:r>
          </a:p>
          <a:p>
            <a:pPr lvl="1"/>
            <a:r>
              <a:rPr lang="en-US" sz="2200" dirty="0" smtClean="0"/>
              <a:t>Providing instruction on TeamSTEPPS tools and strategies</a:t>
            </a:r>
          </a:p>
          <a:p>
            <a:pPr lvl="1"/>
            <a:r>
              <a:rPr lang="en-US" sz="2200" dirty="0" smtClean="0"/>
              <a:t>Providing an opportunity to develop and plan your TeamSTEPPS implementation</a:t>
            </a:r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Prepares </a:t>
            </a:r>
            <a:r>
              <a:rPr lang="en-US" sz="2600" dirty="0"/>
              <a:t>y</a:t>
            </a:r>
            <a:r>
              <a:rPr lang="en-US" sz="2600" dirty="0" smtClean="0">
                <a:solidFill>
                  <a:schemeClr val="tx1"/>
                </a:solidFill>
              </a:rPr>
              <a:t>ou to serve as a leader for implementing TeamSTEPPS within your </a:t>
            </a:r>
            <a:r>
              <a:rPr lang="en-US" sz="2600" dirty="0"/>
              <a:t>o</a:t>
            </a:r>
            <a:r>
              <a:rPr lang="en-US" sz="2600" dirty="0" smtClean="0">
                <a:solidFill>
                  <a:schemeClr val="tx1"/>
                </a:solidFill>
              </a:rPr>
              <a:t>rganization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0"/>
            <a:ext cx="8610600" cy="37338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Grateful for </a:t>
            </a:r>
            <a:br>
              <a:rPr lang="en-US" dirty="0" smtClean="0"/>
            </a:br>
            <a:r>
              <a:rPr lang="en-US" dirty="0" smtClean="0"/>
              <a:t>“the village”</a:t>
            </a:r>
          </a:p>
        </p:txBody>
      </p:sp>
    </p:spTree>
  </p:cSld>
  <p:clrMapOvr>
    <a:masterClrMapping/>
  </p:clrMapOvr>
  <p:transition advTm="4096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21675" cy="457200"/>
          </a:xfrm>
        </p:spPr>
        <p:txBody>
          <a:bodyPr/>
          <a:lstStyle/>
          <a:p>
            <a:r>
              <a:rPr lang="en-US" dirty="0" smtClean="0"/>
              <a:t>Patient Safety</a:t>
            </a:r>
          </a:p>
        </p:txBody>
      </p:sp>
      <p:sp>
        <p:nvSpPr>
          <p:cNvPr id="9219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5410200" cy="4648200"/>
          </a:xfrm>
        </p:spPr>
        <p:txBody>
          <a:bodyPr/>
          <a:lstStyle/>
          <a:p>
            <a:r>
              <a:rPr lang="en-US" sz="2000" dirty="0" smtClean="0"/>
              <a:t>Circa 2000:  “efforts to prevent unintended harm to patients”</a:t>
            </a:r>
          </a:p>
          <a:p>
            <a:r>
              <a:rPr lang="en-US" sz="2000" dirty="0" smtClean="0"/>
              <a:t>Circa 2010:  “a discipline that utilizes a systems approach to improving healthcare processes and outcomes”</a:t>
            </a:r>
          </a:p>
          <a:p>
            <a:r>
              <a:rPr lang="en-US" sz="2000" dirty="0" smtClean="0"/>
              <a:t>Complexity of modern healthcare has surpassed the capability of any single provider; patient safety “requires shift from a focus on individual performance to high performing teams”</a:t>
            </a:r>
          </a:p>
          <a:p>
            <a:r>
              <a:rPr lang="en-US" sz="2000" dirty="0" smtClean="0"/>
              <a:t>Essential to this shift is inclusion of patients/families in all aspects of care</a:t>
            </a:r>
          </a:p>
          <a:p>
            <a:pPr lvl="1"/>
            <a:r>
              <a:rPr lang="en-US" sz="1600" dirty="0" err="1" smtClean="0"/>
              <a:t>Leape</a:t>
            </a:r>
            <a:r>
              <a:rPr lang="en-US" sz="1600" dirty="0" smtClean="0"/>
              <a:t> L, </a:t>
            </a:r>
            <a:r>
              <a:rPr lang="en-US" sz="1600" dirty="0" err="1" smtClean="0"/>
              <a:t>Burwick</a:t>
            </a:r>
            <a:r>
              <a:rPr lang="en-US" sz="1600" dirty="0" smtClean="0"/>
              <a:t> D, Clancy C, et al. in </a:t>
            </a:r>
            <a:r>
              <a:rPr lang="en-US" sz="1600" i="1" dirty="0" err="1" smtClean="0"/>
              <a:t>Qual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Saf</a:t>
            </a:r>
            <a:r>
              <a:rPr lang="en-US" sz="1600" i="1" dirty="0" smtClean="0"/>
              <a:t> Health Care</a:t>
            </a:r>
            <a:r>
              <a:rPr lang="en-US" sz="1600" dirty="0" smtClean="0"/>
              <a:t>. Dec;18(6):424-8, 2009</a:t>
            </a:r>
          </a:p>
        </p:txBody>
      </p:sp>
      <p:pic>
        <p:nvPicPr>
          <p:cNvPr id="9221" name="Picture 2" descr="Picture of the study &quot;To Err is Human&quot; 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828800"/>
            <a:ext cx="2819400" cy="3840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30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639763"/>
          </a:xfrm>
        </p:spPr>
        <p:txBody>
          <a:bodyPr/>
          <a:lstStyle/>
          <a:p>
            <a:r>
              <a:rPr lang="en-US" sz="3200" dirty="0" smtClean="0"/>
              <a:t>The Role of Patients in Patient Safety</a:t>
            </a:r>
          </a:p>
        </p:txBody>
      </p:sp>
      <p:sp>
        <p:nvSpPr>
          <p:cNvPr id="10243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13725" cy="4662488"/>
          </a:xfrm>
        </p:spPr>
        <p:txBody>
          <a:bodyPr/>
          <a:lstStyle/>
          <a:p>
            <a:r>
              <a:rPr lang="en-US" dirty="0" smtClean="0"/>
              <a:t>Most patient safety strategies are focused on error prevention and mitigation from a healthcare provider and system perspective</a:t>
            </a:r>
          </a:p>
          <a:p>
            <a:r>
              <a:rPr lang="en-US" dirty="0" smtClean="0"/>
              <a:t>Some organizations (WHO </a:t>
            </a:r>
            <a:r>
              <a:rPr lang="en-US" i="1" dirty="0" smtClean="0"/>
              <a:t>Patients for Patient Safety) </a:t>
            </a:r>
            <a:r>
              <a:rPr lang="en-US" dirty="0" smtClean="0"/>
              <a:t>have begun to highlight role that patients can play in improving safety and quality </a:t>
            </a:r>
          </a:p>
          <a:p>
            <a:pPr lvl="1">
              <a:buFontTx/>
              <a:buChar char="-"/>
            </a:pPr>
            <a:r>
              <a:rPr lang="en-US" sz="2000" dirty="0" smtClean="0"/>
              <a:t>being knowledgeable about treatment plans</a:t>
            </a:r>
          </a:p>
          <a:p>
            <a:pPr lvl="1">
              <a:buFontTx/>
              <a:buChar char="-"/>
            </a:pPr>
            <a:r>
              <a:rPr lang="en-US" sz="2000" dirty="0" smtClean="0"/>
              <a:t>asking for clarification when they don’t understand</a:t>
            </a:r>
          </a:p>
          <a:p>
            <a:r>
              <a:rPr lang="en-US" dirty="0" smtClean="0"/>
              <a:t>Understanding role of patients in patient safety, as well as barriers to engaging patients, can help reduce adverse events and improve quality of care</a:t>
            </a:r>
            <a:endParaRPr lang="en-US" sz="1600" i="1" dirty="0" smtClean="0"/>
          </a:p>
          <a:p>
            <a:pPr lvl="2"/>
            <a:r>
              <a:rPr lang="en-US" sz="1600" i="1" dirty="0" err="1" smtClean="0"/>
              <a:t>Scobie</a:t>
            </a:r>
            <a:r>
              <a:rPr lang="en-US" sz="1600" i="1" dirty="0" smtClean="0"/>
              <a:t> and </a:t>
            </a:r>
            <a:r>
              <a:rPr lang="en-US" sz="1600" i="1" dirty="0" err="1" smtClean="0"/>
              <a:t>Persaud</a:t>
            </a:r>
            <a:r>
              <a:rPr lang="en-US" sz="1600" i="1" dirty="0" smtClean="0"/>
              <a:t>.  Patient Engagement in Patient Safety. PSQH 						    March/April 2010</a:t>
            </a:r>
          </a:p>
        </p:txBody>
      </p:sp>
    </p:spTree>
    <p:extLst>
      <p:ext uri="{BB962C8B-B14F-4D97-AF65-F5344CB8AC3E}">
        <p14:creationId xmlns:p14="http://schemas.microsoft.com/office/powerpoint/2010/main" val="1410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10600" cy="715963"/>
          </a:xfrm>
        </p:spPr>
        <p:txBody>
          <a:bodyPr/>
          <a:lstStyle/>
          <a:p>
            <a:r>
              <a:rPr lang="en-US" sz="3200" dirty="0" smtClean="0"/>
              <a:t>What is the Role of Patients at Duke?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idx="1"/>
          </p:nvPr>
        </p:nvSpPr>
        <p:spPr>
          <a:xfrm>
            <a:off x="381000" y="1676400"/>
            <a:ext cx="8289925" cy="4572000"/>
          </a:xfrm>
        </p:spPr>
        <p:txBody>
          <a:bodyPr/>
          <a:lstStyle/>
          <a:p>
            <a:r>
              <a:rPr lang="en-US" sz="2800" dirty="0" smtClean="0"/>
              <a:t>Challenge ourselves to think differently about “partnering with patients”</a:t>
            </a:r>
          </a:p>
          <a:p>
            <a:r>
              <a:rPr lang="en-US" sz="2800" dirty="0" smtClean="0"/>
              <a:t>Encourage patients to take an active role                           </a:t>
            </a:r>
          </a:p>
          <a:p>
            <a:r>
              <a:rPr lang="en-US" sz="2800" dirty="0" smtClean="0"/>
              <a:t>Facilitate opportunities for                          patients to “speak up” and share                     their ideas about reducing harm,               improving care</a:t>
            </a:r>
          </a:p>
          <a:p>
            <a:r>
              <a:rPr lang="en-US" sz="2800" dirty="0" smtClean="0"/>
              <a:t>Sometimes it’s humbling, but                          patients are helping us with this</a:t>
            </a:r>
            <a:r>
              <a:rPr lang="en-US" sz="1600" i="1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568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321675" cy="304800"/>
          </a:xfrm>
        </p:spPr>
        <p:txBody>
          <a:bodyPr/>
          <a:lstStyle/>
          <a:p>
            <a:r>
              <a:rPr lang="en-US" sz="2800" dirty="0" smtClean="0"/>
              <a:t>Guiding Principles for Patient/Family</a:t>
            </a:r>
            <a:br>
              <a:rPr lang="en-US" sz="2800" dirty="0" smtClean="0"/>
            </a:br>
            <a:r>
              <a:rPr lang="en-US" sz="2800" dirty="0" smtClean="0"/>
              <a:t>Centered Care at Duke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4114800"/>
          </a:xfrm>
        </p:spPr>
        <p:txBody>
          <a:bodyPr/>
          <a:lstStyle/>
          <a:p>
            <a:r>
              <a:rPr lang="en-US" b="1" dirty="0" smtClean="0"/>
              <a:t>Patients and families will be recognized and welcomed as important members of the health care team</a:t>
            </a:r>
          </a:p>
          <a:p>
            <a:pPr lvl="1"/>
            <a:r>
              <a:rPr lang="en-US" sz="2000" b="1" dirty="0" smtClean="0"/>
              <a:t>PAC, Patient and family-centered rounding </a:t>
            </a:r>
          </a:p>
          <a:p>
            <a:r>
              <a:rPr lang="en-US" b="1" dirty="0" smtClean="0"/>
              <a:t>Patients and families will be engaged, educated and empowered</a:t>
            </a:r>
            <a:r>
              <a:rPr lang="en-US" b="1" i="1" dirty="0" smtClean="0"/>
              <a:t> </a:t>
            </a:r>
            <a:r>
              <a:rPr lang="en-US" b="1" dirty="0" smtClean="0"/>
              <a:t>to easily access information and participate in care and decision-making opportunities at their level of comfort</a:t>
            </a:r>
          </a:p>
          <a:p>
            <a:r>
              <a:rPr lang="en-US" dirty="0" smtClean="0"/>
              <a:t>The core principles of PFCC will guide our quality and patient safety improvement efforts and our communications.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smtClean="0">
                <a:latin typeface="Times New Roman" pitchFamily="18" charset="0"/>
              </a:rPr>
              <a:t>Page </a:t>
            </a:r>
            <a:fld id="{53A27D7D-8175-4455-8FB3-6DF1E36531F5}" type="slidenum">
              <a:rPr lang="en-US" sz="1400" smtClean="0">
                <a:latin typeface="Times New Roman" pitchFamily="18" charset="0"/>
              </a:rPr>
              <a:pPr/>
              <a:t>34</a:t>
            </a:fld>
            <a:endParaRPr lang="en-US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“Actualizing” our Principles: History of the PAC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267200"/>
          </a:xfrm>
        </p:spPr>
        <p:txBody>
          <a:bodyPr/>
          <a:lstStyle/>
          <a:p>
            <a:r>
              <a:rPr lang="en-US" dirty="0" smtClean="0"/>
              <a:t>Established in 2005 by Chancellor of Health Affairs, as a patient forum to advise DUHS on patient-centered care initiatives and culture   </a:t>
            </a:r>
          </a:p>
          <a:p>
            <a:r>
              <a:rPr lang="en-US" dirty="0" smtClean="0"/>
              <a:t>Subcommittee of the Patient Safety &amp; Clinical Quality Executive Committee; minutes and activities reviewed by Patient Safety and Clinical Quality Committee of the DUHS Board of Directors</a:t>
            </a:r>
          </a:p>
          <a:p>
            <a:r>
              <a:rPr lang="en-US" dirty="0" smtClean="0"/>
              <a:t>Represents vision and goals of DUHS Core Value and priorities of the Five Year Plan for Quality and Patient Safety</a:t>
            </a:r>
          </a:p>
          <a:p>
            <a:pPr lvl="1"/>
            <a:r>
              <a:rPr lang="en-US" dirty="0" smtClean="0"/>
              <a:t>“To provide every patient with the best healthcare experience”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58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1" y="1066800"/>
            <a:ext cx="7924800" cy="304800"/>
          </a:xfrm>
        </p:spPr>
        <p:txBody>
          <a:bodyPr/>
          <a:lstStyle/>
          <a:p>
            <a:r>
              <a:rPr lang="en-US" sz="3200" dirty="0" smtClean="0"/>
              <a:t>PAC Structure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772400" cy="4953000"/>
          </a:xfrm>
        </p:spPr>
        <p:txBody>
          <a:bodyPr/>
          <a:lstStyle/>
          <a:p>
            <a:r>
              <a:rPr lang="en-US" dirty="0" smtClean="0"/>
              <a:t>Standard Screening, Interview, and Approval Process</a:t>
            </a:r>
          </a:p>
          <a:p>
            <a:r>
              <a:rPr lang="en-US" dirty="0" smtClean="0"/>
              <a:t>Duke Health System Orientation and Training</a:t>
            </a:r>
          </a:p>
          <a:p>
            <a:pPr lvl="1"/>
            <a:r>
              <a:rPr lang="en-US" dirty="0" smtClean="0"/>
              <a:t>Confidentiality , HIPAA, and Conflict of Interest</a:t>
            </a:r>
          </a:p>
          <a:p>
            <a:r>
              <a:rPr lang="en-US" dirty="0" smtClean="0"/>
              <a:t>PAC Governance/Charter</a:t>
            </a:r>
          </a:p>
          <a:p>
            <a:r>
              <a:rPr lang="en-US" dirty="0" smtClean="0"/>
              <a:t>Monthly 2-hour Council Meetings</a:t>
            </a:r>
          </a:p>
          <a:p>
            <a:pPr lvl="1"/>
            <a:r>
              <a:rPr lang="en-US" dirty="0" smtClean="0"/>
              <a:t>Special topic/program, Council Business</a:t>
            </a:r>
          </a:p>
          <a:p>
            <a:r>
              <a:rPr lang="en-US" dirty="0" smtClean="0"/>
              <a:t>Focus Group Opportunities</a:t>
            </a:r>
          </a:p>
          <a:p>
            <a:r>
              <a:rPr lang="en-US" dirty="0" smtClean="0"/>
              <a:t>Project Opportunities </a:t>
            </a:r>
          </a:p>
          <a:p>
            <a:r>
              <a:rPr lang="en-US" dirty="0" smtClean="0"/>
              <a:t>Committee Participation</a:t>
            </a:r>
          </a:p>
          <a:p>
            <a:r>
              <a:rPr lang="en-US" dirty="0" smtClean="0"/>
              <a:t>Including PAC members in </a:t>
            </a:r>
            <a:r>
              <a:rPr lang="en-US" dirty="0" err="1" smtClean="0"/>
              <a:t>TeamSTEPPS</a:t>
            </a:r>
            <a:r>
              <a:rPr lang="en-US" dirty="0" smtClean="0"/>
              <a:t> training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75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TeamSTEPPS</a:t>
            </a:r>
            <a:r>
              <a:rPr lang="en-US" dirty="0" smtClean="0"/>
              <a:t> Tools for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our </a:t>
            </a:r>
            <a:r>
              <a:rPr lang="en-US" dirty="0" err="1" smtClean="0"/>
              <a:t>TeamSTEPPS</a:t>
            </a:r>
            <a:r>
              <a:rPr lang="en-US" dirty="0" smtClean="0"/>
              <a:t> for Patients workshop, we learned that many </a:t>
            </a:r>
            <a:r>
              <a:rPr lang="en-US" dirty="0" err="1" smtClean="0"/>
              <a:t>TeamSTEPPS</a:t>
            </a:r>
            <a:r>
              <a:rPr lang="en-US" dirty="0" smtClean="0"/>
              <a:t> tools can be applied to patient engagement. </a:t>
            </a:r>
          </a:p>
          <a:p>
            <a:pPr>
              <a:buNone/>
            </a:pPr>
            <a:r>
              <a:rPr lang="en-US" dirty="0" smtClean="0"/>
              <a:t>The three “most accessible” are: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SBAR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CUS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Patient Safety Call Out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7" name="Group 6" descr="Permission Invitation+ Tools = safety / Empowerment"/>
          <p:cNvGrpSpPr/>
          <p:nvPr/>
        </p:nvGrpSpPr>
        <p:grpSpPr>
          <a:xfrm>
            <a:off x="4646742" y="3124200"/>
            <a:ext cx="4491038" cy="2286000"/>
            <a:chOff x="4646742" y="3124200"/>
            <a:chExt cx="4491038" cy="2286000"/>
          </a:xfrm>
        </p:grpSpPr>
        <p:sp>
          <p:nvSpPr>
            <p:cNvPr id="4" name="Rectangle 5"/>
            <p:cNvSpPr txBox="1">
              <a:spLocks noChangeArrowheads="1"/>
            </p:cNvSpPr>
            <p:nvPr/>
          </p:nvSpPr>
          <p:spPr bwMode="auto">
            <a:xfrm>
              <a:off x="4646742" y="3124200"/>
              <a:ext cx="4491038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Permission Invitation+ Tools</a:t>
              </a:r>
              <a:b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=</a:t>
              </a:r>
              <a:b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Safety   </a:t>
              </a:r>
              <a:b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Empowerment</a:t>
              </a:r>
              <a:endPara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6" name="Straight Connector 8"/>
            <p:cNvCxnSpPr>
              <a:cxnSpLocks noChangeShapeType="1"/>
            </p:cNvCxnSpPr>
            <p:nvPr/>
          </p:nvCxnSpPr>
          <p:spPr bwMode="auto">
            <a:xfrm>
              <a:off x="5561142" y="5167312"/>
              <a:ext cx="3048000" cy="14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5027742" y="4038600"/>
              <a:ext cx="1219200" cy="533400"/>
            </a:xfrm>
            <a:prstGeom prst="line">
              <a:avLst/>
            </a:prstGeom>
            <a:ln w="317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029200" y="3810000"/>
              <a:ext cx="838200" cy="9144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93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Partnering through Preparation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5257800" cy="4513263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ymptoms</a:t>
            </a:r>
          </a:p>
          <a:p>
            <a:pPr>
              <a:buFont typeface="Times New Roman" pitchFamily="18" charset="0"/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ackground (relevant)</a:t>
            </a:r>
          </a:p>
          <a:p>
            <a:pPr>
              <a:buFont typeface="Times New Roman" pitchFamily="18" charset="0"/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ssessment</a:t>
            </a:r>
          </a:p>
          <a:p>
            <a:pPr>
              <a:buFont typeface="Times New Roman" pitchFamily="18" charset="0"/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equest (immediate)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Partnering for Safety</a:t>
            </a:r>
          </a:p>
        </p:txBody>
      </p:sp>
      <p:sp>
        <p:nvSpPr>
          <p:cNvPr id="52228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5257800" cy="4513263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oncerned</a:t>
            </a:r>
          </a:p>
          <a:p>
            <a:pPr>
              <a:buFont typeface="Times New Roman" pitchFamily="18" charset="0"/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ncomfortable</a:t>
            </a:r>
          </a:p>
          <a:p>
            <a:pPr>
              <a:buFont typeface="Times New Roman" pitchFamily="18" charset="0"/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cared</a:t>
            </a:r>
          </a:p>
          <a:p>
            <a:pPr>
              <a:buFont typeface="Times New Roman" pitchFamily="18" charset="0"/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TeamSTEPPS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191000"/>
          </a:xfrm>
        </p:spPr>
        <p:txBody>
          <a:bodyPr/>
          <a:lstStyle/>
          <a:p>
            <a:r>
              <a:rPr lang="en-US" dirty="0" smtClean="0"/>
              <a:t>http://www.teamsteppsportal.org/</a:t>
            </a:r>
          </a:p>
          <a:p>
            <a:r>
              <a:rPr lang="en-US" dirty="0" smtClean="0"/>
              <a:t>Please register and create an account!</a:t>
            </a:r>
          </a:p>
          <a:p>
            <a:r>
              <a:rPr lang="en-US" dirty="0" smtClean="0"/>
              <a:t>TeamSTEPPS User Support</a:t>
            </a:r>
          </a:p>
          <a:p>
            <a:pPr lvl="1" eaLnBrk="1" hangingPunct="1"/>
            <a:r>
              <a:rPr lang="en-US" dirty="0"/>
              <a:t>Webinars</a:t>
            </a:r>
          </a:p>
          <a:p>
            <a:pPr lvl="1" eaLnBrk="1" hangingPunct="1"/>
            <a:r>
              <a:rPr lang="en-US" dirty="0"/>
              <a:t>Tools and resources for use</a:t>
            </a:r>
          </a:p>
          <a:p>
            <a:pPr lvl="1" eaLnBrk="1" hangingPunct="1"/>
            <a:r>
              <a:rPr lang="en-US" dirty="0"/>
              <a:t>Implementation stories </a:t>
            </a:r>
          </a:p>
          <a:p>
            <a:pPr lvl="1" eaLnBrk="1" hangingPunct="1"/>
            <a:r>
              <a:rPr lang="en-US" dirty="0"/>
              <a:t>Discussion forums</a:t>
            </a:r>
          </a:p>
          <a:p>
            <a:pPr lvl="1" eaLnBrk="1" hangingPunct="1"/>
            <a:r>
              <a:rPr lang="en-US" dirty="0"/>
              <a:t>Matchmaking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914400"/>
          </a:xfrm>
        </p:spPr>
        <p:txBody>
          <a:bodyPr/>
          <a:lstStyle/>
          <a:p>
            <a:r>
              <a:rPr lang="en-US" sz="3600" dirty="0" smtClean="0"/>
              <a:t>Partnering for Patient-Centered Care</a:t>
            </a:r>
          </a:p>
        </p:txBody>
      </p:sp>
      <p:sp>
        <p:nvSpPr>
          <p:cNvPr id="53252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458200" cy="4513263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endParaRPr lang="en-US" sz="4800" dirty="0" smtClean="0">
              <a:solidFill>
                <a:srgbClr val="FF0000"/>
              </a:solidFill>
            </a:endParaRPr>
          </a:p>
          <a:p>
            <a:pPr algn="ctr">
              <a:buFont typeface="Times New Roman" pitchFamily="18" charset="0"/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What does your Patient Safety Call Out look like?</a:t>
            </a:r>
          </a:p>
          <a:p>
            <a:pPr algn="ctr">
              <a:buFont typeface="Times New Roman" pitchFamily="18" charset="0"/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“Whoa”</a:t>
            </a:r>
          </a:p>
          <a:p>
            <a:pPr algn="ctr">
              <a:buFont typeface="Times New Roman" pitchFamily="18" charset="0"/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“Time Out”</a:t>
            </a:r>
          </a:p>
          <a:p>
            <a:pPr algn="ctr">
              <a:buFont typeface="Times New Roman" pitchFamily="18" charset="0"/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“I’m Confused”</a:t>
            </a:r>
          </a:p>
          <a:p>
            <a:pPr algn="ctr">
              <a:buFont typeface="Times New Roman" pitchFamily="18" charset="0"/>
              <a:buNone/>
            </a:pPr>
            <a:endParaRPr lang="en-US" sz="4800" dirty="0" smtClean="0">
              <a:solidFill>
                <a:srgbClr val="FF0000"/>
              </a:solidFill>
            </a:endParaRPr>
          </a:p>
          <a:p>
            <a:pPr algn="ctr">
              <a:buFont typeface="Times New Roman" pitchFamily="18" charset="0"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3999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/>
              <a:t>Assess patient/family participation skills and facilitate advancement</a:t>
            </a:r>
          </a:p>
        </p:txBody>
      </p:sp>
      <p:sp>
        <p:nvSpPr>
          <p:cNvPr id="542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1663" cy="3405187"/>
          </a:xfrm>
        </p:spPr>
        <p:txBody>
          <a:bodyPr/>
          <a:lstStyle/>
          <a:p>
            <a:pPr marL="679450" indent="-679450" eaLnBrk="1" hangingPunct="1">
              <a:tabLst>
                <a:tab pos="679450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dirty="0" smtClean="0"/>
              <a:t>Expert Patient and Family</a:t>
            </a:r>
          </a:p>
          <a:p>
            <a:pPr marL="679450" indent="-679450" eaLnBrk="1" hangingPunct="1">
              <a:buNone/>
              <a:tabLst>
                <a:tab pos="679450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dirty="0" smtClean="0"/>
              <a:t>	(College)</a:t>
            </a:r>
          </a:p>
          <a:p>
            <a:pPr marL="679450" indent="-679450" eaLnBrk="1" hangingPunct="1">
              <a:buClrTx/>
              <a:buSzTx/>
              <a:buFontTx/>
              <a:buNone/>
              <a:tabLst>
                <a:tab pos="679450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dirty="0" smtClean="0"/>
              <a:t>	Trained in SBAR for more concise and effective conversations at clinic, in the hospital or the ER</a:t>
            </a:r>
          </a:p>
          <a:p>
            <a:pPr marL="679450" indent="-679450" eaLnBrk="1" hangingPunct="1">
              <a:tabLst>
                <a:tab pos="679450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dirty="0" smtClean="0"/>
              <a:t>Eager Patient and Family </a:t>
            </a:r>
          </a:p>
          <a:p>
            <a:pPr marL="679450" indent="-679450" eaLnBrk="1" hangingPunct="1">
              <a:buNone/>
              <a:tabLst>
                <a:tab pos="679450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dirty="0" smtClean="0"/>
              <a:t>	(High School)</a:t>
            </a:r>
          </a:p>
          <a:p>
            <a:pPr marL="679450" indent="-679450" eaLnBrk="1" hangingPunct="1">
              <a:buClrTx/>
              <a:buSzTx/>
              <a:buFontTx/>
              <a:buNone/>
              <a:tabLst>
                <a:tab pos="679450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dirty="0" smtClean="0"/>
              <a:t>	Track own data and medicines</a:t>
            </a:r>
          </a:p>
          <a:p>
            <a:pPr marL="679450" indent="-679450" eaLnBrk="1" hangingPunct="1">
              <a:tabLst>
                <a:tab pos="679450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dirty="0" smtClean="0"/>
              <a:t>One Step at a Time Patient and Family </a:t>
            </a:r>
          </a:p>
          <a:p>
            <a:pPr marL="679450" indent="-679450" eaLnBrk="1" hangingPunct="1">
              <a:buNone/>
              <a:tabLst>
                <a:tab pos="679450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dirty="0" smtClean="0"/>
              <a:t>	(Elementary School)</a:t>
            </a:r>
          </a:p>
          <a:p>
            <a:pPr marL="679450" indent="-679450" eaLnBrk="1" hangingPunct="1">
              <a:buClrTx/>
              <a:buSzTx/>
              <a:buFontTx/>
              <a:buNone/>
              <a:tabLst>
                <a:tab pos="679450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dirty="0" smtClean="0"/>
              <a:t>	One simple “job” at a time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20888"/>
            <a:ext cx="7772400" cy="3922712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sz="2200" dirty="0" smtClean="0"/>
              <a:t>What is your biggest challenge when trying to engage patients and their families?</a:t>
            </a:r>
          </a:p>
          <a:p>
            <a:pPr lvl="0">
              <a:spcBef>
                <a:spcPts val="1200"/>
              </a:spcBef>
            </a:pPr>
            <a:r>
              <a:rPr lang="en-US" sz="2200" dirty="0" smtClean="0"/>
              <a:t>Do you currently employ any techniques for patients to “speak up” at your institution? If so, what are they?</a:t>
            </a:r>
          </a:p>
          <a:p>
            <a:pPr>
              <a:spcBef>
                <a:spcPts val="1200"/>
              </a:spcBef>
            </a:pPr>
            <a:r>
              <a:rPr lang="en-US" sz="2200" dirty="0" smtClean="0"/>
              <a:t>What are some “lessons learned” from educating patients and their families on TeamSTEPPS and their role in patient safety? </a:t>
            </a:r>
            <a:endParaRPr lang="en-US" sz="2200" dirty="0" smtClean="0">
              <a:hlinkClick r:id="rId2"/>
            </a:endParaRPr>
          </a:p>
          <a:p>
            <a:pPr algn="r">
              <a:buNone/>
            </a:pPr>
            <a:endParaRPr lang="en-US" sz="1600" dirty="0" smtClean="0">
              <a:hlinkClick r:id="rId2"/>
            </a:endParaRPr>
          </a:p>
          <a:p>
            <a:pPr algn="r">
              <a:buNone/>
            </a:pPr>
            <a:endParaRPr lang="en-US" sz="1600" dirty="0" smtClean="0">
              <a:hlinkClick r:id="rId2"/>
            </a:endParaRPr>
          </a:p>
          <a:p>
            <a:pPr algn="r">
              <a:buNone/>
            </a:pPr>
            <a:r>
              <a:rPr lang="en-US" sz="1600" dirty="0" smtClean="0">
                <a:hlinkClick r:id="rId2"/>
              </a:rPr>
              <a:t>http://teamsteppsportal.org/forum</a:t>
            </a:r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For more information, please contact our team at: </a:t>
            </a:r>
          </a:p>
          <a:p>
            <a:pPr marL="0" indent="0" algn="ctr">
              <a:buNone/>
            </a:pPr>
            <a:r>
              <a:rPr lang="en-US" u="sng" dirty="0" smtClean="0">
                <a:hlinkClick r:id="rId2"/>
              </a:rPr>
              <a:t>AHRQTeamSTEPPS@aha.org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7th Annual National Conference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648200"/>
          </a:xfrm>
        </p:spPr>
        <p:txBody>
          <a:bodyPr/>
          <a:lstStyle/>
          <a:p>
            <a:pPr marL="342900" lvl="2" indent="-342900">
              <a:buSzPct val="90000"/>
            </a:pPr>
            <a:r>
              <a:rPr lang="en-US" b="1" dirty="0" smtClean="0">
                <a:ea typeface="+mn-ea"/>
                <a:cs typeface="+mn-cs"/>
              </a:rPr>
              <a:t>Will highlight :</a:t>
            </a:r>
          </a:p>
          <a:p>
            <a:pPr marL="800100" lvl="3" indent="-342900">
              <a:buSzPct val="90000"/>
            </a:pPr>
            <a:r>
              <a:rPr lang="en-US" dirty="0"/>
              <a:t>Innovations in delivery of TeamSTEPPS</a:t>
            </a:r>
          </a:p>
          <a:p>
            <a:pPr marL="800100" lvl="3" indent="-342900">
              <a:buSzPct val="90000"/>
            </a:pPr>
            <a:r>
              <a:rPr lang="en-US" dirty="0" smtClean="0">
                <a:ea typeface="+mn-ea"/>
                <a:cs typeface="+mn-cs"/>
              </a:rPr>
              <a:t>Program models from across the clinical spectrum</a:t>
            </a:r>
          </a:p>
          <a:p>
            <a:pPr marL="800100" lvl="3" indent="-342900">
              <a:buSzPct val="90000"/>
            </a:pPr>
            <a:r>
              <a:rPr lang="en-US" dirty="0" smtClean="0">
                <a:ea typeface="+mn-ea"/>
                <a:cs typeface="+mn-cs"/>
              </a:rPr>
              <a:t>Sessions focused on liability/risk management</a:t>
            </a:r>
          </a:p>
          <a:p>
            <a:pPr marL="800100" lvl="3" indent="-342900">
              <a:buSzPct val="90000"/>
            </a:pPr>
            <a:r>
              <a:rPr lang="en-US" dirty="0" smtClean="0">
                <a:ea typeface="+mn-ea"/>
                <a:cs typeface="+mn-cs"/>
              </a:rPr>
              <a:t>Specific, practical solutions</a:t>
            </a:r>
          </a:p>
          <a:p>
            <a:pPr marL="800100" lvl="3" indent="-342900">
              <a:buSzPct val="90000"/>
            </a:pPr>
            <a:r>
              <a:rPr lang="en-US" dirty="0" smtClean="0">
                <a:ea typeface="+mn-ea"/>
                <a:cs typeface="+mn-cs"/>
              </a:rPr>
              <a:t>Networking opportunities</a:t>
            </a:r>
          </a:p>
          <a:p>
            <a:r>
              <a:rPr lang="en-US" b="1" dirty="0" smtClean="0"/>
              <a:t>Date: </a:t>
            </a:r>
            <a:r>
              <a:rPr lang="en-US" b="0" dirty="0" smtClean="0"/>
              <a:t>June 12 - 13, 2013 </a:t>
            </a:r>
          </a:p>
          <a:p>
            <a:r>
              <a:rPr lang="en-US" b="1" dirty="0" smtClean="0"/>
              <a:t>Location: </a:t>
            </a:r>
            <a:r>
              <a:rPr lang="en-US" b="0" dirty="0" smtClean="0"/>
              <a:t>The</a:t>
            </a:r>
            <a:r>
              <a:rPr lang="en-US" dirty="0" smtClean="0"/>
              <a:t> </a:t>
            </a:r>
            <a:r>
              <a:rPr lang="en-US" b="0" dirty="0" smtClean="0"/>
              <a:t>Fairmont Dallas, Dallas, TX </a:t>
            </a:r>
          </a:p>
          <a:p>
            <a:r>
              <a:rPr lang="en-US" b="1" dirty="0" smtClean="0"/>
              <a:t>Registration: </a:t>
            </a:r>
            <a:r>
              <a:rPr lang="en-US" b="0" dirty="0" smtClean="0"/>
              <a:t>Visit the portal and click on “National Conference” tab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Line </a:t>
            </a:r>
            <a:r>
              <a:rPr lang="en-US" b="0" dirty="0" smtClean="0"/>
              <a:t>(</a:t>
            </a:r>
            <a:r>
              <a:rPr lang="en-US" b="0" dirty="0"/>
              <a:t>312) </a:t>
            </a:r>
            <a:r>
              <a:rPr lang="en-US" b="0" dirty="0" smtClean="0"/>
              <a:t>422-2609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20888"/>
            <a:ext cx="7772400" cy="4151312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Or email: </a:t>
            </a:r>
            <a:r>
              <a:rPr lang="en-US" dirty="0" smtClean="0">
                <a:hlinkClick r:id="rId2"/>
              </a:rPr>
              <a:t>AHRQTeamSTEPPS@aha.org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Engagement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questions are encouraged throughout the presentation and will be answered during the Q&amp;A session </a:t>
            </a:r>
          </a:p>
          <a:p>
            <a:r>
              <a:rPr lang="en-US" dirty="0" smtClean="0"/>
              <a:t>A Q&amp;A session will be held at the end of the presentation </a:t>
            </a:r>
          </a:p>
          <a:p>
            <a:r>
              <a:rPr lang="en-US" dirty="0" smtClean="0"/>
              <a:t>The lines will open for call-in questions during the Q&amp;A session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685800"/>
            <a:ext cx="7739062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Today’s Webinar Presenters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772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Tiffany Christensen</a:t>
            </a:r>
          </a:p>
          <a:p>
            <a:pPr lvl="1" eaLnBrk="1" hangingPunct="1"/>
            <a:r>
              <a:rPr lang="en-US" sz="2000" dirty="0" smtClean="0"/>
              <a:t>Duke University Hospital Patient Advocate</a:t>
            </a:r>
          </a:p>
          <a:p>
            <a:pPr lvl="1" eaLnBrk="1" hangingPunct="1"/>
            <a:r>
              <a:rPr lang="en-US" sz="2000" dirty="0" smtClean="0"/>
              <a:t>Team Lead for new Duke PAC Training Center </a:t>
            </a:r>
          </a:p>
          <a:p>
            <a:pPr lvl="1" eaLnBrk="1" hangingPunct="1"/>
            <a:r>
              <a:rPr lang="en-US" sz="2000" dirty="0" smtClean="0"/>
              <a:t>Author and life-long patient</a:t>
            </a:r>
          </a:p>
          <a:p>
            <a:pPr marL="457200" lvl="1" indent="0" eaLnBrk="1" hangingPunct="1">
              <a:buNone/>
            </a:pPr>
            <a:endParaRPr lang="en-US" sz="2000" dirty="0" smtClean="0"/>
          </a:p>
          <a:p>
            <a:pPr eaLnBrk="1" hangingPunct="1"/>
            <a:r>
              <a:rPr lang="en-US" dirty="0" smtClean="0"/>
              <a:t>Karen Frush, MD</a:t>
            </a:r>
          </a:p>
          <a:p>
            <a:pPr lvl="1" eaLnBrk="1" hangingPunct="1"/>
            <a:r>
              <a:rPr lang="en-US" sz="2000" dirty="0" smtClean="0"/>
              <a:t>Professor of Pediatrics, Duke University School of Medicine</a:t>
            </a:r>
          </a:p>
          <a:p>
            <a:pPr lvl="1" eaLnBrk="1" hangingPunct="1"/>
            <a:r>
              <a:rPr lang="en-US" sz="2000" dirty="0" smtClean="0"/>
              <a:t>Clinical Professor of Nursing, Duke University School of Nursing</a:t>
            </a:r>
          </a:p>
          <a:p>
            <a:pPr lvl="1" eaLnBrk="1" hangingPunct="1"/>
            <a:r>
              <a:rPr lang="en-US" sz="2000" dirty="0" smtClean="0"/>
              <a:t>Chief Patient Safety Officer, Duke University Health System</a:t>
            </a:r>
          </a:p>
          <a:p>
            <a:pPr lvl="1" eaLnBrk="1" hangingPunct="1"/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057400"/>
            <a:ext cx="7772400" cy="1362075"/>
          </a:xfrm>
        </p:spPr>
        <p:txBody>
          <a:bodyPr/>
          <a:lstStyle/>
          <a:p>
            <a:pPr algn="ctr"/>
            <a:r>
              <a:rPr lang="en-US" sz="3600" cap="none" dirty="0" err="1" smtClean="0"/>
              <a:t>TeamSTEPPS</a:t>
            </a:r>
            <a:r>
              <a:rPr lang="en-US" sz="3600" cap="none" dirty="0" smtClean="0"/>
              <a:t> for Patients (and Patient Engagement) </a:t>
            </a:r>
            <a:endParaRPr lang="en-US" sz="3600" cap="none" dirty="0"/>
          </a:p>
        </p:txBody>
      </p:sp>
    </p:spTree>
    <p:extLst>
      <p:ext uri="{BB962C8B-B14F-4D97-AF65-F5344CB8AC3E}">
        <p14:creationId xmlns:p14="http://schemas.microsoft.com/office/powerpoint/2010/main" val="23972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8708</TotalTime>
  <Words>1249</Words>
  <Application>Microsoft Office PowerPoint</Application>
  <PresentationFormat>On-screen Show (4:3)</PresentationFormat>
  <Paragraphs>195</Paragraphs>
  <Slides>44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Times New Roman</vt:lpstr>
      <vt:lpstr>Wingdings</vt:lpstr>
      <vt:lpstr>2_Main_Olive</vt:lpstr>
      <vt:lpstr>PowerPoint Presentation</vt:lpstr>
      <vt:lpstr>Acknowledgements</vt:lpstr>
      <vt:lpstr>TeamSTEPPS Master Training</vt:lpstr>
      <vt:lpstr>TeamSTEPPS Portal</vt:lpstr>
      <vt:lpstr>7th Annual National Conference </vt:lpstr>
      <vt:lpstr>Help Line (312) 422-2609</vt:lpstr>
      <vt:lpstr>Rules of Engagement </vt:lpstr>
      <vt:lpstr>Today’s Webinar Presenters</vt:lpstr>
      <vt:lpstr>TeamSTEPPS for Patients (and Patient Engagement) </vt:lpstr>
      <vt:lpstr>Goals of this Webinar</vt:lpstr>
      <vt:lpstr>From a Patient’s Perspective</vt:lpstr>
      <vt:lpstr>Diagnosed at 6 months old with the gift  of cystic fibrosis</vt:lpstr>
      <vt:lpstr>I had my first hospital stay at Age 12  My first experience with “walking the fine line”</vt:lpstr>
      <vt:lpstr>This was just the beginning…  There would be countless more days spent in the hospital during my lifetime</vt:lpstr>
      <vt:lpstr> The doctors put me on the list for a bilateral lung transplant.</vt:lpstr>
      <vt:lpstr>I waited 4 years for my “call”</vt:lpstr>
      <vt:lpstr> Facing Medical Error </vt:lpstr>
      <vt:lpstr>April 4th, 2000</vt:lpstr>
      <vt:lpstr>In June of 2002, my lung function started to drop.   I was diagnosed with my second terminal illness 6 months later.  I had Chronic Rejection.</vt:lpstr>
      <vt:lpstr>The Deafening Diagnosis</vt:lpstr>
      <vt:lpstr>Within a year, my lung function had dropped to 10% of capacity.  I was 73 pounds.  I was dying and the doctors gave me 6 more months to live.</vt:lpstr>
      <vt:lpstr>I asked my doctors if I could have a second lung transplant.  They said no.</vt:lpstr>
      <vt:lpstr>After the stages of grief…the soft arms of acceptance</vt:lpstr>
      <vt:lpstr>We got a new transplant coordinator.  She wanted to help.  She fought for me and got me on the transplant list again.</vt:lpstr>
      <vt:lpstr>Despite my team’s concern, the recovery was easier than the first time.</vt:lpstr>
      <vt:lpstr>Today! </vt:lpstr>
      <vt:lpstr>Loved and Lost</vt:lpstr>
      <vt:lpstr>Love…again</vt:lpstr>
      <vt:lpstr>Sister, Daughter, Friend</vt:lpstr>
      <vt:lpstr>Grateful for  “the village”</vt:lpstr>
      <vt:lpstr>Patient Safety</vt:lpstr>
      <vt:lpstr>The Role of Patients in Patient Safety</vt:lpstr>
      <vt:lpstr>What is the Role of Patients at Duke?</vt:lpstr>
      <vt:lpstr>Guiding Principles for Patient/Family Centered Care at Duke</vt:lpstr>
      <vt:lpstr>“Actualizing” our Principles: History of the PAC</vt:lpstr>
      <vt:lpstr>PAC Structure </vt:lpstr>
      <vt:lpstr>TeamSTEPPS Tools for Patients</vt:lpstr>
      <vt:lpstr>Partnering through Preparation</vt:lpstr>
      <vt:lpstr>Partnering for Safety</vt:lpstr>
      <vt:lpstr>Partnering for Patient-Centered Care</vt:lpstr>
      <vt:lpstr>Assess patient/family participation skills and facilitate advancement</vt:lpstr>
      <vt:lpstr>Questions and Answers</vt:lpstr>
      <vt:lpstr>Discussion Forum</vt:lpstr>
      <vt:lpstr>Thank You!</vt:lpstr>
    </vt:vector>
  </TitlesOfParts>
  <Company>AHRQ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TeamSTEPPS for Patients and Patient Engagement</dc:title>
  <dc:creator>Jim  Battles, Heidi King</dc:creator>
  <cp:keywords>TeamSTEPPS, Patient, Patient Engagement </cp:keywords>
  <cp:lastModifiedBy>Evensky, Abra</cp:lastModifiedBy>
  <cp:revision>709</cp:revision>
  <dcterms:created xsi:type="dcterms:W3CDTF">2006-03-15T17:59:51Z</dcterms:created>
  <dcterms:modified xsi:type="dcterms:W3CDTF">2017-04-17T15:17:53Z</dcterms:modified>
</cp:coreProperties>
</file>