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33" r:id="rId2"/>
  </p:sldMasterIdLst>
  <p:notesMasterIdLst>
    <p:notesMasterId r:id="rId48"/>
  </p:notesMasterIdLst>
  <p:handoutMasterIdLst>
    <p:handoutMasterId r:id="rId49"/>
  </p:handoutMasterIdLst>
  <p:sldIdLst>
    <p:sldId id="256" r:id="rId3"/>
    <p:sldId id="404" r:id="rId4"/>
    <p:sldId id="405" r:id="rId5"/>
    <p:sldId id="406" r:id="rId6"/>
    <p:sldId id="407" r:id="rId7"/>
    <p:sldId id="408" r:id="rId8"/>
    <p:sldId id="409" r:id="rId9"/>
    <p:sldId id="452" r:id="rId10"/>
    <p:sldId id="454" r:id="rId11"/>
    <p:sldId id="455" r:id="rId12"/>
    <p:sldId id="456" r:id="rId13"/>
    <p:sldId id="457" r:id="rId14"/>
    <p:sldId id="458" r:id="rId15"/>
    <p:sldId id="459" r:id="rId16"/>
    <p:sldId id="460" r:id="rId17"/>
    <p:sldId id="461" r:id="rId18"/>
    <p:sldId id="462" r:id="rId19"/>
    <p:sldId id="463" r:id="rId20"/>
    <p:sldId id="464" r:id="rId21"/>
    <p:sldId id="465" r:id="rId22"/>
    <p:sldId id="466" r:id="rId23"/>
    <p:sldId id="467" r:id="rId24"/>
    <p:sldId id="468" r:id="rId25"/>
    <p:sldId id="469" r:id="rId26"/>
    <p:sldId id="488" r:id="rId27"/>
    <p:sldId id="489" r:id="rId28"/>
    <p:sldId id="472" r:id="rId29"/>
    <p:sldId id="473" r:id="rId30"/>
    <p:sldId id="474" r:id="rId31"/>
    <p:sldId id="475" r:id="rId32"/>
    <p:sldId id="476" r:id="rId33"/>
    <p:sldId id="477" r:id="rId34"/>
    <p:sldId id="478" r:id="rId35"/>
    <p:sldId id="479" r:id="rId36"/>
    <p:sldId id="480" r:id="rId37"/>
    <p:sldId id="481" r:id="rId38"/>
    <p:sldId id="482" r:id="rId39"/>
    <p:sldId id="483" r:id="rId40"/>
    <p:sldId id="484" r:id="rId41"/>
    <p:sldId id="485" r:id="rId42"/>
    <p:sldId id="486" r:id="rId43"/>
    <p:sldId id="487" r:id="rId44"/>
    <p:sldId id="338" r:id="rId45"/>
    <p:sldId id="450" r:id="rId46"/>
    <p:sldId id="339" r:id="rId47"/>
  </p:sldIdLst>
  <p:sldSz cx="9144000" cy="6858000" type="screen4x3"/>
  <p:notesSz cx="7010400" cy="9296400"/>
  <p:custDataLst>
    <p:tags r:id="rId50"/>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Baker" initials="DB" lastIdx="3" clrIdx="0"/>
  <p:cmAuthor id="1" name="Andrea Amodeo" initials="AA" lastIdx="2" clrIdx="1"/>
  <p:cmAuthor id="2" name="Hund, Christopher" initials="HC"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0000"/>
    <a:srgbClr val="660000"/>
    <a:srgbClr val="6019E1"/>
    <a:srgbClr val="1B073F"/>
    <a:srgbClr val="000000"/>
    <a:srgbClr val="0099CC"/>
    <a:srgbClr val="FF9966"/>
    <a:srgbClr val="006699"/>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outlineView">
  <p:normalViewPr showOutlineIcons="0">
    <p:restoredLeft sz="34561" autoAdjust="0"/>
    <p:restoredTop sz="86355" autoAdjust="0"/>
  </p:normalViewPr>
  <p:slideViewPr>
    <p:cSldViewPr>
      <p:cViewPr varScale="1">
        <p:scale>
          <a:sx n="54" d="100"/>
          <a:sy n="54" d="100"/>
        </p:scale>
        <p:origin x="72" y="29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864"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65D25F1-6A9D-4415-B86D-A4B8FC459E7D}" type="datetimeFigureOut">
              <a:rPr lang="en-US" smtClean="0"/>
              <a:pPr/>
              <a:t>4/17/2017</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9BAA79D-18EC-4085-B710-78EEB5E0D3AC}" type="slidenum">
              <a:rPr lang="en-US" smtClean="0"/>
              <a:pPr/>
              <a:t>‹#›</a:t>
            </a:fld>
            <a:endParaRPr lang="en-US" dirty="0"/>
          </a:p>
        </p:txBody>
      </p:sp>
    </p:spTree>
    <p:extLst>
      <p:ext uri="{BB962C8B-B14F-4D97-AF65-F5344CB8AC3E}">
        <p14:creationId xmlns:p14="http://schemas.microsoft.com/office/powerpoint/2010/main" val="2134417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defRPr sz="1200"/>
            </a:lvl1pPr>
          </a:lstStyle>
          <a:p>
            <a:pPr>
              <a:defRPr/>
            </a:pPr>
            <a:endParaRPr lang="en-US" dirty="0"/>
          </a:p>
        </p:txBody>
      </p:sp>
      <p:sp>
        <p:nvSpPr>
          <p:cNvPr id="7171" name="Rectangle 3"/>
          <p:cNvSpPr>
            <a:spLocks noGrp="1" noChangeArrowheads="1"/>
          </p:cNvSpPr>
          <p:nvPr>
            <p:ph type="dt" idx="1"/>
          </p:nvPr>
        </p:nvSpPr>
        <p:spPr bwMode="auto">
          <a:xfrm>
            <a:off x="3970938" y="0"/>
            <a:ext cx="3037840" cy="46482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a:defRPr sz="1200"/>
            </a:lvl1pPr>
          </a:lstStyle>
          <a:p>
            <a:pPr>
              <a:defRPr/>
            </a:pPr>
            <a:endParaRPr lang="en-US" dirty="0"/>
          </a:p>
        </p:txBody>
      </p:sp>
      <p:sp>
        <p:nvSpPr>
          <p:cNvPr id="512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7173" name="Rectangle 5"/>
          <p:cNvSpPr>
            <a:spLocks noGrp="1" noChangeArrowheads="1"/>
          </p:cNvSpPr>
          <p:nvPr>
            <p:ph type="body" sz="quarter" idx="3"/>
          </p:nvPr>
        </p:nvSpPr>
        <p:spPr bwMode="auto">
          <a:xfrm>
            <a:off x="701040" y="4415790"/>
            <a:ext cx="5608320" cy="418338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6"/>
          <p:cNvSpPr>
            <a:spLocks noGrp="1" noChangeArrowheads="1"/>
          </p:cNvSpPr>
          <p:nvPr>
            <p:ph type="ftr" sz="quarter" idx="4"/>
          </p:nvPr>
        </p:nvSpPr>
        <p:spPr bwMode="auto">
          <a:xfrm>
            <a:off x="0"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defRPr sz="1200"/>
            </a:lvl1pPr>
          </a:lstStyle>
          <a:p>
            <a:pPr>
              <a:defRPr/>
            </a:pPr>
            <a:endParaRPr lang="en-US" dirty="0"/>
          </a:p>
        </p:txBody>
      </p:sp>
      <p:sp>
        <p:nvSpPr>
          <p:cNvPr id="7175" name="Rectangle 7"/>
          <p:cNvSpPr>
            <a:spLocks noGrp="1" noChangeArrowheads="1"/>
          </p:cNvSpPr>
          <p:nvPr>
            <p:ph type="sldNum" sz="quarter" idx="5"/>
          </p:nvPr>
        </p:nvSpPr>
        <p:spPr bwMode="auto">
          <a:xfrm>
            <a:off x="3970938" y="8829967"/>
            <a:ext cx="3037840" cy="46482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pPr>
              <a:defRPr/>
            </a:pPr>
            <a:fld id="{C0995680-41C7-41E4-B1D3-ED33CC1C4122}" type="slidenum">
              <a:rPr lang="en-US"/>
              <a:pPr>
                <a:defRPr/>
              </a:pPr>
              <a:t>‹#›</a:t>
            </a:fld>
            <a:endParaRPr lang="en-US" dirty="0"/>
          </a:p>
        </p:txBody>
      </p:sp>
    </p:spTree>
    <p:extLst>
      <p:ext uri="{BB962C8B-B14F-4D97-AF65-F5344CB8AC3E}">
        <p14:creationId xmlns:p14="http://schemas.microsoft.com/office/powerpoint/2010/main" val="14908930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p>
            <a:fld id="{DA929B76-F24D-46D4-9C52-92763CCC9E3C}" type="slidenum">
              <a:rPr lang="en-US" smtClean="0"/>
              <a:pPr/>
              <a:t>1</a:t>
            </a:fld>
            <a:endParaRPr lang="en-US" dirty="0" smtClean="0"/>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134115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0995680-41C7-41E4-B1D3-ED33CC1C4122}" type="slidenum">
              <a:rPr lang="en-US" smtClean="0"/>
              <a:pPr>
                <a:defRPr/>
              </a:pPr>
              <a:t>17</a:t>
            </a:fld>
            <a:endParaRPr lang="en-US" dirty="0"/>
          </a:p>
        </p:txBody>
      </p:sp>
    </p:spTree>
    <p:extLst>
      <p:ext uri="{BB962C8B-B14F-4D97-AF65-F5344CB8AC3E}">
        <p14:creationId xmlns:p14="http://schemas.microsoft.com/office/powerpoint/2010/main" val="4720692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0995680-41C7-41E4-B1D3-ED33CC1C4122}" type="slidenum">
              <a:rPr lang="en-US" smtClean="0"/>
              <a:pPr>
                <a:defRPr/>
              </a:pPr>
              <a:t>19</a:t>
            </a:fld>
            <a:endParaRPr lang="en-US" dirty="0"/>
          </a:p>
        </p:txBody>
      </p:sp>
    </p:spTree>
    <p:extLst>
      <p:ext uri="{BB962C8B-B14F-4D97-AF65-F5344CB8AC3E}">
        <p14:creationId xmlns:p14="http://schemas.microsoft.com/office/powerpoint/2010/main" val="2342665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0995680-41C7-41E4-B1D3-ED33CC1C4122}" type="slidenum">
              <a:rPr lang="en-US" smtClean="0"/>
              <a:pPr>
                <a:defRPr/>
              </a:pPr>
              <a:t>20</a:t>
            </a:fld>
            <a:endParaRPr lang="en-US" dirty="0"/>
          </a:p>
        </p:txBody>
      </p:sp>
    </p:spTree>
    <p:extLst>
      <p:ext uri="{BB962C8B-B14F-4D97-AF65-F5344CB8AC3E}">
        <p14:creationId xmlns:p14="http://schemas.microsoft.com/office/powerpoint/2010/main" val="1707796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0995680-41C7-41E4-B1D3-ED33CC1C4122}" type="slidenum">
              <a:rPr lang="en-US" smtClean="0"/>
              <a:pPr>
                <a:defRPr/>
              </a:pPr>
              <a:t>21</a:t>
            </a:fld>
            <a:endParaRPr lang="en-US" dirty="0"/>
          </a:p>
        </p:txBody>
      </p:sp>
    </p:spTree>
    <p:extLst>
      <p:ext uri="{BB962C8B-B14F-4D97-AF65-F5344CB8AC3E}">
        <p14:creationId xmlns:p14="http://schemas.microsoft.com/office/powerpoint/2010/main" val="176969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endParaRPr lang="en-US" sz="1800" dirty="0" smtClean="0"/>
          </a:p>
        </p:txBody>
      </p:sp>
      <p:sp>
        <p:nvSpPr>
          <p:cNvPr id="4" name="Slide Number Placeholder 3"/>
          <p:cNvSpPr>
            <a:spLocks noGrp="1"/>
          </p:cNvSpPr>
          <p:nvPr>
            <p:ph type="sldNum" sz="quarter" idx="10"/>
          </p:nvPr>
        </p:nvSpPr>
        <p:spPr/>
        <p:txBody>
          <a:bodyPr/>
          <a:lstStyle/>
          <a:p>
            <a:pPr>
              <a:defRPr/>
            </a:pPr>
            <a:fld id="{C0995680-41C7-41E4-B1D3-ED33CC1C4122}" type="slidenum">
              <a:rPr lang="en-US" smtClean="0"/>
              <a:pPr>
                <a:defRPr/>
              </a:pPr>
              <a:t>22</a:t>
            </a:fld>
            <a:endParaRPr lang="en-US" dirty="0"/>
          </a:p>
        </p:txBody>
      </p:sp>
    </p:spTree>
    <p:extLst>
      <p:ext uri="{BB962C8B-B14F-4D97-AF65-F5344CB8AC3E}">
        <p14:creationId xmlns:p14="http://schemas.microsoft.com/office/powerpoint/2010/main" val="38080007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0995680-41C7-41E4-B1D3-ED33CC1C4122}" type="slidenum">
              <a:rPr lang="en-US" smtClean="0"/>
              <a:pPr>
                <a:defRPr/>
              </a:pPr>
              <a:t>23</a:t>
            </a:fld>
            <a:endParaRPr lang="en-US" dirty="0"/>
          </a:p>
        </p:txBody>
      </p:sp>
    </p:spTree>
    <p:extLst>
      <p:ext uri="{BB962C8B-B14F-4D97-AF65-F5344CB8AC3E}">
        <p14:creationId xmlns:p14="http://schemas.microsoft.com/office/powerpoint/2010/main" val="800706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0995680-41C7-41E4-B1D3-ED33CC1C4122}" type="slidenum">
              <a:rPr lang="en-US" smtClean="0"/>
              <a:pPr>
                <a:defRPr/>
              </a:pPr>
              <a:t>24</a:t>
            </a:fld>
            <a:endParaRPr lang="en-US" dirty="0"/>
          </a:p>
        </p:txBody>
      </p:sp>
    </p:spTree>
    <p:extLst>
      <p:ext uri="{BB962C8B-B14F-4D97-AF65-F5344CB8AC3E}">
        <p14:creationId xmlns:p14="http://schemas.microsoft.com/office/powerpoint/2010/main" val="37769622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0995680-41C7-41E4-B1D3-ED33CC1C4122}" type="slidenum">
              <a:rPr lang="en-US" smtClean="0"/>
              <a:pPr>
                <a:defRPr/>
              </a:pPr>
              <a:t>27</a:t>
            </a:fld>
            <a:endParaRPr lang="en-US" dirty="0"/>
          </a:p>
        </p:txBody>
      </p:sp>
    </p:spTree>
    <p:extLst>
      <p:ext uri="{BB962C8B-B14F-4D97-AF65-F5344CB8AC3E}">
        <p14:creationId xmlns:p14="http://schemas.microsoft.com/office/powerpoint/2010/main" val="42717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C0995680-41C7-41E4-B1D3-ED33CC1C4122}" type="slidenum">
              <a:rPr lang="en-US" smtClean="0"/>
              <a:pPr>
                <a:defRPr/>
              </a:pPr>
              <a:t>28</a:t>
            </a:fld>
            <a:endParaRPr lang="en-US" dirty="0"/>
          </a:p>
        </p:txBody>
      </p:sp>
    </p:spTree>
    <p:extLst>
      <p:ext uri="{BB962C8B-B14F-4D97-AF65-F5344CB8AC3E}">
        <p14:creationId xmlns:p14="http://schemas.microsoft.com/office/powerpoint/2010/main" val="35775131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0995680-41C7-41E4-B1D3-ED33CC1C4122}" type="slidenum">
              <a:rPr lang="en-US" smtClean="0"/>
              <a:pPr>
                <a:defRPr/>
              </a:pPr>
              <a:t>29</a:t>
            </a:fld>
            <a:endParaRPr lang="en-US" dirty="0"/>
          </a:p>
        </p:txBody>
      </p:sp>
    </p:spTree>
    <p:extLst>
      <p:ext uri="{BB962C8B-B14F-4D97-AF65-F5344CB8AC3E}">
        <p14:creationId xmlns:p14="http://schemas.microsoft.com/office/powerpoint/2010/main" val="669030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04652E4A-1CA8-47C1-81D0-143F94D6C642}" type="slidenum">
              <a:rPr lang="en-US" smtClean="0"/>
              <a:pPr/>
              <a:t>6</a:t>
            </a:fld>
            <a:endParaRPr lang="en-US" dirty="0" smtClean="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p:spPr>
        <p:txBody>
          <a:bodyPr/>
          <a:lstStyle/>
          <a:p>
            <a:pPr eaLnBrk="1" hangingPunct="1">
              <a:lnSpc>
                <a:spcPct val="80000"/>
              </a:lnSpc>
            </a:pPr>
            <a:endParaRPr lang="en-US" sz="800" dirty="0" smtClean="0"/>
          </a:p>
        </p:txBody>
      </p:sp>
    </p:spTree>
    <p:extLst>
      <p:ext uri="{BB962C8B-B14F-4D97-AF65-F5344CB8AC3E}">
        <p14:creationId xmlns:p14="http://schemas.microsoft.com/office/powerpoint/2010/main" val="956732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0995680-41C7-41E4-B1D3-ED33CC1C4122}" type="slidenum">
              <a:rPr lang="en-US" smtClean="0"/>
              <a:pPr>
                <a:defRPr/>
              </a:pPr>
              <a:t>30</a:t>
            </a:fld>
            <a:endParaRPr lang="en-US" dirty="0"/>
          </a:p>
        </p:txBody>
      </p:sp>
    </p:spTree>
    <p:extLst>
      <p:ext uri="{BB962C8B-B14F-4D97-AF65-F5344CB8AC3E}">
        <p14:creationId xmlns:p14="http://schemas.microsoft.com/office/powerpoint/2010/main" val="3050162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0995680-41C7-41E4-B1D3-ED33CC1C4122}" type="slidenum">
              <a:rPr lang="en-US" smtClean="0"/>
              <a:pPr>
                <a:defRPr/>
              </a:pPr>
              <a:t>31</a:t>
            </a:fld>
            <a:endParaRPr lang="en-US" dirty="0"/>
          </a:p>
        </p:txBody>
      </p:sp>
    </p:spTree>
    <p:extLst>
      <p:ext uri="{BB962C8B-B14F-4D97-AF65-F5344CB8AC3E}">
        <p14:creationId xmlns:p14="http://schemas.microsoft.com/office/powerpoint/2010/main" val="20670258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0995680-41C7-41E4-B1D3-ED33CC1C4122}" type="slidenum">
              <a:rPr lang="en-US" smtClean="0"/>
              <a:pPr>
                <a:defRPr/>
              </a:pPr>
              <a:t>32</a:t>
            </a:fld>
            <a:endParaRPr lang="en-US" dirty="0"/>
          </a:p>
        </p:txBody>
      </p:sp>
    </p:spTree>
    <p:extLst>
      <p:ext uri="{BB962C8B-B14F-4D97-AF65-F5344CB8AC3E}">
        <p14:creationId xmlns:p14="http://schemas.microsoft.com/office/powerpoint/2010/main" val="30269085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0995680-41C7-41E4-B1D3-ED33CC1C4122}" type="slidenum">
              <a:rPr lang="en-US" smtClean="0"/>
              <a:pPr>
                <a:defRPr/>
              </a:pPr>
              <a:t>33</a:t>
            </a:fld>
            <a:endParaRPr lang="en-US" dirty="0"/>
          </a:p>
        </p:txBody>
      </p:sp>
    </p:spTree>
    <p:extLst>
      <p:ext uri="{BB962C8B-B14F-4D97-AF65-F5344CB8AC3E}">
        <p14:creationId xmlns:p14="http://schemas.microsoft.com/office/powerpoint/2010/main" val="1450993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0995680-41C7-41E4-B1D3-ED33CC1C4122}" type="slidenum">
              <a:rPr lang="en-US" smtClean="0"/>
              <a:pPr>
                <a:defRPr/>
              </a:pPr>
              <a:t>34</a:t>
            </a:fld>
            <a:endParaRPr lang="en-US" dirty="0"/>
          </a:p>
        </p:txBody>
      </p:sp>
    </p:spTree>
    <p:extLst>
      <p:ext uri="{BB962C8B-B14F-4D97-AF65-F5344CB8AC3E}">
        <p14:creationId xmlns:p14="http://schemas.microsoft.com/office/powerpoint/2010/main" val="29363585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0995680-41C7-41E4-B1D3-ED33CC1C4122}" type="slidenum">
              <a:rPr lang="en-US" smtClean="0"/>
              <a:pPr>
                <a:defRPr/>
              </a:pPr>
              <a:t>35</a:t>
            </a:fld>
            <a:endParaRPr lang="en-US" dirty="0"/>
          </a:p>
        </p:txBody>
      </p:sp>
    </p:spTree>
    <p:extLst>
      <p:ext uri="{BB962C8B-B14F-4D97-AF65-F5344CB8AC3E}">
        <p14:creationId xmlns:p14="http://schemas.microsoft.com/office/powerpoint/2010/main" val="1932397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0995680-41C7-41E4-B1D3-ED33CC1C4122}" type="slidenum">
              <a:rPr lang="en-US" smtClean="0"/>
              <a:pPr>
                <a:defRPr/>
              </a:pPr>
              <a:t>36</a:t>
            </a:fld>
            <a:endParaRPr lang="en-US" dirty="0"/>
          </a:p>
        </p:txBody>
      </p:sp>
    </p:spTree>
    <p:extLst>
      <p:ext uri="{BB962C8B-B14F-4D97-AF65-F5344CB8AC3E}">
        <p14:creationId xmlns:p14="http://schemas.microsoft.com/office/powerpoint/2010/main" val="2182702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0995680-41C7-41E4-B1D3-ED33CC1C4122}" type="slidenum">
              <a:rPr lang="en-US" smtClean="0"/>
              <a:pPr>
                <a:defRPr/>
              </a:pPr>
              <a:t>37</a:t>
            </a:fld>
            <a:endParaRPr lang="en-US" dirty="0"/>
          </a:p>
        </p:txBody>
      </p:sp>
    </p:spTree>
    <p:extLst>
      <p:ext uri="{BB962C8B-B14F-4D97-AF65-F5344CB8AC3E}">
        <p14:creationId xmlns:p14="http://schemas.microsoft.com/office/powerpoint/2010/main" val="20805100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0995680-41C7-41E4-B1D3-ED33CC1C4122}" type="slidenum">
              <a:rPr lang="en-US" smtClean="0"/>
              <a:pPr>
                <a:defRPr/>
              </a:pPr>
              <a:t>38</a:t>
            </a:fld>
            <a:endParaRPr lang="en-US" dirty="0"/>
          </a:p>
        </p:txBody>
      </p:sp>
    </p:spTree>
    <p:extLst>
      <p:ext uri="{BB962C8B-B14F-4D97-AF65-F5344CB8AC3E}">
        <p14:creationId xmlns:p14="http://schemas.microsoft.com/office/powerpoint/2010/main" val="39441798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0995680-41C7-41E4-B1D3-ED33CC1C4122}" type="slidenum">
              <a:rPr lang="en-US" smtClean="0"/>
              <a:pPr>
                <a:defRPr/>
              </a:pPr>
              <a:t>39</a:t>
            </a:fld>
            <a:endParaRPr lang="en-US" dirty="0"/>
          </a:p>
        </p:txBody>
      </p:sp>
    </p:spTree>
    <p:extLst>
      <p:ext uri="{BB962C8B-B14F-4D97-AF65-F5344CB8AC3E}">
        <p14:creationId xmlns:p14="http://schemas.microsoft.com/office/powerpoint/2010/main" val="2100221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smtClean="0"/>
          </a:p>
        </p:txBody>
      </p:sp>
      <p:sp>
        <p:nvSpPr>
          <p:cNvPr id="4" name="Slide Number Placeholder 3"/>
          <p:cNvSpPr>
            <a:spLocks noGrp="1"/>
          </p:cNvSpPr>
          <p:nvPr>
            <p:ph type="sldNum" sz="quarter" idx="10"/>
          </p:nvPr>
        </p:nvSpPr>
        <p:spPr/>
        <p:txBody>
          <a:bodyPr/>
          <a:lstStyle/>
          <a:p>
            <a:pPr>
              <a:defRPr/>
            </a:pPr>
            <a:fld id="{C0995680-41C7-41E4-B1D3-ED33CC1C4122}" type="slidenum">
              <a:rPr lang="en-US" smtClean="0"/>
              <a:pPr>
                <a:defRPr/>
              </a:pPr>
              <a:t>8</a:t>
            </a:fld>
            <a:endParaRPr lang="en-US" dirty="0"/>
          </a:p>
        </p:txBody>
      </p:sp>
    </p:spTree>
    <p:extLst>
      <p:ext uri="{BB962C8B-B14F-4D97-AF65-F5344CB8AC3E}">
        <p14:creationId xmlns:p14="http://schemas.microsoft.com/office/powerpoint/2010/main" val="13385345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0995680-41C7-41E4-B1D3-ED33CC1C4122}" type="slidenum">
              <a:rPr lang="en-US" smtClean="0"/>
              <a:pPr>
                <a:defRPr/>
              </a:pPr>
              <a:t>40</a:t>
            </a:fld>
            <a:endParaRPr lang="en-US" dirty="0"/>
          </a:p>
        </p:txBody>
      </p:sp>
    </p:spTree>
    <p:extLst>
      <p:ext uri="{BB962C8B-B14F-4D97-AF65-F5344CB8AC3E}">
        <p14:creationId xmlns:p14="http://schemas.microsoft.com/office/powerpoint/2010/main" val="24464123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C0995680-41C7-41E4-B1D3-ED33CC1C4122}" type="slidenum">
              <a:rPr lang="en-US" smtClean="0"/>
              <a:pPr>
                <a:defRPr/>
              </a:pPr>
              <a:t>11</a:t>
            </a:fld>
            <a:endParaRPr lang="en-US" dirty="0"/>
          </a:p>
        </p:txBody>
      </p:sp>
    </p:spTree>
    <p:extLst>
      <p:ext uri="{BB962C8B-B14F-4D97-AF65-F5344CB8AC3E}">
        <p14:creationId xmlns:p14="http://schemas.microsoft.com/office/powerpoint/2010/main" val="269661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spcAft>
                <a:spcPts val="611"/>
              </a:spcAft>
            </a:pPr>
            <a:endParaRPr lang="en-US" dirty="0" smtClean="0"/>
          </a:p>
        </p:txBody>
      </p:sp>
      <p:sp>
        <p:nvSpPr>
          <p:cNvPr id="4" name="Slide Number Placeholder 3"/>
          <p:cNvSpPr>
            <a:spLocks noGrp="1"/>
          </p:cNvSpPr>
          <p:nvPr>
            <p:ph type="sldNum" sz="quarter" idx="10"/>
          </p:nvPr>
        </p:nvSpPr>
        <p:spPr/>
        <p:txBody>
          <a:bodyPr/>
          <a:lstStyle/>
          <a:p>
            <a:pPr>
              <a:defRPr/>
            </a:pPr>
            <a:fld id="{C0995680-41C7-41E4-B1D3-ED33CC1C4122}" type="slidenum">
              <a:rPr lang="en-US" smtClean="0"/>
              <a:pPr>
                <a:defRPr/>
              </a:pPr>
              <a:t>12</a:t>
            </a:fld>
            <a:endParaRPr lang="en-US" dirty="0"/>
          </a:p>
        </p:txBody>
      </p:sp>
    </p:spTree>
    <p:extLst>
      <p:ext uri="{BB962C8B-B14F-4D97-AF65-F5344CB8AC3E}">
        <p14:creationId xmlns:p14="http://schemas.microsoft.com/office/powerpoint/2010/main" val="25661310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0995680-41C7-41E4-B1D3-ED33CC1C4122}" type="slidenum">
              <a:rPr lang="en-US" smtClean="0"/>
              <a:pPr>
                <a:defRPr/>
              </a:pPr>
              <a:t>13</a:t>
            </a:fld>
            <a:endParaRPr lang="en-US" dirty="0"/>
          </a:p>
        </p:txBody>
      </p:sp>
    </p:spTree>
    <p:extLst>
      <p:ext uri="{BB962C8B-B14F-4D97-AF65-F5344CB8AC3E}">
        <p14:creationId xmlns:p14="http://schemas.microsoft.com/office/powerpoint/2010/main" val="16833894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0995680-41C7-41E4-B1D3-ED33CC1C4122}" type="slidenum">
              <a:rPr lang="en-US" smtClean="0"/>
              <a:pPr>
                <a:defRPr/>
              </a:pPr>
              <a:t>14</a:t>
            </a:fld>
            <a:endParaRPr lang="en-US" dirty="0"/>
          </a:p>
        </p:txBody>
      </p:sp>
    </p:spTree>
    <p:extLst>
      <p:ext uri="{BB962C8B-B14F-4D97-AF65-F5344CB8AC3E}">
        <p14:creationId xmlns:p14="http://schemas.microsoft.com/office/powerpoint/2010/main" val="701690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0995680-41C7-41E4-B1D3-ED33CC1C4122}" type="slidenum">
              <a:rPr lang="en-US" smtClean="0"/>
              <a:pPr>
                <a:defRPr/>
              </a:pPr>
              <a:t>15</a:t>
            </a:fld>
            <a:endParaRPr lang="en-US" dirty="0"/>
          </a:p>
        </p:txBody>
      </p:sp>
    </p:spTree>
    <p:extLst>
      <p:ext uri="{BB962C8B-B14F-4D97-AF65-F5344CB8AC3E}">
        <p14:creationId xmlns:p14="http://schemas.microsoft.com/office/powerpoint/2010/main" val="1464376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0995680-41C7-41E4-B1D3-ED33CC1C4122}" type="slidenum">
              <a:rPr lang="en-US" smtClean="0"/>
              <a:pPr>
                <a:defRPr/>
              </a:pPr>
              <a:t>16</a:t>
            </a:fld>
            <a:endParaRPr lang="en-US" dirty="0"/>
          </a:p>
        </p:txBody>
      </p:sp>
    </p:spTree>
    <p:extLst>
      <p:ext uri="{BB962C8B-B14F-4D97-AF65-F5344CB8AC3E}">
        <p14:creationId xmlns:p14="http://schemas.microsoft.com/office/powerpoint/2010/main" val="135673712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slideMaster" Target="../slideMasters/slideMaster1.xml"/><Relationship Id="rId1" Type="http://schemas.openxmlformats.org/officeDocument/2006/relationships/themeOverride" Target="../theme/themeOverride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Master" Target="../slideMasters/slideMaster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14" descr="Slide_title2_02"/>
          <p:cNvPicPr>
            <a:picLocks noChangeAspect="1" noChangeArrowheads="1"/>
          </p:cNvPicPr>
          <p:nvPr/>
        </p:nvPicPr>
        <p:blipFill>
          <a:blip r:embed="rId3" cstate="print"/>
          <a:srcRect/>
          <a:stretch>
            <a:fillRect/>
          </a:stretch>
        </p:blipFill>
        <p:spPr bwMode="auto">
          <a:xfrm>
            <a:off x="2232025" y="0"/>
            <a:ext cx="6911975" cy="790575"/>
          </a:xfrm>
          <a:prstGeom prst="rect">
            <a:avLst/>
          </a:prstGeom>
          <a:noFill/>
          <a:ln w="9525">
            <a:noFill/>
            <a:miter lim="800000"/>
            <a:headEnd/>
            <a:tailEnd/>
          </a:ln>
        </p:spPr>
      </p:pic>
      <p:pic>
        <p:nvPicPr>
          <p:cNvPr id="4" name="Picture 15" descr="Slide_title2_01"/>
          <p:cNvPicPr>
            <a:picLocks noChangeAspect="1" noChangeArrowheads="1"/>
          </p:cNvPicPr>
          <p:nvPr/>
        </p:nvPicPr>
        <p:blipFill>
          <a:blip r:embed="rId4" cstate="print"/>
          <a:srcRect/>
          <a:stretch>
            <a:fillRect/>
          </a:stretch>
        </p:blipFill>
        <p:spPr bwMode="auto">
          <a:xfrm>
            <a:off x="0" y="-7938"/>
            <a:ext cx="2281238" cy="3598863"/>
          </a:xfrm>
          <a:prstGeom prst="rect">
            <a:avLst/>
          </a:prstGeom>
          <a:noFill/>
          <a:ln w="9525">
            <a:noFill/>
            <a:miter lim="800000"/>
            <a:headEnd/>
            <a:tailEnd/>
          </a:ln>
        </p:spPr>
      </p:pic>
      <p:pic>
        <p:nvPicPr>
          <p:cNvPr id="5" name="Picture 16" descr="Slide_title2_04"/>
          <p:cNvPicPr>
            <a:picLocks noChangeAspect="1" noChangeArrowheads="1"/>
          </p:cNvPicPr>
          <p:nvPr/>
        </p:nvPicPr>
        <p:blipFill>
          <a:blip r:embed="rId5" cstate="print"/>
          <a:srcRect/>
          <a:stretch>
            <a:fillRect/>
          </a:stretch>
        </p:blipFill>
        <p:spPr bwMode="auto">
          <a:xfrm>
            <a:off x="0" y="3586163"/>
            <a:ext cx="2271713" cy="2389187"/>
          </a:xfrm>
          <a:prstGeom prst="rect">
            <a:avLst/>
          </a:prstGeom>
          <a:noFill/>
          <a:ln w="9525">
            <a:noFill/>
            <a:miter lim="800000"/>
            <a:headEnd/>
            <a:tailEnd/>
          </a:ln>
        </p:spPr>
      </p:pic>
      <p:pic>
        <p:nvPicPr>
          <p:cNvPr id="6" name="Picture 17" descr="Slide_title2_07"/>
          <p:cNvPicPr>
            <a:picLocks noChangeAspect="1" noChangeArrowheads="1"/>
          </p:cNvPicPr>
          <p:nvPr/>
        </p:nvPicPr>
        <p:blipFill>
          <a:blip r:embed="rId6" cstate="print"/>
          <a:srcRect/>
          <a:stretch>
            <a:fillRect/>
          </a:stretch>
        </p:blipFill>
        <p:spPr bwMode="auto">
          <a:xfrm>
            <a:off x="0" y="5948363"/>
            <a:ext cx="4835525" cy="906462"/>
          </a:xfrm>
          <a:prstGeom prst="rect">
            <a:avLst/>
          </a:prstGeom>
          <a:noFill/>
          <a:ln w="9525">
            <a:noFill/>
            <a:miter lim="800000"/>
            <a:headEnd/>
            <a:tailEnd/>
          </a:ln>
        </p:spPr>
      </p:pic>
      <p:pic>
        <p:nvPicPr>
          <p:cNvPr id="7" name="Picture 18" descr="Slide_title2_05"/>
          <p:cNvPicPr>
            <a:picLocks noChangeAspect="1" noChangeArrowheads="1"/>
          </p:cNvPicPr>
          <p:nvPr/>
        </p:nvPicPr>
        <p:blipFill>
          <a:blip r:embed="rId7" cstate="print"/>
          <a:srcRect/>
          <a:stretch>
            <a:fillRect/>
          </a:stretch>
        </p:blipFill>
        <p:spPr bwMode="auto">
          <a:xfrm>
            <a:off x="2268538" y="3541713"/>
            <a:ext cx="1136650" cy="2408237"/>
          </a:xfrm>
          <a:prstGeom prst="rect">
            <a:avLst/>
          </a:prstGeom>
          <a:noFill/>
          <a:ln w="9525">
            <a:noFill/>
            <a:miter lim="800000"/>
            <a:headEnd/>
            <a:tailEnd/>
          </a:ln>
        </p:spPr>
      </p:pic>
      <p:pic>
        <p:nvPicPr>
          <p:cNvPr id="8" name="Picture 8" descr="Slide_title2_01"/>
          <p:cNvPicPr>
            <a:picLocks noChangeAspect="1" noChangeArrowheads="1"/>
          </p:cNvPicPr>
          <p:nvPr userDrawn="1"/>
        </p:nvPicPr>
        <p:blipFill>
          <a:blip r:embed="rId8" cstate="print"/>
          <a:srcRect/>
          <a:stretch>
            <a:fillRect/>
          </a:stretch>
        </p:blipFill>
        <p:spPr bwMode="auto">
          <a:xfrm>
            <a:off x="0" y="0"/>
            <a:ext cx="2278063" cy="3592513"/>
          </a:xfrm>
          <a:prstGeom prst="rect">
            <a:avLst/>
          </a:prstGeom>
          <a:noFill/>
          <a:ln w="9525">
            <a:noFill/>
            <a:miter lim="800000"/>
            <a:headEnd/>
            <a:tailEnd/>
          </a:ln>
        </p:spPr>
      </p:pic>
      <p:sp>
        <p:nvSpPr>
          <p:cNvPr id="4103"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r>
              <a:rPr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fld id="{449EC3FE-FADA-4B31-B5D8-E68A7C7F6884}" type="slidenum">
              <a:rPr lang="en-US"/>
              <a:pPr>
                <a:defRPr/>
              </a:pPr>
              <a:t>‹#›</a:t>
            </a:fld>
            <a:r>
              <a:rPr lang="en-US" dirty="0"/>
              <a:t>  </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5763" y="876300"/>
            <a:ext cx="1951037"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1063" y="876300"/>
            <a:ext cx="5702300"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fld id="{DE3241DC-5769-49AA-9DE7-406679AF3CA8}" type="slidenum">
              <a:rPr lang="en-US"/>
              <a:pPr>
                <a:defRPr/>
              </a:pPr>
              <a:t>‹#›</a:t>
            </a:fld>
            <a:r>
              <a:rPr lang="en-US" dirty="0"/>
              <a:t>  </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14" descr="Slide_title2_02"/>
          <p:cNvPicPr>
            <a:picLocks noChangeAspect="1" noChangeArrowheads="1"/>
          </p:cNvPicPr>
          <p:nvPr/>
        </p:nvPicPr>
        <p:blipFill>
          <a:blip r:embed="rId2" cstate="print"/>
          <a:srcRect/>
          <a:stretch>
            <a:fillRect/>
          </a:stretch>
        </p:blipFill>
        <p:spPr bwMode="auto">
          <a:xfrm>
            <a:off x="2232025" y="0"/>
            <a:ext cx="6911975" cy="790575"/>
          </a:xfrm>
          <a:prstGeom prst="rect">
            <a:avLst/>
          </a:prstGeom>
          <a:noFill/>
          <a:ln w="9525">
            <a:noFill/>
            <a:miter lim="800000"/>
            <a:headEnd/>
            <a:tailEnd/>
          </a:ln>
        </p:spPr>
      </p:pic>
      <p:pic>
        <p:nvPicPr>
          <p:cNvPr id="4" name="Picture 15" descr="Slide_title2_01"/>
          <p:cNvPicPr>
            <a:picLocks noChangeAspect="1" noChangeArrowheads="1"/>
          </p:cNvPicPr>
          <p:nvPr/>
        </p:nvPicPr>
        <p:blipFill>
          <a:blip r:embed="rId3" cstate="print"/>
          <a:srcRect/>
          <a:stretch>
            <a:fillRect/>
          </a:stretch>
        </p:blipFill>
        <p:spPr bwMode="auto">
          <a:xfrm>
            <a:off x="0" y="-7938"/>
            <a:ext cx="2281238" cy="3598863"/>
          </a:xfrm>
          <a:prstGeom prst="rect">
            <a:avLst/>
          </a:prstGeom>
          <a:noFill/>
          <a:ln w="9525">
            <a:noFill/>
            <a:miter lim="800000"/>
            <a:headEnd/>
            <a:tailEnd/>
          </a:ln>
        </p:spPr>
      </p:pic>
      <p:pic>
        <p:nvPicPr>
          <p:cNvPr id="5" name="Picture 16" descr="Slide_title2_04"/>
          <p:cNvPicPr>
            <a:picLocks noChangeAspect="1" noChangeArrowheads="1"/>
          </p:cNvPicPr>
          <p:nvPr/>
        </p:nvPicPr>
        <p:blipFill>
          <a:blip r:embed="rId4" cstate="print"/>
          <a:srcRect/>
          <a:stretch>
            <a:fillRect/>
          </a:stretch>
        </p:blipFill>
        <p:spPr bwMode="auto">
          <a:xfrm>
            <a:off x="0" y="3586163"/>
            <a:ext cx="2271713" cy="2389187"/>
          </a:xfrm>
          <a:prstGeom prst="rect">
            <a:avLst/>
          </a:prstGeom>
          <a:noFill/>
          <a:ln w="9525">
            <a:noFill/>
            <a:miter lim="800000"/>
            <a:headEnd/>
            <a:tailEnd/>
          </a:ln>
        </p:spPr>
      </p:pic>
      <p:pic>
        <p:nvPicPr>
          <p:cNvPr id="6" name="Picture 17" descr="Slide_title2_07"/>
          <p:cNvPicPr>
            <a:picLocks noChangeAspect="1" noChangeArrowheads="1"/>
          </p:cNvPicPr>
          <p:nvPr/>
        </p:nvPicPr>
        <p:blipFill>
          <a:blip r:embed="rId5" cstate="print"/>
          <a:srcRect/>
          <a:stretch>
            <a:fillRect/>
          </a:stretch>
        </p:blipFill>
        <p:spPr bwMode="auto">
          <a:xfrm>
            <a:off x="0" y="5948363"/>
            <a:ext cx="4835525" cy="906462"/>
          </a:xfrm>
          <a:prstGeom prst="rect">
            <a:avLst/>
          </a:prstGeom>
          <a:noFill/>
          <a:ln w="9525">
            <a:noFill/>
            <a:miter lim="800000"/>
            <a:headEnd/>
            <a:tailEnd/>
          </a:ln>
        </p:spPr>
      </p:pic>
      <p:pic>
        <p:nvPicPr>
          <p:cNvPr id="7" name="Picture 18" descr="Slide_title2_05"/>
          <p:cNvPicPr>
            <a:picLocks noChangeAspect="1" noChangeArrowheads="1"/>
          </p:cNvPicPr>
          <p:nvPr/>
        </p:nvPicPr>
        <p:blipFill>
          <a:blip r:embed="rId6" cstate="print"/>
          <a:srcRect/>
          <a:stretch>
            <a:fillRect/>
          </a:stretch>
        </p:blipFill>
        <p:spPr bwMode="auto">
          <a:xfrm>
            <a:off x="2268538" y="3541713"/>
            <a:ext cx="1136650" cy="2408237"/>
          </a:xfrm>
          <a:prstGeom prst="rect">
            <a:avLst/>
          </a:prstGeom>
          <a:noFill/>
          <a:ln w="9525">
            <a:noFill/>
            <a:miter lim="800000"/>
            <a:headEnd/>
            <a:tailEnd/>
          </a:ln>
        </p:spPr>
      </p:pic>
      <p:pic>
        <p:nvPicPr>
          <p:cNvPr id="8" name="Picture 8" descr="Slide_title2_01"/>
          <p:cNvPicPr>
            <a:picLocks noChangeAspect="1" noChangeArrowheads="1"/>
          </p:cNvPicPr>
          <p:nvPr userDrawn="1"/>
        </p:nvPicPr>
        <p:blipFill>
          <a:blip r:embed="rId7" cstate="print"/>
          <a:srcRect/>
          <a:stretch>
            <a:fillRect/>
          </a:stretch>
        </p:blipFill>
        <p:spPr bwMode="auto">
          <a:xfrm>
            <a:off x="0" y="0"/>
            <a:ext cx="2278063" cy="3592513"/>
          </a:xfrm>
          <a:prstGeom prst="rect">
            <a:avLst/>
          </a:prstGeom>
          <a:noFill/>
          <a:ln w="9525">
            <a:noFill/>
            <a:miter lim="800000"/>
            <a:headEnd/>
            <a:tailEnd/>
          </a:ln>
        </p:spPr>
      </p:pic>
      <p:sp>
        <p:nvSpPr>
          <p:cNvPr id="4103" name="Rectangle 7"/>
          <p:cNvSpPr>
            <a:spLocks noGrp="1" noChangeArrowheads="1"/>
          </p:cNvSpPr>
          <p:nvPr>
            <p:ph type="ctrTitle"/>
          </p:nvPr>
        </p:nvSpPr>
        <p:spPr>
          <a:xfrm>
            <a:off x="3211513" y="3832225"/>
            <a:ext cx="5276850" cy="1131888"/>
          </a:xfrm>
        </p:spPr>
        <p:txBody>
          <a:bodyPr tIns="45720" bIns="45720" anchorCtr="0"/>
          <a:lstStyle>
            <a:lvl1pPr>
              <a:defRPr sz="3400"/>
            </a:lvl1pPr>
          </a:lstStyle>
          <a:p>
            <a:r>
              <a:rPr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fld id="{AE6F5CA2-2927-4E01-B100-F3FEFEF17E7A}" type="slidenum">
              <a:rPr lang="en-US"/>
              <a:pPr>
                <a:defRPr/>
              </a:pPr>
              <a:t>‹#›</a:t>
            </a:fld>
            <a:r>
              <a:rPr lang="en-US" dirty="0"/>
              <a:t>  </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fld id="{2DF6AB06-9014-4BDF-A4FC-783DB3385256}" type="slidenum">
              <a:rPr lang="en-US"/>
              <a:pPr>
                <a:defRPr/>
              </a:pPr>
              <a:t>‹#›</a:t>
            </a:fld>
            <a:r>
              <a:rPr lang="en-US" dirty="0"/>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39FC6470-43C5-483F-9432-9A2A444C8B4C}" type="slidenum">
              <a:rPr lang="en-US"/>
              <a:pPr>
                <a:defRPr/>
              </a:pPr>
              <a:t>‹#›</a:t>
            </a:fld>
            <a:r>
              <a:rPr lang="en-US" dirty="0"/>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r>
              <a:rPr lang="en-US" dirty="0"/>
              <a:t> </a:t>
            </a:r>
            <a:fld id="{5B6533BF-9ACA-42F2-8357-C799E621F770}" type="slidenum">
              <a:rPr lang="en-US"/>
              <a:pPr>
                <a:defRPr/>
              </a:pPr>
              <a:t>‹#›</a:t>
            </a:fld>
            <a:r>
              <a:rPr lang="en-US" dirty="0"/>
              <a:t>  </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r>
              <a:rPr lang="en-US" dirty="0"/>
              <a:t> </a:t>
            </a:r>
            <a:fld id="{6D6BF478-7076-48A9-8A87-EA04181D4A97}" type="slidenum">
              <a:rPr lang="en-US"/>
              <a:pPr>
                <a:defRPr/>
              </a:pPr>
              <a:t>‹#›</a:t>
            </a:fld>
            <a:r>
              <a:rPr lang="en-US" dirty="0"/>
              <a:t>  </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r>
              <a:rPr lang="en-US" dirty="0"/>
              <a:t> </a:t>
            </a:r>
            <a:fld id="{B43DDB91-9C45-4D7F-8E3C-A1F9D363F50C}" type="slidenum">
              <a:rPr lang="en-US"/>
              <a:pPr>
                <a:defRPr/>
              </a:pPr>
              <a:t>‹#›</a:t>
            </a:fld>
            <a:r>
              <a:rPr lang="en-US" dirty="0"/>
              <a:t>  </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42AF8E9A-C483-4665-9F8D-385778D6C4EB}" type="slidenum">
              <a:rPr lang="en-US"/>
              <a:pPr>
                <a:defRPr/>
              </a:pPr>
              <a:t>‹#›</a:t>
            </a:fld>
            <a:r>
              <a:rPr lang="en-US" dirty="0"/>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fld id="{AE6F5CA2-2927-4E01-B100-F3FEFEF17E7A}" type="slidenum">
              <a:rPr lang="en-US"/>
              <a:pPr>
                <a:defRPr/>
              </a:pPr>
              <a:t>‹#›</a:t>
            </a:fld>
            <a:r>
              <a:rPr lang="en-US" dirty="0"/>
              <a:t>  </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8D28A851-C01C-44E9-9CB7-A62A08A3DB2B}" type="slidenum">
              <a:rPr lang="en-US"/>
              <a:pPr>
                <a:defRPr/>
              </a:pPr>
              <a:t>‹#›</a:t>
            </a:fld>
            <a:r>
              <a:rPr lang="en-US" dirty="0"/>
              <a:t>  </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fld id="{449EC3FE-FADA-4B31-B5D8-E68A7C7F6884}" type="slidenum">
              <a:rPr lang="en-US"/>
              <a:pPr>
                <a:defRPr/>
              </a:pPr>
              <a:t>‹#›</a:t>
            </a:fld>
            <a:r>
              <a:rPr lang="en-US" dirty="0"/>
              <a:t>  </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5763" y="876300"/>
            <a:ext cx="1951037" cy="4687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81063" y="876300"/>
            <a:ext cx="5702300" cy="4687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fld id="{DE3241DC-5769-49AA-9DE7-406679AF3CA8}" type="slidenum">
              <a:rPr lang="en-US"/>
              <a:pPr>
                <a:defRPr/>
              </a:pPr>
              <a:t>‹#›</a:t>
            </a:fld>
            <a:r>
              <a:rPr lang="en-US" dirty="0"/>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sldNum" sz="quarter" idx="10"/>
          </p:nvPr>
        </p:nvSpPr>
        <p:spPr>
          <a:ln/>
        </p:spPr>
        <p:txBody>
          <a:bodyPr/>
          <a:lstStyle>
            <a:lvl1pPr>
              <a:defRPr/>
            </a:lvl1pPr>
          </a:lstStyle>
          <a:p>
            <a:pPr>
              <a:defRPr/>
            </a:pPr>
            <a:r>
              <a:rPr lang="en-US" dirty="0"/>
              <a:t> </a:t>
            </a:r>
            <a:fld id="{2DF6AB06-9014-4BDF-A4FC-783DB3385256}" type="slidenum">
              <a:rPr lang="en-US"/>
              <a:pPr>
                <a:defRPr/>
              </a:pPr>
              <a:t>‹#›</a:t>
            </a:fld>
            <a:r>
              <a:rPr lang="en-US" dirty="0"/>
              <a:t>  </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876800" y="2020888"/>
            <a:ext cx="3810000" cy="3543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39FC6470-43C5-483F-9432-9A2A444C8B4C}" type="slidenum">
              <a:rPr lang="en-US"/>
              <a:pPr>
                <a:defRPr/>
              </a:pPr>
              <a:t>‹#›</a:t>
            </a:fld>
            <a:r>
              <a:rPr lang="en-US" dirty="0"/>
              <a:t>  </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a:ln/>
        </p:spPr>
        <p:txBody>
          <a:bodyPr/>
          <a:lstStyle>
            <a:lvl1pPr>
              <a:defRPr/>
            </a:lvl1pPr>
          </a:lstStyle>
          <a:p>
            <a:pPr>
              <a:defRPr/>
            </a:pPr>
            <a:r>
              <a:rPr lang="en-US" dirty="0"/>
              <a:t> </a:t>
            </a:r>
            <a:fld id="{5B6533BF-9ACA-42F2-8357-C799E621F770}" type="slidenum">
              <a:rPr lang="en-US"/>
              <a:pPr>
                <a:defRPr/>
              </a:pPr>
              <a:t>‹#›</a:t>
            </a:fld>
            <a:r>
              <a:rPr lang="en-US" dirty="0"/>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sldNum" sz="quarter" idx="10"/>
          </p:nvPr>
        </p:nvSpPr>
        <p:spPr>
          <a:ln/>
        </p:spPr>
        <p:txBody>
          <a:bodyPr/>
          <a:lstStyle>
            <a:lvl1pPr>
              <a:defRPr/>
            </a:lvl1pPr>
          </a:lstStyle>
          <a:p>
            <a:pPr>
              <a:defRPr/>
            </a:pPr>
            <a:r>
              <a:rPr lang="en-US" dirty="0"/>
              <a:t> </a:t>
            </a:r>
            <a:fld id="{6D6BF478-7076-48A9-8A87-EA04181D4A97}" type="slidenum">
              <a:rPr lang="en-US"/>
              <a:pPr>
                <a:defRPr/>
              </a:pPr>
              <a:t>‹#›</a:t>
            </a:fld>
            <a:r>
              <a:rPr lang="en-US" dirty="0"/>
              <a:t>  </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sz="quarter" idx="10"/>
          </p:nvPr>
        </p:nvSpPr>
        <p:spPr>
          <a:ln/>
        </p:spPr>
        <p:txBody>
          <a:bodyPr/>
          <a:lstStyle>
            <a:lvl1pPr>
              <a:defRPr/>
            </a:lvl1pPr>
          </a:lstStyle>
          <a:p>
            <a:pPr>
              <a:defRPr/>
            </a:pPr>
            <a:r>
              <a:rPr lang="en-US" dirty="0"/>
              <a:t> </a:t>
            </a:r>
            <a:fld id="{B43DDB91-9C45-4D7F-8E3C-A1F9D363F50C}" type="slidenum">
              <a:rPr lang="en-US"/>
              <a:pPr>
                <a:defRPr/>
              </a:pPr>
              <a:t>‹#›</a:t>
            </a:fld>
            <a:r>
              <a:rPr lang="en-US" dirty="0"/>
              <a:t>  </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42AF8E9A-C483-4665-9F8D-385778D6C4EB}" type="slidenum">
              <a:rPr lang="en-US"/>
              <a:pPr>
                <a:defRPr/>
              </a:pPr>
              <a:t>‹#›</a:t>
            </a:fld>
            <a:r>
              <a:rPr lang="en-US" dirty="0"/>
              <a:t>  </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sldNum" sz="quarter" idx="10"/>
          </p:nvPr>
        </p:nvSpPr>
        <p:spPr>
          <a:ln/>
        </p:spPr>
        <p:txBody>
          <a:bodyPr/>
          <a:lstStyle>
            <a:lvl1pPr>
              <a:defRPr/>
            </a:lvl1pPr>
          </a:lstStyle>
          <a:p>
            <a:pPr>
              <a:defRPr/>
            </a:pPr>
            <a:r>
              <a:rPr lang="en-US" dirty="0"/>
              <a:t> </a:t>
            </a:r>
            <a:fld id="{8D28A851-C01C-44E9-9CB7-A62A08A3DB2B}" type="slidenum">
              <a:rPr lang="en-US"/>
              <a:pPr>
                <a:defRPr/>
              </a:pPr>
              <a:t>‹#›</a:t>
            </a:fld>
            <a:r>
              <a:rPr lang="en-US" dirty="0"/>
              <a:t>  </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5.jpeg"/><Relationship Id="rId2" Type="http://schemas.openxmlformats.org/officeDocument/2006/relationships/slideLayout" Target="../slideLayouts/slideLayout13.xml"/><Relationship Id="rId16" Type="http://schemas.openxmlformats.org/officeDocument/2006/relationships/image" Target="../media/image4.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descr="Slide_content_2_09"/>
          <p:cNvPicPr>
            <a:picLocks noChangeAspect="1" noChangeArrowheads="1"/>
          </p:cNvPicPr>
          <p:nvPr/>
        </p:nvPicPr>
        <p:blipFill>
          <a:blip r:embed="rId13" cstate="print"/>
          <a:srcRect/>
          <a:stretch>
            <a:fillRect/>
          </a:stretch>
        </p:blipFill>
        <p:spPr bwMode="auto">
          <a:xfrm>
            <a:off x="0" y="0"/>
            <a:ext cx="9144000" cy="868363"/>
          </a:xfrm>
          <a:prstGeom prst="rect">
            <a:avLst/>
          </a:prstGeom>
          <a:noFill/>
          <a:ln w="9525">
            <a:noFill/>
            <a:miter lim="800000"/>
            <a:headEnd/>
            <a:tailEnd/>
          </a:ln>
        </p:spPr>
      </p:pic>
      <p:pic>
        <p:nvPicPr>
          <p:cNvPr id="1027" name="Picture 3" descr="Slide_content_2_10"/>
          <p:cNvPicPr>
            <a:picLocks noChangeAspect="1" noChangeArrowheads="1"/>
          </p:cNvPicPr>
          <p:nvPr/>
        </p:nvPicPr>
        <p:blipFill>
          <a:blip r:embed="rId14" cstate="print"/>
          <a:srcRect/>
          <a:stretch>
            <a:fillRect/>
          </a:stretch>
        </p:blipFill>
        <p:spPr bwMode="auto">
          <a:xfrm>
            <a:off x="0" y="3824288"/>
            <a:ext cx="2959100" cy="3033712"/>
          </a:xfrm>
          <a:prstGeom prst="rect">
            <a:avLst/>
          </a:prstGeom>
          <a:noFill/>
          <a:ln w="9525">
            <a:noFill/>
            <a:miter lim="800000"/>
            <a:headEnd/>
            <a:tailEnd/>
          </a:ln>
        </p:spPr>
      </p:pic>
      <p:sp>
        <p:nvSpPr>
          <p:cNvPr id="1028" name="Rectangle 4"/>
          <p:cNvSpPr>
            <a:spLocks noGrp="1" noChangeArrowheads="1"/>
          </p:cNvSpPr>
          <p:nvPr>
            <p:ph type="body" idx="1"/>
          </p:nvPr>
        </p:nvSpPr>
        <p:spPr bwMode="auto">
          <a:xfrm>
            <a:off x="914400" y="2020888"/>
            <a:ext cx="7772400" cy="3543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7" name="Rectangle 5"/>
          <p:cNvSpPr>
            <a:spLocks noGrp="1" noChangeArrowheads="1"/>
          </p:cNvSpPr>
          <p:nvPr>
            <p:ph type="sldNum" sz="quarter" idx="4"/>
          </p:nvPr>
        </p:nvSpPr>
        <p:spPr bwMode="auto">
          <a:xfrm>
            <a:off x="8096250" y="6581775"/>
            <a:ext cx="762000" cy="304800"/>
          </a:xfrm>
          <a:prstGeom prst="rect">
            <a:avLst/>
          </a:prstGeom>
          <a:noFill/>
          <a:ln w="9525">
            <a:noFill/>
            <a:miter lim="800000"/>
            <a:headEnd/>
            <a:tailEnd/>
          </a:ln>
          <a:effectLst/>
        </p:spPr>
        <p:txBody>
          <a:bodyPr vert="horz" wrap="square" lIns="91440" tIns="9144" rIns="91440" bIns="9144" numCol="1" anchor="ctr" anchorCtr="1" compatLnSpc="1">
            <a:prstTxWarp prst="textNoShape">
              <a:avLst/>
            </a:prstTxWarp>
          </a:bodyPr>
          <a:lstStyle>
            <a:lvl1pPr>
              <a:defRPr sz="1000" b="1">
                <a:solidFill>
                  <a:srgbClr val="542200"/>
                </a:solidFill>
              </a:defRPr>
            </a:lvl1pPr>
          </a:lstStyle>
          <a:p>
            <a:pPr>
              <a:defRPr/>
            </a:pPr>
            <a:r>
              <a:rPr lang="en-US" dirty="0"/>
              <a:t> </a:t>
            </a:r>
            <a:fld id="{15BD6829-3944-4E2E-9EAC-1C157C305A40}" type="slidenum">
              <a:rPr lang="en-US"/>
              <a:pPr>
                <a:defRPr/>
              </a:pPr>
              <a:t>‹#›</a:t>
            </a:fld>
            <a:r>
              <a:rPr lang="en-US" dirty="0"/>
              <a:t>  </a:t>
            </a:r>
          </a:p>
        </p:txBody>
      </p:sp>
      <p:sp>
        <p:nvSpPr>
          <p:cNvPr id="1030" name="Rectangle 6"/>
          <p:cNvSpPr>
            <a:spLocks noGrp="1" noChangeArrowheads="1"/>
          </p:cNvSpPr>
          <p:nvPr>
            <p:ph type="title"/>
          </p:nvPr>
        </p:nvSpPr>
        <p:spPr bwMode="auto">
          <a:xfrm>
            <a:off x="881063" y="876300"/>
            <a:ext cx="7739062" cy="914400"/>
          </a:xfrm>
          <a:prstGeom prst="rect">
            <a:avLst/>
          </a:prstGeom>
          <a:noFill/>
          <a:ln w="9525">
            <a:noFill/>
            <a:miter lim="800000"/>
            <a:headEnd/>
            <a:tailEnd/>
          </a:ln>
        </p:spPr>
        <p:txBody>
          <a:bodyPr vert="horz" wrap="square" lIns="91440" tIns="91440" rIns="91440" bIns="91440" numCol="1" anchor="ctr" anchorCtr="1" compatLnSpc="1">
            <a:prstTxWarp prst="textNoShape">
              <a:avLst/>
            </a:prstTxWarp>
          </a:bodyPr>
          <a:lstStyle/>
          <a:p>
            <a:pPr lvl="0"/>
            <a:r>
              <a:rPr lang="en-US" smtClean="0"/>
              <a:t>Click to edit Master title style</a:t>
            </a:r>
          </a:p>
        </p:txBody>
      </p:sp>
      <p:sp>
        <p:nvSpPr>
          <p:cNvPr id="3079" name="Text Box 7"/>
          <p:cNvSpPr txBox="1">
            <a:spLocks noChangeArrowheads="1"/>
          </p:cNvSpPr>
          <p:nvPr/>
        </p:nvSpPr>
        <p:spPr bwMode="auto">
          <a:xfrm>
            <a:off x="3660775" y="6591300"/>
            <a:ext cx="1444625" cy="304800"/>
          </a:xfrm>
          <a:prstGeom prst="rect">
            <a:avLst/>
          </a:prstGeom>
          <a:noFill/>
          <a:ln w="9525">
            <a:noFill/>
            <a:miter lim="800000"/>
            <a:headEnd/>
            <a:tailEnd/>
          </a:ln>
          <a:effectLst/>
        </p:spPr>
        <p:txBody>
          <a:bodyPr tIns="9144" bIns="9144" anchor="ctr" anchorCtr="1"/>
          <a:lstStyle/>
          <a:p>
            <a:pPr>
              <a:defRPr/>
            </a:pPr>
            <a:r>
              <a:rPr lang="en-US" sz="1000" b="1" dirty="0">
                <a:solidFill>
                  <a:srgbClr val="542200"/>
                </a:solidFill>
              </a:rPr>
              <a:t>T</a:t>
            </a:r>
            <a:r>
              <a:rPr lang="en-US" sz="800" b="1" dirty="0">
                <a:solidFill>
                  <a:srgbClr val="542200"/>
                </a:solidFill>
              </a:rPr>
              <a:t>EAM</a:t>
            </a:r>
            <a:r>
              <a:rPr lang="en-US" sz="1000" b="1" dirty="0">
                <a:solidFill>
                  <a:srgbClr val="542200"/>
                </a:solidFill>
              </a:rPr>
              <a:t>STEPPS 05.2</a:t>
            </a:r>
          </a:p>
        </p:txBody>
      </p:sp>
      <p:pic>
        <p:nvPicPr>
          <p:cNvPr id="1032" name="Picture 8" descr="Slide_content2_02"/>
          <p:cNvPicPr>
            <a:picLocks noChangeAspect="1" noChangeArrowheads="1"/>
          </p:cNvPicPr>
          <p:nvPr/>
        </p:nvPicPr>
        <p:blipFill>
          <a:blip r:embed="rId15" cstate="print"/>
          <a:srcRect/>
          <a:stretch>
            <a:fillRect/>
          </a:stretch>
        </p:blipFill>
        <p:spPr bwMode="auto">
          <a:xfrm>
            <a:off x="0" y="849313"/>
            <a:ext cx="684213" cy="2976562"/>
          </a:xfrm>
          <a:prstGeom prst="rect">
            <a:avLst/>
          </a:prstGeom>
          <a:noFill/>
          <a:ln w="9525">
            <a:noFill/>
            <a:miter lim="800000"/>
            <a:headEnd/>
            <a:tailEnd/>
          </a:ln>
        </p:spPr>
      </p:pic>
      <p:pic>
        <p:nvPicPr>
          <p:cNvPr id="1033" name="Picture 9" descr="Slide_content2_06"/>
          <p:cNvPicPr>
            <a:picLocks noChangeAspect="1" noChangeArrowheads="1"/>
          </p:cNvPicPr>
          <p:nvPr/>
        </p:nvPicPr>
        <p:blipFill>
          <a:blip r:embed="rId16" cstate="print"/>
          <a:srcRect t="-5882" r="1672"/>
          <a:stretch>
            <a:fillRect/>
          </a:stretch>
        </p:blipFill>
        <p:spPr bwMode="auto">
          <a:xfrm>
            <a:off x="2962275" y="6400800"/>
            <a:ext cx="6157913" cy="457200"/>
          </a:xfrm>
          <a:prstGeom prst="rect">
            <a:avLst/>
          </a:prstGeom>
          <a:noFill/>
          <a:ln w="9525">
            <a:noFill/>
            <a:miter lim="800000"/>
            <a:headEnd/>
            <a:tailEnd/>
          </a:ln>
        </p:spPr>
      </p:pic>
      <p:sp>
        <p:nvSpPr>
          <p:cNvPr id="3082" name="Text Box 10"/>
          <p:cNvSpPr txBox="1">
            <a:spLocks noChangeArrowheads="1"/>
          </p:cNvSpPr>
          <p:nvPr/>
        </p:nvSpPr>
        <p:spPr bwMode="auto">
          <a:xfrm>
            <a:off x="220663" y="6550025"/>
            <a:ext cx="1581150" cy="228600"/>
          </a:xfrm>
          <a:prstGeom prst="rect">
            <a:avLst/>
          </a:prstGeom>
          <a:noFill/>
          <a:ln w="9525">
            <a:noFill/>
            <a:miter lim="800000"/>
            <a:headEnd/>
            <a:tailEnd/>
          </a:ln>
          <a:effectLst/>
        </p:spPr>
        <p:txBody>
          <a:bodyPr>
            <a:spAutoFit/>
          </a:bodyPr>
          <a:lstStyle/>
          <a:p>
            <a:pPr>
              <a:spcBef>
                <a:spcPct val="50000"/>
              </a:spcBef>
              <a:defRPr/>
            </a:pPr>
            <a:r>
              <a:rPr lang="en-US" sz="900" b="1" dirty="0">
                <a:solidFill>
                  <a:schemeClr val="accent1"/>
                </a:solidFill>
              </a:rPr>
              <a:t>Mod 1 05.2   Page </a:t>
            </a:r>
            <a:fld id="{82093DB8-F62B-4505-9316-D7A4B138DF08}" type="slidenum">
              <a:rPr lang="en-US" sz="900" b="1">
                <a:solidFill>
                  <a:schemeClr val="accent1"/>
                </a:solidFill>
              </a:rPr>
              <a:pPr>
                <a:spcBef>
                  <a:spcPct val="50000"/>
                </a:spcBef>
                <a:defRPr/>
              </a:pPr>
              <a:t>‹#›</a:t>
            </a:fld>
            <a:endParaRPr lang="en-US" sz="900" b="1" dirty="0">
              <a:solidFill>
                <a:schemeClr val="accent1"/>
              </a:solidFill>
            </a:endParaRPr>
          </a:p>
        </p:txBody>
      </p:sp>
      <p:pic>
        <p:nvPicPr>
          <p:cNvPr id="1035" name="Picture 11" descr="Slide_content_2_10"/>
          <p:cNvPicPr>
            <a:picLocks noChangeAspect="1" noChangeArrowheads="1"/>
          </p:cNvPicPr>
          <p:nvPr userDrawn="1"/>
        </p:nvPicPr>
        <p:blipFill>
          <a:blip r:embed="rId17" cstate="print"/>
          <a:srcRect/>
          <a:stretch>
            <a:fillRect/>
          </a:stretch>
        </p:blipFill>
        <p:spPr bwMode="auto">
          <a:xfrm>
            <a:off x="0" y="3806825"/>
            <a:ext cx="2976563" cy="3051175"/>
          </a:xfrm>
          <a:prstGeom prst="rect">
            <a:avLst/>
          </a:prstGeom>
          <a:noFill/>
          <a:ln w="9525">
            <a:noFill/>
            <a:miter lim="800000"/>
            <a:headEnd/>
            <a:tailEnd/>
          </a:ln>
        </p:spPr>
      </p:pic>
      <p:sp>
        <p:nvSpPr>
          <p:cNvPr id="3085" name="Rectangle 13"/>
          <p:cNvSpPr>
            <a:spLocks noChangeArrowheads="1"/>
          </p:cNvSpPr>
          <p:nvPr userDrawn="1"/>
        </p:nvSpPr>
        <p:spPr bwMode="auto">
          <a:xfrm>
            <a:off x="581025" y="188913"/>
            <a:ext cx="3308350" cy="855662"/>
          </a:xfrm>
          <a:prstGeom prst="rect">
            <a:avLst/>
          </a:prstGeom>
          <a:solidFill>
            <a:srgbClr val="FFFFFF"/>
          </a:solidFill>
          <a:ln w="9525">
            <a:solidFill>
              <a:schemeClr val="bg1"/>
            </a:solidFill>
            <a:miter lim="800000"/>
            <a:headEnd/>
            <a:tailEnd/>
          </a:ln>
          <a:effectLst/>
        </p:spPr>
        <p:txBody>
          <a:bodyPr wrap="none" anchor="ctr"/>
          <a:lstStyle/>
          <a:p>
            <a:pPr>
              <a:defRPr/>
            </a:pPr>
            <a:endParaRPr lang="en-US" dirty="0"/>
          </a:p>
        </p:txBody>
      </p:sp>
      <p:sp>
        <p:nvSpPr>
          <p:cNvPr id="3086" name="Text Box 14"/>
          <p:cNvSpPr txBox="1">
            <a:spLocks noChangeArrowheads="1"/>
          </p:cNvSpPr>
          <p:nvPr userDrawn="1"/>
        </p:nvSpPr>
        <p:spPr bwMode="auto">
          <a:xfrm>
            <a:off x="477838" y="319088"/>
            <a:ext cx="6677025" cy="473075"/>
          </a:xfrm>
          <a:prstGeom prst="rect">
            <a:avLst/>
          </a:prstGeom>
          <a:noFill/>
          <a:ln w="9525">
            <a:noFill/>
            <a:miter lim="800000"/>
            <a:headEnd/>
            <a:tailEnd/>
          </a:ln>
          <a:effectLst/>
        </p:spPr>
        <p:txBody>
          <a:bodyPr>
            <a:spAutoFit/>
          </a:bodyPr>
          <a:lstStyle/>
          <a:p>
            <a:pPr>
              <a:spcBef>
                <a:spcPct val="50000"/>
              </a:spcBef>
              <a:defRPr/>
            </a:pPr>
            <a:r>
              <a:rPr lang="en-US" sz="2500" b="1" i="1" dirty="0">
                <a:solidFill>
                  <a:srgbClr val="80431A"/>
                </a:solidFill>
              </a:rPr>
              <a:t>TeamSTEPPS</a:t>
            </a:r>
          </a:p>
        </p:txBody>
      </p:sp>
      <p:sp>
        <p:nvSpPr>
          <p:cNvPr id="14" name="TextBox 13"/>
          <p:cNvSpPr txBox="1"/>
          <p:nvPr userDrawn="1"/>
        </p:nvSpPr>
        <p:spPr>
          <a:xfrm>
            <a:off x="7577546" y="0"/>
            <a:ext cx="1566454" cy="738664"/>
          </a:xfrm>
          <a:prstGeom prst="rect">
            <a:avLst/>
          </a:prstGeom>
          <a:noFill/>
        </p:spPr>
        <p:txBody>
          <a:bodyPr wrap="none" rtlCol="0">
            <a:spAutoFit/>
          </a:bodyPr>
          <a:lstStyle/>
          <a:p>
            <a:pPr algn="ctr"/>
            <a:r>
              <a:rPr lang="en-US" sz="1400" b="1" dirty="0" smtClean="0">
                <a:solidFill>
                  <a:schemeClr val="bg1"/>
                </a:solidFill>
              </a:rPr>
              <a:t>Limited English </a:t>
            </a:r>
          </a:p>
          <a:p>
            <a:pPr algn="ctr"/>
            <a:r>
              <a:rPr lang="en-US" sz="1400" b="1" dirty="0" smtClean="0">
                <a:solidFill>
                  <a:schemeClr val="bg1"/>
                </a:solidFill>
              </a:rPr>
              <a:t>Proficiency</a:t>
            </a:r>
            <a:r>
              <a:rPr lang="en-US" sz="1400" b="1" baseline="0" dirty="0" smtClean="0">
                <a:solidFill>
                  <a:schemeClr val="bg1"/>
                </a:solidFill>
              </a:rPr>
              <a:t> &amp;</a:t>
            </a:r>
            <a:endParaRPr lang="en-US" sz="1400" b="1" dirty="0" smtClean="0">
              <a:solidFill>
                <a:schemeClr val="bg1"/>
              </a:solidFill>
            </a:endParaRPr>
          </a:p>
          <a:p>
            <a:pPr algn="ctr"/>
            <a:r>
              <a:rPr lang="en-US" sz="1400" b="1" dirty="0" smtClean="0">
                <a:solidFill>
                  <a:schemeClr val="bg1"/>
                </a:solidFill>
              </a:rPr>
              <a:t>TeamSTEPPS</a:t>
            </a:r>
          </a:p>
        </p:txBody>
      </p:sp>
    </p:spTree>
  </p:cSld>
  <p:clrMap bg1="lt1" tx1="dk1" bg2="lt2" tx2="dk2" accent1="accent1" accent2="accent2" accent3="accent3" accent4="accent4" accent5="accent5" accent6="accent6" hlink="hlink" folHlink="folHlink"/>
  <p:sldLayoutIdLst>
    <p:sldLayoutId id="2147483732"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txStyles>
    <p:titleStyle>
      <a:lvl1pPr algn="ctr" rtl="0" eaLnBrk="0" fontAlgn="base" hangingPunct="0">
        <a:spcBef>
          <a:spcPct val="0"/>
        </a:spcBef>
        <a:spcAft>
          <a:spcPct val="0"/>
        </a:spcAft>
        <a:defRPr sz="3600" b="1">
          <a:solidFill>
            <a:srgbClr val="663300"/>
          </a:solidFill>
          <a:latin typeface="+mj-lt"/>
          <a:ea typeface="+mj-ea"/>
          <a:cs typeface="+mj-cs"/>
        </a:defRPr>
      </a:lvl1pPr>
      <a:lvl2pPr algn="ctr" rtl="0" eaLnBrk="0" fontAlgn="base" hangingPunct="0">
        <a:spcBef>
          <a:spcPct val="0"/>
        </a:spcBef>
        <a:spcAft>
          <a:spcPct val="0"/>
        </a:spcAft>
        <a:defRPr sz="3600" b="1">
          <a:solidFill>
            <a:srgbClr val="663300"/>
          </a:solidFill>
          <a:latin typeface="Arial" charset="0"/>
        </a:defRPr>
      </a:lvl2pPr>
      <a:lvl3pPr algn="ctr" rtl="0" eaLnBrk="0" fontAlgn="base" hangingPunct="0">
        <a:spcBef>
          <a:spcPct val="0"/>
        </a:spcBef>
        <a:spcAft>
          <a:spcPct val="0"/>
        </a:spcAft>
        <a:defRPr sz="3600" b="1">
          <a:solidFill>
            <a:srgbClr val="663300"/>
          </a:solidFill>
          <a:latin typeface="Arial" charset="0"/>
        </a:defRPr>
      </a:lvl3pPr>
      <a:lvl4pPr algn="ctr" rtl="0" eaLnBrk="0" fontAlgn="base" hangingPunct="0">
        <a:spcBef>
          <a:spcPct val="0"/>
        </a:spcBef>
        <a:spcAft>
          <a:spcPct val="0"/>
        </a:spcAft>
        <a:defRPr sz="3600" b="1">
          <a:solidFill>
            <a:srgbClr val="663300"/>
          </a:solidFill>
          <a:latin typeface="Arial" charset="0"/>
        </a:defRPr>
      </a:lvl4pPr>
      <a:lvl5pPr algn="ctr" rtl="0" eaLnBrk="0" fontAlgn="base" hangingPunct="0">
        <a:spcBef>
          <a:spcPct val="0"/>
        </a:spcBef>
        <a:spcAft>
          <a:spcPct val="0"/>
        </a:spcAft>
        <a:defRPr sz="3600" b="1">
          <a:solidFill>
            <a:srgbClr val="663300"/>
          </a:solidFill>
          <a:latin typeface="Arial" charset="0"/>
        </a:defRPr>
      </a:lvl5pPr>
      <a:lvl6pPr marL="457200" algn="ctr" rtl="0" fontAlgn="base">
        <a:spcBef>
          <a:spcPct val="0"/>
        </a:spcBef>
        <a:spcAft>
          <a:spcPct val="0"/>
        </a:spcAft>
        <a:defRPr sz="3600" b="1">
          <a:solidFill>
            <a:srgbClr val="663300"/>
          </a:solidFill>
          <a:latin typeface="Arial" charset="0"/>
        </a:defRPr>
      </a:lvl6pPr>
      <a:lvl7pPr marL="914400" algn="ctr" rtl="0" fontAlgn="base">
        <a:spcBef>
          <a:spcPct val="0"/>
        </a:spcBef>
        <a:spcAft>
          <a:spcPct val="0"/>
        </a:spcAft>
        <a:defRPr sz="3600" b="1">
          <a:solidFill>
            <a:srgbClr val="663300"/>
          </a:solidFill>
          <a:latin typeface="Arial" charset="0"/>
        </a:defRPr>
      </a:lvl7pPr>
      <a:lvl8pPr marL="1371600" algn="ctr" rtl="0" fontAlgn="base">
        <a:spcBef>
          <a:spcPct val="0"/>
        </a:spcBef>
        <a:spcAft>
          <a:spcPct val="0"/>
        </a:spcAft>
        <a:defRPr sz="3600" b="1">
          <a:solidFill>
            <a:srgbClr val="663300"/>
          </a:solidFill>
          <a:latin typeface="Arial" charset="0"/>
        </a:defRPr>
      </a:lvl8pPr>
      <a:lvl9pPr marL="1828800" algn="ctr" rtl="0" fontAlgn="base">
        <a:spcBef>
          <a:spcPct val="0"/>
        </a:spcBef>
        <a:spcAft>
          <a:spcPct val="0"/>
        </a:spcAft>
        <a:defRPr sz="3600" b="1">
          <a:solidFill>
            <a:srgbClr val="663300"/>
          </a:solidFill>
          <a:latin typeface="Arial"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4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4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4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4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4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26" name="Picture 2" descr="Slide_content_2_09"/>
          <p:cNvPicPr>
            <a:picLocks noChangeAspect="1" noChangeArrowheads="1"/>
          </p:cNvPicPr>
          <p:nvPr/>
        </p:nvPicPr>
        <p:blipFill>
          <a:blip r:embed="rId13" cstate="print"/>
          <a:srcRect/>
          <a:stretch>
            <a:fillRect/>
          </a:stretch>
        </p:blipFill>
        <p:spPr bwMode="auto">
          <a:xfrm>
            <a:off x="0" y="0"/>
            <a:ext cx="9144000" cy="868363"/>
          </a:xfrm>
          <a:prstGeom prst="rect">
            <a:avLst/>
          </a:prstGeom>
          <a:noFill/>
          <a:ln w="9525">
            <a:noFill/>
            <a:miter lim="800000"/>
            <a:headEnd/>
            <a:tailEnd/>
          </a:ln>
        </p:spPr>
      </p:pic>
      <p:pic>
        <p:nvPicPr>
          <p:cNvPr id="1027" name="Picture 3" descr="Slide_content_2_10"/>
          <p:cNvPicPr>
            <a:picLocks noChangeAspect="1" noChangeArrowheads="1"/>
          </p:cNvPicPr>
          <p:nvPr/>
        </p:nvPicPr>
        <p:blipFill>
          <a:blip r:embed="rId14" cstate="print"/>
          <a:srcRect/>
          <a:stretch>
            <a:fillRect/>
          </a:stretch>
        </p:blipFill>
        <p:spPr bwMode="auto">
          <a:xfrm>
            <a:off x="0" y="3824288"/>
            <a:ext cx="2959100" cy="3033712"/>
          </a:xfrm>
          <a:prstGeom prst="rect">
            <a:avLst/>
          </a:prstGeom>
          <a:noFill/>
          <a:ln w="9525">
            <a:noFill/>
            <a:miter lim="800000"/>
            <a:headEnd/>
            <a:tailEnd/>
          </a:ln>
        </p:spPr>
      </p:pic>
      <p:sp>
        <p:nvSpPr>
          <p:cNvPr id="1028" name="Rectangle 4"/>
          <p:cNvSpPr>
            <a:spLocks noGrp="1" noChangeArrowheads="1"/>
          </p:cNvSpPr>
          <p:nvPr>
            <p:ph type="body" idx="1"/>
          </p:nvPr>
        </p:nvSpPr>
        <p:spPr bwMode="auto">
          <a:xfrm>
            <a:off x="914400" y="2020888"/>
            <a:ext cx="7772400" cy="3543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3077" name="Rectangle 5"/>
          <p:cNvSpPr>
            <a:spLocks noGrp="1" noChangeArrowheads="1"/>
          </p:cNvSpPr>
          <p:nvPr>
            <p:ph type="sldNum" sz="quarter" idx="4"/>
          </p:nvPr>
        </p:nvSpPr>
        <p:spPr bwMode="auto">
          <a:xfrm>
            <a:off x="8096250" y="6581775"/>
            <a:ext cx="762000" cy="304800"/>
          </a:xfrm>
          <a:prstGeom prst="rect">
            <a:avLst/>
          </a:prstGeom>
          <a:noFill/>
          <a:ln w="9525">
            <a:noFill/>
            <a:miter lim="800000"/>
            <a:headEnd/>
            <a:tailEnd/>
          </a:ln>
          <a:effectLst/>
        </p:spPr>
        <p:txBody>
          <a:bodyPr vert="horz" wrap="square" lIns="91440" tIns="9144" rIns="91440" bIns="9144" numCol="1" anchor="ctr" anchorCtr="1" compatLnSpc="1">
            <a:prstTxWarp prst="textNoShape">
              <a:avLst/>
            </a:prstTxWarp>
          </a:bodyPr>
          <a:lstStyle>
            <a:lvl1pPr>
              <a:defRPr sz="1000" b="1">
                <a:solidFill>
                  <a:srgbClr val="542200"/>
                </a:solidFill>
              </a:defRPr>
            </a:lvl1pPr>
          </a:lstStyle>
          <a:p>
            <a:pPr>
              <a:defRPr/>
            </a:pPr>
            <a:r>
              <a:rPr lang="en-US" dirty="0"/>
              <a:t> </a:t>
            </a:r>
            <a:fld id="{15BD6829-3944-4E2E-9EAC-1C157C305A40}" type="slidenum">
              <a:rPr lang="en-US"/>
              <a:pPr>
                <a:defRPr/>
              </a:pPr>
              <a:t>‹#›</a:t>
            </a:fld>
            <a:r>
              <a:rPr lang="en-US" dirty="0"/>
              <a:t>  </a:t>
            </a:r>
          </a:p>
        </p:txBody>
      </p:sp>
      <p:sp>
        <p:nvSpPr>
          <p:cNvPr id="1030" name="Rectangle 6"/>
          <p:cNvSpPr>
            <a:spLocks noGrp="1" noChangeArrowheads="1"/>
          </p:cNvSpPr>
          <p:nvPr>
            <p:ph type="title"/>
          </p:nvPr>
        </p:nvSpPr>
        <p:spPr bwMode="auto">
          <a:xfrm>
            <a:off x="881063" y="876300"/>
            <a:ext cx="7739062" cy="914400"/>
          </a:xfrm>
          <a:prstGeom prst="rect">
            <a:avLst/>
          </a:prstGeom>
          <a:noFill/>
          <a:ln w="9525">
            <a:noFill/>
            <a:miter lim="800000"/>
            <a:headEnd/>
            <a:tailEnd/>
          </a:ln>
        </p:spPr>
        <p:txBody>
          <a:bodyPr vert="horz" wrap="square" lIns="91440" tIns="91440" rIns="91440" bIns="91440" numCol="1" anchor="ctr" anchorCtr="1" compatLnSpc="1">
            <a:prstTxWarp prst="textNoShape">
              <a:avLst/>
            </a:prstTxWarp>
          </a:bodyPr>
          <a:lstStyle/>
          <a:p>
            <a:pPr lvl="0"/>
            <a:r>
              <a:rPr lang="en-US" smtClean="0"/>
              <a:t>Click to edit Master title style</a:t>
            </a:r>
          </a:p>
        </p:txBody>
      </p:sp>
      <p:sp>
        <p:nvSpPr>
          <p:cNvPr id="3079" name="Text Box 7"/>
          <p:cNvSpPr txBox="1">
            <a:spLocks noChangeArrowheads="1"/>
          </p:cNvSpPr>
          <p:nvPr/>
        </p:nvSpPr>
        <p:spPr bwMode="auto">
          <a:xfrm>
            <a:off x="3660775" y="6591300"/>
            <a:ext cx="1444625" cy="304800"/>
          </a:xfrm>
          <a:prstGeom prst="rect">
            <a:avLst/>
          </a:prstGeom>
          <a:noFill/>
          <a:ln w="9525">
            <a:noFill/>
            <a:miter lim="800000"/>
            <a:headEnd/>
            <a:tailEnd/>
          </a:ln>
          <a:effectLst/>
        </p:spPr>
        <p:txBody>
          <a:bodyPr tIns="9144" bIns="9144" anchor="ctr" anchorCtr="1"/>
          <a:lstStyle/>
          <a:p>
            <a:pPr>
              <a:defRPr/>
            </a:pPr>
            <a:r>
              <a:rPr lang="en-US" sz="1000" b="1" dirty="0">
                <a:solidFill>
                  <a:srgbClr val="542200"/>
                </a:solidFill>
              </a:rPr>
              <a:t>T</a:t>
            </a:r>
            <a:r>
              <a:rPr lang="en-US" sz="800" b="1" dirty="0">
                <a:solidFill>
                  <a:srgbClr val="542200"/>
                </a:solidFill>
              </a:rPr>
              <a:t>EAM</a:t>
            </a:r>
            <a:r>
              <a:rPr lang="en-US" sz="1000" b="1" dirty="0">
                <a:solidFill>
                  <a:srgbClr val="542200"/>
                </a:solidFill>
              </a:rPr>
              <a:t>STEPPS 05.2</a:t>
            </a:r>
          </a:p>
        </p:txBody>
      </p:sp>
      <p:pic>
        <p:nvPicPr>
          <p:cNvPr id="1032" name="Picture 8" descr="Slide_content2_02"/>
          <p:cNvPicPr>
            <a:picLocks noChangeAspect="1" noChangeArrowheads="1"/>
          </p:cNvPicPr>
          <p:nvPr/>
        </p:nvPicPr>
        <p:blipFill>
          <a:blip r:embed="rId15" cstate="print"/>
          <a:srcRect/>
          <a:stretch>
            <a:fillRect/>
          </a:stretch>
        </p:blipFill>
        <p:spPr bwMode="auto">
          <a:xfrm>
            <a:off x="0" y="849313"/>
            <a:ext cx="684213" cy="2976562"/>
          </a:xfrm>
          <a:prstGeom prst="rect">
            <a:avLst/>
          </a:prstGeom>
          <a:noFill/>
          <a:ln w="9525">
            <a:noFill/>
            <a:miter lim="800000"/>
            <a:headEnd/>
            <a:tailEnd/>
          </a:ln>
        </p:spPr>
      </p:pic>
      <p:pic>
        <p:nvPicPr>
          <p:cNvPr id="1033" name="Picture 9" descr="Slide_content2_06"/>
          <p:cNvPicPr>
            <a:picLocks noChangeAspect="1" noChangeArrowheads="1"/>
          </p:cNvPicPr>
          <p:nvPr/>
        </p:nvPicPr>
        <p:blipFill>
          <a:blip r:embed="rId16" cstate="print"/>
          <a:srcRect t="-5882" r="1672"/>
          <a:stretch>
            <a:fillRect/>
          </a:stretch>
        </p:blipFill>
        <p:spPr bwMode="auto">
          <a:xfrm>
            <a:off x="2962275" y="6400800"/>
            <a:ext cx="6157913" cy="457200"/>
          </a:xfrm>
          <a:prstGeom prst="rect">
            <a:avLst/>
          </a:prstGeom>
          <a:noFill/>
          <a:ln w="9525">
            <a:noFill/>
            <a:miter lim="800000"/>
            <a:headEnd/>
            <a:tailEnd/>
          </a:ln>
        </p:spPr>
      </p:pic>
      <p:sp>
        <p:nvSpPr>
          <p:cNvPr id="3082" name="Text Box 10"/>
          <p:cNvSpPr txBox="1">
            <a:spLocks noChangeArrowheads="1"/>
          </p:cNvSpPr>
          <p:nvPr/>
        </p:nvSpPr>
        <p:spPr bwMode="auto">
          <a:xfrm>
            <a:off x="220663" y="6550025"/>
            <a:ext cx="1581150" cy="228600"/>
          </a:xfrm>
          <a:prstGeom prst="rect">
            <a:avLst/>
          </a:prstGeom>
          <a:noFill/>
          <a:ln w="9525">
            <a:noFill/>
            <a:miter lim="800000"/>
            <a:headEnd/>
            <a:tailEnd/>
          </a:ln>
          <a:effectLst/>
        </p:spPr>
        <p:txBody>
          <a:bodyPr>
            <a:spAutoFit/>
          </a:bodyPr>
          <a:lstStyle/>
          <a:p>
            <a:pPr>
              <a:spcBef>
                <a:spcPct val="50000"/>
              </a:spcBef>
              <a:defRPr/>
            </a:pPr>
            <a:r>
              <a:rPr lang="en-US" sz="900" b="1" dirty="0">
                <a:solidFill>
                  <a:srgbClr val="4F81BD"/>
                </a:solidFill>
              </a:rPr>
              <a:t>Mod 1 05.2   Page </a:t>
            </a:r>
            <a:fld id="{82093DB8-F62B-4505-9316-D7A4B138DF08}" type="slidenum">
              <a:rPr lang="en-US" sz="900" b="1">
                <a:solidFill>
                  <a:srgbClr val="4F81BD"/>
                </a:solidFill>
              </a:rPr>
              <a:pPr>
                <a:spcBef>
                  <a:spcPct val="50000"/>
                </a:spcBef>
                <a:defRPr/>
              </a:pPr>
              <a:t>‹#›</a:t>
            </a:fld>
            <a:endParaRPr lang="en-US" sz="900" b="1" dirty="0">
              <a:solidFill>
                <a:srgbClr val="4F81BD"/>
              </a:solidFill>
            </a:endParaRPr>
          </a:p>
        </p:txBody>
      </p:sp>
      <p:pic>
        <p:nvPicPr>
          <p:cNvPr id="1035" name="Picture 11" descr="Slide_content_2_10"/>
          <p:cNvPicPr>
            <a:picLocks noChangeAspect="1" noChangeArrowheads="1"/>
          </p:cNvPicPr>
          <p:nvPr userDrawn="1"/>
        </p:nvPicPr>
        <p:blipFill>
          <a:blip r:embed="rId17" cstate="print"/>
          <a:srcRect/>
          <a:stretch>
            <a:fillRect/>
          </a:stretch>
        </p:blipFill>
        <p:spPr bwMode="auto">
          <a:xfrm>
            <a:off x="0" y="3806825"/>
            <a:ext cx="2976563" cy="3051175"/>
          </a:xfrm>
          <a:prstGeom prst="rect">
            <a:avLst/>
          </a:prstGeom>
          <a:noFill/>
          <a:ln w="9525">
            <a:noFill/>
            <a:miter lim="800000"/>
            <a:headEnd/>
            <a:tailEnd/>
          </a:ln>
        </p:spPr>
      </p:pic>
      <p:sp>
        <p:nvSpPr>
          <p:cNvPr id="3085" name="Rectangle 13"/>
          <p:cNvSpPr>
            <a:spLocks noChangeArrowheads="1"/>
          </p:cNvSpPr>
          <p:nvPr userDrawn="1"/>
        </p:nvSpPr>
        <p:spPr bwMode="auto">
          <a:xfrm>
            <a:off x="581025" y="188913"/>
            <a:ext cx="3308350" cy="855662"/>
          </a:xfrm>
          <a:prstGeom prst="rect">
            <a:avLst/>
          </a:prstGeom>
          <a:solidFill>
            <a:srgbClr val="FFFFFF"/>
          </a:solidFill>
          <a:ln w="9525">
            <a:solidFill>
              <a:schemeClr val="bg1"/>
            </a:solidFill>
            <a:miter lim="800000"/>
            <a:headEnd/>
            <a:tailEnd/>
          </a:ln>
          <a:effectLst/>
        </p:spPr>
        <p:txBody>
          <a:bodyPr wrap="none" anchor="ctr"/>
          <a:lstStyle/>
          <a:p>
            <a:pPr>
              <a:defRPr/>
            </a:pPr>
            <a:endParaRPr lang="en-US" dirty="0">
              <a:solidFill>
                <a:prstClr val="black"/>
              </a:solidFill>
            </a:endParaRPr>
          </a:p>
        </p:txBody>
      </p:sp>
      <p:sp>
        <p:nvSpPr>
          <p:cNvPr id="3086" name="Text Box 14"/>
          <p:cNvSpPr txBox="1">
            <a:spLocks noChangeArrowheads="1"/>
          </p:cNvSpPr>
          <p:nvPr userDrawn="1"/>
        </p:nvSpPr>
        <p:spPr bwMode="auto">
          <a:xfrm>
            <a:off x="477838" y="319088"/>
            <a:ext cx="6677025" cy="473075"/>
          </a:xfrm>
          <a:prstGeom prst="rect">
            <a:avLst/>
          </a:prstGeom>
          <a:noFill/>
          <a:ln w="9525">
            <a:noFill/>
            <a:miter lim="800000"/>
            <a:headEnd/>
            <a:tailEnd/>
          </a:ln>
          <a:effectLst/>
        </p:spPr>
        <p:txBody>
          <a:bodyPr>
            <a:spAutoFit/>
          </a:bodyPr>
          <a:lstStyle/>
          <a:p>
            <a:pPr>
              <a:spcBef>
                <a:spcPct val="50000"/>
              </a:spcBef>
              <a:defRPr/>
            </a:pPr>
            <a:r>
              <a:rPr lang="en-US" sz="2500" b="1" i="1" dirty="0">
                <a:solidFill>
                  <a:srgbClr val="80431A"/>
                </a:solidFill>
              </a:rPr>
              <a:t>TeamSTEPPS</a:t>
            </a:r>
          </a:p>
        </p:txBody>
      </p:sp>
      <p:sp>
        <p:nvSpPr>
          <p:cNvPr id="17" name="TextBox 16"/>
          <p:cNvSpPr txBox="1"/>
          <p:nvPr userDrawn="1"/>
        </p:nvSpPr>
        <p:spPr>
          <a:xfrm>
            <a:off x="7577546" y="0"/>
            <a:ext cx="1566454" cy="738664"/>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E1"/>
                </a:solidFill>
                <a:effectLst/>
                <a:uLnTx/>
                <a:uFillTx/>
              </a:rPr>
              <a:t>Limited English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E1"/>
                </a:solidFill>
                <a:effectLst/>
                <a:uLnTx/>
                <a:uFillTx/>
              </a:rPr>
              <a:t>Proficiency &amp;</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dirty="0" smtClean="0">
                <a:ln>
                  <a:noFill/>
                </a:ln>
                <a:solidFill>
                  <a:srgbClr val="FFFFE1"/>
                </a:solidFill>
                <a:effectLst/>
                <a:uLnTx/>
                <a:uFillTx/>
              </a:rPr>
              <a:t>TeamSTEPPS</a:t>
            </a:r>
          </a:p>
        </p:txBody>
      </p:sp>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iming>
    <p:tnLst>
      <p:par>
        <p:cTn id="1" dur="indefinite" restart="never" nodeType="tmRoot"/>
      </p:par>
    </p:tnLst>
  </p:timing>
  <p:txStyles>
    <p:titleStyle>
      <a:lvl1pPr algn="ctr" rtl="0" eaLnBrk="0" fontAlgn="base" hangingPunct="0">
        <a:spcBef>
          <a:spcPct val="0"/>
        </a:spcBef>
        <a:spcAft>
          <a:spcPct val="0"/>
        </a:spcAft>
        <a:defRPr sz="3600" b="1">
          <a:solidFill>
            <a:srgbClr val="663300"/>
          </a:solidFill>
          <a:latin typeface="+mj-lt"/>
          <a:ea typeface="+mj-ea"/>
          <a:cs typeface="+mj-cs"/>
        </a:defRPr>
      </a:lvl1pPr>
      <a:lvl2pPr algn="ctr" rtl="0" eaLnBrk="0" fontAlgn="base" hangingPunct="0">
        <a:spcBef>
          <a:spcPct val="0"/>
        </a:spcBef>
        <a:spcAft>
          <a:spcPct val="0"/>
        </a:spcAft>
        <a:defRPr sz="3600" b="1">
          <a:solidFill>
            <a:srgbClr val="663300"/>
          </a:solidFill>
          <a:latin typeface="Arial" charset="0"/>
        </a:defRPr>
      </a:lvl2pPr>
      <a:lvl3pPr algn="ctr" rtl="0" eaLnBrk="0" fontAlgn="base" hangingPunct="0">
        <a:spcBef>
          <a:spcPct val="0"/>
        </a:spcBef>
        <a:spcAft>
          <a:spcPct val="0"/>
        </a:spcAft>
        <a:defRPr sz="3600" b="1">
          <a:solidFill>
            <a:srgbClr val="663300"/>
          </a:solidFill>
          <a:latin typeface="Arial" charset="0"/>
        </a:defRPr>
      </a:lvl3pPr>
      <a:lvl4pPr algn="ctr" rtl="0" eaLnBrk="0" fontAlgn="base" hangingPunct="0">
        <a:spcBef>
          <a:spcPct val="0"/>
        </a:spcBef>
        <a:spcAft>
          <a:spcPct val="0"/>
        </a:spcAft>
        <a:defRPr sz="3600" b="1">
          <a:solidFill>
            <a:srgbClr val="663300"/>
          </a:solidFill>
          <a:latin typeface="Arial" charset="0"/>
        </a:defRPr>
      </a:lvl4pPr>
      <a:lvl5pPr algn="ctr" rtl="0" eaLnBrk="0" fontAlgn="base" hangingPunct="0">
        <a:spcBef>
          <a:spcPct val="0"/>
        </a:spcBef>
        <a:spcAft>
          <a:spcPct val="0"/>
        </a:spcAft>
        <a:defRPr sz="3600" b="1">
          <a:solidFill>
            <a:srgbClr val="663300"/>
          </a:solidFill>
          <a:latin typeface="Arial" charset="0"/>
        </a:defRPr>
      </a:lvl5pPr>
      <a:lvl6pPr marL="457200" algn="ctr" rtl="0" fontAlgn="base">
        <a:spcBef>
          <a:spcPct val="0"/>
        </a:spcBef>
        <a:spcAft>
          <a:spcPct val="0"/>
        </a:spcAft>
        <a:defRPr sz="3600" b="1">
          <a:solidFill>
            <a:srgbClr val="663300"/>
          </a:solidFill>
          <a:latin typeface="Arial" charset="0"/>
        </a:defRPr>
      </a:lvl6pPr>
      <a:lvl7pPr marL="914400" algn="ctr" rtl="0" fontAlgn="base">
        <a:spcBef>
          <a:spcPct val="0"/>
        </a:spcBef>
        <a:spcAft>
          <a:spcPct val="0"/>
        </a:spcAft>
        <a:defRPr sz="3600" b="1">
          <a:solidFill>
            <a:srgbClr val="663300"/>
          </a:solidFill>
          <a:latin typeface="Arial" charset="0"/>
        </a:defRPr>
      </a:lvl7pPr>
      <a:lvl8pPr marL="1371600" algn="ctr" rtl="0" fontAlgn="base">
        <a:spcBef>
          <a:spcPct val="0"/>
        </a:spcBef>
        <a:spcAft>
          <a:spcPct val="0"/>
        </a:spcAft>
        <a:defRPr sz="3600" b="1">
          <a:solidFill>
            <a:srgbClr val="663300"/>
          </a:solidFill>
          <a:latin typeface="Arial" charset="0"/>
        </a:defRPr>
      </a:lvl8pPr>
      <a:lvl9pPr marL="1828800" algn="ctr" rtl="0" fontAlgn="base">
        <a:spcBef>
          <a:spcPct val="0"/>
        </a:spcBef>
        <a:spcAft>
          <a:spcPct val="0"/>
        </a:spcAft>
        <a:defRPr sz="3600" b="1">
          <a:solidFill>
            <a:srgbClr val="663300"/>
          </a:solidFill>
          <a:latin typeface="Arial" charset="0"/>
        </a:defRPr>
      </a:lvl9pPr>
    </p:titleStyle>
    <p:bodyStyle>
      <a:lvl1pPr marL="342900" indent="-342900" algn="l" rtl="0" eaLnBrk="0" fontAlgn="base" hangingPunct="0">
        <a:spcBef>
          <a:spcPct val="20000"/>
        </a:spcBef>
        <a:spcAft>
          <a:spcPct val="0"/>
        </a:spcAft>
        <a:buClr>
          <a:schemeClr val="folHlink"/>
        </a:buClr>
        <a:buSzPct val="90000"/>
        <a:buFont typeface="Wingdings" pitchFamily="2" charset="2"/>
        <a:buChar char="n"/>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n"/>
        <a:defRPr sz="2400">
          <a:solidFill>
            <a:schemeClr val="tx1"/>
          </a:solidFill>
          <a:latin typeface="+mn-lt"/>
        </a:defRPr>
      </a:lvl2pPr>
      <a:lvl3pPr marL="1143000" indent="-228600" algn="l" rtl="0" eaLnBrk="0" fontAlgn="base" hangingPunct="0">
        <a:spcBef>
          <a:spcPct val="20000"/>
        </a:spcBef>
        <a:spcAft>
          <a:spcPct val="0"/>
        </a:spcAft>
        <a:buClr>
          <a:schemeClr val="fo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1"/>
        </a:buClr>
        <a:buFont typeface="Wingdings" pitchFamily="2" charset="2"/>
        <a:buChar char="§"/>
        <a:defRPr sz="2400">
          <a:solidFill>
            <a:schemeClr val="tx1"/>
          </a:solidFill>
          <a:latin typeface="+mn-lt"/>
        </a:defRPr>
      </a:lvl4pPr>
      <a:lvl5pPr marL="2057400" indent="-228600" algn="l" rtl="0" eaLnBrk="0" fontAlgn="base" hangingPunct="0">
        <a:spcBef>
          <a:spcPct val="20000"/>
        </a:spcBef>
        <a:spcAft>
          <a:spcPct val="0"/>
        </a:spcAft>
        <a:buClr>
          <a:schemeClr val="accent1"/>
        </a:buClr>
        <a:buFont typeface="Wingdings" pitchFamily="2" charset="2"/>
        <a:buChar char="§"/>
        <a:defRPr sz="2400">
          <a:solidFill>
            <a:schemeClr val="tx1"/>
          </a:solidFill>
          <a:latin typeface="+mn-lt"/>
        </a:defRPr>
      </a:lvl5pPr>
      <a:lvl6pPr marL="2514600" indent="-228600" algn="l" rtl="0" fontAlgn="base">
        <a:spcBef>
          <a:spcPct val="20000"/>
        </a:spcBef>
        <a:spcAft>
          <a:spcPct val="0"/>
        </a:spcAft>
        <a:buClr>
          <a:schemeClr val="accent1"/>
        </a:buClr>
        <a:buFont typeface="Wingdings" pitchFamily="2" charset="2"/>
        <a:buChar char="§"/>
        <a:defRPr sz="2400">
          <a:solidFill>
            <a:schemeClr val="tx1"/>
          </a:solidFill>
          <a:latin typeface="+mn-lt"/>
        </a:defRPr>
      </a:lvl6pPr>
      <a:lvl7pPr marL="2971800" indent="-228600" algn="l" rtl="0" fontAlgn="base">
        <a:spcBef>
          <a:spcPct val="20000"/>
        </a:spcBef>
        <a:spcAft>
          <a:spcPct val="0"/>
        </a:spcAft>
        <a:buClr>
          <a:schemeClr val="accent1"/>
        </a:buClr>
        <a:buFont typeface="Wingdings" pitchFamily="2" charset="2"/>
        <a:buChar char="§"/>
        <a:defRPr sz="2400">
          <a:solidFill>
            <a:schemeClr val="tx1"/>
          </a:solidFill>
          <a:latin typeface="+mn-lt"/>
        </a:defRPr>
      </a:lvl7pPr>
      <a:lvl8pPr marL="3429000" indent="-228600" algn="l" rtl="0" fontAlgn="base">
        <a:spcBef>
          <a:spcPct val="20000"/>
        </a:spcBef>
        <a:spcAft>
          <a:spcPct val="0"/>
        </a:spcAft>
        <a:buClr>
          <a:schemeClr val="accent1"/>
        </a:buClr>
        <a:buFont typeface="Wingdings" pitchFamily="2" charset="2"/>
        <a:buChar char="§"/>
        <a:defRPr sz="2400">
          <a:solidFill>
            <a:schemeClr val="tx1"/>
          </a:solidFill>
          <a:latin typeface="+mn-lt"/>
        </a:defRPr>
      </a:lvl8pPr>
      <a:lvl9pPr marL="3886200" indent="-228600" algn="l" rtl="0" fontAlgn="base">
        <a:spcBef>
          <a:spcPct val="20000"/>
        </a:spcBef>
        <a:spcAft>
          <a:spcPct val="0"/>
        </a:spcAft>
        <a:buClr>
          <a:schemeClr val="accent1"/>
        </a:buClr>
        <a:buFont typeface="Wingdings" pitchFamily="2" charset="2"/>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emf"/><Relationship Id="rId4" Type="http://schemas.openxmlformats.org/officeDocument/2006/relationships/oleObject" Target="../embeddings/Microsoft_Excel_97-2003_Worksheet1.xls"/></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teamstepps.ahrq.gov/"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mailto:AHRQTeamSTEPPS@aha.org"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nchealthliteracy.org/toolkit/tool5.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www.ihconline.org/aspx/general/page.aspx?pid=107"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factfinder.census.gov/home/saff/main.html?_lang=en" TargetMode="External"/><Relationship Id="rId2" Type="http://schemas.openxmlformats.org/officeDocument/2006/relationships/hyperlink" Target="http://www.jointcommission.org/assets/1/18/Root_Causes_Event_Type_2004-3Q2011.pdf" TargetMode="External"/><Relationship Id="rId1" Type="http://schemas.openxmlformats.org/officeDocument/2006/relationships/slideLayout" Target="../slideLayouts/slideLayout2.xml"/><Relationship Id="rId5" Type="http://schemas.openxmlformats.org/officeDocument/2006/relationships/hyperlink" Target="http://www.healthlaw.org/images/stories/High_Costs_of_Language_Barriers_in_Malpractice.pdf" TargetMode="External"/><Relationship Id="rId4" Type="http://schemas.openxmlformats.org/officeDocument/2006/relationships/hyperlink" Target="http://healthaffairs.org/blog/2008/11/19/language-culture-and-medical-tragedy-the-case-of-willie-ramirez/"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mailto:AHRQTeamSTEPPS@aha.org"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mailto:lmaynard@ncha.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ahrq.gov/professionals/systems/hospital/lepguide/index.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3048000" y="4343400"/>
            <a:ext cx="6400800" cy="1752600"/>
          </a:xfrm>
          <a:noFill/>
        </p:spPr>
        <p:txBody>
          <a:bodyPr/>
          <a:lstStyle/>
          <a:p>
            <a:pPr marL="0" indent="0" algn="ctr" eaLnBrk="1" hangingPunct="1">
              <a:buFont typeface="Wingdings" pitchFamily="2" charset="2"/>
              <a:buNone/>
            </a:pPr>
            <a:r>
              <a:rPr lang="en-US" sz="3200" dirty="0" smtClean="0">
                <a:solidFill>
                  <a:srgbClr val="336699"/>
                </a:solidFill>
              </a:rPr>
              <a:t/>
            </a:r>
            <a:br>
              <a:rPr lang="en-US" sz="3200" dirty="0" smtClean="0">
                <a:solidFill>
                  <a:srgbClr val="336699"/>
                </a:solidFill>
              </a:rPr>
            </a:br>
            <a:endParaRPr lang="en-US" sz="3600" dirty="0" smtClean="0">
              <a:solidFill>
                <a:srgbClr val="0099CC"/>
              </a:solidFill>
            </a:endParaRPr>
          </a:p>
        </p:txBody>
      </p:sp>
      <p:pic>
        <p:nvPicPr>
          <p:cNvPr id="3075" name="Picture 6" descr="TeamSTEPPS"/>
          <p:cNvPicPr>
            <a:picLocks noChangeAspect="1" noChangeArrowheads="1"/>
          </p:cNvPicPr>
          <p:nvPr/>
        </p:nvPicPr>
        <p:blipFill>
          <a:blip r:embed="rId3" cstate="print"/>
          <a:srcRect/>
          <a:stretch>
            <a:fillRect/>
          </a:stretch>
        </p:blipFill>
        <p:spPr bwMode="auto">
          <a:xfrm>
            <a:off x="3657600" y="990600"/>
            <a:ext cx="4343400" cy="1001713"/>
          </a:xfrm>
          <a:prstGeom prst="rect">
            <a:avLst/>
          </a:prstGeom>
          <a:noFill/>
          <a:ln w="9525">
            <a:noFill/>
            <a:miter lim="800000"/>
            <a:headEnd/>
            <a:tailEnd/>
          </a:ln>
        </p:spPr>
      </p:pic>
      <p:sp>
        <p:nvSpPr>
          <p:cNvPr id="5" name="Rectangle 3"/>
          <p:cNvSpPr txBox="1">
            <a:spLocks noChangeArrowheads="1"/>
          </p:cNvSpPr>
          <p:nvPr/>
        </p:nvSpPr>
        <p:spPr bwMode="auto">
          <a:xfrm>
            <a:off x="2667000" y="4495800"/>
            <a:ext cx="6477000" cy="1524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ctr">
              <a:spcBef>
                <a:spcPct val="20000"/>
              </a:spcBef>
              <a:buClr>
                <a:schemeClr val="folHlink"/>
              </a:buClr>
              <a:buSzPct val="90000"/>
              <a:defRPr/>
            </a:pPr>
            <a:r>
              <a:rPr lang="en-US" sz="2000" b="1" kern="0" dirty="0" smtClean="0">
                <a:solidFill>
                  <a:srgbClr val="0099CC"/>
                </a:solidFill>
                <a:latin typeface="+mn-lt"/>
              </a:rPr>
              <a:t>Improving Safety for Patients with Limited English Proficiency: TeamSTEPPS</a:t>
            </a:r>
            <a:r>
              <a:rPr lang="en-US" sz="2000" b="1" kern="0" baseline="56000" dirty="0" smtClean="0">
                <a:solidFill>
                  <a:srgbClr val="0099CC"/>
                </a:solidFill>
              </a:rPr>
              <a:t>®</a:t>
            </a:r>
            <a:endParaRPr lang="en-US" sz="2000" b="1" kern="0" dirty="0" smtClean="0">
              <a:solidFill>
                <a:srgbClr val="0099CC"/>
              </a:solidFill>
              <a:latin typeface="+mn-lt"/>
            </a:endParaRPr>
          </a:p>
          <a:p>
            <a:pPr lvl="0" algn="ctr">
              <a:spcBef>
                <a:spcPct val="20000"/>
              </a:spcBef>
              <a:buClr>
                <a:schemeClr val="folHlink"/>
              </a:buClr>
              <a:buSzPct val="90000"/>
              <a:defRPr/>
            </a:pPr>
            <a:endParaRPr lang="en-US" sz="800" b="1" kern="0" dirty="0" smtClean="0">
              <a:solidFill>
                <a:srgbClr val="0099CC"/>
              </a:solidFill>
              <a:latin typeface="+mn-lt"/>
            </a:endParaRPr>
          </a:p>
          <a:p>
            <a:pPr lvl="0" algn="ctr">
              <a:spcBef>
                <a:spcPct val="20000"/>
              </a:spcBef>
              <a:buClr>
                <a:schemeClr val="folHlink"/>
              </a:buClr>
              <a:buSzPct val="90000"/>
              <a:defRPr/>
            </a:pPr>
            <a:r>
              <a:rPr lang="en-US" sz="2000" b="1" kern="0" dirty="0" smtClean="0">
                <a:solidFill>
                  <a:srgbClr val="0099CC"/>
                </a:solidFill>
                <a:latin typeface="+mn-lt"/>
              </a:rPr>
              <a:t>October 8, 2013</a:t>
            </a:r>
            <a:r>
              <a:rPr kumimoji="0" lang="en-US" sz="2000" b="1" i="0" u="none" strike="noStrike" kern="0" cap="none" spc="0" normalizeH="0" noProof="0" dirty="0" smtClean="0">
                <a:ln>
                  <a:noFill/>
                </a:ln>
                <a:solidFill>
                  <a:srgbClr val="0099CC"/>
                </a:solidFill>
                <a:effectLst/>
                <a:uLnTx/>
                <a:uFillTx/>
                <a:latin typeface="+mn-lt"/>
                <a:ea typeface="+mn-ea"/>
                <a:cs typeface="+mn-cs"/>
              </a:rPr>
              <a:t> </a:t>
            </a:r>
            <a:endParaRPr kumimoji="0" lang="en-US" sz="2000" b="1" i="0" u="none" strike="noStrike" kern="0" cap="none" spc="0" normalizeH="0" baseline="0" noProof="0" dirty="0" smtClean="0">
              <a:ln>
                <a:noFill/>
              </a:ln>
              <a:solidFill>
                <a:srgbClr val="0099CC"/>
              </a:solidFill>
              <a:effectLst/>
              <a:uLnTx/>
              <a:uFillTx/>
              <a:latin typeface="+mn-lt"/>
              <a:ea typeface="+mn-ea"/>
              <a:cs typeface="+mn-cs"/>
            </a:endParaRPr>
          </a:p>
          <a:p>
            <a:pPr marL="0" marR="0" lvl="0" indent="0" algn="ctr" defTabSz="914400" rtl="0" eaLnBrk="1" fontAlgn="base" latinLnBrk="0" hangingPunct="1">
              <a:lnSpc>
                <a:spcPct val="100000"/>
              </a:lnSpc>
              <a:spcBef>
                <a:spcPct val="20000"/>
              </a:spcBef>
              <a:spcAft>
                <a:spcPct val="0"/>
              </a:spcAft>
              <a:buClr>
                <a:schemeClr val="folHlink"/>
              </a:buClr>
              <a:buSzPct val="90000"/>
              <a:buFont typeface="Wingdings" pitchFamily="2" charset="2"/>
              <a:buNone/>
              <a:tabLst/>
              <a:defRPr/>
            </a:pPr>
            <a:endParaRPr kumimoji="0" lang="en-US" sz="5000" b="1" i="0" u="none" strike="noStrike" kern="0" cap="none" spc="0" normalizeH="0" baseline="0" noProof="0" dirty="0" smtClean="0">
              <a:ln>
                <a:noFill/>
              </a:ln>
              <a:solidFill>
                <a:srgbClr val="0099CC"/>
              </a:solidFill>
              <a:effectLst/>
              <a:uLnTx/>
              <a:uFillTx/>
              <a:latin typeface="+mn-lt"/>
              <a:ea typeface="+mn-ea"/>
              <a:cs typeface="+mn-cs"/>
            </a:endParaRPr>
          </a:p>
        </p:txBody>
      </p:sp>
      <p:pic>
        <p:nvPicPr>
          <p:cNvPr id="6" name="Picture 10" descr="Front Page X"/>
          <p:cNvPicPr>
            <a:picLocks noChangeAspect="1" noChangeArrowheads="1"/>
          </p:cNvPicPr>
          <p:nvPr/>
        </p:nvPicPr>
        <p:blipFill>
          <a:blip r:embed="rId4" cstate="print"/>
          <a:srcRect/>
          <a:stretch>
            <a:fillRect/>
          </a:stretch>
        </p:blipFill>
        <p:spPr bwMode="auto">
          <a:xfrm>
            <a:off x="0" y="2057400"/>
            <a:ext cx="9144000" cy="23796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Know About Patient Safety and LEP</a:t>
            </a:r>
            <a:endParaRPr lang="en-US" dirty="0"/>
          </a:p>
        </p:txBody>
      </p:sp>
      <p:sp>
        <p:nvSpPr>
          <p:cNvPr id="3" name="Content Placeholder 2"/>
          <p:cNvSpPr>
            <a:spLocks noGrp="1"/>
          </p:cNvSpPr>
          <p:nvPr>
            <p:ph idx="1"/>
          </p:nvPr>
        </p:nvSpPr>
        <p:spPr>
          <a:xfrm>
            <a:off x="914400" y="2020888"/>
            <a:ext cx="5638800" cy="3543300"/>
          </a:xfrm>
        </p:spPr>
        <p:txBody>
          <a:bodyPr/>
          <a:lstStyle/>
          <a:p>
            <a:pPr eaLnBrk="1" hangingPunct="1">
              <a:spcAft>
                <a:spcPts val="600"/>
              </a:spcAft>
            </a:pPr>
            <a:r>
              <a:rPr lang="en-US" sz="2000" dirty="0" smtClean="0"/>
              <a:t>The Institute of Medicine Report </a:t>
            </a:r>
            <a:r>
              <a:rPr lang="en-US" sz="2000" i="1" dirty="0" smtClean="0"/>
              <a:t>To Err Is Human: Building a Safer Health System</a:t>
            </a:r>
            <a:r>
              <a:rPr lang="en-US" sz="2000" dirty="0" smtClean="0"/>
              <a:t> states that patients should not be harmed by care that is intended to help them</a:t>
            </a:r>
          </a:p>
          <a:p>
            <a:pPr eaLnBrk="1" hangingPunct="1">
              <a:spcAft>
                <a:spcPts val="600"/>
              </a:spcAft>
            </a:pPr>
            <a:r>
              <a:rPr lang="en-US" sz="2000" dirty="0" smtClean="0"/>
              <a:t>The Institute of Medicine Report </a:t>
            </a:r>
            <a:r>
              <a:rPr lang="en-US" sz="2000" i="1" dirty="0" smtClean="0"/>
              <a:t>Crossing the Quality Chasm</a:t>
            </a:r>
            <a:r>
              <a:rPr lang="en-US" sz="2000" dirty="0" smtClean="0"/>
              <a:t> defined patient safety as one of the essential components of high-quality health care</a:t>
            </a:r>
          </a:p>
          <a:p>
            <a:pPr eaLnBrk="1" hangingPunct="1">
              <a:spcAft>
                <a:spcPts val="600"/>
              </a:spcAft>
            </a:pPr>
            <a:r>
              <a:rPr lang="en-US" sz="2000" dirty="0" smtClean="0"/>
              <a:t>Patient safety efforts are now a central component of strategies to improve quality of care for all patients</a:t>
            </a:r>
          </a:p>
          <a:p>
            <a:endParaRPr lang="en-US" dirty="0"/>
          </a:p>
        </p:txBody>
      </p:sp>
      <p:pic>
        <p:nvPicPr>
          <p:cNvPr id="4" name="Picture 7" descr="Photo of the cover of To Err is Human" title="Photo"/>
          <p:cNvPicPr>
            <a:picLocks noChangeAspect="1" noChangeArrowheads="1"/>
          </p:cNvPicPr>
          <p:nvPr/>
        </p:nvPicPr>
        <p:blipFill>
          <a:blip r:embed="rId2" cstate="print"/>
          <a:srcRect/>
          <a:stretch>
            <a:fillRect/>
          </a:stretch>
        </p:blipFill>
        <p:spPr bwMode="auto">
          <a:xfrm>
            <a:off x="7010400" y="1676400"/>
            <a:ext cx="1524000" cy="2286000"/>
          </a:xfrm>
          <a:prstGeom prst="rect">
            <a:avLst/>
          </a:prstGeom>
          <a:noFill/>
          <a:ln w="25400">
            <a:solidFill>
              <a:schemeClr val="tx1"/>
            </a:solidFill>
            <a:miter lim="800000"/>
            <a:headEnd/>
            <a:tailEnd/>
          </a:ln>
        </p:spPr>
      </p:pic>
      <p:pic>
        <p:nvPicPr>
          <p:cNvPr id="5" name="Picture 8" descr="Photo of the cover of Crossing the Qquality Chasm. " title="Photo"/>
          <p:cNvPicPr>
            <a:picLocks noChangeAspect="1" noChangeArrowheads="1"/>
          </p:cNvPicPr>
          <p:nvPr/>
        </p:nvPicPr>
        <p:blipFill>
          <a:blip r:embed="rId3" cstate="print"/>
          <a:srcRect/>
          <a:stretch>
            <a:fillRect/>
          </a:stretch>
        </p:blipFill>
        <p:spPr bwMode="auto">
          <a:xfrm>
            <a:off x="6999287" y="4150025"/>
            <a:ext cx="1535113" cy="2209800"/>
          </a:xfrm>
          <a:prstGeom prst="rect">
            <a:avLst/>
          </a:prstGeom>
          <a:noFill/>
          <a:ln w="25400">
            <a:solidFill>
              <a:schemeClr val="tx1"/>
            </a:solid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We Know About Patient Safety and LEP</a:t>
            </a:r>
            <a:endParaRPr lang="en-US" dirty="0"/>
          </a:p>
        </p:txBody>
      </p:sp>
      <p:sp>
        <p:nvSpPr>
          <p:cNvPr id="3" name="Content Placeholder 2"/>
          <p:cNvSpPr>
            <a:spLocks noGrp="1"/>
          </p:cNvSpPr>
          <p:nvPr>
            <p:ph idx="1"/>
          </p:nvPr>
        </p:nvSpPr>
        <p:spPr>
          <a:xfrm>
            <a:off x="914400" y="2020888"/>
            <a:ext cx="4495800" cy="3543300"/>
          </a:xfrm>
        </p:spPr>
        <p:txBody>
          <a:bodyPr/>
          <a:lstStyle/>
          <a:p>
            <a:pPr marL="525780" lvl="1" indent="-342900" eaLnBrk="1" hangingPunct="1">
              <a:buClr>
                <a:schemeClr val="folHlink"/>
              </a:buClr>
              <a:buSzPct val="90000"/>
            </a:pPr>
            <a:r>
              <a:rPr lang="en-US" sz="2600" b="1" dirty="0" smtClean="0">
                <a:ea typeface="+mn-ea"/>
                <a:cs typeface="+mn-cs"/>
              </a:rPr>
              <a:t>Language barriers</a:t>
            </a:r>
            <a:r>
              <a:rPr lang="en-US" b="1" dirty="0" smtClean="0">
                <a:ea typeface="+mn-ea"/>
                <a:cs typeface="+mn-cs"/>
              </a:rPr>
              <a:t>:</a:t>
            </a:r>
          </a:p>
          <a:p>
            <a:pPr lvl="1" eaLnBrk="1" hangingPunct="1">
              <a:spcBef>
                <a:spcPts val="0"/>
              </a:spcBef>
            </a:pPr>
            <a:r>
              <a:rPr lang="en-US" dirty="0" smtClean="0"/>
              <a:t>impact health care</a:t>
            </a:r>
          </a:p>
          <a:p>
            <a:pPr lvl="1" eaLnBrk="1" hangingPunct="1">
              <a:spcBef>
                <a:spcPts val="0"/>
              </a:spcBef>
            </a:pPr>
            <a:r>
              <a:rPr lang="en-US" dirty="0" smtClean="0"/>
              <a:t>contribute to disparities</a:t>
            </a:r>
          </a:p>
          <a:p>
            <a:pPr eaLnBrk="1" hangingPunct="1"/>
            <a:endParaRPr lang="en-US" dirty="0" smtClean="0"/>
          </a:p>
          <a:p>
            <a:pPr marL="182880" indent="0" eaLnBrk="1" hangingPunct="1">
              <a:buNone/>
            </a:pPr>
            <a:r>
              <a:rPr lang="en-US" dirty="0" smtClean="0"/>
              <a:t>Communication problems are the most frequent root cause of serious patient safety events reported to the Joint </a:t>
            </a:r>
            <a:r>
              <a:rPr lang="en-US" dirty="0" smtClean="0"/>
              <a:t>Commission</a:t>
            </a:r>
          </a:p>
          <a:p>
            <a:pPr marL="182880" indent="0" eaLnBrk="1" hangingPunct="1">
              <a:buNone/>
            </a:pPr>
            <a:endParaRPr lang="en-US" dirty="0"/>
          </a:p>
          <a:p>
            <a:pPr marL="182880" indent="0" eaLnBrk="1" hangingPunct="1">
              <a:buNone/>
            </a:pPr>
            <a:r>
              <a:rPr lang="en-US" sz="1200" b="0" dirty="0"/>
              <a:t>Chart illustrating results from </a:t>
            </a:r>
            <a:r>
              <a:rPr lang="en-US" sz="1200" b="0" dirty="0" err="1"/>
              <a:t>Divi</a:t>
            </a:r>
            <a:r>
              <a:rPr lang="en-US" sz="1200" b="0" dirty="0"/>
              <a:t> C, Koss RG, Schmaltz SP, et al. Language proficiency and adverse events in U.S. hospitals: a pilot study. </a:t>
            </a:r>
            <a:r>
              <a:rPr lang="en-US" sz="1200" b="0" dirty="0" err="1"/>
              <a:t>Int</a:t>
            </a:r>
            <a:r>
              <a:rPr lang="en-US" sz="1200" b="0" dirty="0"/>
              <a:t> J </a:t>
            </a:r>
            <a:r>
              <a:rPr lang="en-US" sz="1200" b="0" dirty="0" err="1"/>
              <a:t>Qual</a:t>
            </a:r>
            <a:r>
              <a:rPr lang="en-US" sz="1200" b="0" dirty="0"/>
              <a:t> Health Care 2007 Apr;19(2):60-67. </a:t>
            </a:r>
            <a:r>
              <a:rPr lang="en-US" sz="1200" b="0" dirty="0" err="1"/>
              <a:t>Epub</a:t>
            </a:r>
            <a:r>
              <a:rPr lang="en-US" sz="1200" b="0" dirty="0"/>
              <a:t> 2007 Feb 2.</a:t>
            </a:r>
          </a:p>
          <a:p>
            <a:pPr marL="182880" indent="0" eaLnBrk="1" hangingPunct="1">
              <a:buNone/>
            </a:pPr>
            <a:endParaRPr lang="en-US" dirty="0"/>
          </a:p>
          <a:p>
            <a:pPr marL="182880" indent="0" eaLnBrk="1" hangingPunct="1">
              <a:buNone/>
            </a:pPr>
            <a:endParaRPr lang="en-US" dirty="0" smtClean="0"/>
          </a:p>
          <a:p>
            <a:endParaRPr lang="en-US" dirty="0"/>
          </a:p>
        </p:txBody>
      </p:sp>
      <p:graphicFrame>
        <p:nvGraphicFramePr>
          <p:cNvPr id="4" name="Object 6" descr="Photo of a bar graph of types of physical harm experienced from adverse events by English-speaking and LEP paitents. Overall about 47% of english speaking patients had no harm compared to 40% of LEP patients. " title="Graph"/>
          <p:cNvGraphicFramePr>
            <a:graphicFrameLocks noGrp="1" noChangeAspect="1"/>
          </p:cNvGraphicFramePr>
          <p:nvPr>
            <p:extLst>
              <p:ext uri="{D42A27DB-BD31-4B8C-83A1-F6EECF244321}">
                <p14:modId xmlns:p14="http://schemas.microsoft.com/office/powerpoint/2010/main" val="3524332806"/>
              </p:ext>
            </p:extLst>
          </p:nvPr>
        </p:nvGraphicFramePr>
        <p:xfrm>
          <a:off x="5295574" y="1966913"/>
          <a:ext cx="3810895" cy="3597275"/>
        </p:xfrm>
        <a:graphic>
          <a:graphicData uri="http://schemas.openxmlformats.org/presentationml/2006/ole">
            <mc:AlternateContent xmlns:mc="http://schemas.openxmlformats.org/markup-compatibility/2006">
              <mc:Choice xmlns:v="urn:schemas-microsoft-com:vml" Requires="v">
                <p:oleObj spid="_x0000_s1031" name="Worksheet" r:id="rId4" imgW="5000625" imgH="5019853" progId="Excel.Sheet.8">
                  <p:embed/>
                </p:oleObj>
              </mc:Choice>
              <mc:Fallback>
                <p:oleObj name="Worksheet" r:id="rId4" imgW="5000625" imgH="5019853" progId="Excel.Sheet.8">
                  <p:embed/>
                  <p:pic>
                    <p:nvPicPr>
                      <p:cNvPr id="0" name="Picture 5"/>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5574" y="1966913"/>
                        <a:ext cx="3810895"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8099" dir="2700000" algn="ctr" rotWithShape="0">
                                <a:schemeClr val="bg2">
                                  <a:alpha val="74997"/>
                                </a:schemeClr>
                              </a:outerShdw>
                            </a:effectLst>
                          </a14:hiddenEffects>
                        </a:ext>
                      </a:extLst>
                    </p:spPr>
                  </p:pic>
                </p:oleObj>
              </mc:Fallback>
            </mc:AlternateContent>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Focus on LEP and Patient Safety? </a:t>
            </a:r>
            <a:endParaRPr lang="en-US" dirty="0"/>
          </a:p>
        </p:txBody>
      </p:sp>
      <p:sp>
        <p:nvSpPr>
          <p:cNvPr id="3" name="Content Placeholder 2"/>
          <p:cNvSpPr>
            <a:spLocks noGrp="1"/>
          </p:cNvSpPr>
          <p:nvPr>
            <p:ph idx="1"/>
          </p:nvPr>
        </p:nvSpPr>
        <p:spPr/>
        <p:txBody>
          <a:bodyPr/>
          <a:lstStyle/>
          <a:p>
            <a:pPr eaLnBrk="1" hangingPunct="1">
              <a:spcAft>
                <a:spcPts val="600"/>
              </a:spcAft>
            </a:pPr>
            <a:r>
              <a:rPr lang="en-US" sz="2600" dirty="0" smtClean="0"/>
              <a:t>Minority Groups are a Large and Growing Population</a:t>
            </a:r>
          </a:p>
          <a:p>
            <a:pPr lvl="1" eaLnBrk="1" hangingPunct="1">
              <a:spcAft>
                <a:spcPts val="600"/>
              </a:spcAft>
            </a:pPr>
            <a:r>
              <a:rPr lang="en-US" dirty="0" smtClean="0"/>
              <a:t>Fastest growing demographic</a:t>
            </a:r>
          </a:p>
          <a:p>
            <a:pPr lvl="1" eaLnBrk="1" hangingPunct="1">
              <a:spcAft>
                <a:spcPts val="600"/>
              </a:spcAft>
            </a:pPr>
            <a:r>
              <a:rPr lang="en-US" dirty="0" smtClean="0"/>
              <a:t>Accounting for one-third of the U.S. population </a:t>
            </a:r>
          </a:p>
          <a:p>
            <a:pPr lvl="1" eaLnBrk="1" hangingPunct="1">
              <a:spcAft>
                <a:spcPts val="600"/>
              </a:spcAft>
            </a:pPr>
            <a:r>
              <a:rPr lang="en-US" dirty="0" smtClean="0"/>
              <a:t>Nearly 25 million people in the United States (8.6%) are defined as LEP and therefore at risk for adverse events because of language and cultural barriers</a:t>
            </a:r>
          </a:p>
          <a:p>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76300"/>
            <a:ext cx="8229600" cy="914400"/>
          </a:xfrm>
        </p:spPr>
        <p:txBody>
          <a:bodyPr/>
          <a:lstStyle/>
          <a:p>
            <a:r>
              <a:rPr lang="en-US" dirty="0" smtClean="0"/>
              <a:t>Why Focus on LEP and Patient Safety? </a:t>
            </a:r>
            <a:endParaRPr lang="en-US" dirty="0"/>
          </a:p>
        </p:txBody>
      </p:sp>
      <p:sp>
        <p:nvSpPr>
          <p:cNvPr id="3" name="Content Placeholder 2"/>
          <p:cNvSpPr>
            <a:spLocks noGrp="1"/>
          </p:cNvSpPr>
          <p:nvPr>
            <p:ph idx="1"/>
          </p:nvPr>
        </p:nvSpPr>
        <p:spPr>
          <a:xfrm>
            <a:off x="914400" y="1981200"/>
            <a:ext cx="7772400" cy="4343400"/>
          </a:xfrm>
        </p:spPr>
        <p:txBody>
          <a:bodyPr/>
          <a:lstStyle/>
          <a:p>
            <a:r>
              <a:rPr lang="en-US" sz="2600" dirty="0" smtClean="0"/>
              <a:t>Patient Safety, Quality, and Cost Drivers</a:t>
            </a:r>
          </a:p>
          <a:p>
            <a:pPr lvl="1"/>
            <a:r>
              <a:rPr lang="en-US" sz="2200" dirty="0" smtClean="0"/>
              <a:t>Greater risk due to LEP patients’ longer hospital stays compared to English-speaking patients with the same clinical condition</a:t>
            </a:r>
          </a:p>
          <a:p>
            <a:pPr lvl="1"/>
            <a:r>
              <a:rPr lang="en-US" sz="2200" dirty="0" smtClean="0"/>
              <a:t>Greater risk of surgical delays and readmission due to LEP patients’ greater difficulty understanding instructions, such as:</a:t>
            </a:r>
          </a:p>
          <a:p>
            <a:pPr lvl="2"/>
            <a:r>
              <a:rPr lang="en-US" sz="2000" dirty="0" smtClean="0"/>
              <a:t>Preparing for a procedure</a:t>
            </a:r>
          </a:p>
          <a:p>
            <a:pPr lvl="2"/>
            <a:r>
              <a:rPr lang="en-US" sz="2000" dirty="0" smtClean="0"/>
              <a:t>Managing their condition</a:t>
            </a:r>
          </a:p>
          <a:p>
            <a:pPr lvl="2"/>
            <a:r>
              <a:rPr lang="en-US" sz="2000" dirty="0" smtClean="0"/>
              <a:t>Taking their medications</a:t>
            </a:r>
          </a:p>
          <a:p>
            <a:pPr lvl="2"/>
            <a:r>
              <a:rPr lang="en-US" sz="2000" dirty="0" smtClean="0"/>
              <a:t>Knowing which symptoms should prompt a return to care or when to follow up</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76300"/>
            <a:ext cx="8229600" cy="914400"/>
          </a:xfrm>
        </p:spPr>
        <p:txBody>
          <a:bodyPr/>
          <a:lstStyle/>
          <a:p>
            <a:r>
              <a:rPr lang="en-US" dirty="0" smtClean="0"/>
              <a:t>Why Focus on LEP and Patient Safety? </a:t>
            </a:r>
            <a:endParaRPr lang="en-US" dirty="0"/>
          </a:p>
        </p:txBody>
      </p:sp>
      <p:sp>
        <p:nvSpPr>
          <p:cNvPr id="3" name="Content Placeholder 2"/>
          <p:cNvSpPr>
            <a:spLocks noGrp="1"/>
          </p:cNvSpPr>
          <p:nvPr>
            <p:ph idx="1"/>
          </p:nvPr>
        </p:nvSpPr>
        <p:spPr>
          <a:xfrm>
            <a:off x="914400" y="1905000"/>
            <a:ext cx="7772400" cy="4495800"/>
          </a:xfrm>
        </p:spPr>
        <p:txBody>
          <a:bodyPr/>
          <a:lstStyle/>
          <a:p>
            <a:pPr eaLnBrk="1" hangingPunct="1">
              <a:lnSpc>
                <a:spcPct val="90000"/>
              </a:lnSpc>
            </a:pPr>
            <a:r>
              <a:rPr lang="en-US" sz="2600" dirty="0" smtClean="0"/>
              <a:t>Risk Management</a:t>
            </a:r>
          </a:p>
          <a:p>
            <a:pPr lvl="1" eaLnBrk="1" hangingPunct="1">
              <a:lnSpc>
                <a:spcPct val="90000"/>
              </a:lnSpc>
            </a:pPr>
            <a:r>
              <a:rPr lang="en-US" dirty="0" smtClean="0"/>
              <a:t>Multiple liability exposures arise when providing care to LEP populations, such as situations related to:</a:t>
            </a:r>
          </a:p>
          <a:p>
            <a:pPr lvl="2" eaLnBrk="1" hangingPunct="1">
              <a:lnSpc>
                <a:spcPct val="90000"/>
              </a:lnSpc>
            </a:pPr>
            <a:r>
              <a:rPr lang="en-US" sz="2000" dirty="0" smtClean="0"/>
              <a:t>Patient comprehension of medical condition</a:t>
            </a:r>
          </a:p>
          <a:p>
            <a:pPr lvl="2" eaLnBrk="1" hangingPunct="1">
              <a:lnSpc>
                <a:spcPct val="90000"/>
              </a:lnSpc>
            </a:pPr>
            <a:r>
              <a:rPr lang="en-US" sz="2000" dirty="0" smtClean="0"/>
              <a:t>Treatment plan</a:t>
            </a:r>
          </a:p>
          <a:p>
            <a:pPr lvl="2" eaLnBrk="1" hangingPunct="1">
              <a:lnSpc>
                <a:spcPct val="90000"/>
              </a:lnSpc>
            </a:pPr>
            <a:r>
              <a:rPr lang="en-US" sz="2000" dirty="0" smtClean="0"/>
              <a:t>Discharge instructions</a:t>
            </a:r>
          </a:p>
          <a:p>
            <a:pPr lvl="2" eaLnBrk="1" hangingPunct="1">
              <a:lnSpc>
                <a:spcPct val="90000"/>
              </a:lnSpc>
            </a:pPr>
            <a:r>
              <a:rPr lang="en-US" sz="2000" dirty="0" smtClean="0"/>
              <a:t>Complications and follow-up</a:t>
            </a:r>
          </a:p>
          <a:p>
            <a:pPr lvl="2" eaLnBrk="1" hangingPunct="1">
              <a:lnSpc>
                <a:spcPct val="90000"/>
              </a:lnSpc>
            </a:pPr>
            <a:r>
              <a:rPr lang="en-US" sz="2000" dirty="0" smtClean="0"/>
              <a:t>Inaccurate and incomplete medical history</a:t>
            </a:r>
          </a:p>
          <a:p>
            <a:pPr lvl="2" eaLnBrk="1" hangingPunct="1">
              <a:lnSpc>
                <a:spcPct val="90000"/>
              </a:lnSpc>
            </a:pPr>
            <a:r>
              <a:rPr lang="en-US" sz="2000" dirty="0" smtClean="0"/>
              <a:t>Ineffective or improper use of medications or serious medication errors</a:t>
            </a:r>
          </a:p>
          <a:p>
            <a:pPr lvl="2" eaLnBrk="1" hangingPunct="1">
              <a:lnSpc>
                <a:spcPct val="90000"/>
              </a:lnSpc>
            </a:pPr>
            <a:r>
              <a:rPr lang="en-US" sz="2000" dirty="0" smtClean="0"/>
              <a:t>Improper preparation for tests and procedures</a:t>
            </a:r>
          </a:p>
          <a:p>
            <a:pPr lvl="2" eaLnBrk="1" hangingPunct="1">
              <a:lnSpc>
                <a:spcPct val="90000"/>
              </a:lnSpc>
            </a:pPr>
            <a:r>
              <a:rPr lang="en-US" sz="2000" dirty="0" smtClean="0"/>
              <a:t>Poor or inadequate informed consent </a:t>
            </a:r>
            <a:endParaRPr lang="en-US"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Focus on LEP and Patient Safety? </a:t>
            </a:r>
            <a:endParaRPr lang="en-US" dirty="0"/>
          </a:p>
        </p:txBody>
      </p:sp>
      <p:sp>
        <p:nvSpPr>
          <p:cNvPr id="3" name="Content Placeholder 2"/>
          <p:cNvSpPr>
            <a:spLocks noGrp="1"/>
          </p:cNvSpPr>
          <p:nvPr>
            <p:ph idx="1"/>
          </p:nvPr>
        </p:nvSpPr>
        <p:spPr>
          <a:xfrm>
            <a:off x="914400" y="2020888"/>
            <a:ext cx="4648200" cy="3543300"/>
          </a:xfrm>
        </p:spPr>
        <p:txBody>
          <a:bodyPr/>
          <a:lstStyle/>
          <a:p>
            <a:pPr eaLnBrk="1" hangingPunct="1">
              <a:lnSpc>
                <a:spcPct val="90000"/>
              </a:lnSpc>
            </a:pPr>
            <a:r>
              <a:rPr lang="en-US" sz="2600" dirty="0" smtClean="0"/>
              <a:t>Accreditation Standards</a:t>
            </a:r>
          </a:p>
          <a:p>
            <a:pPr lvl="1" eaLnBrk="1" hangingPunct="1"/>
            <a:r>
              <a:rPr lang="en-US" dirty="0" smtClean="0"/>
              <a:t>Joint Commission’s Patient-Centered Communication Standards</a:t>
            </a:r>
          </a:p>
          <a:p>
            <a:pPr lvl="1" eaLnBrk="1" hangingPunct="1"/>
            <a:r>
              <a:rPr lang="en-US" dirty="0" smtClean="0"/>
              <a:t>Emphasize:  </a:t>
            </a:r>
          </a:p>
          <a:p>
            <a:pPr lvl="2"/>
            <a:r>
              <a:rPr lang="en-US" sz="2000" dirty="0" smtClean="0"/>
              <a:t>effective communication</a:t>
            </a:r>
          </a:p>
          <a:p>
            <a:pPr lvl="2"/>
            <a:r>
              <a:rPr lang="en-US" sz="2000" dirty="0" smtClean="0"/>
              <a:t>cultural competence</a:t>
            </a:r>
          </a:p>
          <a:p>
            <a:pPr lvl="2"/>
            <a:r>
              <a:rPr lang="en-US" sz="2000" dirty="0" smtClean="0"/>
              <a:t>patient-centered care</a:t>
            </a:r>
          </a:p>
          <a:p>
            <a:endParaRPr lang="en-US" dirty="0"/>
          </a:p>
        </p:txBody>
      </p:sp>
      <p:pic>
        <p:nvPicPr>
          <p:cNvPr id="4" name="Picture 6" descr="Picture of the JC manual 2011" title="Photo"/>
          <p:cNvPicPr>
            <a:picLocks noChangeAspect="1" noChangeArrowheads="1"/>
          </p:cNvPicPr>
          <p:nvPr/>
        </p:nvPicPr>
        <p:blipFill>
          <a:blip r:embed="rId3" cstate="print"/>
          <a:srcRect/>
          <a:stretch>
            <a:fillRect/>
          </a:stretch>
        </p:blipFill>
        <p:spPr bwMode="auto">
          <a:xfrm>
            <a:off x="5791200" y="1905000"/>
            <a:ext cx="3065463" cy="32480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Causes of Adverse Events for LEP and Culturally Diverse Patients</a:t>
            </a:r>
            <a:endParaRPr lang="en-US" dirty="0"/>
          </a:p>
        </p:txBody>
      </p:sp>
      <p:sp>
        <p:nvSpPr>
          <p:cNvPr id="3" name="Content Placeholder 2"/>
          <p:cNvSpPr>
            <a:spLocks noGrp="1"/>
          </p:cNvSpPr>
          <p:nvPr>
            <p:ph idx="1"/>
          </p:nvPr>
        </p:nvSpPr>
        <p:spPr>
          <a:xfrm>
            <a:off x="914400" y="1981200"/>
            <a:ext cx="7772400" cy="4495800"/>
          </a:xfrm>
        </p:spPr>
        <p:txBody>
          <a:bodyPr/>
          <a:lstStyle/>
          <a:p>
            <a:pPr eaLnBrk="1" hangingPunct="1"/>
            <a:r>
              <a:rPr lang="en-US" sz="2200" dirty="0" smtClean="0"/>
              <a:t>Use of Family Members, Friends or Nonqualified Staff as Interpreters</a:t>
            </a:r>
          </a:p>
          <a:p>
            <a:pPr lvl="1" eaLnBrk="1" hangingPunct="1"/>
            <a:r>
              <a:rPr lang="en-US" sz="2000" dirty="0" smtClean="0"/>
              <a:t>Subtleties of language and culture </a:t>
            </a:r>
          </a:p>
          <a:p>
            <a:pPr lvl="1" eaLnBrk="1" hangingPunct="1"/>
            <a:r>
              <a:rPr lang="en-US" sz="2000" dirty="0" smtClean="0"/>
              <a:t>Unquestioned use of medical terminology </a:t>
            </a:r>
          </a:p>
          <a:p>
            <a:pPr lvl="1" eaLnBrk="1" hangingPunct="1"/>
            <a:r>
              <a:rPr lang="en-US" sz="2000" dirty="0" smtClean="0"/>
              <a:t>Use of bilingual hospital staff as ad hoc interpreters </a:t>
            </a:r>
          </a:p>
          <a:p>
            <a:pPr marL="342900" lvl="1" indent="-342900" eaLnBrk="1" hangingPunct="1">
              <a:spcBef>
                <a:spcPts val="800"/>
              </a:spcBef>
              <a:buClr>
                <a:schemeClr val="folHlink"/>
              </a:buClr>
              <a:buSzPct val="90000"/>
            </a:pPr>
            <a:r>
              <a:rPr lang="en-US" sz="2200" b="1" dirty="0">
                <a:ea typeface="+mn-ea"/>
                <a:cs typeface="+mn-cs"/>
              </a:rPr>
              <a:t>Use of Basic Language Skills To “Get By”</a:t>
            </a:r>
          </a:p>
          <a:p>
            <a:pPr lvl="1" eaLnBrk="1" hangingPunct="1"/>
            <a:r>
              <a:rPr lang="en-US" sz="2000" dirty="0" smtClean="0"/>
              <a:t>Clinicians “get by” without a competent interpreter</a:t>
            </a:r>
            <a:endParaRPr lang="en-US" dirty="0" smtClean="0"/>
          </a:p>
          <a:p>
            <a:pPr marL="342900" lvl="1" indent="-342900" eaLnBrk="1" hangingPunct="1">
              <a:spcBef>
                <a:spcPts val="800"/>
              </a:spcBef>
              <a:buClr>
                <a:schemeClr val="folHlink"/>
              </a:buClr>
              <a:buSzPct val="90000"/>
            </a:pPr>
            <a:r>
              <a:rPr lang="en-US" sz="2200" b="1" dirty="0">
                <a:ea typeface="+mn-ea"/>
                <a:cs typeface="+mn-cs"/>
              </a:rPr>
              <a:t>Cultural Beliefs and Traditions Affecting Patient Care</a:t>
            </a:r>
          </a:p>
          <a:p>
            <a:pPr lvl="1" eaLnBrk="1" hangingPunct="1"/>
            <a:r>
              <a:rPr lang="en-US" sz="2000" dirty="0" smtClean="0"/>
              <a:t>Minimizing reports of pain</a:t>
            </a:r>
          </a:p>
          <a:p>
            <a:pPr lvl="1" eaLnBrk="1" hangingPunct="1"/>
            <a:r>
              <a:rPr lang="en-US" sz="2000" dirty="0" smtClean="0"/>
              <a:t>Deferring to authority figures</a:t>
            </a:r>
          </a:p>
          <a:p>
            <a:pPr lvl="1" eaLnBrk="1" hangingPunct="1"/>
            <a:r>
              <a:rPr lang="en-US" sz="2000" dirty="0" smtClean="0"/>
              <a:t>Adhering to gender roles</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Systems and Strategies to Improve Safety for LEP Patients</a:t>
            </a:r>
            <a:endParaRPr lang="en-US" dirty="0"/>
          </a:p>
        </p:txBody>
      </p:sp>
      <p:sp>
        <p:nvSpPr>
          <p:cNvPr id="3" name="Content Placeholder 2"/>
          <p:cNvSpPr>
            <a:spLocks noGrp="1"/>
          </p:cNvSpPr>
          <p:nvPr>
            <p:ph idx="1"/>
          </p:nvPr>
        </p:nvSpPr>
        <p:spPr>
          <a:xfrm>
            <a:off x="914400" y="2020888"/>
            <a:ext cx="7772400" cy="3922712"/>
          </a:xfrm>
        </p:spPr>
        <p:txBody>
          <a:bodyPr/>
          <a:lstStyle/>
          <a:p>
            <a:pPr eaLnBrk="1" hangingPunct="1">
              <a:spcBef>
                <a:spcPts val="1000"/>
              </a:spcBef>
            </a:pPr>
            <a:r>
              <a:rPr lang="en-US" dirty="0" smtClean="0"/>
              <a:t>Foster a Supportive </a:t>
            </a:r>
            <a:r>
              <a:rPr lang="en-US" b="1" dirty="0" smtClean="0"/>
              <a:t>Culture</a:t>
            </a:r>
            <a:r>
              <a:rPr lang="en-US" dirty="0" smtClean="0"/>
              <a:t> for Safety of Diverse Patient Populations</a:t>
            </a:r>
          </a:p>
          <a:p>
            <a:pPr eaLnBrk="1" hangingPunct="1">
              <a:spcBef>
                <a:spcPts val="1000"/>
              </a:spcBef>
            </a:pPr>
            <a:r>
              <a:rPr lang="en-US" dirty="0" smtClean="0"/>
              <a:t>Adapt Current Systems to Better </a:t>
            </a:r>
            <a:r>
              <a:rPr lang="en-US" b="1" dirty="0" smtClean="0"/>
              <a:t>Identify</a:t>
            </a:r>
            <a:r>
              <a:rPr lang="en-US" dirty="0" smtClean="0"/>
              <a:t> Medical Errors Among LEP Patients</a:t>
            </a:r>
          </a:p>
          <a:p>
            <a:pPr eaLnBrk="1" hangingPunct="1">
              <a:spcBef>
                <a:spcPts val="1000"/>
              </a:spcBef>
            </a:pPr>
            <a:r>
              <a:rPr lang="en-US" dirty="0" smtClean="0"/>
              <a:t>Improve </a:t>
            </a:r>
            <a:r>
              <a:rPr lang="en-US" b="1" dirty="0" smtClean="0"/>
              <a:t>Reporting</a:t>
            </a:r>
            <a:r>
              <a:rPr lang="en-US" dirty="0" smtClean="0"/>
              <a:t> of Medical Errors for LEP Patients </a:t>
            </a:r>
          </a:p>
          <a:p>
            <a:pPr eaLnBrk="1" hangingPunct="1">
              <a:spcBef>
                <a:spcPts val="1000"/>
              </a:spcBef>
            </a:pPr>
            <a:r>
              <a:rPr lang="en-US" dirty="0" smtClean="0"/>
              <a:t>Routinely </a:t>
            </a:r>
            <a:r>
              <a:rPr lang="en-US" b="1" dirty="0" smtClean="0"/>
              <a:t>Monitor</a:t>
            </a:r>
            <a:r>
              <a:rPr lang="en-US" dirty="0" smtClean="0"/>
              <a:t> Patient Safety for LEP Patients</a:t>
            </a:r>
          </a:p>
          <a:p>
            <a:pPr eaLnBrk="1" hangingPunct="1">
              <a:spcBef>
                <a:spcPts val="1000"/>
              </a:spcBef>
            </a:pPr>
            <a:r>
              <a:rPr lang="en-US" b="1" dirty="0" smtClean="0"/>
              <a:t>Address</a:t>
            </a:r>
            <a:r>
              <a:rPr lang="en-US" dirty="0" smtClean="0"/>
              <a:t> Root Causes </a:t>
            </a:r>
            <a:r>
              <a:rPr lang="en-US" dirty="0"/>
              <a:t>t</a:t>
            </a:r>
            <a:r>
              <a:rPr lang="en-US" dirty="0" smtClean="0"/>
              <a:t>o Prevent Medical Errors Among LEP Patients </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5" descr="This image depicts a flowchart on how to foster a supportive culture for safety of diverse patient populations. It consists of identifying, monitoring,, addressping/preventing and reportin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90600"/>
            <a:ext cx="7739062" cy="914400"/>
          </a:xfrm>
        </p:spPr>
        <p:txBody>
          <a:bodyPr/>
          <a:lstStyle/>
          <a:p>
            <a:r>
              <a:rPr lang="en-US" sz="3400" dirty="0" smtClean="0"/>
              <a:t>Systems and Strategies to Improve Safety for LEP Patients: </a:t>
            </a:r>
            <a:r>
              <a:rPr lang="en-US" sz="3400" i="1" dirty="0" smtClean="0"/>
              <a:t>Culture</a:t>
            </a:r>
            <a:endParaRPr lang="en-US" sz="3400" dirty="0"/>
          </a:p>
        </p:txBody>
      </p:sp>
      <p:sp>
        <p:nvSpPr>
          <p:cNvPr id="3" name="Content Placeholder 2"/>
          <p:cNvSpPr>
            <a:spLocks noGrp="1"/>
          </p:cNvSpPr>
          <p:nvPr>
            <p:ph idx="1"/>
          </p:nvPr>
        </p:nvSpPr>
        <p:spPr>
          <a:xfrm>
            <a:off x="914400" y="2209800"/>
            <a:ext cx="7772400" cy="3962400"/>
          </a:xfrm>
        </p:spPr>
        <p:txBody>
          <a:bodyPr/>
          <a:lstStyle/>
          <a:p>
            <a:pPr eaLnBrk="1" hangingPunct="1"/>
            <a:r>
              <a:rPr lang="en-US" dirty="0" smtClean="0"/>
              <a:t>Foster a Supportive </a:t>
            </a:r>
            <a:r>
              <a:rPr lang="en-US" u="sng" dirty="0" smtClean="0"/>
              <a:t>Culture</a:t>
            </a:r>
            <a:r>
              <a:rPr lang="en-US" dirty="0" smtClean="0"/>
              <a:t> for Safety of Diverse Patient Populations</a:t>
            </a:r>
          </a:p>
          <a:p>
            <a:pPr lvl="1" eaLnBrk="1" hangingPunct="1">
              <a:spcBef>
                <a:spcPts val="900"/>
              </a:spcBef>
            </a:pPr>
            <a:r>
              <a:rPr lang="en-US" sz="1800" dirty="0" smtClean="0"/>
              <a:t>Link the goal of overcoming language and cultural barriers to the overall message and mission of the culture of quality and safety</a:t>
            </a:r>
          </a:p>
          <a:p>
            <a:pPr lvl="1" eaLnBrk="1" hangingPunct="1">
              <a:spcBef>
                <a:spcPts val="900"/>
              </a:spcBef>
            </a:pPr>
            <a:r>
              <a:rPr lang="en-US" sz="1800" dirty="0" smtClean="0"/>
              <a:t>Frame this goal within existing operational policies and standards related to quality and safety for all patients </a:t>
            </a:r>
          </a:p>
          <a:p>
            <a:pPr lvl="1" eaLnBrk="1" hangingPunct="1">
              <a:spcBef>
                <a:spcPts val="900"/>
              </a:spcBef>
            </a:pPr>
            <a:r>
              <a:rPr lang="en-US" sz="1800" dirty="0" smtClean="0"/>
              <a:t>Share lessons learned from patient safety events with all staff to help build an institutional culture sensitive to issues that affect LEP patients and ensure ongoing learning and training in this area</a:t>
            </a:r>
          </a:p>
          <a:p>
            <a:pPr lvl="1" eaLnBrk="1" hangingPunct="1">
              <a:spcBef>
                <a:spcPts val="900"/>
              </a:spcBef>
            </a:pPr>
            <a:r>
              <a:rPr lang="en-US" sz="1800" dirty="0" smtClean="0"/>
              <a:t>Involve patients in Family Advisory Councils or Cultural Advisory Groups to incorporate patient perspectives </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81063" y="876300"/>
            <a:ext cx="7739062" cy="914400"/>
          </a:xfrm>
        </p:spPr>
        <p:txBody>
          <a:bodyPr/>
          <a:lstStyle/>
          <a:p>
            <a:r>
              <a:rPr lang="en-US" dirty="0" smtClean="0"/>
              <a:t>Acknowledgements</a:t>
            </a:r>
            <a:endParaRPr lang="en-US" dirty="0"/>
          </a:p>
        </p:txBody>
      </p:sp>
      <p:sp>
        <p:nvSpPr>
          <p:cNvPr id="7" name="Content Placeholder 2"/>
          <p:cNvSpPr>
            <a:spLocks noGrp="1"/>
          </p:cNvSpPr>
          <p:nvPr>
            <p:ph idx="1"/>
          </p:nvPr>
        </p:nvSpPr>
        <p:spPr>
          <a:xfrm>
            <a:off x="914400" y="1828800"/>
            <a:ext cx="7772400" cy="4495800"/>
          </a:xfrm>
        </p:spPr>
        <p:txBody>
          <a:bodyPr/>
          <a:lstStyle/>
          <a:p>
            <a:r>
              <a:rPr lang="en-US" sz="2600" dirty="0" smtClean="0"/>
              <a:t>Project Sponsors</a:t>
            </a:r>
          </a:p>
          <a:p>
            <a:pPr lvl="1"/>
            <a:r>
              <a:rPr lang="en-US" sz="2200" dirty="0" smtClean="0"/>
              <a:t>Jim Battles, PhD (AHRQ)</a:t>
            </a:r>
          </a:p>
          <a:p>
            <a:pPr lvl="1"/>
            <a:r>
              <a:rPr lang="en-US" sz="2200" dirty="0" smtClean="0"/>
              <a:t>Heidi King, MS (DoD)</a:t>
            </a:r>
          </a:p>
          <a:p>
            <a:pPr marL="457200" lvl="1" indent="0">
              <a:buNone/>
            </a:pPr>
            <a:endParaRPr lang="en-US" sz="1000" dirty="0" smtClean="0"/>
          </a:p>
          <a:p>
            <a:r>
              <a:rPr lang="en-US" sz="2600" dirty="0" smtClean="0"/>
              <a:t>Project Team</a:t>
            </a:r>
          </a:p>
          <a:p>
            <a:pPr lvl="1"/>
            <a:r>
              <a:rPr lang="en-US" sz="2200" b="1" dirty="0" smtClean="0"/>
              <a:t>Health Research &amp; Educational Trust (HRET)</a:t>
            </a:r>
          </a:p>
          <a:p>
            <a:pPr lvl="2"/>
            <a:r>
              <a:rPr lang="en-US" sz="2200" dirty="0" smtClean="0"/>
              <a:t>Barb Edson (Project Director)</a:t>
            </a:r>
          </a:p>
          <a:p>
            <a:pPr lvl="2"/>
            <a:r>
              <a:rPr lang="en-US" sz="2200" dirty="0" smtClean="0"/>
              <a:t>Chris Hund (Project Manager)</a:t>
            </a:r>
          </a:p>
          <a:p>
            <a:pPr lvl="1"/>
            <a:r>
              <a:rPr lang="en-US" sz="2200" b="1" dirty="0" smtClean="0"/>
              <a:t>IMPAQ International </a:t>
            </a:r>
          </a:p>
          <a:p>
            <a:pPr lvl="2"/>
            <a:r>
              <a:rPr lang="en-US" sz="2200" dirty="0" smtClean="0"/>
              <a:t>David Baker (Team Lead)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66800"/>
            <a:ext cx="8229600" cy="914400"/>
          </a:xfrm>
        </p:spPr>
        <p:txBody>
          <a:bodyPr/>
          <a:lstStyle/>
          <a:p>
            <a:r>
              <a:rPr lang="en-US" sz="3400" dirty="0" smtClean="0"/>
              <a:t>Systems and Strategies to Improve Safety for LEP Patients: </a:t>
            </a:r>
            <a:r>
              <a:rPr lang="en-US" sz="3400" i="1" dirty="0" smtClean="0"/>
              <a:t>Identification</a:t>
            </a:r>
            <a:endParaRPr lang="en-US" sz="3400" dirty="0"/>
          </a:p>
        </p:txBody>
      </p:sp>
      <p:sp>
        <p:nvSpPr>
          <p:cNvPr id="3" name="Content Placeholder 2"/>
          <p:cNvSpPr>
            <a:spLocks noGrp="1"/>
          </p:cNvSpPr>
          <p:nvPr>
            <p:ph idx="1"/>
          </p:nvPr>
        </p:nvSpPr>
        <p:spPr>
          <a:xfrm>
            <a:off x="914400" y="2286000"/>
            <a:ext cx="7772400" cy="3581400"/>
          </a:xfrm>
        </p:spPr>
        <p:txBody>
          <a:bodyPr/>
          <a:lstStyle/>
          <a:p>
            <a:pPr eaLnBrk="1" hangingPunct="1"/>
            <a:r>
              <a:rPr lang="en-US" dirty="0" smtClean="0"/>
              <a:t>Adapt Current Systems to Better </a:t>
            </a:r>
            <a:r>
              <a:rPr lang="en-US" u="sng" dirty="0" smtClean="0"/>
              <a:t>Identify</a:t>
            </a:r>
            <a:r>
              <a:rPr lang="en-US" dirty="0" smtClean="0"/>
              <a:t> Medical Errors Among LEP Patients</a:t>
            </a:r>
            <a:endParaRPr lang="en-US" sz="2000" u="sng" dirty="0" smtClean="0"/>
          </a:p>
          <a:p>
            <a:pPr lvl="1" eaLnBrk="1" hangingPunct="1">
              <a:spcBef>
                <a:spcPts val="600"/>
              </a:spcBef>
            </a:pPr>
            <a:r>
              <a:rPr lang="en-US" sz="2000" dirty="0" smtClean="0"/>
              <a:t>Document data on race, ethnicity, patient language and interpreter needs in the electronic medical record</a:t>
            </a:r>
          </a:p>
          <a:p>
            <a:pPr lvl="1" eaLnBrk="1" hangingPunct="1">
              <a:spcBef>
                <a:spcPts val="600"/>
              </a:spcBef>
            </a:pPr>
            <a:r>
              <a:rPr lang="en-US" sz="2000" dirty="0" smtClean="0"/>
              <a:t>Include these data fields in patient safety systems to track the role of language and culture in patient safety events that staff report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66800"/>
            <a:ext cx="7739062" cy="914400"/>
          </a:xfrm>
        </p:spPr>
        <p:txBody>
          <a:bodyPr/>
          <a:lstStyle/>
          <a:p>
            <a:r>
              <a:rPr lang="en-US" sz="3400" dirty="0" smtClean="0"/>
              <a:t>Systems and Strategies to Improve Safety for LEP Patients: </a:t>
            </a:r>
            <a:r>
              <a:rPr lang="en-US" sz="3400" i="1" dirty="0" smtClean="0"/>
              <a:t>Reporting</a:t>
            </a:r>
            <a:endParaRPr lang="en-US" sz="3400" dirty="0"/>
          </a:p>
        </p:txBody>
      </p:sp>
      <p:sp>
        <p:nvSpPr>
          <p:cNvPr id="3" name="Content Placeholder 2"/>
          <p:cNvSpPr>
            <a:spLocks noGrp="1"/>
          </p:cNvSpPr>
          <p:nvPr>
            <p:ph idx="1"/>
          </p:nvPr>
        </p:nvSpPr>
        <p:spPr>
          <a:xfrm>
            <a:off x="914400" y="2286000"/>
            <a:ext cx="7772400" cy="3581400"/>
          </a:xfrm>
        </p:spPr>
        <p:txBody>
          <a:bodyPr/>
          <a:lstStyle/>
          <a:p>
            <a:pPr eaLnBrk="1" hangingPunct="1"/>
            <a:r>
              <a:rPr lang="en-US" dirty="0" smtClean="0"/>
              <a:t>Improve </a:t>
            </a:r>
            <a:r>
              <a:rPr lang="en-US" u="sng" dirty="0" smtClean="0"/>
              <a:t>Reporting</a:t>
            </a:r>
            <a:r>
              <a:rPr lang="en-US" dirty="0" smtClean="0"/>
              <a:t> of Medical Errors for LEP Patients</a:t>
            </a:r>
          </a:p>
          <a:p>
            <a:pPr lvl="1" eaLnBrk="1" hangingPunct="1">
              <a:spcBef>
                <a:spcPts val="600"/>
              </a:spcBef>
            </a:pPr>
            <a:r>
              <a:rPr lang="en-US" sz="2000" dirty="0" smtClean="0"/>
              <a:t>Empower frontline staff and interpreters to report any patient safety events</a:t>
            </a:r>
          </a:p>
          <a:p>
            <a:pPr lvl="1" eaLnBrk="1" hangingPunct="1">
              <a:spcBef>
                <a:spcPts val="600"/>
              </a:spcBef>
            </a:pPr>
            <a:r>
              <a:rPr lang="en-US" sz="2000" dirty="0" smtClean="0"/>
              <a:t>Train all staff on what constitutes a patient safety event (including near misses) and how to report them</a:t>
            </a:r>
          </a:p>
          <a:p>
            <a:pPr lvl="1" eaLnBrk="1" hangingPunct="1">
              <a:spcBef>
                <a:spcPts val="600"/>
              </a:spcBef>
            </a:pPr>
            <a:r>
              <a:rPr lang="en-US" sz="2000" dirty="0" smtClean="0"/>
              <a:t>Consider other methods of identifying errors outside of standard reporting</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000"/>
            <a:ext cx="7739062" cy="914400"/>
          </a:xfrm>
        </p:spPr>
        <p:txBody>
          <a:bodyPr/>
          <a:lstStyle/>
          <a:p>
            <a:r>
              <a:rPr lang="en-US" sz="3400" dirty="0" smtClean="0"/>
              <a:t>Systems and Strategies to Improve Safety for LEP Patients: </a:t>
            </a:r>
            <a:r>
              <a:rPr lang="en-US" sz="3400" i="1" dirty="0" smtClean="0"/>
              <a:t>Monitor</a:t>
            </a:r>
            <a:endParaRPr lang="en-US" sz="3400" dirty="0"/>
          </a:p>
        </p:txBody>
      </p:sp>
      <p:sp>
        <p:nvSpPr>
          <p:cNvPr id="3" name="Content Placeholder 2"/>
          <p:cNvSpPr>
            <a:spLocks noGrp="1"/>
          </p:cNvSpPr>
          <p:nvPr>
            <p:ph idx="1"/>
          </p:nvPr>
        </p:nvSpPr>
        <p:spPr>
          <a:xfrm>
            <a:off x="914400" y="2362200"/>
            <a:ext cx="7772400" cy="3201988"/>
          </a:xfrm>
        </p:spPr>
        <p:txBody>
          <a:bodyPr/>
          <a:lstStyle/>
          <a:p>
            <a:pPr eaLnBrk="1" hangingPunct="1"/>
            <a:r>
              <a:rPr lang="en-US" dirty="0" smtClean="0"/>
              <a:t>Routinely </a:t>
            </a:r>
            <a:r>
              <a:rPr lang="en-US" u="sng" dirty="0" smtClean="0"/>
              <a:t>Monitor</a:t>
            </a:r>
            <a:r>
              <a:rPr lang="en-US" dirty="0" smtClean="0"/>
              <a:t> Patient Safety for LEP Patients</a:t>
            </a:r>
            <a:r>
              <a:rPr lang="en-US" u="sng" dirty="0" smtClean="0"/>
              <a:t> </a:t>
            </a:r>
          </a:p>
          <a:p>
            <a:pPr lvl="1" eaLnBrk="1" hangingPunct="1">
              <a:spcBef>
                <a:spcPts val="600"/>
              </a:spcBef>
            </a:pPr>
            <a:r>
              <a:rPr lang="en-US" sz="2000" dirty="0" smtClean="0"/>
              <a:t>Develop routine (quarterly, yearly) hospital-wide safety reports or dashboards that focus on patient safety among LEP patients </a:t>
            </a:r>
          </a:p>
          <a:p>
            <a:pPr lvl="1" eaLnBrk="1" hangingPunct="1">
              <a:spcBef>
                <a:spcPts val="600"/>
              </a:spcBef>
            </a:pPr>
            <a:r>
              <a:rPr lang="en-US" sz="2000" dirty="0" smtClean="0"/>
              <a:t>Create routine forums for analyzing cases of medical errors and near misses </a:t>
            </a:r>
          </a:p>
          <a:p>
            <a:pPr lvl="1" eaLnBrk="1" hangingPunct="1">
              <a:spcBef>
                <a:spcPts val="600"/>
              </a:spcBef>
            </a:pPr>
            <a:r>
              <a:rPr lang="en-US" sz="2000" dirty="0" smtClean="0"/>
              <a:t>Develop strategies for improvement and error prevention</a:t>
            </a:r>
          </a:p>
          <a:p>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19200"/>
            <a:ext cx="7739062" cy="914400"/>
          </a:xfrm>
        </p:spPr>
        <p:txBody>
          <a:bodyPr/>
          <a:lstStyle/>
          <a:p>
            <a:r>
              <a:rPr lang="en-US" sz="3400" dirty="0" smtClean="0"/>
              <a:t>Systems and Strategies to Improve Safety for LEP Patients: </a:t>
            </a:r>
            <a:r>
              <a:rPr lang="en-US" sz="3400" i="1" dirty="0" smtClean="0"/>
              <a:t>Address</a:t>
            </a:r>
            <a:endParaRPr lang="en-US" sz="3400" dirty="0"/>
          </a:p>
        </p:txBody>
      </p:sp>
      <p:sp>
        <p:nvSpPr>
          <p:cNvPr id="3" name="Content Placeholder 2"/>
          <p:cNvSpPr>
            <a:spLocks noGrp="1"/>
          </p:cNvSpPr>
          <p:nvPr>
            <p:ph idx="1"/>
          </p:nvPr>
        </p:nvSpPr>
        <p:spPr>
          <a:xfrm>
            <a:off x="914400" y="2438400"/>
            <a:ext cx="7772400" cy="3125788"/>
          </a:xfrm>
        </p:spPr>
        <p:txBody>
          <a:bodyPr/>
          <a:lstStyle/>
          <a:p>
            <a:pPr eaLnBrk="1" hangingPunct="1"/>
            <a:r>
              <a:rPr lang="en-US" u="sng" dirty="0" smtClean="0"/>
              <a:t>Address</a:t>
            </a:r>
            <a:r>
              <a:rPr lang="en-US" dirty="0" smtClean="0"/>
              <a:t> Root Causes to Prevent Medical Errors Among LEP Patients</a:t>
            </a:r>
          </a:p>
          <a:p>
            <a:pPr lvl="1" eaLnBrk="1" hangingPunct="1">
              <a:spcBef>
                <a:spcPts val="600"/>
              </a:spcBef>
            </a:pPr>
            <a:r>
              <a:rPr lang="en-US" sz="2000" dirty="0" smtClean="0"/>
              <a:t>Develop dedicated services for medical interpretation</a:t>
            </a:r>
          </a:p>
          <a:p>
            <a:pPr lvl="1" eaLnBrk="1" hangingPunct="1">
              <a:spcBef>
                <a:spcPts val="600"/>
              </a:spcBef>
            </a:pPr>
            <a:r>
              <a:rPr lang="en-US" sz="2000" dirty="0" smtClean="0"/>
              <a:t>Provide patients with written materials in their preferred written language</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2438400"/>
            <a:ext cx="7772400" cy="3125788"/>
          </a:xfrm>
        </p:spPr>
        <p:txBody>
          <a:bodyPr/>
          <a:lstStyle/>
          <a:p>
            <a:pPr eaLnBrk="1" hangingPunct="1"/>
            <a:r>
              <a:rPr lang="en-US" u="sng" dirty="0" smtClean="0"/>
              <a:t>Address</a:t>
            </a:r>
            <a:r>
              <a:rPr lang="en-US" dirty="0" smtClean="0"/>
              <a:t> Root Causes to Prevent Medical Errors Among LEP Patients</a:t>
            </a:r>
          </a:p>
          <a:p>
            <a:pPr lvl="1" eaLnBrk="1" hangingPunct="1">
              <a:spcBef>
                <a:spcPts val="600"/>
              </a:spcBef>
            </a:pPr>
            <a:r>
              <a:rPr lang="en-US" sz="2000" dirty="0" smtClean="0"/>
              <a:t>Automatically schedule an interpreter at clinical points of service for patients identified as LEP </a:t>
            </a:r>
          </a:p>
          <a:p>
            <a:pPr lvl="1" eaLnBrk="1" hangingPunct="1">
              <a:spcBef>
                <a:spcPts val="600"/>
              </a:spcBef>
            </a:pPr>
            <a:r>
              <a:rPr lang="en-US" sz="2000" dirty="0" smtClean="0"/>
              <a:t>Train staff on team communication, use of interpreter services, cultural competency, and advocacy by using the TeamSTEPPS</a:t>
            </a:r>
            <a:r>
              <a:rPr lang="en-US" sz="2000" baseline="30000" dirty="0" smtClean="0"/>
              <a:t>®</a:t>
            </a:r>
            <a:r>
              <a:rPr lang="en-US" sz="2000" dirty="0" smtClean="0"/>
              <a:t> LEP training module</a:t>
            </a:r>
          </a:p>
          <a:p>
            <a:pPr lvl="1" eaLnBrk="1" hangingPunct="1">
              <a:spcBef>
                <a:spcPts val="600"/>
              </a:spcBef>
            </a:pPr>
            <a:r>
              <a:rPr lang="en-US" sz="2000" dirty="0" smtClean="0"/>
              <a:t>Use fluent bilingual staff as a form of language assistance, but ensure that they receive training in basic medical interpretation</a:t>
            </a:r>
            <a:endParaRPr lang="en-US" dirty="0"/>
          </a:p>
        </p:txBody>
      </p:sp>
      <p:sp>
        <p:nvSpPr>
          <p:cNvPr id="4" name="Title 1"/>
          <p:cNvSpPr>
            <a:spLocks noGrp="1"/>
          </p:cNvSpPr>
          <p:nvPr>
            <p:ph type="title"/>
          </p:nvPr>
        </p:nvSpPr>
        <p:spPr>
          <a:xfrm>
            <a:off x="838200" y="1219200"/>
            <a:ext cx="7739062" cy="914400"/>
          </a:xfrm>
        </p:spPr>
        <p:txBody>
          <a:bodyPr/>
          <a:lstStyle/>
          <a:p>
            <a:r>
              <a:rPr lang="en-US" sz="3400" dirty="0" smtClean="0"/>
              <a:t>Systems and Strategies to Improve Safety for LEP Patients: </a:t>
            </a:r>
            <a:r>
              <a:rPr lang="en-US" sz="3400" i="1" dirty="0" smtClean="0"/>
              <a:t>Address</a:t>
            </a:r>
            <a:endParaRPr lang="en-US" sz="3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Improving Team Communication to Foster Safety for LEP Patients: TeamSTEPPS</a:t>
            </a:r>
            <a:r>
              <a:rPr lang="en-US" sz="2800" baseline="30000" dirty="0"/>
              <a:t>® </a:t>
            </a:r>
            <a:endParaRPr lang="en-US" sz="2800" dirty="0"/>
          </a:p>
        </p:txBody>
      </p:sp>
      <p:sp>
        <p:nvSpPr>
          <p:cNvPr id="3" name="Content Placeholder 2"/>
          <p:cNvSpPr>
            <a:spLocks noGrp="1"/>
          </p:cNvSpPr>
          <p:nvPr>
            <p:ph idx="1"/>
          </p:nvPr>
        </p:nvSpPr>
        <p:spPr/>
        <p:txBody>
          <a:bodyPr/>
          <a:lstStyle/>
          <a:p>
            <a:pPr marL="0" indent="0">
              <a:buNone/>
            </a:pPr>
            <a:r>
              <a:rPr lang="en-US" dirty="0"/>
              <a:t>Team Strategies and Tools to Enhance Performance and Patient Safety</a:t>
            </a:r>
          </a:p>
          <a:p>
            <a:pPr marL="0" indent="0">
              <a:buNone/>
            </a:pPr>
            <a:endParaRPr lang="en-US" dirty="0"/>
          </a:p>
        </p:txBody>
      </p:sp>
      <p:pic>
        <p:nvPicPr>
          <p:cNvPr id="4" name="Content Placeholder 3" descr="Picture of TeamSTEPSP triangle" title="Photo"/>
          <p:cNvPicPr>
            <a:picLocks noChangeAspect="1" noChangeArrowheads="1"/>
          </p:cNvPicPr>
          <p:nvPr/>
        </p:nvPicPr>
        <p:blipFill>
          <a:blip r:embed="rId2" cstate="print">
            <a:extLst>
              <a:ext uri="{28A0092B-C50C-407E-A947-70E740481C1C}">
                <a14:useLocalDpi xmlns:a14="http://schemas.microsoft.com/office/drawing/2010/main" val="0"/>
              </a:ext>
            </a:extLst>
          </a:blip>
          <a:srcRect l="-16820" r="-16820"/>
          <a:stretch>
            <a:fillRect/>
          </a:stretch>
        </p:blipFill>
        <p:spPr bwMode="auto">
          <a:xfrm>
            <a:off x="1752600" y="2743200"/>
            <a:ext cx="6094764" cy="36560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24657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Improving Team Communication to Foster Safety for LEP Patients: TeamSTEPPS</a:t>
            </a:r>
            <a:r>
              <a:rPr lang="en-US" sz="2800" baseline="30000" dirty="0"/>
              <a:t>®</a:t>
            </a:r>
            <a:r>
              <a:rPr lang="en-US" sz="2800" dirty="0"/>
              <a:t> </a:t>
            </a:r>
          </a:p>
        </p:txBody>
      </p:sp>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lgn="ctr">
              <a:buNone/>
            </a:pPr>
            <a:r>
              <a:rPr lang="en-US" dirty="0">
                <a:solidFill>
                  <a:srgbClr val="0E4E61"/>
                </a:solidFill>
                <a:hlinkClick r:id="rId2"/>
              </a:rPr>
              <a:t>http://teamstepps.ahrq.gov/</a:t>
            </a:r>
            <a:endParaRPr lang="en-US" dirty="0">
              <a:solidFill>
                <a:srgbClr val="0E4E61"/>
              </a:solidFill>
            </a:endParaRPr>
          </a:p>
          <a:p>
            <a:pPr algn="ctr"/>
            <a:endParaRPr lang="en-US" dirty="0"/>
          </a:p>
          <a:p>
            <a:pPr marL="0" indent="0">
              <a:buNone/>
            </a:pPr>
            <a:endParaRPr lang="en-US" dirty="0"/>
          </a:p>
        </p:txBody>
      </p:sp>
      <p:pic>
        <p:nvPicPr>
          <p:cNvPr id="4" name="Picture 6" descr="This photo is a screenshot of LEP module objectives. It says participants will be able to: Identify high-risk situations for LEP and culturally diverse patients; assemble the most appropriate and effective care team for LEP patients, apply new TeamSTEPPS strategies to enhance the safety of LEP and culturally diverse patients; and utilize TeamSTEPPS structured communicaiton skills to identify and raise patient communication issues with the care team" title="Photo"/>
          <p:cNvPicPr>
            <a:picLocks noChangeAspect="1" noChangeArrowheads="1"/>
          </p:cNvPicPr>
          <p:nvPr/>
        </p:nvPicPr>
        <p:blipFill>
          <a:blip r:embed="rId3" cstate="print"/>
          <a:srcRect/>
          <a:stretch>
            <a:fillRect/>
          </a:stretch>
        </p:blipFill>
        <p:spPr bwMode="auto">
          <a:xfrm>
            <a:off x="1828800" y="2514600"/>
            <a:ext cx="5844331" cy="3048000"/>
          </a:xfrm>
          <a:prstGeom prst="rect">
            <a:avLst/>
          </a:prstGeom>
          <a:noFill/>
          <a:ln w="9525">
            <a:noFill/>
            <a:miter lim="800000"/>
            <a:headEnd/>
            <a:tailEnd/>
          </a:ln>
        </p:spPr>
      </p:pic>
    </p:spTree>
    <p:extLst>
      <p:ext uri="{BB962C8B-B14F-4D97-AF65-F5344CB8AC3E}">
        <p14:creationId xmlns:p14="http://schemas.microsoft.com/office/powerpoint/2010/main" val="1597130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High-Risk Settings and Situations</a:t>
            </a:r>
            <a:endParaRPr lang="en-US" dirty="0"/>
          </a:p>
        </p:txBody>
      </p:sp>
      <p:sp>
        <p:nvSpPr>
          <p:cNvPr id="3" name="Content Placeholder 2"/>
          <p:cNvSpPr>
            <a:spLocks noGrp="1"/>
          </p:cNvSpPr>
          <p:nvPr>
            <p:ph idx="1"/>
          </p:nvPr>
        </p:nvSpPr>
        <p:spPr/>
        <p:txBody>
          <a:bodyPr/>
          <a:lstStyle/>
          <a:p>
            <a:r>
              <a:rPr lang="en-US" sz="2600" dirty="0" smtClean="0"/>
              <a:t>Emergency Department (ED)</a:t>
            </a:r>
          </a:p>
          <a:p>
            <a:r>
              <a:rPr lang="en-US" sz="2600" dirty="0" smtClean="0"/>
              <a:t>OB/GYN</a:t>
            </a:r>
          </a:p>
          <a:p>
            <a:r>
              <a:rPr lang="en-US" sz="2600" dirty="0" smtClean="0"/>
              <a:t>Surgery</a:t>
            </a:r>
          </a:p>
          <a:p>
            <a:r>
              <a:rPr lang="en-US" sz="2600" dirty="0" smtClean="0"/>
              <a:t>Transitions in care, including intake and discharge</a:t>
            </a:r>
          </a:p>
          <a:p>
            <a:r>
              <a:rPr lang="en-US" sz="2600" dirty="0" smtClean="0"/>
              <a:t>Medication reconciliation</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Added Risk for LEP Patients</a:t>
            </a:r>
            <a:endParaRPr lang="en-US" dirty="0"/>
          </a:p>
        </p:txBody>
      </p:sp>
      <p:sp>
        <p:nvSpPr>
          <p:cNvPr id="3" name="Content Placeholder 2"/>
          <p:cNvSpPr>
            <a:spLocks noGrp="1"/>
          </p:cNvSpPr>
          <p:nvPr>
            <p:ph idx="1"/>
          </p:nvPr>
        </p:nvSpPr>
        <p:spPr/>
        <p:txBody>
          <a:bodyPr/>
          <a:lstStyle/>
          <a:p>
            <a:r>
              <a:rPr lang="en-US" sz="2600" dirty="0" smtClean="0"/>
              <a:t>Not using a professional interpreter</a:t>
            </a:r>
          </a:p>
          <a:p>
            <a:pPr lvl="1"/>
            <a:r>
              <a:rPr lang="en-US" dirty="0" smtClean="0"/>
              <a:t>Using family members or housekeeping staff as interpreters </a:t>
            </a:r>
          </a:p>
          <a:p>
            <a:pPr lvl="1"/>
            <a:r>
              <a:rPr lang="en-US" dirty="0" smtClean="0"/>
              <a:t>“Getting by” with provider’s or patient’s poor language skills</a:t>
            </a:r>
          </a:p>
          <a:p>
            <a:pPr>
              <a:spcBef>
                <a:spcPts val="1200"/>
              </a:spcBef>
            </a:pPr>
            <a:r>
              <a:rPr lang="en-US" sz="2600" dirty="0" smtClean="0"/>
              <a:t>Interpreter only present for part of the encounter</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Close Call: An Interpreter’s Story</a:t>
            </a:r>
            <a:endParaRPr lang="en-US" dirty="0"/>
          </a:p>
        </p:txBody>
      </p:sp>
      <p:sp>
        <p:nvSpPr>
          <p:cNvPr id="3" name="Content Placeholder 2"/>
          <p:cNvSpPr>
            <a:spLocks noGrp="1"/>
          </p:cNvSpPr>
          <p:nvPr>
            <p:ph idx="1"/>
          </p:nvPr>
        </p:nvSpPr>
        <p:spPr/>
        <p:txBody>
          <a:bodyPr/>
          <a:lstStyle/>
          <a:p>
            <a:r>
              <a:rPr lang="en-US" sz="2600" dirty="0" smtClean="0"/>
              <a:t>Patient spoke some English…</a:t>
            </a:r>
          </a:p>
          <a:p>
            <a:pPr lvl="1"/>
            <a:r>
              <a:rPr lang="en-US" dirty="0" smtClean="0"/>
              <a:t>Interpreter not called</a:t>
            </a:r>
          </a:p>
          <a:p>
            <a:pPr lvl="1"/>
            <a:r>
              <a:rPr lang="en-US" dirty="0" smtClean="0"/>
              <a:t>Inaccurate medical history</a:t>
            </a:r>
          </a:p>
          <a:p>
            <a:pPr lvl="1"/>
            <a:r>
              <a:rPr lang="en-US" dirty="0" smtClean="0"/>
              <a:t>Latex allergy almost missed before surgery</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38200" y="762000"/>
            <a:ext cx="7739062" cy="914400"/>
          </a:xfrm>
        </p:spPr>
        <p:txBody>
          <a:bodyPr/>
          <a:lstStyle/>
          <a:p>
            <a:pPr lvl="0"/>
            <a:r>
              <a:rPr lang="en-US" dirty="0" smtClean="0"/>
              <a:t>TeamSTEPPS Master Training</a:t>
            </a:r>
            <a:endParaRPr lang="en-US" dirty="0"/>
          </a:p>
        </p:txBody>
      </p:sp>
      <p:sp>
        <p:nvSpPr>
          <p:cNvPr id="5" name="Content Placeholder 2"/>
          <p:cNvSpPr>
            <a:spLocks noGrp="1"/>
          </p:cNvSpPr>
          <p:nvPr>
            <p:ph idx="1"/>
          </p:nvPr>
        </p:nvSpPr>
        <p:spPr>
          <a:xfrm>
            <a:off x="914400" y="1524000"/>
            <a:ext cx="7848600" cy="4724400"/>
          </a:xfrm>
        </p:spPr>
        <p:txBody>
          <a:bodyPr/>
          <a:lstStyle/>
          <a:p>
            <a:r>
              <a:rPr lang="en-US" sz="2600" dirty="0" smtClean="0"/>
              <a:t>Two-day training </a:t>
            </a:r>
            <a:r>
              <a:rPr lang="en-US" sz="2600" dirty="0"/>
              <a:t>c</a:t>
            </a:r>
            <a:r>
              <a:rPr lang="en-US" sz="2600" dirty="0" smtClean="0"/>
              <a:t>ourse</a:t>
            </a:r>
          </a:p>
          <a:p>
            <a:r>
              <a:rPr lang="en-US" sz="2600" dirty="0" smtClean="0"/>
              <a:t>Train-the-trainer </a:t>
            </a:r>
            <a:r>
              <a:rPr lang="en-US" sz="2600" dirty="0"/>
              <a:t>a</a:t>
            </a:r>
            <a:r>
              <a:rPr lang="en-US" sz="2600" dirty="0" smtClean="0"/>
              <a:t>pproach</a:t>
            </a:r>
          </a:p>
          <a:p>
            <a:r>
              <a:rPr lang="en-US" sz="2600" dirty="0" smtClean="0">
                <a:solidFill>
                  <a:schemeClr val="tx1"/>
                </a:solidFill>
              </a:rPr>
              <a:t>Prepares you to serve as a TeamSTEPPS Master Trainer by</a:t>
            </a:r>
          </a:p>
          <a:p>
            <a:pPr lvl="1"/>
            <a:r>
              <a:rPr lang="en-US" sz="2200" dirty="0" smtClean="0"/>
              <a:t>Providing instruction on TeamSTEPPS tools and strategies</a:t>
            </a:r>
          </a:p>
          <a:p>
            <a:pPr lvl="1"/>
            <a:r>
              <a:rPr lang="en-US" sz="2200" dirty="0" smtClean="0"/>
              <a:t>Providing an opportunity to develop and plan your TeamSTEPPS implementation</a:t>
            </a:r>
            <a:endParaRPr lang="en-US" sz="2200" dirty="0" smtClean="0">
              <a:solidFill>
                <a:schemeClr val="tx1"/>
              </a:solidFill>
            </a:endParaRPr>
          </a:p>
          <a:p>
            <a:r>
              <a:rPr lang="en-US" sz="2600" dirty="0" smtClean="0">
                <a:solidFill>
                  <a:schemeClr val="tx1"/>
                </a:solidFill>
              </a:rPr>
              <a:t>Prepares </a:t>
            </a:r>
            <a:r>
              <a:rPr lang="en-US" sz="2600" dirty="0"/>
              <a:t>y</a:t>
            </a:r>
            <a:r>
              <a:rPr lang="en-US" sz="2600" dirty="0" smtClean="0">
                <a:solidFill>
                  <a:schemeClr val="tx1"/>
                </a:solidFill>
              </a:rPr>
              <a:t>ou to serve as a leader for implementing TeamSTEPPS within your </a:t>
            </a:r>
            <a:r>
              <a:rPr lang="en-US" sz="2600" dirty="0"/>
              <a:t>o</a:t>
            </a:r>
            <a:r>
              <a:rPr lang="en-US" sz="2600" dirty="0" smtClean="0">
                <a:solidFill>
                  <a:schemeClr val="tx1"/>
                </a:solidFill>
              </a:rPr>
              <a:t>rganization</a:t>
            </a:r>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Discussion</a:t>
            </a:r>
            <a:endParaRPr lang="en-US" dirty="0"/>
          </a:p>
        </p:txBody>
      </p:sp>
      <p:pic>
        <p:nvPicPr>
          <p:cNvPr id="4" name="Content Placeholder 3" descr="This is an image of three healthcare professionals having a conversation." title="Photo"/>
          <p:cNvPicPr>
            <a:picLocks noChangeAspect="1"/>
          </p:cNvPicPr>
          <p:nvPr/>
        </p:nvPicPr>
        <p:blipFill>
          <a:blip r:embed="rId3" cstate="print"/>
          <a:srcRect t="4812" b="4812"/>
          <a:stretch>
            <a:fillRect/>
          </a:stretch>
        </p:blipFill>
        <p:spPr bwMode="auto">
          <a:xfrm>
            <a:off x="685800" y="1600200"/>
            <a:ext cx="8126274" cy="4160769"/>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Including </a:t>
            </a:r>
            <a:br>
              <a:rPr lang="en-US" dirty="0" smtClean="0"/>
            </a:br>
            <a:r>
              <a:rPr lang="en-US" dirty="0" smtClean="0"/>
              <a:t>Interpreter on the Care Team</a:t>
            </a:r>
            <a:endParaRPr lang="en-US" dirty="0"/>
          </a:p>
        </p:txBody>
      </p:sp>
      <p:sp>
        <p:nvSpPr>
          <p:cNvPr id="3" name="Content Placeholder 2"/>
          <p:cNvSpPr>
            <a:spLocks noGrp="1"/>
          </p:cNvSpPr>
          <p:nvPr>
            <p:ph idx="1"/>
          </p:nvPr>
        </p:nvSpPr>
        <p:spPr>
          <a:xfrm>
            <a:off x="914400" y="2133600"/>
            <a:ext cx="7772400" cy="3430588"/>
          </a:xfrm>
        </p:spPr>
        <p:txBody>
          <a:bodyPr/>
          <a:lstStyle/>
          <a:p>
            <a:r>
              <a:rPr lang="en-US" dirty="0" smtClean="0"/>
              <a:t>Receive more complete and accurate information</a:t>
            </a:r>
          </a:p>
          <a:p>
            <a:endParaRPr lang="en-US" dirty="0" smtClean="0"/>
          </a:p>
          <a:p>
            <a:r>
              <a:rPr lang="en-US" dirty="0" smtClean="0"/>
              <a:t>Facilitate better clinical decisions</a:t>
            </a:r>
          </a:p>
          <a:p>
            <a:endParaRPr lang="en-US" dirty="0" smtClean="0"/>
          </a:p>
          <a:p>
            <a:r>
              <a:rPr lang="en-US" dirty="0" smtClean="0"/>
              <a:t>Receive support from a cultural broker who is also an advocate for the patient</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a:t>
            </a:r>
            <a:endParaRPr lang="en-US" dirty="0"/>
          </a:p>
        </p:txBody>
      </p:sp>
      <p:pic>
        <p:nvPicPr>
          <p:cNvPr id="4" name="Picture 2" descr="This is a screenshot of a worksheet to fill out about identifying language/culture needs, contact interpreter, ensure that interpreter is present for entire encounter and ensure that interpreter is fully informed and integrated into the team" title="Phot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846"/>
          <a:stretch/>
        </p:blipFill>
        <p:spPr bwMode="auto">
          <a:xfrm>
            <a:off x="1304817" y="1676400"/>
            <a:ext cx="6989299" cy="4395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Assertion, Advocacy, and</a:t>
            </a:r>
            <a:br>
              <a:rPr lang="en-US" dirty="0" smtClean="0"/>
            </a:br>
            <a:r>
              <a:rPr lang="en-US" dirty="0" smtClean="0"/>
              <a:t>Conflict Resolution</a:t>
            </a:r>
            <a:endParaRPr lang="en-US" dirty="0"/>
          </a:p>
        </p:txBody>
      </p:sp>
      <p:sp>
        <p:nvSpPr>
          <p:cNvPr id="3" name="Content Placeholder 2"/>
          <p:cNvSpPr>
            <a:spLocks noGrp="1"/>
          </p:cNvSpPr>
          <p:nvPr>
            <p:ph idx="1"/>
          </p:nvPr>
        </p:nvSpPr>
        <p:spPr/>
        <p:txBody>
          <a:bodyPr/>
          <a:lstStyle/>
          <a:p>
            <a:pPr eaLnBrk="1" hangingPunct="1"/>
            <a:r>
              <a:rPr lang="en-US" dirty="0" smtClean="0"/>
              <a:t>Scenario: </a:t>
            </a:r>
          </a:p>
          <a:p>
            <a:pPr eaLnBrk="1" hangingPunct="1">
              <a:buFont typeface="Arial" charset="0"/>
              <a:buNone/>
            </a:pPr>
            <a:r>
              <a:rPr lang="en-US" dirty="0" smtClean="0"/>
              <a:t>	</a:t>
            </a:r>
            <a:r>
              <a:rPr lang="en-US" b="0" dirty="0" smtClean="0"/>
              <a:t>Mrs. Gilbert, a Haitian immigrant, is in the ED in triage. The front desk staff called the Creole interpreter, Ms. Pierre-Louis. Dr. </a:t>
            </a:r>
            <a:r>
              <a:rPr lang="en-US" b="0" dirty="0" err="1" smtClean="0"/>
              <a:t>Malbec</a:t>
            </a:r>
            <a:r>
              <a:rPr lang="en-US" b="0" dirty="0" smtClean="0"/>
              <a:t> is interviewing Mrs. Gilbert in French, but she does not understand his French. Ms. Pierre-Louis knows that Mrs. Gilbert does not understand, but when she attempts to interpret, Dr. </a:t>
            </a:r>
            <a:r>
              <a:rPr lang="en-US" b="0" dirty="0" err="1" smtClean="0"/>
              <a:t>Malbec</a:t>
            </a:r>
            <a:r>
              <a:rPr lang="en-US" b="0" dirty="0" smtClean="0"/>
              <a:t> says, “You are not needed. I’ve got it.”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Advocacy and Assertion</a:t>
            </a:r>
            <a:endParaRPr lang="en-US" dirty="0"/>
          </a:p>
        </p:txBody>
      </p:sp>
      <p:sp>
        <p:nvSpPr>
          <p:cNvPr id="3" name="Content Placeholder 2"/>
          <p:cNvSpPr>
            <a:spLocks noGrp="1"/>
          </p:cNvSpPr>
          <p:nvPr>
            <p:ph idx="1"/>
          </p:nvPr>
        </p:nvSpPr>
        <p:spPr/>
        <p:txBody>
          <a:bodyPr/>
          <a:lstStyle/>
          <a:p>
            <a:pPr eaLnBrk="1" hangingPunct="1">
              <a:lnSpc>
                <a:spcPct val="90000"/>
              </a:lnSpc>
              <a:buNone/>
            </a:pPr>
            <a:endParaRPr lang="en-US" sz="1000" dirty="0" smtClean="0"/>
          </a:p>
          <a:p>
            <a:pPr eaLnBrk="1" hangingPunct="1">
              <a:lnSpc>
                <a:spcPct val="90000"/>
              </a:lnSpc>
            </a:pPr>
            <a:r>
              <a:rPr lang="en-US" sz="2600" dirty="0" smtClean="0"/>
              <a:t>Advocate for the patient </a:t>
            </a:r>
          </a:p>
          <a:p>
            <a:pPr lvl="1" eaLnBrk="1" hangingPunct="1">
              <a:lnSpc>
                <a:spcPct val="90000"/>
              </a:lnSpc>
            </a:pPr>
            <a:r>
              <a:rPr lang="en-US" dirty="0" smtClean="0"/>
              <a:t>Stop all activity if needed</a:t>
            </a:r>
          </a:p>
          <a:p>
            <a:pPr lvl="1" eaLnBrk="1" hangingPunct="1">
              <a:lnSpc>
                <a:spcPct val="90000"/>
              </a:lnSpc>
            </a:pPr>
            <a:r>
              <a:rPr lang="en-US" dirty="0" smtClean="0"/>
              <a:t>Speak up on behalf of the patient</a:t>
            </a:r>
          </a:p>
          <a:p>
            <a:pPr lvl="1" eaLnBrk="1" hangingPunct="1">
              <a:lnSpc>
                <a:spcPct val="90000"/>
              </a:lnSpc>
              <a:buFont typeface="Arial" charset="0"/>
              <a:buNone/>
            </a:pPr>
            <a:endParaRPr lang="en-US" dirty="0" smtClean="0"/>
          </a:p>
          <a:p>
            <a:pPr eaLnBrk="1" hangingPunct="1">
              <a:lnSpc>
                <a:spcPct val="90000"/>
              </a:lnSpc>
            </a:pPr>
            <a:r>
              <a:rPr lang="en-US" sz="2600" dirty="0" smtClean="0"/>
              <a:t>Assert a corrective action in a </a:t>
            </a:r>
            <a:r>
              <a:rPr lang="en-US" sz="2600" i="1" dirty="0" smtClean="0">
                <a:solidFill>
                  <a:srgbClr val="E1393E"/>
                </a:solidFill>
              </a:rPr>
              <a:t>firm</a:t>
            </a:r>
            <a:r>
              <a:rPr lang="en-US" sz="2600" dirty="0" smtClean="0"/>
              <a:t> </a:t>
            </a:r>
            <a:r>
              <a:rPr lang="en-US" sz="2600" dirty="0" smtClean="0"/>
              <a:t>and </a:t>
            </a:r>
            <a:r>
              <a:rPr lang="en-US" sz="2600" i="1" dirty="0" smtClean="0">
                <a:solidFill>
                  <a:srgbClr val="E1393E"/>
                </a:solidFill>
              </a:rPr>
              <a:t>respectful</a:t>
            </a:r>
            <a:r>
              <a:rPr lang="en-US" sz="2600" dirty="0" smtClean="0"/>
              <a:t> manner</a:t>
            </a:r>
          </a:p>
          <a:p>
            <a:pPr lvl="1" eaLnBrk="1" hangingPunct="1">
              <a:lnSpc>
                <a:spcPct val="90000"/>
              </a:lnSpc>
            </a:pPr>
            <a:r>
              <a:rPr lang="en-US" dirty="0" smtClean="0"/>
              <a:t>Assertion is not aggression</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Stop the Line: CUS</a:t>
            </a:r>
            <a:endParaRPr lang="en-US" dirty="0"/>
          </a:p>
        </p:txBody>
      </p:sp>
      <p:pic>
        <p:nvPicPr>
          <p:cNvPr id="4" name="Picture 119" descr="This is an image depicting the TeamSTEPPS CUS tool. I'm Concerned, I'm Uncomfortable, This is a Safety Issue." title="Phot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216" y="1601174"/>
            <a:ext cx="8802687" cy="334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76300"/>
            <a:ext cx="8229600" cy="914400"/>
          </a:xfrm>
        </p:spPr>
        <p:txBody>
          <a:bodyPr/>
          <a:lstStyle/>
          <a:p>
            <a:r>
              <a:rPr lang="en-US" dirty="0" smtClean="0"/>
              <a:t>When Initial Assertion Is Ignored… </a:t>
            </a:r>
            <a:endParaRPr lang="en-US" dirty="0"/>
          </a:p>
        </p:txBody>
      </p:sp>
      <p:sp>
        <p:nvSpPr>
          <p:cNvPr id="3" name="Content Placeholder 2"/>
          <p:cNvSpPr>
            <a:spLocks noGrp="1"/>
          </p:cNvSpPr>
          <p:nvPr>
            <p:ph idx="1"/>
          </p:nvPr>
        </p:nvSpPr>
        <p:spPr>
          <a:xfrm>
            <a:off x="914400" y="1828800"/>
            <a:ext cx="7772400" cy="4114800"/>
          </a:xfrm>
        </p:spPr>
        <p:txBody>
          <a:bodyPr/>
          <a:lstStyle/>
          <a:p>
            <a:pPr eaLnBrk="1" hangingPunct="1"/>
            <a:r>
              <a:rPr lang="en-US" sz="2600" dirty="0" smtClean="0"/>
              <a:t>Voice your</a:t>
            </a:r>
            <a:r>
              <a:rPr lang="en-US" sz="2600" dirty="0" smtClean="0">
                <a:solidFill>
                  <a:srgbClr val="008000"/>
                </a:solidFill>
              </a:rPr>
              <a:t> </a:t>
            </a:r>
            <a:r>
              <a:rPr lang="en-US" sz="2600" dirty="0" smtClean="0"/>
              <a:t>concern at least </a:t>
            </a:r>
            <a:r>
              <a:rPr lang="en-US" sz="2600" i="1" dirty="0" smtClean="0">
                <a:solidFill>
                  <a:schemeClr val="accent2"/>
                </a:solidFill>
              </a:rPr>
              <a:t>two times…it’s your responsibility</a:t>
            </a:r>
          </a:p>
          <a:p>
            <a:pPr eaLnBrk="1" hangingPunct="1"/>
            <a:r>
              <a:rPr lang="en-US" sz="2600" dirty="0" smtClean="0"/>
              <a:t>If you are being challenged, acknowledge the concern</a:t>
            </a:r>
          </a:p>
          <a:p>
            <a:pPr lvl="1" eaLnBrk="1" hangingPunct="1"/>
            <a:r>
              <a:rPr lang="en-US" dirty="0" smtClean="0"/>
              <a:t>Correct the problem</a:t>
            </a:r>
          </a:p>
          <a:p>
            <a:pPr lvl="1" eaLnBrk="1" hangingPunct="1"/>
            <a:r>
              <a:rPr lang="en-US" dirty="0" smtClean="0"/>
              <a:t>Teach</a:t>
            </a:r>
          </a:p>
          <a:p>
            <a:pPr eaLnBrk="1" hangingPunct="1"/>
            <a:r>
              <a:rPr lang="en-US" sz="2600" dirty="0" smtClean="0"/>
              <a:t>If the outcome is still not acceptable</a:t>
            </a:r>
          </a:p>
          <a:p>
            <a:pPr lvl="1" eaLnBrk="1" hangingPunct="1"/>
            <a:r>
              <a:rPr lang="en-US" dirty="0" smtClean="0"/>
              <a:t>Take a stronger course of action</a:t>
            </a:r>
          </a:p>
          <a:p>
            <a:pPr lvl="1" eaLnBrk="1" hangingPunct="1"/>
            <a:r>
              <a:rPr lang="en-US" dirty="0" smtClean="0"/>
              <a:t> Use supervisor or chain of command</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Briefs</a:t>
            </a:r>
            <a:endParaRPr lang="en-US" dirty="0"/>
          </a:p>
        </p:txBody>
      </p:sp>
      <p:sp>
        <p:nvSpPr>
          <p:cNvPr id="3" name="Content Placeholder 2"/>
          <p:cNvSpPr>
            <a:spLocks noGrp="1"/>
          </p:cNvSpPr>
          <p:nvPr>
            <p:ph idx="1"/>
          </p:nvPr>
        </p:nvSpPr>
        <p:spPr/>
        <p:txBody>
          <a:bodyPr/>
          <a:lstStyle/>
          <a:p>
            <a:r>
              <a:rPr lang="en-US" sz="2600" dirty="0" smtClean="0"/>
              <a:t>Planning</a:t>
            </a:r>
          </a:p>
          <a:p>
            <a:pPr lvl="1"/>
            <a:r>
              <a:rPr lang="en-US" dirty="0" smtClean="0"/>
              <a:t>Form the team</a:t>
            </a:r>
          </a:p>
          <a:p>
            <a:pPr lvl="1"/>
            <a:r>
              <a:rPr lang="en-US" dirty="0" smtClean="0"/>
              <a:t>Designate team roles and responsibilities</a:t>
            </a:r>
          </a:p>
          <a:p>
            <a:pPr lvl="1"/>
            <a:r>
              <a:rPr lang="en-US" dirty="0" smtClean="0"/>
              <a:t>Establish climate (psychological safety) and goals</a:t>
            </a:r>
          </a:p>
          <a:p>
            <a:pPr lvl="1"/>
            <a:r>
              <a:rPr lang="en-US" dirty="0" smtClean="0"/>
              <a:t>Engage team in short- and long-term planning</a:t>
            </a:r>
            <a:endParaRPr lang="en-US" sz="2000" dirty="0" smtClean="0"/>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Psychological Safety</a:t>
            </a:r>
            <a:endParaRPr lang="en-US" dirty="0"/>
          </a:p>
        </p:txBody>
      </p:sp>
      <p:sp>
        <p:nvSpPr>
          <p:cNvPr id="3" name="Content Placeholder 2"/>
          <p:cNvSpPr>
            <a:spLocks noGrp="1"/>
          </p:cNvSpPr>
          <p:nvPr>
            <p:ph idx="1"/>
          </p:nvPr>
        </p:nvSpPr>
        <p:spPr>
          <a:xfrm>
            <a:off x="914400" y="1828800"/>
            <a:ext cx="7772400" cy="4267200"/>
          </a:xfrm>
        </p:spPr>
        <p:txBody>
          <a:bodyPr/>
          <a:lstStyle/>
          <a:p>
            <a:r>
              <a:rPr lang="en-US" dirty="0" smtClean="0"/>
              <a:t>Proactively invite input </a:t>
            </a:r>
          </a:p>
          <a:p>
            <a:r>
              <a:rPr lang="en-US" dirty="0" smtClean="0"/>
              <a:t>Be accessible</a:t>
            </a:r>
          </a:p>
          <a:p>
            <a:r>
              <a:rPr lang="en-US" dirty="0" smtClean="0"/>
              <a:t>Ask for mutual support</a:t>
            </a:r>
          </a:p>
          <a:p>
            <a:r>
              <a:rPr lang="en-US" dirty="0" smtClean="0"/>
              <a:t>Remember: Team leader sets the tone for the team, while interpreter creates safety for the patient  </a:t>
            </a:r>
          </a:p>
          <a:p>
            <a:pPr lvl="1"/>
            <a:r>
              <a:rPr lang="en-US" sz="2000" dirty="0" smtClean="0"/>
              <a:t>Leader: “Feel free to stop us at any time if anything is not clear, or if there is anything I should know about the patient's culture, beliefs, or concerns”</a:t>
            </a:r>
          </a:p>
          <a:p>
            <a:pPr lvl="1"/>
            <a:r>
              <a:rPr lang="en-US" sz="2000" dirty="0" smtClean="0"/>
              <a:t>Interpreter: “If anything we say is not clear, please let me know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Check-Back Is…</a:t>
            </a:r>
            <a:endParaRPr lang="en-US" dirty="0"/>
          </a:p>
        </p:txBody>
      </p:sp>
      <p:pic>
        <p:nvPicPr>
          <p:cNvPr id="4" name="Picture 4" descr="This is an image of the TeamSTEPPS check-back tool. The sender initatives a message, the received accepts message, provides feedback confirmation and sender verifies message was received." title="Photo"/>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067" r="18667"/>
          <a:stretch/>
        </p:blipFill>
        <p:spPr bwMode="auto">
          <a:xfrm>
            <a:off x="1905000" y="1981200"/>
            <a:ext cx="5206458" cy="430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Help Line </a:t>
            </a:r>
            <a:r>
              <a:rPr lang="en-US" b="0" dirty="0" smtClean="0"/>
              <a:t>(</a:t>
            </a:r>
            <a:r>
              <a:rPr lang="en-US" b="0" dirty="0"/>
              <a:t>312) </a:t>
            </a:r>
            <a:r>
              <a:rPr lang="en-US" b="0" dirty="0" smtClean="0"/>
              <a:t>422-2609</a:t>
            </a:r>
            <a:endParaRPr lang="en-US" dirty="0">
              <a:solidFill>
                <a:srgbClr val="FF0000"/>
              </a:solidFill>
            </a:endParaRPr>
          </a:p>
        </p:txBody>
      </p:sp>
      <p:sp>
        <p:nvSpPr>
          <p:cNvPr id="3" name="Content Placeholder 2"/>
          <p:cNvSpPr>
            <a:spLocks noGrp="1"/>
          </p:cNvSpPr>
          <p:nvPr>
            <p:ph idx="1"/>
          </p:nvPr>
        </p:nvSpPr>
        <p:spPr>
          <a:xfrm>
            <a:off x="914400" y="2020888"/>
            <a:ext cx="7772400" cy="4151312"/>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pPr marL="0" indent="0" algn="ctr">
              <a:buNone/>
            </a:pPr>
            <a:r>
              <a:rPr lang="en-US" dirty="0" smtClean="0"/>
              <a:t>Or email: </a:t>
            </a:r>
            <a:r>
              <a:rPr lang="en-US" dirty="0" smtClean="0">
                <a:hlinkClick r:id="rId2"/>
              </a:rPr>
              <a:t>AHRQTeamSTEPPS@aha.org</a:t>
            </a:r>
            <a:r>
              <a:rPr lang="en-US" dirty="0" smtClean="0"/>
              <a:t> </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Teach-Back Is…</a:t>
            </a:r>
            <a:endParaRPr lang="en-US" dirty="0"/>
          </a:p>
        </p:txBody>
      </p:sp>
      <p:sp>
        <p:nvSpPr>
          <p:cNvPr id="3" name="Content Placeholder 2"/>
          <p:cNvSpPr>
            <a:spLocks noGrp="1"/>
          </p:cNvSpPr>
          <p:nvPr>
            <p:ph idx="1"/>
          </p:nvPr>
        </p:nvSpPr>
        <p:spPr/>
        <p:txBody>
          <a:bodyPr/>
          <a:lstStyle/>
          <a:p>
            <a:r>
              <a:rPr lang="en-US" sz="2600" dirty="0" smtClean="0"/>
              <a:t>Confirmation of understanding</a:t>
            </a:r>
          </a:p>
          <a:p>
            <a:r>
              <a:rPr lang="en-US" sz="2600" dirty="0" smtClean="0"/>
              <a:t>Opportunity to correct miscommunication</a:t>
            </a:r>
          </a:p>
          <a:p>
            <a:r>
              <a:rPr lang="en-US" sz="2600" dirty="0" smtClean="0"/>
              <a:t>Comprehensive</a:t>
            </a:r>
          </a:p>
          <a:p>
            <a:endParaRPr lang="en-US" dirty="0" smtClean="0"/>
          </a:p>
          <a:p>
            <a:pPr lvl="1">
              <a:buNone/>
            </a:pPr>
            <a:r>
              <a:rPr lang="en-US" dirty="0" smtClean="0"/>
              <a:t>   “Tell me in your own words how you will take this medicine when you get home</a:t>
            </a:r>
            <a:r>
              <a:rPr lang="en-US" dirty="0" smtClean="0"/>
              <a:t>…”</a:t>
            </a:r>
          </a:p>
          <a:p>
            <a:pPr lvl="1">
              <a:buNone/>
            </a:pPr>
            <a:endParaRPr lang="en-US" dirty="0" smtClean="0"/>
          </a:p>
          <a:p>
            <a:pPr lvl="1">
              <a:buNone/>
            </a:pPr>
            <a:endParaRPr lang="en-US" dirty="0"/>
          </a:p>
          <a:p>
            <a:pPr lvl="1">
              <a:buNone/>
            </a:pPr>
            <a:r>
              <a:rPr lang="en-US" sz="1800" dirty="0">
                <a:hlinkClick r:id="rId3"/>
              </a:rPr>
              <a:t>http://</a:t>
            </a:r>
            <a:r>
              <a:rPr lang="en-US" sz="1800" dirty="0" smtClean="0">
                <a:hlinkClick r:id="rId3"/>
              </a:rPr>
              <a:t>www.nchealthliteracy.org/toolkit/tool5.pdf</a:t>
            </a:r>
            <a:endParaRPr lang="en-US" sz="1800" dirty="0" smtClean="0"/>
          </a:p>
          <a:p>
            <a:pPr lvl="1">
              <a:buNone/>
            </a:pPr>
            <a:r>
              <a:rPr lang="en-US" sz="1800" dirty="0">
                <a:hlinkClick r:id="rId4"/>
              </a:rPr>
              <a:t>http://</a:t>
            </a:r>
            <a:r>
              <a:rPr lang="en-US" sz="1800" dirty="0" smtClean="0">
                <a:hlinkClick r:id="rId4"/>
              </a:rPr>
              <a:t>www.ihconline.org/aspx/general/page.aspx?pid=107</a:t>
            </a:r>
            <a:r>
              <a:rPr lang="en-US" sz="1800" dirty="0" smtClean="0"/>
              <a:t> </a:t>
            </a:r>
            <a:endParaRPr lang="en-US" sz="1800" dirty="0"/>
          </a:p>
          <a:p>
            <a:pPr lvl="1">
              <a:buNone/>
            </a:pPr>
            <a:endParaRPr lang="en-US" dirty="0"/>
          </a:p>
          <a:p>
            <a:pPr lvl="1">
              <a:buNone/>
            </a:pPr>
            <a:endParaRPr lang="en-US"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1066800" y="1752600"/>
            <a:ext cx="7772400" cy="4495800"/>
          </a:xfrm>
        </p:spPr>
        <p:txBody>
          <a:bodyPr/>
          <a:lstStyle/>
          <a:p>
            <a:r>
              <a:rPr lang="en-US" sz="2600" dirty="0" smtClean="0"/>
              <a:t>TOOLS and STRATEGIES to Enhance the Safety of Patients With Limited English Proficiency:</a:t>
            </a:r>
          </a:p>
          <a:p>
            <a:pPr lvl="1"/>
            <a:r>
              <a:rPr lang="en-US" b="0" dirty="0" smtClean="0"/>
              <a:t>Process for including in-person and phone interpreters</a:t>
            </a:r>
          </a:p>
          <a:p>
            <a:pPr lvl="1"/>
            <a:r>
              <a:rPr lang="en-US" b="0" dirty="0" smtClean="0"/>
              <a:t>Brief/psychological safety</a:t>
            </a:r>
          </a:p>
          <a:p>
            <a:pPr lvl="1"/>
            <a:r>
              <a:rPr lang="en-US" b="0" dirty="0" smtClean="0"/>
              <a:t>Advocacy and assertion</a:t>
            </a:r>
          </a:p>
          <a:p>
            <a:pPr lvl="1"/>
            <a:r>
              <a:rPr lang="en-US" b="0" dirty="0" smtClean="0"/>
              <a:t>CUS</a:t>
            </a:r>
          </a:p>
          <a:p>
            <a:pPr lvl="1"/>
            <a:r>
              <a:rPr lang="en-US" b="0" dirty="0" smtClean="0"/>
              <a:t>Check-back</a:t>
            </a:r>
          </a:p>
          <a:p>
            <a:pPr lvl="1"/>
            <a:r>
              <a:rPr lang="en-US" b="0" dirty="0" smtClean="0"/>
              <a:t>Teach-back</a:t>
            </a:r>
            <a:endParaRPr lang="en-US" dirty="0" smtClean="0"/>
          </a:p>
          <a:p>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7739062" cy="419100"/>
          </a:xfrm>
        </p:spPr>
        <p:txBody>
          <a:bodyPr/>
          <a:lstStyle/>
          <a:p>
            <a:r>
              <a:rPr lang="en-US" dirty="0" smtClean="0"/>
              <a:t>References</a:t>
            </a:r>
            <a:endParaRPr lang="en-US" dirty="0"/>
          </a:p>
        </p:txBody>
      </p:sp>
      <p:sp>
        <p:nvSpPr>
          <p:cNvPr id="3" name="Content Placeholder 2"/>
          <p:cNvSpPr>
            <a:spLocks noGrp="1"/>
          </p:cNvSpPr>
          <p:nvPr>
            <p:ph idx="1"/>
          </p:nvPr>
        </p:nvSpPr>
        <p:spPr>
          <a:xfrm>
            <a:off x="939501" y="1295400"/>
            <a:ext cx="8229600" cy="4953000"/>
          </a:xfrm>
        </p:spPr>
        <p:txBody>
          <a:bodyPr/>
          <a:lstStyle/>
          <a:p>
            <a:pPr marL="228600" lvl="0" indent="-228600" defTabSz="457200" eaLnBrk="1" fontAlgn="auto" hangingPunct="1">
              <a:spcBef>
                <a:spcPts val="0"/>
              </a:spcBef>
              <a:spcAft>
                <a:spcPts val="0"/>
              </a:spcAft>
              <a:buClrTx/>
              <a:buSzTx/>
              <a:buNone/>
            </a:pPr>
            <a:r>
              <a:rPr lang="en-US" sz="1100" b="0" kern="1200" dirty="0" smtClean="0">
                <a:solidFill>
                  <a:srgbClr val="10576B"/>
                </a:solidFill>
                <a:latin typeface="Arial  "/>
              </a:rPr>
              <a:t>Institute of Medicine, Committee on Quality of Health Care in America. To err is human: building safer health system. Washington: National Academies Press; 2000.</a:t>
            </a:r>
          </a:p>
          <a:p>
            <a:pPr marL="228600" lvl="0" indent="-228600" defTabSz="457200" eaLnBrk="1" fontAlgn="auto" hangingPunct="1">
              <a:spcBef>
                <a:spcPts val="0"/>
              </a:spcBef>
              <a:spcAft>
                <a:spcPts val="0"/>
              </a:spcAft>
              <a:buClrTx/>
              <a:buSzTx/>
              <a:buNone/>
            </a:pPr>
            <a:r>
              <a:rPr lang="en-US" sz="1100" b="0" kern="1200" dirty="0" smtClean="0">
                <a:solidFill>
                  <a:srgbClr val="10576B"/>
                </a:solidFill>
                <a:latin typeface="Arial  "/>
              </a:rPr>
              <a:t>Institute of Medicine, Committee on Quality of Health Care in America. Crossing the quality chasm: a new health system for the 21st century. Washington: National Academies Press; 2001.</a:t>
            </a:r>
          </a:p>
          <a:p>
            <a:pPr marL="228600" lvl="0" indent="-228600" defTabSz="457200" eaLnBrk="1" fontAlgn="auto" hangingPunct="1">
              <a:spcBef>
                <a:spcPts val="0"/>
              </a:spcBef>
              <a:spcAft>
                <a:spcPts val="0"/>
              </a:spcAft>
              <a:buClrTx/>
              <a:buSzTx/>
              <a:buNone/>
            </a:pPr>
            <a:r>
              <a:rPr lang="en-US" sz="1100" b="0" kern="1200" dirty="0" err="1" smtClean="0">
                <a:solidFill>
                  <a:srgbClr val="10576B"/>
                </a:solidFill>
                <a:latin typeface="Arial  "/>
              </a:rPr>
              <a:t>Divi</a:t>
            </a:r>
            <a:r>
              <a:rPr lang="en-US" sz="1100" b="0" kern="1200" dirty="0" smtClean="0">
                <a:solidFill>
                  <a:srgbClr val="10576B"/>
                </a:solidFill>
                <a:latin typeface="Arial  "/>
              </a:rPr>
              <a:t> C, Koss RG, Schmaltz SP, et al. Language proficiency and adverse events in U.S. hospitals: a pilot study. </a:t>
            </a:r>
            <a:r>
              <a:rPr lang="en-US" sz="1100" b="0" kern="1200" dirty="0" err="1" smtClean="0">
                <a:solidFill>
                  <a:srgbClr val="10576B"/>
                </a:solidFill>
                <a:latin typeface="Arial  "/>
              </a:rPr>
              <a:t>Int</a:t>
            </a:r>
            <a:r>
              <a:rPr lang="en-US" sz="1100" b="0" kern="1200" dirty="0" smtClean="0">
                <a:solidFill>
                  <a:srgbClr val="10576B"/>
                </a:solidFill>
                <a:latin typeface="Arial  "/>
              </a:rPr>
              <a:t> J </a:t>
            </a:r>
            <a:r>
              <a:rPr lang="en-US" sz="1100" b="0" kern="1200" dirty="0" err="1" smtClean="0">
                <a:solidFill>
                  <a:srgbClr val="10576B"/>
                </a:solidFill>
                <a:latin typeface="Arial  "/>
              </a:rPr>
              <a:t>Qual</a:t>
            </a:r>
            <a:r>
              <a:rPr lang="en-US" sz="1100" b="0" kern="1200" dirty="0" smtClean="0">
                <a:solidFill>
                  <a:srgbClr val="10576B"/>
                </a:solidFill>
                <a:latin typeface="Arial  "/>
              </a:rPr>
              <a:t> Health Care 2007;19(2):60-67. </a:t>
            </a:r>
            <a:r>
              <a:rPr lang="en-US" sz="1100" b="0" kern="1200" dirty="0" err="1" smtClean="0">
                <a:solidFill>
                  <a:srgbClr val="10576B"/>
                </a:solidFill>
                <a:latin typeface="Arial  "/>
              </a:rPr>
              <a:t>Epub</a:t>
            </a:r>
            <a:r>
              <a:rPr lang="en-US" sz="1100" b="0" kern="1200" dirty="0" smtClean="0">
                <a:solidFill>
                  <a:srgbClr val="10576B"/>
                </a:solidFill>
                <a:latin typeface="Arial  "/>
              </a:rPr>
              <a:t> 2007 Feb 2.</a:t>
            </a:r>
          </a:p>
          <a:p>
            <a:pPr marL="228600" lvl="0" indent="-228600" defTabSz="457200" eaLnBrk="1" fontAlgn="auto" hangingPunct="1">
              <a:spcBef>
                <a:spcPts val="0"/>
              </a:spcBef>
              <a:spcAft>
                <a:spcPts val="0"/>
              </a:spcAft>
              <a:buClrTx/>
              <a:buSzTx/>
              <a:buNone/>
            </a:pPr>
            <a:r>
              <a:rPr lang="en-US" sz="1100" b="0" kern="1200" dirty="0" smtClean="0">
                <a:solidFill>
                  <a:srgbClr val="10576B"/>
                </a:solidFill>
                <a:latin typeface="Arial  "/>
              </a:rPr>
              <a:t>Cohen AL, </a:t>
            </a:r>
            <a:r>
              <a:rPr lang="en-US" sz="1100" b="0" kern="1200" dirty="0" err="1" smtClean="0">
                <a:solidFill>
                  <a:srgbClr val="10576B"/>
                </a:solidFill>
                <a:latin typeface="Arial  "/>
              </a:rPr>
              <a:t>Rivara</a:t>
            </a:r>
            <a:r>
              <a:rPr lang="en-US" sz="1100" b="0" kern="1200" dirty="0" smtClean="0">
                <a:solidFill>
                  <a:srgbClr val="10576B"/>
                </a:solidFill>
                <a:latin typeface="Arial  "/>
              </a:rPr>
              <a:t> F, Marcuse EK, et al. Are language barriers associated with serious medical events in hospitalized pediatric patients? Pediatrics 2005;116(3):575-9. </a:t>
            </a:r>
          </a:p>
          <a:p>
            <a:pPr marL="228600" lvl="0" indent="-228600" defTabSz="457200" eaLnBrk="1" fontAlgn="auto" hangingPunct="1">
              <a:spcBef>
                <a:spcPts val="0"/>
              </a:spcBef>
              <a:spcAft>
                <a:spcPts val="0"/>
              </a:spcAft>
              <a:buClrTx/>
              <a:buSzTx/>
              <a:buNone/>
            </a:pPr>
            <a:r>
              <a:rPr lang="en-US" sz="1100" b="0" kern="1200" dirty="0" smtClean="0">
                <a:solidFill>
                  <a:srgbClr val="10576B"/>
                </a:solidFill>
                <a:latin typeface="Arial  "/>
              </a:rPr>
              <a:t>Flores G, Laws MB, Mayo SJ, et al. Errors in medical interpretation and their potential clinical consequences in pediatric encounters. Pediatrics 2003;111(1):6-14.</a:t>
            </a:r>
          </a:p>
          <a:p>
            <a:pPr marL="228600" lvl="0" indent="-228600" defTabSz="457200" eaLnBrk="1" fontAlgn="auto" hangingPunct="1">
              <a:spcBef>
                <a:spcPts val="0"/>
              </a:spcBef>
              <a:spcAft>
                <a:spcPts val="0"/>
              </a:spcAft>
              <a:buClrTx/>
              <a:buSzTx/>
              <a:buNone/>
            </a:pPr>
            <a:r>
              <a:rPr lang="en-US" sz="1100" b="0" kern="1200" dirty="0" smtClean="0">
                <a:solidFill>
                  <a:srgbClr val="10576B"/>
                </a:solidFill>
                <a:latin typeface="Arial  "/>
              </a:rPr>
              <a:t>Root Causes for Sentinel Events. Oakbrook Terrace, IL: The Joint Commission. Available at: </a:t>
            </a:r>
            <a:r>
              <a:rPr lang="en-US" sz="1100" b="0" kern="1200" dirty="0" smtClean="0">
                <a:solidFill>
                  <a:srgbClr val="10576B"/>
                </a:solidFill>
                <a:latin typeface="Arial  "/>
                <a:hlinkClick r:id="rId2"/>
              </a:rPr>
              <a:t>http://www.jointcommission.org/assets/1/18/Root_Causes_Event_Type_2004-3Q2011.pdf</a:t>
            </a:r>
            <a:r>
              <a:rPr lang="en-US" sz="1100" b="0" kern="1200" dirty="0" smtClean="0">
                <a:solidFill>
                  <a:srgbClr val="10576B"/>
                </a:solidFill>
                <a:latin typeface="Arial  "/>
              </a:rPr>
              <a:t>.   </a:t>
            </a:r>
          </a:p>
          <a:p>
            <a:pPr marL="228600" lvl="0" indent="-228600" defTabSz="457200" eaLnBrk="1" fontAlgn="auto" hangingPunct="1">
              <a:spcBef>
                <a:spcPts val="0"/>
              </a:spcBef>
              <a:spcAft>
                <a:spcPts val="0"/>
              </a:spcAft>
              <a:buClrTx/>
              <a:buSzTx/>
              <a:buNone/>
            </a:pPr>
            <a:r>
              <a:rPr lang="en-US" sz="1100" b="0" kern="1200" dirty="0" smtClean="0">
                <a:solidFill>
                  <a:srgbClr val="10576B"/>
                </a:solidFill>
                <a:latin typeface="Arial  "/>
              </a:rPr>
              <a:t>American Community Survey data accessed through American </a:t>
            </a:r>
            <a:r>
              <a:rPr lang="en-US" sz="1100" b="0" kern="1200" dirty="0" err="1" smtClean="0">
                <a:solidFill>
                  <a:srgbClr val="10576B"/>
                </a:solidFill>
                <a:latin typeface="Arial  "/>
              </a:rPr>
              <a:t>Factfinder</a:t>
            </a:r>
            <a:r>
              <a:rPr lang="en-US" sz="1100" b="0" kern="1200" dirty="0" smtClean="0">
                <a:solidFill>
                  <a:srgbClr val="10576B"/>
                </a:solidFill>
                <a:latin typeface="Arial  "/>
              </a:rPr>
              <a:t>. Suitland, MD: U.S. Census Bureau; 2009. Available at:  </a:t>
            </a:r>
            <a:r>
              <a:rPr lang="en-US" sz="1100" b="0" kern="1200" dirty="0" smtClean="0">
                <a:solidFill>
                  <a:srgbClr val="10576B"/>
                </a:solidFill>
                <a:latin typeface="Arial  "/>
                <a:hlinkClick r:id="rId3"/>
              </a:rPr>
              <a:t>http://factfinder.census.gov/home/saff/main.html?_lang=en</a:t>
            </a:r>
            <a:r>
              <a:rPr lang="en-US" sz="1100" b="0" kern="1200" dirty="0" smtClean="0">
                <a:solidFill>
                  <a:srgbClr val="10576B"/>
                </a:solidFill>
                <a:latin typeface="Arial  "/>
              </a:rPr>
              <a:t>. </a:t>
            </a:r>
          </a:p>
          <a:p>
            <a:pPr marL="228600" lvl="0" indent="-228600" defTabSz="457200" eaLnBrk="1" fontAlgn="auto" hangingPunct="1">
              <a:spcBef>
                <a:spcPts val="0"/>
              </a:spcBef>
              <a:spcAft>
                <a:spcPts val="0"/>
              </a:spcAft>
              <a:buClrTx/>
              <a:buSzTx/>
              <a:buNone/>
            </a:pPr>
            <a:r>
              <a:rPr lang="en-US" sz="1100" b="0" kern="1200" dirty="0" smtClean="0">
                <a:solidFill>
                  <a:srgbClr val="10576B"/>
                </a:solidFill>
                <a:latin typeface="Arial  "/>
              </a:rPr>
              <a:t>John-</a:t>
            </a:r>
            <a:r>
              <a:rPr lang="en-US" sz="1100" b="0" kern="1200" dirty="0" err="1" smtClean="0">
                <a:solidFill>
                  <a:srgbClr val="10576B"/>
                </a:solidFill>
                <a:latin typeface="Arial  "/>
              </a:rPr>
              <a:t>Baptiste</a:t>
            </a:r>
            <a:r>
              <a:rPr lang="en-US" sz="1100" b="0" kern="1200" dirty="0" smtClean="0">
                <a:solidFill>
                  <a:srgbClr val="10576B"/>
                </a:solidFill>
                <a:latin typeface="Arial  "/>
              </a:rPr>
              <a:t> A, </a:t>
            </a:r>
            <a:r>
              <a:rPr lang="en-US" sz="1100" b="0" kern="1200" dirty="0" err="1" smtClean="0">
                <a:solidFill>
                  <a:srgbClr val="10576B"/>
                </a:solidFill>
                <a:latin typeface="Arial  "/>
              </a:rPr>
              <a:t>Naglie</a:t>
            </a:r>
            <a:r>
              <a:rPr lang="en-US" sz="1100" b="0" kern="1200" dirty="0" smtClean="0">
                <a:solidFill>
                  <a:srgbClr val="10576B"/>
                </a:solidFill>
                <a:latin typeface="Arial  "/>
              </a:rPr>
              <a:t> G, Tomlinson G, et al. The effect of English language proficiency on length of stay and in-hospital mortality. J Gen Intern Med 2004;19(3):221-8.</a:t>
            </a:r>
          </a:p>
          <a:p>
            <a:pPr marL="228600" lvl="0" indent="-228600" defTabSz="457200" eaLnBrk="1" fontAlgn="auto" hangingPunct="1">
              <a:spcBef>
                <a:spcPts val="0"/>
              </a:spcBef>
              <a:spcAft>
                <a:spcPts val="0"/>
              </a:spcAft>
              <a:buClrTx/>
              <a:buSzTx/>
              <a:buNone/>
            </a:pPr>
            <a:r>
              <a:rPr lang="en-US" sz="1100" b="0" kern="1200" dirty="0" smtClean="0">
                <a:solidFill>
                  <a:srgbClr val="10576B"/>
                </a:solidFill>
                <a:latin typeface="Arial  "/>
              </a:rPr>
              <a:t>Graham CL, Ivey SL, </a:t>
            </a:r>
            <a:r>
              <a:rPr lang="en-US" sz="1100" b="0" kern="1200" dirty="0" err="1" smtClean="0">
                <a:solidFill>
                  <a:srgbClr val="10576B"/>
                </a:solidFill>
                <a:latin typeface="Arial  "/>
              </a:rPr>
              <a:t>Neuhauser</a:t>
            </a:r>
            <a:r>
              <a:rPr lang="en-US" sz="1100" b="0" kern="1200" dirty="0" smtClean="0">
                <a:solidFill>
                  <a:srgbClr val="10576B"/>
                </a:solidFill>
                <a:latin typeface="Arial  "/>
              </a:rPr>
              <a:t> L. From hospital to home: assessing the transitional care needs of vulnerable seniors. The Gerontologist 2009;49(1):23-33.</a:t>
            </a:r>
          </a:p>
          <a:p>
            <a:pPr marL="228600" lvl="0" indent="-228600" defTabSz="457200" eaLnBrk="1" fontAlgn="auto" hangingPunct="1">
              <a:spcBef>
                <a:spcPts val="0"/>
              </a:spcBef>
              <a:spcAft>
                <a:spcPts val="0"/>
              </a:spcAft>
              <a:buClrTx/>
              <a:buSzTx/>
              <a:buNone/>
            </a:pPr>
            <a:r>
              <a:rPr lang="en-US" sz="1100" b="0" kern="1200" dirty="0" smtClean="0">
                <a:solidFill>
                  <a:srgbClr val="10576B"/>
                </a:solidFill>
                <a:latin typeface="Arial  "/>
              </a:rPr>
              <a:t>Jiang HJ, Andrews R, </a:t>
            </a:r>
            <a:r>
              <a:rPr lang="en-US" sz="1100" b="0" kern="1200" dirty="0" err="1" smtClean="0">
                <a:solidFill>
                  <a:srgbClr val="10576B"/>
                </a:solidFill>
                <a:latin typeface="Arial  "/>
              </a:rPr>
              <a:t>Stryer</a:t>
            </a:r>
            <a:r>
              <a:rPr lang="en-US" sz="1100" b="0" kern="1200" dirty="0" smtClean="0">
                <a:solidFill>
                  <a:srgbClr val="10576B"/>
                </a:solidFill>
                <a:latin typeface="Arial  "/>
              </a:rPr>
              <a:t> D, et al. Racial/ethnic disparities in potentially preventable readmissions: the case of diabetes. Am J Public Health 2005;95(9):1561-7.</a:t>
            </a:r>
          </a:p>
          <a:p>
            <a:pPr marL="228600" lvl="0" indent="-228600" defTabSz="457200" eaLnBrk="1" fontAlgn="auto" hangingPunct="1">
              <a:spcBef>
                <a:spcPts val="0"/>
              </a:spcBef>
              <a:spcAft>
                <a:spcPts val="0"/>
              </a:spcAft>
              <a:buClrTx/>
              <a:buSzTx/>
              <a:buNone/>
            </a:pPr>
            <a:r>
              <a:rPr lang="en-US" sz="1100" b="0" kern="1200" dirty="0" smtClean="0">
                <a:solidFill>
                  <a:srgbClr val="10576B"/>
                </a:solidFill>
                <a:latin typeface="Arial  "/>
              </a:rPr>
              <a:t>Price-Wise G. Language, culture, and medical tragedy: the case of Willie Ramirez. Health Affairs Blog 2008 Nov 19. Available at: </a:t>
            </a:r>
            <a:r>
              <a:rPr lang="en-US" sz="1100" b="0" kern="1200" dirty="0" smtClean="0">
                <a:solidFill>
                  <a:srgbClr val="10576B"/>
                </a:solidFill>
                <a:latin typeface="Arial  "/>
                <a:hlinkClick r:id="rId4"/>
              </a:rPr>
              <a:t>http://healthaffairs.org/blog/2008/11/19/language-culture-and-medical-tragedy-the-case-of-willie-ramirez/</a:t>
            </a:r>
            <a:r>
              <a:rPr lang="en-US" sz="1100" b="0" kern="1200" dirty="0" smtClean="0">
                <a:solidFill>
                  <a:srgbClr val="10576B"/>
                </a:solidFill>
                <a:latin typeface="Arial  "/>
              </a:rPr>
              <a:t>.</a:t>
            </a:r>
          </a:p>
          <a:p>
            <a:pPr marL="228600" lvl="0" indent="-228600" defTabSz="457200" eaLnBrk="1" fontAlgn="auto" hangingPunct="1">
              <a:spcBef>
                <a:spcPts val="0"/>
              </a:spcBef>
              <a:spcAft>
                <a:spcPts val="0"/>
              </a:spcAft>
              <a:buClrTx/>
              <a:buSzTx/>
              <a:buNone/>
            </a:pPr>
            <a:r>
              <a:rPr lang="en-US" sz="1100" b="0" kern="1200" dirty="0" err="1" smtClean="0">
                <a:solidFill>
                  <a:srgbClr val="10576B"/>
                </a:solidFill>
                <a:latin typeface="Arial  "/>
              </a:rPr>
              <a:t>Quan</a:t>
            </a:r>
            <a:r>
              <a:rPr lang="en-US" sz="1100" b="0" kern="1200" dirty="0" smtClean="0">
                <a:solidFill>
                  <a:srgbClr val="10576B"/>
                </a:solidFill>
                <a:latin typeface="Arial  "/>
              </a:rPr>
              <a:t> K. The high costs of language barriers in medical malpractice. Berkeley: University of California School of Public Health; 2010. Available at: </a:t>
            </a:r>
            <a:r>
              <a:rPr lang="en-US" sz="1100" b="0" kern="1200" dirty="0" smtClean="0">
                <a:solidFill>
                  <a:srgbClr val="10576B"/>
                </a:solidFill>
                <a:latin typeface="Arial  "/>
                <a:hlinkClick r:id="rId5"/>
              </a:rPr>
              <a:t>http://www.healthlaw.org/images/stories/High_Costs_of_Language_Barriers_in_Malpractice.pdf</a:t>
            </a:r>
            <a:r>
              <a:rPr lang="en-US" sz="1100" b="0" kern="1200" dirty="0" smtClean="0">
                <a:solidFill>
                  <a:srgbClr val="10576B"/>
                </a:solidFill>
                <a:latin typeface="Arial  "/>
              </a:rPr>
              <a:t>.</a:t>
            </a:r>
          </a:p>
          <a:p>
            <a:pPr marL="228600" lvl="0" indent="-228600" defTabSz="457200" eaLnBrk="1" fontAlgn="auto" hangingPunct="1">
              <a:spcBef>
                <a:spcPts val="0"/>
              </a:spcBef>
              <a:spcAft>
                <a:spcPts val="0"/>
              </a:spcAft>
              <a:buClrTx/>
              <a:buSzTx/>
              <a:buNone/>
            </a:pPr>
            <a:r>
              <a:rPr lang="en-US" sz="1100" b="0" kern="1200" dirty="0" smtClean="0">
                <a:solidFill>
                  <a:srgbClr val="10576B"/>
                </a:solidFill>
                <a:latin typeface="Arial  "/>
              </a:rPr>
              <a:t>Carbone E, </a:t>
            </a:r>
            <a:r>
              <a:rPr lang="en-US" sz="1100" b="0" kern="1200" dirty="0" err="1" smtClean="0">
                <a:solidFill>
                  <a:srgbClr val="10576B"/>
                </a:solidFill>
                <a:latin typeface="Arial  "/>
              </a:rPr>
              <a:t>Gorrie</a:t>
            </a:r>
            <a:r>
              <a:rPr lang="en-US" sz="1100" b="0" kern="1200" dirty="0" smtClean="0">
                <a:solidFill>
                  <a:srgbClr val="10576B"/>
                </a:solidFill>
                <a:latin typeface="Arial  "/>
              </a:rPr>
              <a:t> J, Oliver R. Without proper language interpretation, sight is lost in Oregon and a $350,000 verdict is reached. Legal Rev Commentary </a:t>
            </a:r>
            <a:r>
              <a:rPr lang="en-US" sz="1100" b="0" kern="1200" dirty="0" err="1" smtClean="0">
                <a:solidFill>
                  <a:srgbClr val="10576B"/>
                </a:solidFill>
                <a:latin typeface="Arial  "/>
              </a:rPr>
              <a:t>Suppl</a:t>
            </a:r>
            <a:r>
              <a:rPr lang="en-US" sz="1100" b="0" kern="1200" dirty="0" smtClean="0">
                <a:solidFill>
                  <a:srgbClr val="10576B"/>
                </a:solidFill>
                <a:latin typeface="Arial  "/>
              </a:rPr>
              <a:t> Healthcare Risk Manage 2003(May 1–3).</a:t>
            </a:r>
          </a:p>
          <a:p>
            <a:pPr marL="228600" lvl="0" indent="-228600" defTabSz="457200" eaLnBrk="1" fontAlgn="auto" hangingPunct="1">
              <a:spcBef>
                <a:spcPts val="0"/>
              </a:spcBef>
              <a:spcAft>
                <a:spcPts val="0"/>
              </a:spcAft>
              <a:buClrTx/>
              <a:buSzTx/>
              <a:buNone/>
            </a:pPr>
            <a:r>
              <a:rPr lang="en-US" sz="1100" b="0" kern="1200" dirty="0" smtClean="0">
                <a:solidFill>
                  <a:srgbClr val="10576B"/>
                </a:solidFill>
                <a:latin typeface="Arial  "/>
              </a:rPr>
              <a:t>2011 Comprehensive Accreditation Manual for Hospitals: The Official Handbook. Oakbrook Terrace, IL: Joint Commission on Accreditation of Healthcare Organizations; 2010.</a:t>
            </a:r>
            <a:r>
              <a:rPr lang="en-US" sz="1100" b="0" kern="1200" dirty="0" smtClean="0">
                <a:solidFill>
                  <a:srgbClr val="10576B"/>
                </a:solidFill>
                <a:latin typeface="Arial" charset="0"/>
              </a:rPr>
              <a:t> </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Answers</a:t>
            </a:r>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81063" y="876300"/>
            <a:ext cx="7739062" cy="914400"/>
          </a:xfrm>
        </p:spPr>
        <p:txBody>
          <a:bodyPr/>
          <a:lstStyle/>
          <a:p>
            <a:r>
              <a:rPr lang="en-US" dirty="0" smtClean="0"/>
              <a:t>Upcoming TeamSTEPPS Events</a:t>
            </a:r>
            <a:endParaRPr lang="en-US" dirty="0"/>
          </a:p>
        </p:txBody>
      </p:sp>
      <p:sp>
        <p:nvSpPr>
          <p:cNvPr id="7" name="Content Placeholder 2"/>
          <p:cNvSpPr>
            <a:spLocks noGrp="1"/>
          </p:cNvSpPr>
          <p:nvPr>
            <p:ph idx="1"/>
          </p:nvPr>
        </p:nvSpPr>
        <p:spPr>
          <a:xfrm>
            <a:off x="914400" y="1828800"/>
            <a:ext cx="7772400" cy="4495800"/>
          </a:xfrm>
        </p:spPr>
        <p:txBody>
          <a:bodyPr/>
          <a:lstStyle/>
          <a:p>
            <a:r>
              <a:rPr lang="en-US" sz="2600" dirty="0" smtClean="0"/>
              <a:t>Monthly Webinars</a:t>
            </a:r>
          </a:p>
          <a:p>
            <a:pPr lvl="1"/>
            <a:r>
              <a:rPr lang="en-US" sz="2200" dirty="0"/>
              <a:t>S</a:t>
            </a:r>
            <a:r>
              <a:rPr lang="en-US" sz="2200" dirty="0" smtClean="0"/>
              <a:t>cheduled through September 2014</a:t>
            </a:r>
          </a:p>
          <a:p>
            <a:pPr lvl="1"/>
            <a:r>
              <a:rPr lang="en-US" sz="2200" dirty="0"/>
              <a:t>Topics, speakers, and registration information will be posted on the portal</a:t>
            </a:r>
          </a:p>
          <a:p>
            <a:pPr marL="457200" lvl="1" indent="0">
              <a:buNone/>
            </a:pPr>
            <a:endParaRPr lang="en-US" sz="1000" dirty="0" smtClean="0"/>
          </a:p>
          <a:p>
            <a:r>
              <a:rPr lang="en-US" sz="2600" dirty="0" smtClean="0"/>
              <a:t>Annual Conference</a:t>
            </a:r>
          </a:p>
          <a:p>
            <a:pPr lvl="1"/>
            <a:r>
              <a:rPr lang="en-US" sz="2200" dirty="0"/>
              <a:t>Summer </a:t>
            </a:r>
            <a:r>
              <a:rPr lang="en-US" sz="2200" dirty="0" smtClean="0"/>
              <a:t>2014</a:t>
            </a:r>
          </a:p>
          <a:p>
            <a:pPr lvl="1"/>
            <a:r>
              <a:rPr lang="en-US" sz="2200" dirty="0" smtClean="0"/>
              <a:t>More details to be provided in the coming months</a:t>
            </a:r>
          </a:p>
        </p:txBody>
      </p:sp>
    </p:spTree>
    <p:extLst>
      <p:ext uri="{BB962C8B-B14F-4D97-AF65-F5344CB8AC3E}">
        <p14:creationId xmlns:p14="http://schemas.microsoft.com/office/powerpoint/2010/main" val="35444588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838200" y="1752600"/>
            <a:ext cx="7772400" cy="2971800"/>
          </a:xfrm>
        </p:spPr>
        <p:txBody>
          <a:bodyPr/>
          <a:lstStyle/>
          <a:p>
            <a:pPr marL="0" indent="0" algn="ctr">
              <a:buNone/>
            </a:pPr>
            <a:endParaRPr lang="en-US" dirty="0" smtClean="0"/>
          </a:p>
          <a:p>
            <a:pPr marL="0" indent="0" algn="ctr">
              <a:buNone/>
            </a:pPr>
            <a:endParaRPr lang="en-US" dirty="0" smtClean="0"/>
          </a:p>
          <a:p>
            <a:pPr marL="0" indent="0" algn="ctr">
              <a:buNone/>
            </a:pPr>
            <a:r>
              <a:rPr lang="en-US" dirty="0" smtClean="0"/>
              <a:t>For more information, please contact our team at: </a:t>
            </a:r>
          </a:p>
          <a:p>
            <a:pPr marL="0" indent="0" algn="ctr">
              <a:buNone/>
            </a:pPr>
            <a:r>
              <a:rPr lang="en-US" u="sng" dirty="0" smtClean="0">
                <a:hlinkClick r:id="rId2"/>
              </a:rPr>
              <a:t>AHRQTeamSTEPPS@aha.org</a:t>
            </a:r>
            <a:r>
              <a:rPr lang="en-US" dirty="0" smtClean="0"/>
              <a:t> </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881063" y="876300"/>
            <a:ext cx="7739062" cy="914400"/>
          </a:xfrm>
        </p:spPr>
        <p:txBody>
          <a:bodyPr/>
          <a:lstStyle/>
          <a:p>
            <a:r>
              <a:rPr lang="en-US" dirty="0" smtClean="0"/>
              <a:t>Rules of Engagement </a:t>
            </a:r>
            <a:endParaRPr lang="en-US" dirty="0"/>
          </a:p>
        </p:txBody>
      </p:sp>
      <p:sp>
        <p:nvSpPr>
          <p:cNvPr id="5" name="Content Placeholder 2"/>
          <p:cNvSpPr>
            <a:spLocks noGrp="1"/>
          </p:cNvSpPr>
          <p:nvPr>
            <p:ph idx="1"/>
          </p:nvPr>
        </p:nvSpPr>
        <p:spPr>
          <a:xfrm>
            <a:off x="914400" y="1981200"/>
            <a:ext cx="7772400" cy="3543300"/>
          </a:xfrm>
        </p:spPr>
        <p:txBody>
          <a:bodyPr/>
          <a:lstStyle/>
          <a:p>
            <a:r>
              <a:rPr lang="en-US" dirty="0" smtClean="0"/>
              <a:t>Written questions are encouraged throughout the presentation and will be answered during the Q&amp;A session </a:t>
            </a:r>
          </a:p>
          <a:p>
            <a:pPr marL="0" indent="0">
              <a:buNone/>
            </a:pPr>
            <a:endParaRPr lang="en-US" sz="1000" dirty="0" smtClean="0"/>
          </a:p>
          <a:p>
            <a:r>
              <a:rPr lang="en-US" dirty="0" smtClean="0"/>
              <a:t>A Q&amp;A session will be held at the end of the presentation </a:t>
            </a:r>
          </a:p>
          <a:p>
            <a:pPr marL="0" indent="0">
              <a:buNone/>
            </a:pPr>
            <a:endParaRPr lang="en-US" sz="1000" dirty="0" smtClean="0"/>
          </a:p>
          <a:p>
            <a:r>
              <a:rPr lang="en-US" dirty="0" smtClean="0"/>
              <a:t>The lines will open for call-in questions during the Q&amp;A session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81063" y="685800"/>
            <a:ext cx="7739062" cy="914400"/>
          </a:xfrm>
        </p:spPr>
        <p:txBody>
          <a:bodyPr/>
          <a:lstStyle/>
          <a:p>
            <a:pPr eaLnBrk="1" hangingPunct="1"/>
            <a:r>
              <a:rPr lang="en-US" dirty="0" smtClean="0"/>
              <a:t>Today’s Webinar Presenter</a:t>
            </a:r>
            <a:endParaRPr lang="en-US" dirty="0"/>
          </a:p>
        </p:txBody>
      </p:sp>
      <p:sp>
        <p:nvSpPr>
          <p:cNvPr id="4099" name="Rectangle 3"/>
          <p:cNvSpPr>
            <a:spLocks noGrp="1" noChangeArrowheads="1"/>
          </p:cNvSpPr>
          <p:nvPr>
            <p:ph type="body" idx="1"/>
          </p:nvPr>
        </p:nvSpPr>
        <p:spPr>
          <a:xfrm>
            <a:off x="762000" y="1676400"/>
            <a:ext cx="8077200" cy="4648200"/>
          </a:xfrm>
          <a:noFill/>
        </p:spPr>
        <p:txBody>
          <a:bodyPr/>
          <a:lstStyle/>
          <a:p>
            <a:pPr>
              <a:buNone/>
            </a:pPr>
            <a:endParaRPr lang="en-US" dirty="0" smtClean="0">
              <a:solidFill>
                <a:srgbClr val="660000"/>
              </a:solidFill>
            </a:endParaRPr>
          </a:p>
          <a:p>
            <a:pPr lvl="1"/>
            <a:r>
              <a:rPr lang="en-US" sz="2600" b="1" dirty="0" smtClean="0">
                <a:solidFill>
                  <a:srgbClr val="660000"/>
                </a:solidFill>
              </a:rPr>
              <a:t>Laura Maynard, </a:t>
            </a:r>
            <a:r>
              <a:rPr lang="en-US" sz="2600" b="1" dirty="0" err="1" smtClean="0">
                <a:solidFill>
                  <a:srgbClr val="660000"/>
                </a:solidFill>
              </a:rPr>
              <a:t>MDiv</a:t>
            </a:r>
            <a:endParaRPr lang="en-US" sz="2600" b="1" dirty="0" smtClean="0">
              <a:solidFill>
                <a:srgbClr val="660000"/>
              </a:solidFill>
            </a:endParaRPr>
          </a:p>
          <a:p>
            <a:pPr lvl="2"/>
            <a:r>
              <a:rPr lang="en-US" dirty="0" smtClean="0"/>
              <a:t>Director of Collaborative Learning, North Carolina Center for Quality and Patient Safety</a:t>
            </a:r>
          </a:p>
          <a:p>
            <a:pPr lvl="2"/>
            <a:r>
              <a:rPr lang="en-US" dirty="0" smtClean="0"/>
              <a:t>TeamSTEPPS Master Trainer </a:t>
            </a:r>
          </a:p>
          <a:p>
            <a:pPr lvl="2"/>
            <a:r>
              <a:rPr lang="en-US" dirty="0" smtClean="0">
                <a:hlinkClick r:id="rId3"/>
              </a:rPr>
              <a:t>lmaynard@ncha.org</a:t>
            </a:r>
            <a:endParaRPr lang="en-US" dirty="0" smtClean="0"/>
          </a:p>
          <a:p>
            <a:pPr lvl="2"/>
            <a:endParaRPr lang="en-US" sz="2800" dirty="0" smtClean="0"/>
          </a:p>
          <a:p>
            <a:pPr lvl="2"/>
            <a:endParaRPr lang="en-US" sz="2800" dirty="0" smtClean="0"/>
          </a:p>
          <a:p>
            <a:pPr lvl="2"/>
            <a:endParaRPr lang="en-US" sz="2800" dirty="0" smtClean="0"/>
          </a:p>
          <a:p>
            <a:pPr lvl="1" eaLnBrk="1" hangingPunct="1">
              <a:buNone/>
            </a:pPr>
            <a:endParaRPr lang="en-US" sz="20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a:xfrm>
            <a:off x="914400" y="1828800"/>
            <a:ext cx="7772400" cy="4191000"/>
          </a:xfrm>
        </p:spPr>
        <p:txBody>
          <a:bodyPr/>
          <a:lstStyle/>
          <a:p>
            <a:pPr lvl="0">
              <a:spcBef>
                <a:spcPts val="1800"/>
              </a:spcBef>
            </a:pPr>
            <a:r>
              <a:rPr lang="en-US" sz="2000" dirty="0" smtClean="0"/>
              <a:t>Highlight what we know about patient safety and Limited English Proficiency (LEP) patients</a:t>
            </a:r>
          </a:p>
          <a:p>
            <a:pPr lvl="0">
              <a:spcBef>
                <a:spcPts val="1800"/>
              </a:spcBef>
            </a:pPr>
            <a:r>
              <a:rPr lang="en-US" sz="2000" dirty="0" smtClean="0"/>
              <a:t>Identify common causes of adverse events for LEP and culturally diverse patients </a:t>
            </a:r>
          </a:p>
          <a:p>
            <a:pPr lvl="0">
              <a:spcBef>
                <a:spcPts val="1800"/>
              </a:spcBef>
            </a:pPr>
            <a:r>
              <a:rPr lang="en-US" sz="2000" dirty="0" smtClean="0"/>
              <a:t>Present five key strategies for improving detection of medical errors and preventing high-risk scenarios from becoming safety events</a:t>
            </a:r>
          </a:p>
          <a:p>
            <a:pPr lvl="0">
              <a:spcBef>
                <a:spcPts val="1800"/>
              </a:spcBef>
            </a:pPr>
            <a:r>
              <a:rPr lang="en-US" sz="2000" dirty="0" smtClean="0"/>
              <a:t>Provide an approach to preventing safety events through the use of TeamSTEPPS tools</a:t>
            </a:r>
          </a:p>
          <a:p>
            <a:pPr>
              <a:spcBef>
                <a:spcPts val="1200"/>
              </a:spcBef>
              <a:buNone/>
            </a:pPr>
            <a:endParaRPr lang="en-US" b="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Story of Willie Ramirez</a:t>
            </a:r>
            <a:endParaRPr lang="en-US" dirty="0"/>
          </a:p>
        </p:txBody>
      </p:sp>
      <p:sp>
        <p:nvSpPr>
          <p:cNvPr id="3" name="Content Placeholder 2"/>
          <p:cNvSpPr>
            <a:spLocks noGrp="1"/>
          </p:cNvSpPr>
          <p:nvPr>
            <p:ph idx="1"/>
          </p:nvPr>
        </p:nvSpPr>
        <p:spPr/>
        <p:txBody>
          <a:bodyPr/>
          <a:lstStyle/>
          <a:p>
            <a:r>
              <a:rPr lang="en-US" sz="2600" dirty="0"/>
              <a:t>Results of not having an appropriate interpreter:</a:t>
            </a:r>
          </a:p>
          <a:p>
            <a:pPr lvl="1"/>
            <a:r>
              <a:rPr lang="en-US" dirty="0" smtClean="0"/>
              <a:t>Misunderstanding of “</a:t>
            </a:r>
            <a:r>
              <a:rPr lang="en-US" dirty="0" err="1" smtClean="0"/>
              <a:t>intoxicado</a:t>
            </a:r>
            <a:r>
              <a:rPr lang="en-US" dirty="0" smtClean="0"/>
              <a:t>”</a:t>
            </a:r>
          </a:p>
          <a:p>
            <a:pPr lvl="1"/>
            <a:r>
              <a:rPr lang="en-US" dirty="0" smtClean="0"/>
              <a:t>Inaccurate medical history</a:t>
            </a:r>
          </a:p>
          <a:p>
            <a:pPr lvl="1"/>
            <a:r>
              <a:rPr lang="en-US" dirty="0" smtClean="0"/>
              <a:t>Cultural deference to authority</a:t>
            </a:r>
          </a:p>
          <a:p>
            <a:pPr lvl="1"/>
            <a:r>
              <a:rPr lang="en-US" dirty="0" smtClean="0"/>
              <a:t>Quadriplegic teen</a:t>
            </a:r>
          </a:p>
          <a:p>
            <a:pPr lvl="1"/>
            <a:r>
              <a:rPr lang="en-US" dirty="0" smtClean="0"/>
              <a:t>$71 million lawsuit</a:t>
            </a:r>
          </a:p>
          <a:p>
            <a:endParaRPr lang="en-US" dirty="0"/>
          </a:p>
        </p:txBody>
      </p:sp>
      <p:sp>
        <p:nvSpPr>
          <p:cNvPr id="5" name="TextBox 4"/>
          <p:cNvSpPr txBox="1"/>
          <p:nvPr/>
        </p:nvSpPr>
        <p:spPr>
          <a:xfrm>
            <a:off x="1865789" y="6019800"/>
            <a:ext cx="7278211" cy="276999"/>
          </a:xfrm>
          <a:prstGeom prst="rect">
            <a:avLst/>
          </a:prstGeom>
          <a:noFill/>
        </p:spPr>
        <p:txBody>
          <a:bodyPr wrap="none" rtlCol="0">
            <a:spAutoFit/>
          </a:bodyPr>
          <a:lstStyle/>
          <a:p>
            <a:r>
              <a:rPr lang="en-US" sz="1200" dirty="0"/>
              <a:t>http://</a:t>
            </a:r>
            <a:r>
              <a:rPr lang="en-US" sz="1200" dirty="0" err="1"/>
              <a:t>healthaffairs.org</a:t>
            </a:r>
            <a:r>
              <a:rPr lang="en-US" sz="1200" dirty="0"/>
              <a:t>/blog/2008/11/19/language-culture-and- medical-tragedy-the-case-of-</a:t>
            </a:r>
            <a:r>
              <a:rPr lang="en-US" sz="1200" dirty="0" err="1"/>
              <a:t>willie</a:t>
            </a:r>
            <a:r>
              <a:rPr lang="en-US" sz="1200" dirty="0"/>
              <a:t>-</a:t>
            </a:r>
            <a:r>
              <a:rPr lang="en-US" sz="1200" dirty="0" err="1"/>
              <a:t>ramirez</a:t>
            </a:r>
            <a:r>
              <a:rPr lang="en-US" sz="1200" dirty="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Guide for Hospitals</a:t>
            </a:r>
            <a:endParaRPr lang="en-US" dirty="0"/>
          </a:p>
        </p:txBody>
      </p:sp>
      <p:sp>
        <p:nvSpPr>
          <p:cNvPr id="3" name="Content Placeholder 2"/>
          <p:cNvSpPr>
            <a:spLocks noGrp="1"/>
          </p:cNvSpPr>
          <p:nvPr>
            <p:ph idx="1"/>
          </p:nvPr>
        </p:nvSpPr>
        <p:spPr/>
        <p:txBody>
          <a:bodyPr/>
          <a:lstStyle/>
          <a:p>
            <a:pPr>
              <a:buNone/>
            </a:pPr>
            <a:r>
              <a:rPr lang="en-US" u="sng" dirty="0" smtClean="0">
                <a:hlinkClick r:id="rId2"/>
              </a:rPr>
              <a:t> </a:t>
            </a:r>
            <a:r>
              <a:rPr lang="en-US" dirty="0" smtClean="0">
                <a:hlinkClick r:id="rId2"/>
              </a:rPr>
              <a:t>http://www.ahrq.gov/professionals/systems/hospital/lepguide/index.html</a:t>
            </a:r>
            <a:endParaRPr lang="en-US" dirty="0" smtClean="0"/>
          </a:p>
          <a:p>
            <a:endParaRPr lang="en-US" dirty="0" smtClean="0"/>
          </a:p>
          <a:p>
            <a:endParaRPr lang="en-US" dirty="0" smtClean="0"/>
          </a:p>
          <a:p>
            <a:pPr>
              <a:buNone/>
            </a:pPr>
            <a:r>
              <a:rPr lang="en-US" sz="1600" dirty="0" smtClean="0"/>
              <a:t>	Internet Citation: Improving Patient Safety Systems for Patients With Limited English Proficiency: A Guide for Hospitals. September 2012. Agency for Healthcare Research and Quality, Rockville, MD. http://www.ahrq.gov/professionals/systems/hospital/lepguide/index.html</a:t>
            </a:r>
          </a:p>
          <a:p>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1"/>
  <p:tag name="MMPROD_UIDATA" val="&lt;database version=&quot;8.0&quot;&gt;&lt;object type=&quot;1&quot; unique_id=&quot;10001&quot;&gt;&lt;object type=&quot;2&quot; unique_id=&quot;25595&quot;&gt;&lt;object type=&quot;3&quot; unique_id=&quot;25596&quot;&gt;&lt;property id=&quot;20148&quot; value=&quot;5&quot;/&gt;&lt;property id=&quot;20300&quot; value=&quot;Slide 1&quot;/&gt;&lt;property id=&quot;20307&quot; value=&quot;256&quot;/&gt;&lt;/object&gt;&lt;object type=&quot;3&quot; unique_id=&quot;25603&quot;&gt;&lt;property id=&quot;20148&quot; value=&quot;5&quot;/&gt;&lt;property id=&quot;20300&quot; value=&quot;Slide 38 - &amp;quot;Questions and Answers&amp;quot;&quot;/&gt;&lt;property id=&quot;20307&quot; value=&quot;338&quot;/&gt;&lt;/object&gt;&lt;object type=&quot;3&quot; unique_id=&quot;25604&quot;&gt;&lt;property id=&quot;20148&quot; value=&quot;5&quot;/&gt;&lt;property id=&quot;20300&quot; value=&quot;Slide 40 - &amp;quot;Thank You!&amp;quot;&quot;/&gt;&lt;property id=&quot;20307&quot; value=&quot;339&quot;/&gt;&lt;/object&gt;&lt;object type=&quot;3&quot; unique_id=&quot;29823&quot;&gt;&lt;property id=&quot;20148&quot; value=&quot;5&quot;/&gt;&lt;property id=&quot;20300&quot; value=&quot;Slide 8 - &amp;quot;North Shore – LIJ Health System &amp;quot;&quot;/&gt;&lt;property id=&quot;20307&quot; value=&quot;370&quot;/&gt;&lt;/object&gt;&lt;object type=&quot;3&quot; unique_id=&quot;29824&quot;&gt;&lt;property id=&quot;20148&quot; value=&quot;5&quot;/&gt;&lt;property id=&quot;20300&quot; value=&quot;Slide 9&quot;/&gt;&lt;property id=&quot;20307&quot; value=&quot;371&quot;/&gt;&lt;/object&gt;&lt;object type=&quot;3&quot; unique_id=&quot;29825&quot;&gt;&lt;property id=&quot;20148&quot; value=&quot;5&quot;/&gt;&lt;property id=&quot;20300&quot; value=&quot;Slide 10&quot;/&gt;&lt;property id=&quot;20307&quot; value=&quot;372&quot;/&gt;&lt;/object&gt;&lt;object type=&quot;3&quot; unique_id=&quot;29826&quot;&gt;&lt;property id=&quot;20148&quot; value=&quot;5&quot;/&gt;&lt;property id=&quot;20300&quot; value=&quot;Slide 11 - &amp;quot; &amp;quot;&quot;/&gt;&lt;property id=&quot;20307&quot; value=&quot;373&quot;/&gt;&lt;/object&gt;&lt;object type=&quot;3&quot; unique_id=&quot;29827&quot;&gt;&lt;property id=&quot;20148&quot; value=&quot;5&quot;/&gt;&lt;property id=&quot;20300&quot; value=&quot;Slide 12 - &amp;quot;PHASE I: PREPARATION&amp;quot;&quot;/&gt;&lt;property id=&quot;20307&quot; value=&quot;374&quot;/&gt;&lt;/object&gt;&lt;object type=&quot;3&quot; unique_id=&quot;29828&quot;&gt;&lt;property id=&quot;20148&quot; value=&quot;5&quot;/&gt;&lt;property id=&quot;20300&quot; value=&quot;Slide 13 - &amp;quot;Determine Organizational Goals&amp;quot;&quot;/&gt;&lt;property id=&quot;20307&quot; value=&quot;375&quot;/&gt;&lt;/object&gt;&lt;object type=&quot;3&quot; unique_id=&quot;29829&quot;&gt;&lt;property id=&quot;20148&quot; value=&quot;5&quot;/&gt;&lt;property id=&quot;20300&quot; value=&quot;Slide 14 - &amp;quot;PHASE I: ASSESSMENT&amp;quot;&quot;/&gt;&lt;property id=&quot;20307&quot; value=&quot;376&quot;/&gt;&lt;/object&gt;&lt;object type=&quot;3&quot; unique_id=&quot;29830&quot;&gt;&lt;property id=&quot;20148&quot; value=&quot;5&quot;/&gt;&lt;property id=&quot;20300&quot; value=&quot;Slide 15 - &amp;quot;Begin with the End in Mind!&amp;quot;&quot;/&gt;&lt;property id=&quot;20307&quot; value=&quot;377&quot;/&gt;&lt;/object&gt;&lt;object type=&quot;3&quot; unique_id=&quot;29831&quot;&gt;&lt;property id=&quot;20148&quot; value=&quot;5&quot;/&gt;&lt;property id=&quot;20300&quot; value=&quot;Slide 16&quot;/&gt;&lt;property id=&quot;20307&quot; value=&quot;378&quot;/&gt;&lt;/object&gt;&lt;object type=&quot;3&quot; unique_id=&quot;29833&quot;&gt;&lt;property id=&quot;20148&quot; value=&quot;5&quot;/&gt;&lt;property id=&quot;20300&quot; value=&quot;Slide 18 - &amp;quot;PHASE II ACTION PLANNING &amp;amp; IMPLEMENTATION&amp;quot;&quot;/&gt;&lt;property id=&quot;20307&quot; value=&quot;380&quot;/&gt;&lt;/object&gt;&lt;object type=&quot;3&quot; unique_id=&quot;29834&quot;&gt;&lt;property id=&quot;20148&quot; value=&quot;5&quot;/&gt;&lt;property id=&quot;20300&quot; value=&quot;Slide 19 - &amp;quot;Implementation Sequence &amp;quot;&quot;/&gt;&lt;property id=&quot;20307&quot; value=&quot;381&quot;/&gt;&lt;/object&gt;&lt;object type=&quot;3&quot; unique_id=&quot;29835&quot;&gt;&lt;property id=&quot;20148&quot; value=&quot;5&quot;/&gt;&lt;property id=&quot;20300&quot; value=&quot;Slide 20&quot;/&gt;&lt;property id=&quot;20307&quot; value=&quot;382&quot;/&gt;&lt;/object&gt;&lt;object type=&quot;3&quot; unique_id=&quot;29836&quot;&gt;&lt;property id=&quot;20148&quot; value=&quot;5&quot;/&gt;&lt;property id=&quot;20300&quot; value=&quot;Slide 21 - &amp;quot;RAPID… SYSTEMATIC… STRUCTURED ROLLOUT…  &amp;quot;&quot;/&gt;&lt;property id=&quot;20307&quot; value=&quot;383&quot;/&gt;&lt;/object&gt;&lt;object type=&quot;3&quot; unique_id=&quot;29837&quot;&gt;&lt;property id=&quot;20148&quot; value=&quot;5&quot;/&gt;&lt;property id=&quot;20300&quot; value=&quot;Slide 22&quot;/&gt;&lt;property id=&quot;20307&quot; value=&quot;384&quot;/&gt;&lt;/object&gt;&lt;object type=&quot;3&quot; unique_id=&quot;29838&quot;&gt;&lt;property id=&quot;20148&quot; value=&quot;5&quot;/&gt;&lt;property id=&quot;20300&quot; value=&quot;Slide 23&quot;/&gt;&lt;property id=&quot;20307&quot; value=&quot;385&quot;/&gt;&lt;/object&gt;&lt;object type=&quot;3&quot; unique_id=&quot;29841&quot;&gt;&lt;property id=&quot;20148&quot; value=&quot;5&quot;/&gt;&lt;property id=&quot;20300&quot; value=&quot;Slide 31 - &amp;quot;TeamSTEPPS Showcases&amp;quot;&quot;/&gt;&lt;property id=&quot;20307&quot; value=&quot;390&quot;/&gt;&lt;/object&gt;&lt;object type=&quot;3&quot; unique_id=&quot;29843&quot;&gt;&lt;property id=&quot;20148&quot; value=&quot;5&quot;/&gt;&lt;property id=&quot;20300&quot; value=&quot;Slide 29&quot;/&gt;&lt;property id=&quot;20307&quot; value=&quot;396&quot;/&gt;&lt;/object&gt;&lt;object type=&quot;3&quot; unique_id=&quot;29844&quot;&gt;&lt;property id=&quot;20148&quot; value=&quot;5&quot;/&gt;&lt;property id=&quot;20300&quot; value=&quot;Slide 30&quot;/&gt;&lt;property id=&quot;20307&quot; value=&quot;397&quot;/&gt;&lt;/object&gt;&lt;object type=&quot;3&quot; unique_id=&quot;29845&quot;&gt;&lt;property id=&quot;20148&quot; value=&quot;5&quot;/&gt;&lt;property id=&quot;20300&quot; value=&quot;Slide 32&quot;/&gt;&lt;property id=&quot;20307&quot; value=&quot;386&quot;/&gt;&lt;/object&gt;&lt;object type=&quot;3&quot; unique_id=&quot;29846&quot;&gt;&lt;property id=&quot;20148&quot; value=&quot;5&quot;/&gt;&lt;property id=&quot;20300&quot; value=&quot;Slide 33&quot;/&gt;&lt;property id=&quot;20307&quot; value=&quot;387&quot;/&gt;&lt;/object&gt;&lt;object type=&quot;3&quot; unique_id=&quot;29847&quot;&gt;&lt;property id=&quot;20148&quot; value=&quot;5&quot;/&gt;&lt;property id=&quot;20300&quot; value=&quot;Slide 34 - &amp;quot;Success Factors Unique to NSLIJ&amp;quot;&quot;/&gt;&lt;property id=&quot;20307&quot; value=&quot;391&quot;/&gt;&lt;/object&gt;&lt;object type=&quot;3&quot; unique_id=&quot;29848&quot;&gt;&lt;property id=&quot;20148&quot; value=&quot;5&quot;/&gt;&lt;property id=&quot;20300&quot; value=&quot;Slide 35 - &amp;quot;Unique to NSLIJ&amp;quot;&quot;/&gt;&lt;property id=&quot;20307&quot; value=&quot;392&quot;/&gt;&lt;/object&gt;&lt;object type=&quot;3&quot; unique_id=&quot;29849&quot;&gt;&lt;property id=&quot;20148&quot; value=&quot;5&quot;/&gt;&lt;property id=&quot;20300&quot; value=&quot;Slide 36 - &amp;quot;Unique to NSLIJ&amp;quot;&quot;/&gt;&lt;property id=&quot;20307&quot; value=&quot;393&quot;/&gt;&lt;/object&gt;&lt;object type=&quot;3&quot; unique_id=&quot;29851&quot;&gt;&lt;property id=&quot;20148&quot; value=&quot;5&quot;/&gt;&lt;property id=&quot;20300&quot; value=&quot;Slide 37&quot;/&gt;&lt;property id=&quot;20307&quot; value=&quot;399&quot;/&gt;&lt;/object&gt;&lt;object type=&quot;3&quot; unique_id=&quot;30083&quot;&gt;&lt;property id=&quot;20148&quot; value=&quot;5&quot;/&gt;&lt;property id=&quot;20300&quot; value=&quot;Slide 27 - &amp;quot;HSOPSC 2009-2011&amp;quot;&quot;/&gt;&lt;property id=&quot;20307&quot; value=&quot;403&quot;/&gt;&lt;/object&gt;&lt;object type=&quot;3&quot; unique_id=&quot;30085&quot;&gt;&lt;property id=&quot;20148&quot; value=&quot;5&quot;/&gt;&lt;property id=&quot;20300&quot; value=&quot;Slide 2 - &amp;quot;Acknowledgements&amp;quot;&quot;/&gt;&lt;property id=&quot;20307&quot; value=&quot;404&quot;/&gt;&lt;/object&gt;&lt;object type=&quot;3&quot; unique_id=&quot;30086&quot;&gt;&lt;property id=&quot;20148&quot; value=&quot;5&quot;/&gt;&lt;property id=&quot;20300&quot; value=&quot;Slide 3 - &amp;quot;TeamSTEPPS Master Training&amp;quot;&quot;/&gt;&lt;property id=&quot;20307&quot; value=&quot;405&quot;/&gt;&lt;/object&gt;&lt;object type=&quot;3&quot; unique_id=&quot;30087&quot;&gt;&lt;property id=&quot;20148&quot; value=&quot;5&quot;/&gt;&lt;property id=&quot;20300&quot; value=&quot;Slide 4 - &amp;quot;Help Line (312) 422-2609&amp;quot;&quot;/&gt;&lt;property id=&quot;20307&quot; value=&quot;406&quot;/&gt;&lt;/object&gt;&lt;object type=&quot;3&quot; unique_id=&quot;30088&quot;&gt;&lt;property id=&quot;20148&quot; value=&quot;5&quot;/&gt;&lt;property id=&quot;20300&quot; value=&quot;Slide 5 - &amp;quot;Rules of Engagement &amp;quot;&quot;/&gt;&lt;property id=&quot;20307&quot; value=&quot;407&quot;/&gt;&lt;/object&gt;&lt;object type=&quot;3&quot; unique_id=&quot;30089&quot;&gt;&lt;property id=&quot;20148&quot; value=&quot;5&quot;/&gt;&lt;property id=&quot;20300&quot; value=&quot;Slide 6 - &amp;quot;Today’s Webinar Presenters&amp;quot;&quot;/&gt;&lt;property id=&quot;20307&quot; value=&quot;408&quot;/&gt;&lt;/object&gt;&lt;object type=&quot;3&quot; unique_id=&quot;30090&quot;&gt;&lt;property id=&quot;20148&quot; value=&quot;5&quot;/&gt;&lt;property id=&quot;20300&quot; value=&quot;Slide 7 - &amp;quot;Objectives&amp;quot;&quot;/&gt;&lt;property id=&quot;20307&quot; value=&quot;409&quot;/&gt;&lt;/object&gt;&lt;object type=&quot;3&quot; unique_id=&quot;30091&quot;&gt;&lt;property id=&quot;20148&quot; value=&quot;5&quot;/&gt;&lt;property id=&quot;20300&quot; value=&quot;Slide 17&quot;/&gt;&lt;property id=&quot;20307&quot; value=&quot;414&quot;/&gt;&lt;/object&gt;&lt;object type=&quot;3&quot; unique_id=&quot;30092&quot;&gt;&lt;property id=&quot;20148&quot; value=&quot;5&quot;/&gt;&lt;property id=&quot;20300&quot; value=&quot;Slide 25 - &amp;quot;Pilot Hospital HSOPSC Improvement&amp;quot;&quot;/&gt;&lt;property id=&quot;20307&quot; value=&quot;411&quot;/&gt;&lt;/object&gt;&lt;object type=&quot;3&quot; unique_id=&quot;30093&quot;&gt;&lt;property id=&quot;20148&quot; value=&quot;5&quot;/&gt;&lt;property id=&quot;20300&quot; value=&quot;Slide 26 - &amp;quot;Pilot Hospital HSOPSC Improvement&amp;quot;&quot;/&gt;&lt;property id=&quot;20307&quot; value=&quot;412&quot;/&gt;&lt;/object&gt;&lt;object type=&quot;3&quot; unique_id=&quot;30094&quot;&gt;&lt;property id=&quot;20148&quot; value=&quot;5&quot;/&gt;&lt;property id=&quot;20300&quot; value=&quot;Slide 28&quot;/&gt;&lt;property id=&quot;20307&quot; value=&quot;413&quot;/&gt;&lt;/object&gt;&lt;object type=&quot;3&quot; unique_id=&quot;30095&quot;&gt;&lt;property id=&quot;20148&quot; value=&quot;5&quot;/&gt;&lt;property id=&quot;20300&quot; value=&quot;Slide 39 - &amp;quot;Upcoming TeamSTEPPS Events&amp;quot;&quot;/&gt;&lt;property id=&quot;20307&quot; value=&quot;410&quot;/&gt;&lt;/object&gt;&lt;object type=&quot;3&quot; unique_id=&quot;30419&quot;&gt;&lt;property id=&quot;20148&quot; value=&quot;5&quot;/&gt;&lt;property id=&quot;20300&quot; value=&quot;Slide 24 - &amp;quot;Phase III: Sustainment&amp;quot;&quot;/&gt;&lt;property id=&quot;20307&quot; value=&quot;416&quot;/&gt;&lt;/object&gt;&lt;/object&gt;&lt;object type=&quot;8&quot; unique_id=&quot;25615&quot;&gt;&lt;/object&gt;&lt;/object&gt;&lt;/database&gt;"/>
  <p:tag name="SECTOMILLISECCONVERTED" val="1"/>
</p:tagLst>
</file>

<file path=ppt/theme/theme1.xml><?xml version="1.0" encoding="utf-8"?>
<a:theme xmlns:a="http://schemas.openxmlformats.org/drawingml/2006/main" name="2_Main_Olive">
  <a:themeElements>
    <a:clrScheme name="">
      <a:dk1>
        <a:srgbClr val="000000"/>
      </a:dk1>
      <a:lt1>
        <a:srgbClr val="FFFFE1"/>
      </a:lt1>
      <a:dk2>
        <a:srgbClr val="660033"/>
      </a:dk2>
      <a:lt2>
        <a:srgbClr val="330033"/>
      </a:lt2>
      <a:accent1>
        <a:srgbClr val="CCCC99"/>
      </a:accent1>
      <a:accent2>
        <a:srgbClr val="CC0000"/>
      </a:accent2>
      <a:accent3>
        <a:srgbClr val="FFFFEE"/>
      </a:accent3>
      <a:accent4>
        <a:srgbClr val="000000"/>
      </a:accent4>
      <a:accent5>
        <a:srgbClr val="E2E2CA"/>
      </a:accent5>
      <a:accent6>
        <a:srgbClr val="B90000"/>
      </a:accent6>
      <a:hlink>
        <a:srgbClr val="990033"/>
      </a:hlink>
      <a:folHlink>
        <a:srgbClr val="B2B2B2"/>
      </a:folHlink>
    </a:clrScheme>
    <a:fontScheme name="2_Main_Oli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Main_Olive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2_Main_Olive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2_Main_Olive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2_Main_Olive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2_Main_Olive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2_Main_Olive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2_Main_Olive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2_Main_Olive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2_Main_Olive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Main_Oliv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2_Main_Oliv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Main_Olive 1">
        <a:dk1>
          <a:srgbClr val="993300"/>
        </a:dk1>
        <a:lt1>
          <a:srgbClr val="CCCCCC"/>
        </a:lt1>
        <a:dk2>
          <a:srgbClr val="000000"/>
        </a:dk2>
        <a:lt2>
          <a:srgbClr val="FFFFFF"/>
        </a:lt2>
        <a:accent1>
          <a:srgbClr val="576F2B"/>
        </a:accent1>
        <a:accent2>
          <a:srgbClr val="666699"/>
        </a:accent2>
        <a:accent3>
          <a:srgbClr val="AAAAAA"/>
        </a:accent3>
        <a:accent4>
          <a:srgbClr val="AEAEAE"/>
        </a:accent4>
        <a:accent5>
          <a:srgbClr val="B4BBAC"/>
        </a:accent5>
        <a:accent6>
          <a:srgbClr val="5C5C8A"/>
        </a:accent6>
        <a:hlink>
          <a:srgbClr val="993300"/>
        </a:hlink>
        <a:folHlink>
          <a:srgbClr val="CC9900"/>
        </a:folHlink>
      </a:clrScheme>
      <a:clrMap bg1="dk2" tx1="lt1" bg2="dk1" tx2="lt2" accent1="accent1" accent2="accent2" accent3="accent3" accent4="accent4" accent5="accent5" accent6="accent6" hlink="hlink" folHlink="folHlink"/>
    </a:extraClrScheme>
    <a:extraClrScheme>
      <a:clrScheme name="2_Main_Olive 2">
        <a:dk1>
          <a:srgbClr val="993300"/>
        </a:dk1>
        <a:lt1>
          <a:srgbClr val="CCCCCC"/>
        </a:lt1>
        <a:dk2>
          <a:srgbClr val="330000"/>
        </a:dk2>
        <a:lt2>
          <a:srgbClr val="FFFFFF"/>
        </a:lt2>
        <a:accent1>
          <a:srgbClr val="996633"/>
        </a:accent1>
        <a:accent2>
          <a:srgbClr val="FF0000"/>
        </a:accent2>
        <a:accent3>
          <a:srgbClr val="ADAAAA"/>
        </a:accent3>
        <a:accent4>
          <a:srgbClr val="AEAEAE"/>
        </a:accent4>
        <a:accent5>
          <a:srgbClr val="CAB8AD"/>
        </a:accent5>
        <a:accent6>
          <a:srgbClr val="E70000"/>
        </a:accent6>
        <a:hlink>
          <a:srgbClr val="FF3300"/>
        </a:hlink>
        <a:folHlink>
          <a:srgbClr val="CC9933"/>
        </a:folHlink>
      </a:clrScheme>
      <a:clrMap bg1="dk2" tx1="lt1" bg2="dk1" tx2="lt2" accent1="accent1" accent2="accent2" accent3="accent3" accent4="accent4" accent5="accent5" accent6="accent6" hlink="hlink" folHlink="folHlink"/>
    </a:extraClrScheme>
    <a:extraClrScheme>
      <a:clrScheme name="2_Main_Olive 3">
        <a:dk1>
          <a:srgbClr val="79788A"/>
        </a:dk1>
        <a:lt1>
          <a:srgbClr val="FFFFFF"/>
        </a:lt1>
        <a:dk2>
          <a:srgbClr val="21203C"/>
        </a:dk2>
        <a:lt2>
          <a:srgbClr val="FFFFCC"/>
        </a:lt2>
        <a:accent1>
          <a:srgbClr val="476077"/>
        </a:accent1>
        <a:accent2>
          <a:srgbClr val="676C5A"/>
        </a:accent2>
        <a:accent3>
          <a:srgbClr val="ABABAF"/>
        </a:accent3>
        <a:accent4>
          <a:srgbClr val="DADADA"/>
        </a:accent4>
        <a:accent5>
          <a:srgbClr val="B1B6BD"/>
        </a:accent5>
        <a:accent6>
          <a:srgbClr val="5D6151"/>
        </a:accent6>
        <a:hlink>
          <a:srgbClr val="666699"/>
        </a:hlink>
        <a:folHlink>
          <a:srgbClr val="8CB0A2"/>
        </a:folHlink>
      </a:clrScheme>
      <a:clrMap bg1="dk2" tx1="lt1" bg2="dk1" tx2="lt2" accent1="accent1" accent2="accent2" accent3="accent3" accent4="accent4" accent5="accent5" accent6="accent6" hlink="hlink" folHlink="folHlink"/>
    </a:extraClrScheme>
    <a:extraClrScheme>
      <a:clrScheme name="2_Main_Olive 4">
        <a:dk1>
          <a:srgbClr val="455B41"/>
        </a:dk1>
        <a:lt1>
          <a:srgbClr val="FFFFCC"/>
        </a:lt1>
        <a:dk2>
          <a:srgbClr val="79A994"/>
        </a:dk2>
        <a:lt2>
          <a:srgbClr val="FFFFCC"/>
        </a:lt2>
        <a:accent1>
          <a:srgbClr val="517087"/>
        </a:accent1>
        <a:accent2>
          <a:srgbClr val="666699"/>
        </a:accent2>
        <a:accent3>
          <a:srgbClr val="BED1C8"/>
        </a:accent3>
        <a:accent4>
          <a:srgbClr val="DADAAE"/>
        </a:accent4>
        <a:accent5>
          <a:srgbClr val="B3BBC3"/>
        </a:accent5>
        <a:accent6>
          <a:srgbClr val="5C5C8A"/>
        </a:accent6>
        <a:hlink>
          <a:srgbClr val="993300"/>
        </a:hlink>
        <a:folHlink>
          <a:srgbClr val="A4AF6B"/>
        </a:folHlink>
      </a:clrScheme>
      <a:clrMap bg1="dk2" tx1="lt1" bg2="dk1" tx2="lt2" accent1="accent1" accent2="accent2" accent3="accent3" accent4="accent4" accent5="accent5" accent6="accent6" hlink="hlink" folHlink="folHlink"/>
    </a:extraClrScheme>
    <a:extraClrScheme>
      <a:clrScheme name="2_Main_Olive 5">
        <a:dk1>
          <a:srgbClr val="330000"/>
        </a:dk1>
        <a:lt1>
          <a:srgbClr val="FF9900"/>
        </a:lt1>
        <a:dk2>
          <a:srgbClr val="FFFFFF"/>
        </a:dk2>
        <a:lt2>
          <a:srgbClr val="8B3111"/>
        </a:lt2>
        <a:accent1>
          <a:srgbClr val="DD6D07"/>
        </a:accent1>
        <a:accent2>
          <a:srgbClr val="CC9900"/>
        </a:accent2>
        <a:accent3>
          <a:srgbClr val="FFCAAA"/>
        </a:accent3>
        <a:accent4>
          <a:srgbClr val="2A0000"/>
        </a:accent4>
        <a:accent5>
          <a:srgbClr val="EBBAAA"/>
        </a:accent5>
        <a:accent6>
          <a:srgbClr val="B98A00"/>
        </a:accent6>
        <a:hlink>
          <a:srgbClr val="CC3300"/>
        </a:hlink>
        <a:folHlink>
          <a:srgbClr val="CCCC66"/>
        </a:folHlink>
      </a:clrScheme>
      <a:clrMap bg1="lt1" tx1="dk1" bg2="lt2" tx2="dk2" accent1="accent1" accent2="accent2" accent3="accent3" accent4="accent4" accent5="accent5" accent6="accent6" hlink="hlink" folHlink="folHlink"/>
    </a:extraClrScheme>
    <a:extraClrScheme>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clrMap bg1="lt1" tx1="dk1" bg2="lt2" tx2="dk2" accent1="accent1" accent2="accent2" accent3="accent3" accent4="accent4" accent5="accent5" accent6="accent6" hlink="hlink" folHlink="folHlink"/>
    </a:extraClrScheme>
    <a:extraClrScheme>
      <a:clrScheme name="2_Main_Olive 7">
        <a:dk1>
          <a:srgbClr val="000000"/>
        </a:dk1>
        <a:lt1>
          <a:srgbClr val="FFFFFF"/>
        </a:lt1>
        <a:dk2>
          <a:srgbClr val="000000"/>
        </a:dk2>
        <a:lt2>
          <a:srgbClr val="891411"/>
        </a:lt2>
        <a:accent1>
          <a:srgbClr val="4F917E"/>
        </a:accent1>
        <a:accent2>
          <a:srgbClr val="CC9900"/>
        </a:accent2>
        <a:accent3>
          <a:srgbClr val="FFFFFF"/>
        </a:accent3>
        <a:accent4>
          <a:srgbClr val="000000"/>
        </a:accent4>
        <a:accent5>
          <a:srgbClr val="B2C7C0"/>
        </a:accent5>
        <a:accent6>
          <a:srgbClr val="B98A00"/>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2_Main_Olive 8">
        <a:dk1>
          <a:srgbClr val="000000"/>
        </a:dk1>
        <a:lt1>
          <a:srgbClr val="FFFFFF"/>
        </a:lt1>
        <a:dk2>
          <a:srgbClr val="CC0000"/>
        </a:dk2>
        <a:lt2>
          <a:srgbClr val="999966"/>
        </a:lt2>
        <a:accent1>
          <a:srgbClr val="CCCCCC"/>
        </a:accent1>
        <a:accent2>
          <a:srgbClr val="CCCC66"/>
        </a:accent2>
        <a:accent3>
          <a:srgbClr val="FFFFFF"/>
        </a:accent3>
        <a:accent4>
          <a:srgbClr val="000000"/>
        </a:accent4>
        <a:accent5>
          <a:srgbClr val="E2E2E2"/>
        </a:accent5>
        <a:accent6>
          <a:srgbClr val="B9B95C"/>
        </a:accent6>
        <a:hlink>
          <a:srgbClr val="666699"/>
        </a:hlink>
        <a:folHlink>
          <a:srgbClr val="CCCC99"/>
        </a:folHlink>
      </a:clrScheme>
      <a:clrMap bg1="lt1" tx1="dk1" bg2="lt2" tx2="dk2" accent1="accent1" accent2="accent2" accent3="accent3" accent4="accent4" accent5="accent5" accent6="accent6" hlink="hlink" folHlink="folHlink"/>
    </a:extraClrScheme>
    <a:extraClrScheme>
      <a:clrScheme name="2_Main_Olive 9">
        <a:dk1>
          <a:srgbClr val="000000"/>
        </a:dk1>
        <a:lt1>
          <a:srgbClr val="FFFFFF"/>
        </a:lt1>
        <a:dk2>
          <a:srgbClr val="FF0000"/>
        </a:dk2>
        <a:lt2>
          <a:srgbClr val="009999"/>
        </a:lt2>
        <a:accent1>
          <a:srgbClr val="C7B505"/>
        </a:accent1>
        <a:accent2>
          <a:srgbClr val="FFFF66"/>
        </a:accent2>
        <a:accent3>
          <a:srgbClr val="FFFFFF"/>
        </a:accent3>
        <a:accent4>
          <a:srgbClr val="000000"/>
        </a:accent4>
        <a:accent5>
          <a:srgbClr val="E0D7AA"/>
        </a:accent5>
        <a:accent6>
          <a:srgbClr val="E7E75C"/>
        </a:accent6>
        <a:hlink>
          <a:srgbClr val="5A84D8"/>
        </a:hlink>
        <a:folHlink>
          <a:srgbClr val="A0C6BA"/>
        </a:folHlink>
      </a:clrScheme>
      <a:clrMap bg1="lt1" tx1="dk1" bg2="lt2" tx2="dk2" accent1="accent1" accent2="accent2" accent3="accent3" accent4="accent4" accent5="accent5" accent6="accent6" hlink="hlink" folHlink="folHlink"/>
    </a:extraClrScheme>
    <a:extraClrScheme>
      <a:clrScheme name="2_Main_Olive 10">
        <a:dk1>
          <a:srgbClr val="000000"/>
        </a:dk1>
        <a:lt1>
          <a:srgbClr val="FFFFFF"/>
        </a:lt1>
        <a:dk2>
          <a:srgbClr val="660033"/>
        </a:dk2>
        <a:lt2>
          <a:srgbClr val="666699"/>
        </a:lt2>
        <a:accent1>
          <a:srgbClr val="95A3D1"/>
        </a:accent1>
        <a:accent2>
          <a:srgbClr val="FFFF66"/>
        </a:accent2>
        <a:accent3>
          <a:srgbClr val="FFFFFF"/>
        </a:accent3>
        <a:accent4>
          <a:srgbClr val="000000"/>
        </a:accent4>
        <a:accent5>
          <a:srgbClr val="C8CEE5"/>
        </a:accent5>
        <a:accent6>
          <a:srgbClr val="E7E75C"/>
        </a:accent6>
        <a:hlink>
          <a:srgbClr val="5A84D8"/>
        </a:hlink>
        <a:folHlink>
          <a:srgbClr val="CCCC99"/>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2_Main_Olive 6">
    <a:dk1>
      <a:srgbClr val="000000"/>
    </a:dk1>
    <a:lt1>
      <a:srgbClr val="FFFFE1"/>
    </a:lt1>
    <a:dk2>
      <a:srgbClr val="330033"/>
    </a:dk2>
    <a:lt2>
      <a:srgbClr val="330033"/>
    </a:lt2>
    <a:accent1>
      <a:srgbClr val="CCCC99"/>
    </a:accent1>
    <a:accent2>
      <a:srgbClr val="FF0000"/>
    </a:accent2>
    <a:accent3>
      <a:srgbClr val="FFFFEE"/>
    </a:accent3>
    <a:accent4>
      <a:srgbClr val="000000"/>
    </a:accent4>
    <a:accent5>
      <a:srgbClr val="E2E2CA"/>
    </a:accent5>
    <a:accent6>
      <a:srgbClr val="E70000"/>
    </a:accent6>
    <a:hlink>
      <a:srgbClr val="990033"/>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12310</TotalTime>
  <Words>2141</Words>
  <Application>Microsoft Office PowerPoint</Application>
  <PresentationFormat>On-screen Show (4:3)</PresentationFormat>
  <Paragraphs>302</Paragraphs>
  <Slides>45</Slides>
  <Notes>30</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45</vt:i4>
      </vt:variant>
    </vt:vector>
  </HeadingPairs>
  <TitlesOfParts>
    <vt:vector size="51" baseType="lpstr">
      <vt:lpstr>Arial</vt:lpstr>
      <vt:lpstr>Arial  </vt:lpstr>
      <vt:lpstr>Wingdings</vt:lpstr>
      <vt:lpstr>2_Main_Olive</vt:lpstr>
      <vt:lpstr>3_Main_Olive</vt:lpstr>
      <vt:lpstr>Worksheet</vt:lpstr>
      <vt:lpstr>PowerPoint Presentation</vt:lpstr>
      <vt:lpstr>Acknowledgements</vt:lpstr>
      <vt:lpstr>TeamSTEPPS Master Training</vt:lpstr>
      <vt:lpstr>Help Line (312) 422-2609</vt:lpstr>
      <vt:lpstr>Rules of Engagement </vt:lpstr>
      <vt:lpstr>Today’s Webinar Presenter</vt:lpstr>
      <vt:lpstr>Objectives</vt:lpstr>
      <vt:lpstr>The Story of Willie Ramirez</vt:lpstr>
      <vt:lpstr>A Guide for Hospitals</vt:lpstr>
      <vt:lpstr>What We Know About Patient Safety and LEP</vt:lpstr>
      <vt:lpstr>What We Know About Patient Safety and LEP</vt:lpstr>
      <vt:lpstr>Why Focus on LEP and Patient Safety? </vt:lpstr>
      <vt:lpstr>Why Focus on LEP and Patient Safety? </vt:lpstr>
      <vt:lpstr>Why Focus on LEP and Patient Safety? </vt:lpstr>
      <vt:lpstr>Why Focus on LEP and Patient Safety? </vt:lpstr>
      <vt:lpstr>Causes of Adverse Events for LEP and Culturally Diverse Patients</vt:lpstr>
      <vt:lpstr>Systems and Strategies to Improve Safety for LEP Patients</vt:lpstr>
      <vt:lpstr>PowerPoint Presentation</vt:lpstr>
      <vt:lpstr>Systems and Strategies to Improve Safety for LEP Patients: Culture</vt:lpstr>
      <vt:lpstr>Systems and Strategies to Improve Safety for LEP Patients: Identification</vt:lpstr>
      <vt:lpstr>Systems and Strategies to Improve Safety for LEP Patients: Reporting</vt:lpstr>
      <vt:lpstr>Systems and Strategies to Improve Safety for LEP Patients: Monitor</vt:lpstr>
      <vt:lpstr>Systems and Strategies to Improve Safety for LEP Patients: Address</vt:lpstr>
      <vt:lpstr>Systems and Strategies to Improve Safety for LEP Patients: Address</vt:lpstr>
      <vt:lpstr>Improving Team Communication to Foster Safety for LEP Patients: TeamSTEPPS® </vt:lpstr>
      <vt:lpstr>Improving Team Communication to Foster Safety for LEP Patients: TeamSTEPPS® </vt:lpstr>
      <vt:lpstr>High-Risk Settings and Situations</vt:lpstr>
      <vt:lpstr>Added Risk for LEP Patients</vt:lpstr>
      <vt:lpstr>Close Call: An Interpreter’s Story</vt:lpstr>
      <vt:lpstr>Case Study Discussion</vt:lpstr>
      <vt:lpstr>Benefits of Including  Interpreter on the Care Team</vt:lpstr>
      <vt:lpstr>Implementation</vt:lpstr>
      <vt:lpstr>Assertion, Advocacy, and Conflict Resolution</vt:lpstr>
      <vt:lpstr>Advocacy and Assertion</vt:lpstr>
      <vt:lpstr>Stop the Line: CUS</vt:lpstr>
      <vt:lpstr>When Initial Assertion Is Ignored… </vt:lpstr>
      <vt:lpstr>Briefs</vt:lpstr>
      <vt:lpstr>Psychological Safety</vt:lpstr>
      <vt:lpstr>Check-Back Is…</vt:lpstr>
      <vt:lpstr>Teach-Back Is…</vt:lpstr>
      <vt:lpstr>Summary</vt:lpstr>
      <vt:lpstr>References</vt:lpstr>
      <vt:lpstr>Questions and Answers</vt:lpstr>
      <vt:lpstr>Upcoming TeamSTEPPS Events</vt:lpstr>
      <vt:lpstr>Thank You!</vt:lpstr>
    </vt:vector>
  </TitlesOfParts>
  <Company>AHRQ</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Improving Safety for Patients with Limited English Proficiency: TeamSTEPPS</dc:title>
  <dc:creator>Laura Maynard</dc:creator>
  <cp:keywords>TeamSTEPPS, LEP, limited english proficiency</cp:keywords>
  <cp:lastModifiedBy>Braun, Jennifer</cp:lastModifiedBy>
  <cp:revision>846</cp:revision>
  <dcterms:created xsi:type="dcterms:W3CDTF">2006-03-15T17:59:51Z</dcterms:created>
  <dcterms:modified xsi:type="dcterms:W3CDTF">2017-04-17T19:37:20Z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